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3" r:id="rId2"/>
    <p:sldMasterId id="2147483676" r:id="rId3"/>
  </p:sldMasterIdLst>
  <p:notesMasterIdLst>
    <p:notesMasterId r:id="rId22"/>
  </p:notesMasterIdLst>
  <p:sldIdLst>
    <p:sldId id="257" r:id="rId4"/>
    <p:sldId id="2147478877" r:id="rId5"/>
    <p:sldId id="2147478886" r:id="rId6"/>
    <p:sldId id="2147478795" r:id="rId7"/>
    <p:sldId id="2147478801" r:id="rId8"/>
    <p:sldId id="2147478892" r:id="rId9"/>
    <p:sldId id="2147478897" r:id="rId10"/>
    <p:sldId id="2147478898" r:id="rId11"/>
    <p:sldId id="2147478879" r:id="rId12"/>
    <p:sldId id="2147478889" r:id="rId13"/>
    <p:sldId id="2147478900" r:id="rId14"/>
    <p:sldId id="2147478894" r:id="rId15"/>
    <p:sldId id="2147478905" r:id="rId16"/>
    <p:sldId id="2147478901" r:id="rId17"/>
    <p:sldId id="2147478902" r:id="rId18"/>
    <p:sldId id="2147478904" r:id="rId19"/>
    <p:sldId id="2147478831" r:id="rId20"/>
    <p:sldId id="26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140C91C-0F6B-85D4-8BEE-5D9530D4951C}" name="Fabricant, Sam" initials="" userId="S::Samuel.Fabricant@ercot.com::aca810c6-697c-4ae2-bcbe-9c021c936e9e" providerId="AD"/>
  <p188:author id="{DF07E02A-F1C1-B8A4-0F4F-312AFFA17B4E}" name="Zhang, Lin" initials="ZL" userId="S::lin.zhang@ercot.com::b0a19715-a192-42f4-b356-4815eed53989" providerId="AD"/>
  <p188:author id="{417EF241-D177-A944-4894-83113FDB6824}" name="Woodfin, Dan" initials="DW" userId="S::Dan.Woodfin@ercot.com::241f4bb4-a54f-4ff5-bea3-a7be5eec2bbc" providerId="AD"/>
  <p188:author id="{D4C8FD78-2867-60DC-CE77-0693FC5A080D}" name="Fabricant, Sam" initials="FS" userId="S::samuel.fabricant@ercot.com::aca810c6-697c-4ae2-bcbe-9c021c936e9e" providerId="AD"/>
  <p188:author id="{B9C1687F-D869-8188-3A44-13DE930AB03B}" name="Mago, Nitika" initials="MN" userId="S::nitika.mago@ercot.com::eb4dfd7f-5a13-4bd1-acb0-2d627733e6c8" providerId="AD"/>
  <p188:author id="{F63F5A8C-B2CD-BD7A-22B7-FE742A8F204A}" name="Cantu, Jorge" initials="" userId="S::Jorge.Cantu@ercot.com::14712651-dd8a-44c6-8389-9a5fb3bd6f87" providerId="AD"/>
  <p188:author id="{C6E98D90-DAA4-CB63-5142-4771FD2B93BC}" name="McDowell, Matthew" initials="" userId="S::Matthew.McDowell@ercot.com::674f7da8-c30c-47fb-bcc4-a66f0885a622" providerId="AD"/>
  <p188:author id="{EE1B339D-5042-07AC-0F73-5A9652F92A3C}" name="Yepo, Fabian" initials="" userId="S::Fabian.Yepo@ercot.com::070a2032-7069-41eb-833c-e7934e2a7a46" providerId="AD"/>
  <p188:author id="{5301D8A3-95F5-BC01-7EEE-0B6A014D1EA0}" name="McDowell, Matthew" initials="MM" userId="S::matthew.mcdowell@ercot.com::674f7da8-c30c-47fb-bcc4-a66f0885a622" providerId="AD"/>
  <p188:author id="{24F664AD-2F27-8DBB-6B4B-739E51C9A885}" name="Fiset, Alex" initials="AF" userId="S::Alex.Fiset@ercot.com::831f7f88-4d9c-4f95-bc7b-caffb47eb98f" providerId="AD"/>
  <p188:author id="{54DF58AE-8E0A-8CE4-29CD-C494BB295531}" name="Yepo, Fabian" initials="YF" userId="S::fabian.yepo@ercot.com::070a2032-7069-41eb-833c-e7934e2a7a46" providerId="AD"/>
  <p188:author id="{8E4E6DC5-2189-5AB7-0DC0-AC685161767A}" name="Mago, Nitika" initials="NVM" userId="Mago, Nitika" providerId="None"/>
  <p188:author id="{3CF8B2DB-4422-FE44-E6A0-E9F6A7BD7D19}" name="Hinojosa, Luis" initials="JH" userId="S::JoseLuis.Hinojosa@ercot.com::0abb1bae-9833-48f0-96c3-80292fd0fd86" providerId="AD"/>
  <p188:author id="{E1B5E5E3-1B9C-976A-48B8-482C54A2465D}" name="Zhang, Lin" initials="" userId="S::Lin.Zhang@ercot.com::b0a19715-a192-42f4-b356-4815eed539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55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F62FF7-7128-48EB-9552-9DF4B7E5C5CE}" v="103" dt="2026-08-21T15:48:45.942"/>
    <p1510:client id="{36E54BAF-45CA-4463-B74F-9956EF3B9C2C}" v="3996" dt="2026-08-20T23:12:04.202"/>
    <p1510:client id="{3B4AE841-2333-4846-90ED-319737C834DE}" v="1459" dt="2026-08-21T16:48:39.203"/>
    <p1510:client id="{4C278EB0-4B25-4CC1-B514-E6867D773483}" v="743" dt="2026-08-21T07:20:03.162"/>
    <p1510:client id="{5A549FA9-1EBE-4EE9-B1AC-510811484CB1}" v="3" dt="2026-08-20T23:06:12.941"/>
    <p1510:client id="{EF4496D9-CE2E-D66F-F870-5DE8DD82E010}" v="3" dt="2026-08-21T16:53:04.3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39" d="100"/>
          <a:sy n="139" d="100"/>
        </p:scale>
        <p:origin x="1014" y="3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7FDB3F-5E17-4F6C-81AE-D2F7375F35EF}" type="datetimeFigureOut">
              <a:rPr lang="en-US" smtClean="0"/>
              <a:t>8/25/2026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0A8244-0881-4609-B212-F57308157124}" type="slidenum">
              <a:rPr lang="en-US" smtClean="0"/>
              <a:t>‹#›</a:t>
            </a:fld>
            <a:endParaRPr lang="en-US"/>
          </a:p>
        </p:txBody>
      </p:sp>
    </p:spTree>
    <p:extLst>
      <p:ext uri="{BB962C8B-B14F-4D97-AF65-F5344CB8AC3E}">
        <p14:creationId xmlns:p14="http://schemas.microsoft.com/office/powerpoint/2010/main" val="1552906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694BC6D-B4C2-499C-B968-7B53BF050EFF}" type="slidenum">
              <a:rPr lang="en-US" smtClean="0"/>
              <a:t>3</a:t>
            </a:fld>
            <a:endParaRPr lang="en-US"/>
          </a:p>
        </p:txBody>
      </p:sp>
    </p:spTree>
    <p:extLst>
      <p:ext uri="{BB962C8B-B14F-4D97-AF65-F5344CB8AC3E}">
        <p14:creationId xmlns:p14="http://schemas.microsoft.com/office/powerpoint/2010/main" val="2590112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E0A8244-0881-4609-B212-F57308157124}" type="slidenum">
              <a:rPr lang="en-US" smtClean="0"/>
              <a:t>6</a:t>
            </a:fld>
            <a:endParaRPr lang="en-US"/>
          </a:p>
        </p:txBody>
      </p:sp>
    </p:spTree>
    <p:extLst>
      <p:ext uri="{BB962C8B-B14F-4D97-AF65-F5344CB8AC3E}">
        <p14:creationId xmlns:p14="http://schemas.microsoft.com/office/powerpoint/2010/main" val="3583944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1C0F14-DB47-1FD8-CBF8-B169BF35385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EFB626-4888-193B-8F3C-5A2222E82D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E04823-8668-B206-ED16-A07CA3AB58A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551C31-E80A-FFDD-3FF6-28AA1634446E}"/>
              </a:ext>
            </a:extLst>
          </p:cNvPr>
          <p:cNvSpPr>
            <a:spLocks noGrp="1"/>
          </p:cNvSpPr>
          <p:nvPr>
            <p:ph type="sldNum" sz="quarter" idx="5"/>
          </p:nvPr>
        </p:nvSpPr>
        <p:spPr/>
        <p:txBody>
          <a:bodyPr/>
          <a:lstStyle/>
          <a:p>
            <a:fld id="{DE0A8244-0881-4609-B212-F57308157124}" type="slidenum">
              <a:rPr lang="en-US" smtClean="0"/>
              <a:t>16</a:t>
            </a:fld>
            <a:endParaRPr lang="en-US"/>
          </a:p>
        </p:txBody>
      </p:sp>
    </p:spTree>
    <p:extLst>
      <p:ext uri="{BB962C8B-B14F-4D97-AF65-F5344CB8AC3E}">
        <p14:creationId xmlns:p14="http://schemas.microsoft.com/office/powerpoint/2010/main" val="25496929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svg"/><Relationship Id="rId1" Type="http://schemas.openxmlformats.org/officeDocument/2006/relationships/slideMaster" Target="../slideMasters/slideMaster2.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4.svg"/><Relationship Id="rId1" Type="http://schemas.openxmlformats.org/officeDocument/2006/relationships/slideMaster" Target="../slideMasters/slideMaster3.xml"/><Relationship Id="rId6" Type="http://schemas.openxmlformats.org/officeDocument/2006/relationships/image" Target="../media/image8.svg"/><Relationship Id="rId5" Type="http://schemas.openxmlformats.org/officeDocument/2006/relationships/image" Target="../media/image11.svg"/><Relationship Id="rId4" Type="http://schemas.openxmlformats.org/officeDocument/2006/relationships/image" Target="../media/image6.sv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sv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CF6855-B24E-92AB-2FE8-002F720AEB18}"/>
              </a:ext>
            </a:extLst>
          </p:cNvPr>
          <p:cNvSpPr>
            <a:spLocks noGrp="1"/>
          </p:cNvSpPr>
          <p:nvPr>
            <p:ph type="ctrTitle" hasCustomPrompt="1"/>
          </p:nvPr>
        </p:nvSpPr>
        <p:spPr>
          <a:xfrm>
            <a:off x="882069" y="2564247"/>
            <a:ext cx="4882568" cy="3999346"/>
          </a:xfrm>
          <a:prstGeom prst="rect">
            <a:avLst/>
          </a:prstGeom>
        </p:spPr>
        <p:txBody>
          <a:bodyPr anchor="t"/>
          <a:lstStyle>
            <a:lvl1pPr algn="l">
              <a:defRPr lang="en-US" sz="2000" b="1" dirty="0">
                <a:solidFill>
                  <a:schemeClr val="tx1"/>
                </a:solidFill>
              </a:defRPr>
            </a:lvl1pPr>
          </a:lstStyle>
          <a:p>
            <a:r>
              <a:rPr lang="en-US"/>
              <a:t>Click to edit Master title style</a:t>
            </a:r>
            <a:br>
              <a:rPr lang="en-US"/>
            </a:br>
            <a:endParaRPr lang="en-US"/>
          </a:p>
        </p:txBody>
      </p:sp>
      <p:sp>
        <p:nvSpPr>
          <p:cNvPr id="4" name="Text Placeholder 11">
            <a:extLst>
              <a:ext uri="{FF2B5EF4-FFF2-40B4-BE49-F238E27FC236}">
                <a16:creationId xmlns:a16="http://schemas.microsoft.com/office/drawing/2014/main" id="{BED41D71-8915-53EB-36A0-392D41DD0EAB}"/>
              </a:ext>
            </a:extLst>
          </p:cNvPr>
          <p:cNvSpPr>
            <a:spLocks noGrp="1"/>
          </p:cNvSpPr>
          <p:nvPr>
            <p:ph type="body" sz="quarter" idx="15"/>
          </p:nvPr>
        </p:nvSpPr>
        <p:spPr>
          <a:xfrm flipH="1">
            <a:off x="6427363" y="5054600"/>
            <a:ext cx="5201214" cy="1457037"/>
          </a:xfrm>
          <a:prstGeom prst="foldedCorner">
            <a:avLst>
              <a:gd name="adj" fmla="val 21194"/>
            </a:avLst>
          </a:prstGeom>
          <a:solidFill>
            <a:srgbClr val="E6EBF0">
              <a:alpha val="68000"/>
            </a:srgbClr>
          </a:solidFill>
          <a:ln w="9525" cap="rnd">
            <a:noFill/>
          </a:ln>
          <a:effectLst>
            <a:outerShdw blurRad="50800" dist="38100" dir="10800000" sx="1000" sy="1000" algn="r" rotWithShape="0">
              <a:prstClr val="black">
                <a:alpha val="46000"/>
              </a:prstClr>
            </a:outerShdw>
          </a:effectLst>
        </p:spPr>
        <p:txBody>
          <a:bodyPr vert="horz" wrap="square" lIns="274320" tIns="182880" rIns="640080" bIns="182880">
            <a:noAutofit/>
          </a:bodyPr>
          <a:lstStyle>
            <a:lvl1pPr marL="0" indent="0">
              <a:buNone/>
              <a:defRPr lang="en-US" sz="1600" b="1" dirty="0"/>
            </a:lvl1pPr>
            <a:lvl2pPr marL="548640" indent="-182880">
              <a:lnSpc>
                <a:spcPct val="100000"/>
              </a:lnSpc>
              <a:spcBef>
                <a:spcPts val="300"/>
              </a:spcBef>
              <a:spcAft>
                <a:spcPts val="300"/>
              </a:spcAft>
              <a:buFont typeface="Arial" panose="020B0604020202020204" pitchFamily="34" charset="0"/>
              <a:buChar char="•"/>
              <a:defRPr lang="en-US" sz="1400" dirty="0" smtClean="0"/>
            </a:lvl2pPr>
            <a:lvl3pPr marL="548640" indent="-182880">
              <a:lnSpc>
                <a:spcPct val="100000"/>
              </a:lnSpc>
              <a:spcBef>
                <a:spcPts val="100"/>
              </a:spcBef>
              <a:buFont typeface="Arial" panose="020B0604020202020204" pitchFamily="34" charset="0"/>
              <a:buChar char="◦"/>
              <a:defRPr lang="en-US" sz="1400" dirty="0"/>
            </a:lvl3pPr>
            <a:lvl4pPr marL="731520" indent="-182880">
              <a:lnSpc>
                <a:spcPct val="100000"/>
              </a:lnSpc>
              <a:spcBef>
                <a:spcPts val="300"/>
              </a:spcBef>
              <a:spcAft>
                <a:spcPts val="300"/>
              </a:spcAft>
              <a:buFont typeface="Arial" panose="020B0604020202020204" pitchFamily="34" charset="0"/>
              <a:buChar char="-"/>
              <a:defRPr lang="en-US" sz="1400" dirty="0" smtClean="0"/>
            </a:lvl4pPr>
            <a:lvl5pPr marL="914400" indent="-182880">
              <a:lnSpc>
                <a:spcPct val="100000"/>
              </a:lnSpc>
              <a:spcBef>
                <a:spcPts val="300"/>
              </a:spcBef>
              <a:spcAft>
                <a:spcPts val="300"/>
              </a:spcAft>
              <a:buFont typeface="Arial" panose="020B0604020202020204" pitchFamily="34" charset="0"/>
              <a:buChar char="◦"/>
              <a:defRPr lang="en-US" sz="1400" dirty="0"/>
            </a:lvl5pPr>
            <a:lvl6pPr marL="1097280" indent="-182880">
              <a:lnSpc>
                <a:spcPct val="100000"/>
              </a:lnSpc>
              <a:spcBef>
                <a:spcPts val="300"/>
              </a:spcBef>
              <a:spcAft>
                <a:spcPts val="300"/>
              </a:spcAft>
              <a:buFont typeface="Wingdings" panose="05000000000000000000" pitchFamily="2" charset="2"/>
              <a:buChar char="§"/>
              <a:defRPr sz="1400"/>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8">
            <a:extLst>
              <a:ext uri="{FF2B5EF4-FFF2-40B4-BE49-F238E27FC236}">
                <a16:creationId xmlns:a16="http://schemas.microsoft.com/office/drawing/2014/main" id="{4A302066-7B9E-F90D-A634-1CEEF4EAA7FF}"/>
              </a:ext>
            </a:extLst>
          </p:cNvPr>
          <p:cNvSpPr>
            <a:spLocks noGrp="1"/>
          </p:cNvSpPr>
          <p:nvPr>
            <p:ph sz="quarter" idx="16"/>
          </p:nvPr>
        </p:nvSpPr>
        <p:spPr>
          <a:xfrm>
            <a:off x="6427365" y="1092200"/>
            <a:ext cx="5201213" cy="2551584"/>
          </a:xfrm>
          <a:prstGeom prst="rect">
            <a:avLst/>
          </a:prstGeom>
        </p:spPr>
        <p:txBody>
          <a:bodyPr lIns="0" tIns="0" rIns="0" bIns="0"/>
          <a:lstStyle>
            <a:lvl1pPr marL="0" indent="0">
              <a:lnSpc>
                <a:spcPct val="100000"/>
              </a:lnSpc>
              <a:spcBef>
                <a:spcPts val="300"/>
              </a:spcBef>
              <a:spcAft>
                <a:spcPts val="300"/>
              </a:spcAft>
              <a:buFont typeface="Arial" panose="020B0604020202020204" pitchFamily="34" charset="0"/>
              <a:buNone/>
              <a:defRPr sz="1600" b="1" i="0"/>
            </a:lvl1pPr>
            <a:lvl2pPr marL="548640" indent="-182880">
              <a:lnSpc>
                <a:spcPct val="100000"/>
              </a:lnSpc>
              <a:spcBef>
                <a:spcPts val="300"/>
              </a:spcBef>
              <a:spcAft>
                <a:spcPts val="300"/>
              </a:spcAft>
              <a:defRPr sz="1400"/>
            </a:lvl2pPr>
            <a:lvl3pPr marL="731520" indent="-182880">
              <a:lnSpc>
                <a:spcPct val="100000"/>
              </a:lnSpc>
              <a:spcBef>
                <a:spcPts val="300"/>
              </a:spcBef>
              <a:spcAft>
                <a:spcPts val="300"/>
              </a:spcAft>
              <a:buFont typeface="Arial" panose="020B0604020202020204" pitchFamily="34" charset="0"/>
              <a:buChar char="-"/>
              <a:defRPr sz="1400"/>
            </a:lvl3pPr>
            <a:lvl4pPr marL="914400" indent="-182880">
              <a:lnSpc>
                <a:spcPct val="100000"/>
              </a:lnSpc>
              <a:spcBef>
                <a:spcPts val="300"/>
              </a:spcBef>
              <a:spcAft>
                <a:spcPts val="300"/>
              </a:spcAft>
              <a:buFont typeface="Arial" panose="020B0604020202020204" pitchFamily="34" charset="0"/>
              <a:buChar char="◦"/>
              <a:defRPr sz="1400"/>
            </a:lvl4pPr>
            <a:lvl5pPr marL="1097280" indent="-182880">
              <a:lnSpc>
                <a:spcPct val="100000"/>
              </a:lnSpc>
              <a:spcBef>
                <a:spcPts val="300"/>
              </a:spcBef>
              <a:spcAft>
                <a:spcPts val="300"/>
              </a:spcAft>
              <a:buFont typeface="Wingdings" panose="05000000000000000000" pitchFamily="2" charset="2"/>
              <a:buChar cha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183839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7922593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536987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924672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11187714"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0" y="6356350"/>
            <a:ext cx="8010526" cy="365125"/>
          </a:xfrm>
        </p:spPr>
        <p:txBody>
          <a:bodyPr/>
          <a:lstStyle/>
          <a:p>
            <a:endParaRPr lang="en-US"/>
          </a:p>
        </p:txBody>
      </p:sp>
      <p:sp>
        <p:nvSpPr>
          <p:cNvPr id="6" name="Date Placeholder 3">
            <a:extLst>
              <a:ext uri="{FF2B5EF4-FFF2-40B4-BE49-F238E27FC236}">
                <a16:creationId xmlns:a16="http://schemas.microsoft.com/office/drawing/2014/main" id="{FCF93DBC-D2B3-EAA9-B573-4CBB1A9ECD37}"/>
              </a:ext>
            </a:extLst>
          </p:cNvPr>
          <p:cNvSpPr>
            <a:spLocks noGrp="1"/>
          </p:cNvSpPr>
          <p:nvPr>
            <p:ph type="dt" sz="half" idx="10"/>
          </p:nvPr>
        </p:nvSpPr>
        <p:spPr>
          <a:xfrm>
            <a:off x="8716884" y="6356350"/>
            <a:ext cx="2773273" cy="365125"/>
          </a:xfrm>
        </p:spPr>
        <p:txBody>
          <a:bodyPr/>
          <a:lstStyle/>
          <a:p>
            <a:fld id="{14560760-0B16-41B8-81DA-58FA2187E1CC}" type="datetime4">
              <a:rPr lang="en-US" smtClean="0"/>
              <a:t>August 25, 2026</a:t>
            </a:fld>
            <a:endParaRPr lang="en-US"/>
          </a:p>
        </p:txBody>
      </p:sp>
      <p:sp>
        <p:nvSpPr>
          <p:cNvPr id="11"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a:xfrm>
            <a:off x="11658600" y="6356350"/>
            <a:ext cx="533400" cy="365125"/>
          </a:xfrm>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017846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25,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3388710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7088183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25,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9885556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5537952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25,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8916572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25,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0179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9C062-513C-DF24-5E8C-7A974D572078}"/>
              </a:ext>
            </a:extLst>
          </p:cNvPr>
          <p:cNvSpPr>
            <a:spLocks noGrp="1"/>
          </p:cNvSpPr>
          <p:nvPr>
            <p:ph type="ctrTitle"/>
          </p:nvPr>
        </p:nvSpPr>
        <p:spPr>
          <a:xfrm>
            <a:off x="533400" y="1122363"/>
            <a:ext cx="11125200" cy="2387600"/>
          </a:xfrm>
        </p:spPr>
        <p:txBody>
          <a:bodyPr anchor="ctr">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532C3F11-2763-0216-A1B0-5E8B4FA80139}"/>
              </a:ext>
            </a:extLst>
          </p:cNvPr>
          <p:cNvSpPr>
            <a:spLocks noGrp="1"/>
          </p:cNvSpPr>
          <p:nvPr>
            <p:ph type="subTitle" idx="1"/>
          </p:nvPr>
        </p:nvSpPr>
        <p:spPr>
          <a:xfrm>
            <a:off x="533400" y="3602038"/>
            <a:ext cx="11125200" cy="1655762"/>
          </a:xfrm>
        </p:spPr>
        <p:txBody>
          <a:bodyPr wrap="square"/>
          <a:lstStyle>
            <a:lvl1pPr marL="0" indent="0" algn="ctr">
              <a:buNone/>
              <a:defRPr sz="2400" b="1">
                <a:solidFill>
                  <a:srgbClr val="00829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E95C98B8-43D7-C7B4-9956-25AC1BBC5587}"/>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C6E9BF30-5D82-5572-733E-882E0C0D3307}"/>
              </a:ext>
            </a:extLst>
          </p:cNvPr>
          <p:cNvSpPr>
            <a:spLocks noGrp="1"/>
          </p:cNvSpPr>
          <p:nvPr>
            <p:ph type="dt" sz="half" idx="10"/>
          </p:nvPr>
        </p:nvSpPr>
        <p:spPr/>
        <p:txBody>
          <a:bodyPr/>
          <a:lstStyle/>
          <a:p>
            <a:fld id="{8D345B5F-6A76-46F9-AC11-757A044249AE}" type="datetime4">
              <a:rPr lang="en-US" smtClean="0"/>
              <a:t>August 25, 2026</a:t>
            </a:fld>
            <a:endParaRPr lang="en-US"/>
          </a:p>
        </p:txBody>
      </p:sp>
      <p:sp>
        <p:nvSpPr>
          <p:cNvPr id="6" name="Slide Number Placeholder 5">
            <a:extLst>
              <a:ext uri="{FF2B5EF4-FFF2-40B4-BE49-F238E27FC236}">
                <a16:creationId xmlns:a16="http://schemas.microsoft.com/office/drawing/2014/main" id="{BB5906F4-426A-AD9D-021A-D7E95E349F77}"/>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2186787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25,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5224086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6814545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lide with Social">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021CF500-4BD3-92C6-CCBD-156DED65A672}"/>
              </a:ext>
            </a:extLst>
          </p:cNvPr>
          <p:cNvSpPr>
            <a:spLocks noGrp="1"/>
          </p:cNvSpPr>
          <p:nvPr>
            <p:ph type="title"/>
          </p:nvPr>
        </p:nvSpPr>
        <p:spPr>
          <a:xfrm>
            <a:off x="530868" y="1430448"/>
            <a:ext cx="5565131" cy="1848259"/>
          </a:xfrm>
        </p:spPr>
        <p:txBody>
          <a:bodyPr anchor="ctr"/>
          <a:lstStyle>
            <a:lvl1pPr>
              <a:defRPr sz="4000"/>
            </a:lvl1pPr>
          </a:lstStyle>
          <a:p>
            <a:r>
              <a:rPr lang="en-US"/>
              <a:t>Click to edit Master title style</a:t>
            </a:r>
          </a:p>
        </p:txBody>
      </p:sp>
      <p:sp>
        <p:nvSpPr>
          <p:cNvPr id="22" name="Text Placeholder 22">
            <a:extLst>
              <a:ext uri="{FF2B5EF4-FFF2-40B4-BE49-F238E27FC236}">
                <a16:creationId xmlns:a16="http://schemas.microsoft.com/office/drawing/2014/main" id="{5BFBC12E-0B6E-E8C7-9088-B497FB49171C}"/>
              </a:ext>
            </a:extLst>
          </p:cNvPr>
          <p:cNvSpPr>
            <a:spLocks noGrp="1"/>
          </p:cNvSpPr>
          <p:nvPr>
            <p:ph type="body" sz="quarter" idx="13"/>
          </p:nvPr>
        </p:nvSpPr>
        <p:spPr>
          <a:xfrm>
            <a:off x="530868" y="3501136"/>
            <a:ext cx="5565131"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62E7750B-0863-BB91-0C67-54B5E9B868D6}"/>
              </a:ext>
            </a:extLst>
          </p:cNvPr>
          <p:cNvSpPr txBox="1"/>
          <p:nvPr userDrawn="1"/>
        </p:nvSpPr>
        <p:spPr>
          <a:xfrm>
            <a:off x="8032876" y="1370524"/>
            <a:ext cx="3625724" cy="369332"/>
          </a:xfrm>
          <a:prstGeom prst="rect">
            <a:avLst/>
          </a:prstGeom>
          <a:noFill/>
        </p:spPr>
        <p:txBody>
          <a:bodyPr wrap="square" rtlCol="0">
            <a:spAutoFit/>
          </a:bodyPr>
          <a:lstStyle/>
          <a:p>
            <a:r>
              <a:rPr lang="en-US" b="1"/>
              <a:t>Learn More</a:t>
            </a:r>
          </a:p>
        </p:txBody>
      </p:sp>
      <p:sp>
        <p:nvSpPr>
          <p:cNvPr id="7" name="TextBox 6">
            <a:extLst>
              <a:ext uri="{FF2B5EF4-FFF2-40B4-BE49-F238E27FC236}">
                <a16:creationId xmlns:a16="http://schemas.microsoft.com/office/drawing/2014/main" id="{3B961C0C-432D-CBAD-EA65-6543DA81C252}"/>
              </a:ext>
            </a:extLst>
          </p:cNvPr>
          <p:cNvSpPr txBox="1"/>
          <p:nvPr userDrawn="1"/>
        </p:nvSpPr>
        <p:spPr>
          <a:xfrm>
            <a:off x="8054878" y="1783080"/>
            <a:ext cx="3320924" cy="338554"/>
          </a:xfrm>
          <a:prstGeom prst="rect">
            <a:avLst/>
          </a:prstGeom>
          <a:noFill/>
        </p:spPr>
        <p:txBody>
          <a:bodyPr wrap="square" rtlCol="0">
            <a:spAutoFit/>
          </a:bodyPr>
          <a:lstStyle/>
          <a:p>
            <a:r>
              <a:rPr lang="en-US" sz="1600">
                <a:solidFill>
                  <a:srgbClr val="00829B"/>
                </a:solidFill>
              </a:rPr>
              <a:t>www.ercot.com</a:t>
            </a:r>
          </a:p>
        </p:txBody>
      </p:sp>
      <p:sp>
        <p:nvSpPr>
          <p:cNvPr id="8" name="TextBox 7">
            <a:extLst>
              <a:ext uri="{FF2B5EF4-FFF2-40B4-BE49-F238E27FC236}">
                <a16:creationId xmlns:a16="http://schemas.microsoft.com/office/drawing/2014/main" id="{74781169-74C0-5084-B1E5-21B24E64EBD9}"/>
              </a:ext>
            </a:extLst>
          </p:cNvPr>
          <p:cNvSpPr txBox="1"/>
          <p:nvPr userDrawn="1"/>
        </p:nvSpPr>
        <p:spPr>
          <a:xfrm>
            <a:off x="8032876" y="2442045"/>
            <a:ext cx="3625724" cy="369332"/>
          </a:xfrm>
          <a:prstGeom prst="rect">
            <a:avLst/>
          </a:prstGeom>
          <a:noFill/>
        </p:spPr>
        <p:txBody>
          <a:bodyPr wrap="square" rtlCol="0">
            <a:spAutoFit/>
          </a:bodyPr>
          <a:lstStyle/>
          <a:p>
            <a:r>
              <a:rPr lang="en-US" b="1"/>
              <a:t>Download ERCOT Mobile App</a:t>
            </a:r>
          </a:p>
        </p:txBody>
      </p:sp>
      <p:pic>
        <p:nvPicPr>
          <p:cNvPr id="9" name="Graphic 8" descr="Google play logo on the left and App Store logo on the right">
            <a:extLst>
              <a:ext uri="{FF2B5EF4-FFF2-40B4-BE49-F238E27FC236}">
                <a16:creationId xmlns:a16="http://schemas.microsoft.com/office/drawing/2014/main" id="{4CC00E98-A942-2688-815D-B898449C0BC2}"/>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8341368" y="2987763"/>
            <a:ext cx="2635124" cy="367447"/>
          </a:xfrm>
          <a:prstGeom prst="rect">
            <a:avLst/>
          </a:prstGeom>
        </p:spPr>
      </p:pic>
      <p:sp>
        <p:nvSpPr>
          <p:cNvPr id="10" name="TextBox 9">
            <a:extLst>
              <a:ext uri="{FF2B5EF4-FFF2-40B4-BE49-F238E27FC236}">
                <a16:creationId xmlns:a16="http://schemas.microsoft.com/office/drawing/2014/main" id="{1EBBA5BE-9DD2-6EE7-CE28-D076D6D33E94}"/>
              </a:ext>
            </a:extLst>
          </p:cNvPr>
          <p:cNvSpPr txBox="1"/>
          <p:nvPr userDrawn="1"/>
        </p:nvSpPr>
        <p:spPr>
          <a:xfrm>
            <a:off x="8054878" y="3786789"/>
            <a:ext cx="3625724" cy="369332"/>
          </a:xfrm>
          <a:prstGeom prst="rect">
            <a:avLst/>
          </a:prstGeom>
          <a:noFill/>
        </p:spPr>
        <p:txBody>
          <a:bodyPr wrap="square" rtlCol="0">
            <a:spAutoFit/>
          </a:bodyPr>
          <a:lstStyle/>
          <a:p>
            <a:r>
              <a:rPr lang="en-US" b="1"/>
              <a:t>Connect With Us</a:t>
            </a:r>
          </a:p>
        </p:txBody>
      </p:sp>
      <p:pic>
        <p:nvPicPr>
          <p:cNvPr id="11" name="Graphic 10" descr="Instagram icon">
            <a:extLst>
              <a:ext uri="{FF2B5EF4-FFF2-40B4-BE49-F238E27FC236}">
                <a16:creationId xmlns:a16="http://schemas.microsoft.com/office/drawing/2014/main" id="{808F1D0F-170C-B600-9B14-471787DABDB6}"/>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26128" y="4359746"/>
            <a:ext cx="314995" cy="314995"/>
          </a:xfrm>
          <a:prstGeom prst="rect">
            <a:avLst/>
          </a:prstGeom>
        </p:spPr>
      </p:pic>
      <p:sp>
        <p:nvSpPr>
          <p:cNvPr id="12" name="TextBox 11">
            <a:extLst>
              <a:ext uri="{FF2B5EF4-FFF2-40B4-BE49-F238E27FC236}">
                <a16:creationId xmlns:a16="http://schemas.microsoft.com/office/drawing/2014/main" id="{80EB4558-FE65-DD30-A396-E7A22D6A4264}"/>
              </a:ext>
            </a:extLst>
          </p:cNvPr>
          <p:cNvSpPr txBox="1"/>
          <p:nvPr userDrawn="1"/>
        </p:nvSpPr>
        <p:spPr>
          <a:xfrm>
            <a:off x="8715473" y="4378550"/>
            <a:ext cx="3098730" cy="307777"/>
          </a:xfrm>
          <a:prstGeom prst="rect">
            <a:avLst/>
          </a:prstGeom>
          <a:noFill/>
        </p:spPr>
        <p:txBody>
          <a:bodyPr wrap="square" rtlCol="0">
            <a:spAutoFit/>
          </a:bodyPr>
          <a:lstStyle/>
          <a:p>
            <a:r>
              <a:rPr lang="en-US" sz="1400"/>
              <a:t>facebook.com/ERCOTISO</a:t>
            </a:r>
          </a:p>
        </p:txBody>
      </p:sp>
      <p:pic>
        <p:nvPicPr>
          <p:cNvPr id="13" name="Graphic 12" descr="Twitter or X  icon">
            <a:extLst>
              <a:ext uri="{FF2B5EF4-FFF2-40B4-BE49-F238E27FC236}">
                <a16:creationId xmlns:a16="http://schemas.microsoft.com/office/drawing/2014/main" id="{787C2377-716C-DE29-E499-06278CE1DB08}"/>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4"/>
              </a:ext>
            </a:extLst>
          </a:blip>
          <a:stretch>
            <a:fillRect/>
          </a:stretch>
        </p:blipFill>
        <p:spPr>
          <a:xfrm>
            <a:off x="8326128" y="4816173"/>
            <a:ext cx="314995" cy="314995"/>
          </a:xfrm>
          <a:prstGeom prst="rect">
            <a:avLst/>
          </a:prstGeom>
        </p:spPr>
      </p:pic>
      <p:sp>
        <p:nvSpPr>
          <p:cNvPr id="14" name="TextBox 13">
            <a:extLst>
              <a:ext uri="{FF2B5EF4-FFF2-40B4-BE49-F238E27FC236}">
                <a16:creationId xmlns:a16="http://schemas.microsoft.com/office/drawing/2014/main" id="{D6BFB969-D759-088E-D454-9701B3843365}"/>
              </a:ext>
            </a:extLst>
          </p:cNvPr>
          <p:cNvSpPr txBox="1"/>
          <p:nvPr userDrawn="1"/>
        </p:nvSpPr>
        <p:spPr>
          <a:xfrm>
            <a:off x="8715473" y="4823175"/>
            <a:ext cx="2108130" cy="307777"/>
          </a:xfrm>
          <a:prstGeom prst="rect">
            <a:avLst/>
          </a:prstGeom>
          <a:noFill/>
        </p:spPr>
        <p:txBody>
          <a:bodyPr wrap="square" lIns="91440" tIns="45720" rIns="91440" bIns="45720" rtlCol="0" anchor="t">
            <a:spAutoFit/>
          </a:bodyPr>
          <a:lstStyle/>
          <a:p>
            <a:r>
              <a:rPr lang="en-US" sz="1400"/>
              <a:t>x.com/ercot_iso</a:t>
            </a:r>
          </a:p>
        </p:txBody>
      </p:sp>
      <p:pic>
        <p:nvPicPr>
          <p:cNvPr id="15" name="Graphic 14" descr="LinkedIn icon">
            <a:extLst>
              <a:ext uri="{FF2B5EF4-FFF2-40B4-BE49-F238E27FC236}">
                <a16:creationId xmlns:a16="http://schemas.microsoft.com/office/drawing/2014/main" id="{44604974-1959-249D-D54A-C4A63E150B5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5"/>
              </a:ext>
            </a:extLst>
          </a:blip>
          <a:srcRect/>
          <a:stretch/>
        </p:blipFill>
        <p:spPr>
          <a:xfrm>
            <a:off x="8326128" y="5292078"/>
            <a:ext cx="314995" cy="314995"/>
          </a:xfrm>
          <a:prstGeom prst="rect">
            <a:avLst/>
          </a:prstGeom>
        </p:spPr>
      </p:pic>
      <p:sp>
        <p:nvSpPr>
          <p:cNvPr id="16" name="TextBox 15">
            <a:extLst>
              <a:ext uri="{FF2B5EF4-FFF2-40B4-BE49-F238E27FC236}">
                <a16:creationId xmlns:a16="http://schemas.microsoft.com/office/drawing/2014/main" id="{2405696A-1EA6-9F4D-1D36-33EB7B0D95CF}"/>
              </a:ext>
            </a:extLst>
          </p:cNvPr>
          <p:cNvSpPr txBox="1"/>
          <p:nvPr userDrawn="1"/>
        </p:nvSpPr>
        <p:spPr>
          <a:xfrm>
            <a:off x="8715473" y="5299080"/>
            <a:ext cx="3132351" cy="307777"/>
          </a:xfrm>
          <a:prstGeom prst="rect">
            <a:avLst/>
          </a:prstGeom>
          <a:noFill/>
        </p:spPr>
        <p:txBody>
          <a:bodyPr wrap="square" lIns="91440" tIns="45720" rIns="91440" bIns="45720" rtlCol="0" anchor="t">
            <a:spAutoFit/>
          </a:bodyPr>
          <a:lstStyle/>
          <a:p>
            <a:r>
              <a:rPr lang="en-US" sz="1400"/>
              <a:t>linkedin.com/company/ercot</a:t>
            </a:r>
          </a:p>
        </p:txBody>
      </p:sp>
      <p:pic>
        <p:nvPicPr>
          <p:cNvPr id="17" name="Graphic 16" descr="Instagram icon">
            <a:extLst>
              <a:ext uri="{FF2B5EF4-FFF2-40B4-BE49-F238E27FC236}">
                <a16:creationId xmlns:a16="http://schemas.microsoft.com/office/drawing/2014/main" id="{253A132C-4DFA-62F1-D25A-9C176280377F}"/>
              </a:ext>
              <a:ext uri="{C183D7F6-B498-43B3-948B-1728B52AA6E4}">
                <adec:decorative xmlns:adec="http://schemas.microsoft.com/office/drawing/2017/decorative" val="0"/>
              </a:ext>
            </a:extLst>
          </p:cNvPr>
          <p:cNvPicPr>
            <a:picLocks noChangeAspect="1"/>
          </p:cNvPicPr>
          <p:nvPr userDrawn="1"/>
        </p:nvPicPr>
        <p:blipFill>
          <a:blip>
            <a:extLst>
              <a:ext uri="{96DAC541-7B7A-43D3-8B79-37D633B846F1}">
                <asvg:svgBlip xmlns:asvg="http://schemas.microsoft.com/office/drawing/2016/SVG/main" r:embed="rId6"/>
              </a:ext>
            </a:extLst>
          </a:blip>
          <a:stretch>
            <a:fillRect/>
          </a:stretch>
        </p:blipFill>
        <p:spPr>
          <a:xfrm>
            <a:off x="8326128" y="5773360"/>
            <a:ext cx="314996" cy="314996"/>
          </a:xfrm>
          <a:prstGeom prst="rect">
            <a:avLst/>
          </a:prstGeom>
        </p:spPr>
      </p:pic>
      <p:sp>
        <p:nvSpPr>
          <p:cNvPr id="18" name="TextBox 17">
            <a:extLst>
              <a:ext uri="{FF2B5EF4-FFF2-40B4-BE49-F238E27FC236}">
                <a16:creationId xmlns:a16="http://schemas.microsoft.com/office/drawing/2014/main" id="{C36F1584-300D-A8F1-CE34-0DF564E44055}"/>
              </a:ext>
              <a:ext uri="{C183D7F6-B498-43B3-948B-1728B52AA6E4}">
                <adec:decorative xmlns:adec="http://schemas.microsoft.com/office/drawing/2017/decorative" val="0"/>
              </a:ext>
            </a:extLst>
          </p:cNvPr>
          <p:cNvSpPr txBox="1"/>
          <p:nvPr userDrawn="1"/>
        </p:nvSpPr>
        <p:spPr>
          <a:xfrm>
            <a:off x="8706121" y="5773359"/>
            <a:ext cx="3132351" cy="307777"/>
          </a:xfrm>
          <a:prstGeom prst="rect">
            <a:avLst/>
          </a:prstGeom>
          <a:noFill/>
        </p:spPr>
        <p:txBody>
          <a:bodyPr wrap="square" lIns="91440" tIns="45720" rIns="91440" bIns="45720" rtlCol="0" anchor="t">
            <a:spAutoFit/>
          </a:bodyPr>
          <a:lstStyle/>
          <a:p>
            <a:r>
              <a:rPr lang="en-US" sz="1400"/>
              <a:t>instagram.com/ercot_iso</a:t>
            </a:r>
          </a:p>
        </p:txBody>
      </p:sp>
      <p:sp>
        <p:nvSpPr>
          <p:cNvPr id="20" name="Footer Placeholder 3">
            <a:extLst>
              <a:ext uri="{FF2B5EF4-FFF2-40B4-BE49-F238E27FC236}">
                <a16:creationId xmlns:a16="http://schemas.microsoft.com/office/drawing/2014/main" id="{7C754C4F-B602-D803-BB7A-BEE1415CE0E5}"/>
              </a:ext>
            </a:extLst>
          </p:cNvPr>
          <p:cNvSpPr>
            <a:spLocks noGrp="1"/>
          </p:cNvSpPr>
          <p:nvPr>
            <p:ph type="ftr" sz="quarter" idx="11"/>
          </p:nvPr>
        </p:nvSpPr>
        <p:spPr>
          <a:xfrm>
            <a:off x="530869" y="6356350"/>
            <a:ext cx="5565131"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40079171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Slide with Social">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0511CB1D-D7A8-8516-A8D6-FDE88BB37837}"/>
              </a:ext>
            </a:extLst>
          </p:cNvPr>
          <p:cNvSpPr>
            <a:spLocks noGrp="1"/>
          </p:cNvSpPr>
          <p:nvPr>
            <p:ph type="title"/>
          </p:nvPr>
        </p:nvSpPr>
        <p:spPr>
          <a:xfrm>
            <a:off x="530868" y="1430448"/>
            <a:ext cx="5565132" cy="1848259"/>
          </a:xfrm>
        </p:spPr>
        <p:txBody>
          <a:bodyPr anchor="ctr"/>
          <a:lstStyle>
            <a:lvl1pPr>
              <a:defRPr sz="4000"/>
            </a:lvl1pPr>
          </a:lstStyle>
          <a:p>
            <a:r>
              <a:rPr lang="en-US"/>
              <a:t>Click to edit Master title style</a:t>
            </a:r>
          </a:p>
        </p:txBody>
      </p:sp>
      <p:sp>
        <p:nvSpPr>
          <p:cNvPr id="26" name="Text Placeholder 22">
            <a:extLst>
              <a:ext uri="{FF2B5EF4-FFF2-40B4-BE49-F238E27FC236}">
                <a16:creationId xmlns:a16="http://schemas.microsoft.com/office/drawing/2014/main" id="{7DB85F87-C4AC-5AA2-4395-ABB6B533D5DF}"/>
              </a:ext>
            </a:extLst>
          </p:cNvPr>
          <p:cNvSpPr>
            <a:spLocks noGrp="1"/>
          </p:cNvSpPr>
          <p:nvPr>
            <p:ph type="body" sz="quarter" idx="13"/>
          </p:nvPr>
        </p:nvSpPr>
        <p:spPr>
          <a:xfrm>
            <a:off x="530868" y="3501136"/>
            <a:ext cx="5565132"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25" name="Footer Placeholder 3">
            <a:extLst>
              <a:ext uri="{FF2B5EF4-FFF2-40B4-BE49-F238E27FC236}">
                <a16:creationId xmlns:a16="http://schemas.microsoft.com/office/drawing/2014/main" id="{524951DF-39E3-E4DB-EB22-28C36CEEB99F}"/>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9114666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ppendix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724F3841-022A-64DD-C790-8E712FB9DD3A}"/>
              </a:ext>
              <a:ext uri="{C183D7F6-B498-43B3-948B-1728B52AA6E4}">
                <adec:decorative xmlns:adec="http://schemas.microsoft.com/office/drawing/2017/decorative" val="1"/>
              </a:ext>
            </a:extLst>
          </p:cNvPr>
          <p:cNvSpPr/>
          <p:nvPr userDrawn="1"/>
        </p:nvSpPr>
        <p:spPr>
          <a:xfrm>
            <a:off x="0"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ERCOT logo">
            <a:extLst>
              <a:ext uri="{FF2B5EF4-FFF2-40B4-BE49-F238E27FC236}">
                <a16:creationId xmlns:a16="http://schemas.microsoft.com/office/drawing/2014/main" id="{B751E01E-9D1B-AB32-9537-F544F49949EB}"/>
              </a:ext>
            </a:extLst>
          </p:cNvPr>
          <p:cNvPicPr>
            <a:picLocks noChangeAspect="1"/>
          </p:cNvPicPr>
          <p:nvPr userDrawn="1"/>
        </p:nvPicPr>
        <p:blipFill>
          <a:blip>
            <a:extLst>
              <a:ext uri="{96DAC541-7B7A-43D3-8B79-37D633B846F1}">
                <asvg:svgBlip xmlns:asvg="http://schemas.microsoft.com/office/drawing/2016/SVG/main" r:embed="rId2"/>
              </a:ext>
            </a:extLst>
          </a:blip>
          <a:srcRect/>
          <a:stretch/>
        </p:blipFill>
        <p:spPr>
          <a:xfrm>
            <a:off x="137956" y="108220"/>
            <a:ext cx="703682" cy="259285"/>
          </a:xfrm>
          <a:prstGeom prst="rect">
            <a:avLst/>
          </a:prstGeom>
        </p:spPr>
      </p:pic>
      <p:sp>
        <p:nvSpPr>
          <p:cNvPr id="2" name="Title 1">
            <a:extLst>
              <a:ext uri="{FF2B5EF4-FFF2-40B4-BE49-F238E27FC236}">
                <a16:creationId xmlns:a16="http://schemas.microsoft.com/office/drawing/2014/main" id="{C5AB5A33-CD56-3912-4016-20DF30F14CCA}"/>
              </a:ext>
            </a:extLst>
          </p:cNvPr>
          <p:cNvSpPr>
            <a:spLocks noGrp="1"/>
          </p:cNvSpPr>
          <p:nvPr>
            <p:ph type="title"/>
          </p:nvPr>
        </p:nvSpPr>
        <p:spPr>
          <a:xfrm>
            <a:off x="530869" y="1430448"/>
            <a:ext cx="4064224" cy="1848259"/>
          </a:xfrm>
        </p:spPr>
        <p:txBody>
          <a:bodyPr anchor="ctr"/>
          <a:lstStyle>
            <a:lvl1pPr>
              <a:defRPr sz="4000"/>
            </a:lvl1pPr>
          </a:lstStyle>
          <a:p>
            <a:r>
              <a:rPr lang="en-US"/>
              <a:t>Click to edit Master title style</a:t>
            </a:r>
          </a:p>
        </p:txBody>
      </p:sp>
      <p:sp>
        <p:nvSpPr>
          <p:cNvPr id="23" name="Text Placeholder 22">
            <a:extLst>
              <a:ext uri="{FF2B5EF4-FFF2-40B4-BE49-F238E27FC236}">
                <a16:creationId xmlns:a16="http://schemas.microsoft.com/office/drawing/2014/main" id="{113BE72E-F22F-EA59-A56F-ACBBDAEAF810}"/>
              </a:ext>
            </a:extLst>
          </p:cNvPr>
          <p:cNvSpPr>
            <a:spLocks noGrp="1"/>
          </p:cNvSpPr>
          <p:nvPr>
            <p:ph type="body" sz="quarter" idx="13"/>
          </p:nvPr>
        </p:nvSpPr>
        <p:spPr>
          <a:xfrm>
            <a:off x="530869" y="3501136"/>
            <a:ext cx="4078434" cy="682625"/>
          </a:xfrm>
        </p:spPr>
        <p:txBody>
          <a:bodyPr wrap="square"/>
          <a:lstStyle>
            <a:lvl1pPr>
              <a:defRPr sz="2400" b="1">
                <a:solidFill>
                  <a:srgbClr val="00829B"/>
                </a:solidFill>
              </a:defRPr>
            </a:lvl1pPr>
            <a:lvl2pPr>
              <a:defRPr sz="2400"/>
            </a:lvl2pPr>
            <a:lvl3pPr>
              <a:defRPr sz="2400"/>
            </a:lvl3pPr>
            <a:lvl4pPr>
              <a:defRPr sz="2400"/>
            </a:lvl4pPr>
            <a:lvl5pPr>
              <a:defRPr sz="2400"/>
            </a:lvl5pPr>
          </a:lstStyle>
          <a:p>
            <a:pPr lvl="0"/>
            <a:r>
              <a:rPr lang="en-US"/>
              <a:t>Click to edit Master text styles</a:t>
            </a:r>
          </a:p>
        </p:txBody>
      </p:sp>
      <p:sp>
        <p:nvSpPr>
          <p:cNvPr id="7" name="Text Placeholder 6">
            <a:extLst>
              <a:ext uri="{FF2B5EF4-FFF2-40B4-BE49-F238E27FC236}">
                <a16:creationId xmlns:a16="http://schemas.microsoft.com/office/drawing/2014/main" id="{6A05AE35-B341-C586-A0DD-9B916DA1D819}"/>
              </a:ext>
            </a:extLst>
          </p:cNvPr>
          <p:cNvSpPr>
            <a:spLocks noGrp="1"/>
          </p:cNvSpPr>
          <p:nvPr>
            <p:ph type="body" sz="quarter" idx="14"/>
          </p:nvPr>
        </p:nvSpPr>
        <p:spPr>
          <a:xfrm>
            <a:off x="5076825" y="1371600"/>
            <a:ext cx="6581775" cy="4800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a:xfrm>
            <a:off x="530869" y="6356350"/>
            <a:ext cx="8010526" cy="365125"/>
          </a:xfrm>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grpSp>
        <p:nvGrpSpPr>
          <p:cNvPr id="8" name="Group 7" descr="Confidential document label">
            <a:extLst>
              <a:ext uri="{FF2B5EF4-FFF2-40B4-BE49-F238E27FC236}">
                <a16:creationId xmlns:a16="http://schemas.microsoft.com/office/drawing/2014/main" id="{CDD9FF63-9408-EDE4-8E4D-207871A99374}"/>
              </a:ext>
            </a:extLst>
          </p:cNvPr>
          <p:cNvGrpSpPr/>
          <p:nvPr userDrawn="1"/>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0E25432-F52F-28E3-5AF1-36B3BEC45282}"/>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9B3A409-F400-7551-A8C4-6293E631585B}"/>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378089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ide Keynote">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27592878-2087-441A-BF63-8BAC672970F6}"/>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0" name="Text Placeholder 9">
            <a:extLst>
              <a:ext uri="{FF2B5EF4-FFF2-40B4-BE49-F238E27FC236}">
                <a16:creationId xmlns:a16="http://schemas.microsoft.com/office/drawing/2014/main" id="{D75DFB14-F372-06CE-E1C3-58DFC53BCF1F}"/>
              </a:ext>
            </a:extLst>
          </p:cNvPr>
          <p:cNvSpPr>
            <a:spLocks noGrp="1"/>
          </p:cNvSpPr>
          <p:nvPr>
            <p:ph type="body" sz="quarter" idx="16"/>
          </p:nvPr>
        </p:nvSpPr>
        <p:spPr>
          <a:xfrm>
            <a:off x="495300" y="1676400"/>
            <a:ext cx="6867525"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ext Placeholder 11">
            <a:extLst>
              <a:ext uri="{FF2B5EF4-FFF2-40B4-BE49-F238E27FC236}">
                <a16:creationId xmlns:a16="http://schemas.microsoft.com/office/drawing/2014/main" id="{28CAB249-6E2A-0D66-037F-C8C994EC04ED}"/>
              </a:ext>
            </a:extLst>
          </p:cNvPr>
          <p:cNvSpPr>
            <a:spLocks noGrp="1"/>
          </p:cNvSpPr>
          <p:nvPr>
            <p:ph type="body" sz="quarter" idx="15"/>
          </p:nvPr>
        </p:nvSpPr>
        <p:spPr>
          <a:xfrm flipH="1">
            <a:off x="7598003" y="1676400"/>
            <a:ext cx="4060596" cy="3190875"/>
          </a:xfrm>
          <a:prstGeom prst="foldedCorner">
            <a:avLst>
              <a:gd name="adj" fmla="val 8542"/>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b="1" dirty="0"/>
            </a:lvl1pPr>
            <a:lvl2pPr marL="548640" indent="-182880">
              <a:buFont typeface="Arial" panose="020B0604020202020204" pitchFamily="34" charset="0"/>
              <a:buChar cha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14560760-0B16-41B8-81DA-58FA2187E1CC}"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144268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note with Sidebar">
    <p:spTree>
      <p:nvGrpSpPr>
        <p:cNvPr id="1" name=""/>
        <p:cNvGrpSpPr/>
        <p:nvPr/>
      </p:nvGrpSpPr>
      <p:grpSpPr>
        <a:xfrm>
          <a:off x="0" y="0"/>
          <a:ext cx="0" cy="0"/>
          <a:chOff x="0" y="0"/>
          <a:chExt cx="0" cy="0"/>
        </a:xfrm>
      </p:grpSpPr>
      <p:sp>
        <p:nvSpPr>
          <p:cNvPr id="9" name="Title Placeholder 1">
            <a:extLst>
              <a:ext uri="{FF2B5EF4-FFF2-40B4-BE49-F238E27FC236}">
                <a16:creationId xmlns:a16="http://schemas.microsoft.com/office/drawing/2014/main" id="{EF24F99E-0EFC-4E0E-5FA5-D6E2097368DF}"/>
              </a:ext>
            </a:extLst>
          </p:cNvPr>
          <p:cNvSpPr>
            <a:spLocks noGrp="1"/>
          </p:cNvSpPr>
          <p:nvPr>
            <p:ph type="title"/>
          </p:nvPr>
        </p:nvSpPr>
        <p:spPr>
          <a:xfrm>
            <a:off x="1257300" y="457200"/>
            <a:ext cx="5991225" cy="914400"/>
          </a:xfrm>
          <a:prstGeom prst="rect">
            <a:avLst/>
          </a:prstGeom>
          <a:noFill/>
        </p:spPr>
        <p:txBody>
          <a:bodyPr vert="horz" lIns="0" tIns="0" rIns="0" bIns="0" rtlCol="0" anchor="t">
            <a:normAutofit/>
          </a:bodyPr>
          <a:lstStyle/>
          <a:p>
            <a:r>
              <a:rPr lang="en-US"/>
              <a:t>Click to edit Master title style</a:t>
            </a:r>
          </a:p>
        </p:txBody>
      </p:sp>
      <p:sp>
        <p:nvSpPr>
          <p:cNvPr id="13" name="Text Placeholder 12">
            <a:extLst>
              <a:ext uri="{FF2B5EF4-FFF2-40B4-BE49-F238E27FC236}">
                <a16:creationId xmlns:a16="http://schemas.microsoft.com/office/drawing/2014/main" id="{56CB17BE-2CF2-5B69-2FA2-C556C75E78C7}"/>
              </a:ext>
            </a:extLst>
          </p:cNvPr>
          <p:cNvSpPr>
            <a:spLocks noGrp="1"/>
          </p:cNvSpPr>
          <p:nvPr>
            <p:ph type="body" sz="quarter" idx="17"/>
          </p:nvPr>
        </p:nvSpPr>
        <p:spPr>
          <a:xfrm>
            <a:off x="495299" y="1676400"/>
            <a:ext cx="6791325" cy="26098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300" y="4463716"/>
            <a:ext cx="6800850" cy="1744579"/>
          </a:xfrm>
          <a:prstGeom prst="foldedCorner">
            <a:avLst>
              <a:gd name="adj" fmla="val 16667"/>
            </a:avLst>
          </a:prstGeom>
          <a:solidFill>
            <a:schemeClr val="accent2">
              <a:lumMod val="20000"/>
              <a:lumOff val="8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8C5D5F82-2DE8-D31E-AE3D-018BD935DE3D}"/>
              </a:ext>
            </a:extLst>
          </p:cNvPr>
          <p:cNvSpPr>
            <a:spLocks noGrp="1"/>
          </p:cNvSpPr>
          <p:nvPr>
            <p:ph idx="16"/>
          </p:nvPr>
        </p:nvSpPr>
        <p:spPr>
          <a:xfrm>
            <a:off x="8077201" y="533400"/>
            <a:ext cx="3581400" cy="5638799"/>
          </a:xfrm>
        </p:spPr>
        <p:txBody>
          <a:bodyPr>
            <a:noAutofit/>
          </a:bodyPr>
          <a:lstStyle>
            <a:lvl1pPr>
              <a:defRPr lang="en-US" dirty="0"/>
            </a:lvl1pPr>
            <a:lvl2pPr>
              <a:defRPr lang="en-US" dirty="0"/>
            </a:lvl2pPr>
            <a:lvl3pPr>
              <a:defRPr lang="en-US" dirty="0"/>
            </a:lvl3pPr>
            <a:lvl4pPr>
              <a:defRPr lang="en-US" dirty="0"/>
            </a:lvl4pPr>
            <a:lvl5pPr>
              <a:defRPr lang="en-US" dirty="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a:xfrm>
            <a:off x="533401" y="6356350"/>
            <a:ext cx="6762749" cy="365125"/>
          </a:xfrm>
        </p:spPr>
        <p:txBody>
          <a:bodyPr wrap="square" lIns="0"/>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25, 2026</a:t>
            </a:fld>
            <a:endParaRPr lang="en-US"/>
          </a:p>
        </p:txBody>
      </p:sp>
      <p:sp>
        <p:nvSpPr>
          <p:cNvPr id="7" name="Rectangle 6">
            <a:extLst>
              <a:ext uri="{FF2B5EF4-FFF2-40B4-BE49-F238E27FC236}">
                <a16:creationId xmlns:a16="http://schemas.microsoft.com/office/drawing/2014/main" id="{155086D0-23A2-1C6B-A4BF-B6E909DA999A}"/>
              </a:ext>
              <a:ext uri="{C183D7F6-B498-43B3-948B-1728B52AA6E4}">
                <adec:decorative xmlns:adec="http://schemas.microsoft.com/office/drawing/2017/decorative" val="1"/>
              </a:ext>
            </a:extLst>
          </p:cNvPr>
          <p:cNvSpPr/>
          <p:nvPr userDrawn="1"/>
        </p:nvSpPr>
        <p:spPr>
          <a:xfrm>
            <a:off x="7572375" y="0"/>
            <a:ext cx="4619625" cy="685800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061862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Keynote Horizontal">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698A9E75-460B-F928-5105-B8FF5327AB58}"/>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11" name="Text Placeholder 10">
            <a:extLst>
              <a:ext uri="{FF2B5EF4-FFF2-40B4-BE49-F238E27FC236}">
                <a16:creationId xmlns:a16="http://schemas.microsoft.com/office/drawing/2014/main" id="{648759D8-B0A7-2B10-9F64-81A8CC0F5760}"/>
              </a:ext>
            </a:extLst>
          </p:cNvPr>
          <p:cNvSpPr>
            <a:spLocks noGrp="1"/>
          </p:cNvSpPr>
          <p:nvPr>
            <p:ph type="body" sz="quarter" idx="16"/>
          </p:nvPr>
        </p:nvSpPr>
        <p:spPr>
          <a:xfrm>
            <a:off x="495300" y="1676400"/>
            <a:ext cx="11163300" cy="26193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11">
            <a:extLst>
              <a:ext uri="{FF2B5EF4-FFF2-40B4-BE49-F238E27FC236}">
                <a16:creationId xmlns:a16="http://schemas.microsoft.com/office/drawing/2014/main" id="{2CC02514-7922-9313-80E4-38CE9C0E382E}"/>
              </a:ext>
            </a:extLst>
          </p:cNvPr>
          <p:cNvSpPr>
            <a:spLocks noGrp="1"/>
          </p:cNvSpPr>
          <p:nvPr>
            <p:ph type="body" sz="quarter" idx="15"/>
          </p:nvPr>
        </p:nvSpPr>
        <p:spPr>
          <a:xfrm flipH="1">
            <a:off x="495299" y="4463716"/>
            <a:ext cx="11163298" cy="1744579"/>
          </a:xfrm>
          <a:prstGeom prst="foldedCorner">
            <a:avLst>
              <a:gd name="adj" fmla="val 16667"/>
            </a:avLst>
          </a:prstGeom>
          <a:solidFill>
            <a:schemeClr val="accent1">
              <a:lumMod val="10000"/>
              <a:lumOff val="90000"/>
            </a:schemeClr>
          </a:solidFill>
          <a:ln w="12700" cap="rnd">
            <a:solidFill>
              <a:schemeClr val="accent2"/>
            </a:solidFill>
          </a:ln>
        </p:spPr>
        <p:txBody>
          <a:bodyPr vert="horz" wrap="square" lIns="365760" tIns="91440" rIns="91440" bIns="91440">
            <a:noAutofit/>
          </a:bodyPr>
          <a:lstStyle>
            <a:lvl1pPr marL="0" indent="0">
              <a:buNone/>
              <a:defRPr lang="en-US" sz="1600" b="1" dirty="0"/>
            </a:lvl1pPr>
            <a:lvl2pPr marL="548640" indent="-182880">
              <a:buFont typeface="Arial" panose="020B0604020202020204" pitchFamily="34" charset="0"/>
              <a:buChar char="•"/>
              <a:defRPr lang="en-US" sz="1400" dirty="0"/>
            </a:lvl2pPr>
            <a:lvl3pPr>
              <a:defRPr lang="en-US" sz="1400" dirty="0"/>
            </a:lvl3pPr>
            <a:lvl4pPr>
              <a:defRPr lang="en-US" sz="1400" dirty="0"/>
            </a:lvl4pPr>
            <a:lvl5pPr>
              <a:defRPr lang="en-US" sz="140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79F717B5-930A-9245-9888-15FD3932C27E}"/>
              </a:ext>
            </a:extLst>
          </p:cNvPr>
          <p:cNvSpPr>
            <a:spLocks noGrp="1"/>
          </p:cNvSpPr>
          <p:nvPr>
            <p:ph type="ftr" sz="quarter" idx="11"/>
          </p:nvPr>
        </p:nvSpPr>
        <p:spPr/>
        <p:txBody>
          <a:bodyPr/>
          <a:lstStyle/>
          <a:p>
            <a:endParaRPr lang="en-US"/>
          </a:p>
        </p:txBody>
      </p:sp>
      <p:sp>
        <p:nvSpPr>
          <p:cNvPr id="4" name="Date Placeholder 3">
            <a:extLst>
              <a:ext uri="{FF2B5EF4-FFF2-40B4-BE49-F238E27FC236}">
                <a16:creationId xmlns:a16="http://schemas.microsoft.com/office/drawing/2014/main" id="{FCF93DBC-D2B3-EAA9-B573-4CBB1A9ECD37}"/>
              </a:ext>
            </a:extLst>
          </p:cNvPr>
          <p:cNvSpPr>
            <a:spLocks noGrp="1"/>
          </p:cNvSpPr>
          <p:nvPr>
            <p:ph type="dt" sz="half" idx="10"/>
          </p:nvPr>
        </p:nvSpPr>
        <p:spPr/>
        <p:txBody>
          <a:bodyPr/>
          <a:lstStyle/>
          <a:p>
            <a:fld id="{7012927F-A0F2-4B8B-8583-E7E57526878C}" type="datetime4">
              <a:rPr lang="en-US" smtClean="0"/>
              <a:t>August 25, 2026</a:t>
            </a:fld>
            <a:endParaRPr lang="en-US"/>
          </a:p>
        </p:txBody>
      </p:sp>
      <p:sp>
        <p:nvSpPr>
          <p:cNvPr id="6" name="Slide Number Placeholder 5">
            <a:extLst>
              <a:ext uri="{FF2B5EF4-FFF2-40B4-BE49-F238E27FC236}">
                <a16:creationId xmlns:a16="http://schemas.microsoft.com/office/drawing/2014/main" id="{07533FE6-6102-A20B-2C52-DA18949D10CE}"/>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1580090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1" name="Title Placeholder 1">
            <a:extLst>
              <a:ext uri="{FF2B5EF4-FFF2-40B4-BE49-F238E27FC236}">
                <a16:creationId xmlns:a16="http://schemas.microsoft.com/office/drawing/2014/main" id="{03A0C87A-E909-99E5-543B-B8CA963FA44D}"/>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21" name="Text Placeholder 20">
            <a:extLst>
              <a:ext uri="{FF2B5EF4-FFF2-40B4-BE49-F238E27FC236}">
                <a16:creationId xmlns:a16="http://schemas.microsoft.com/office/drawing/2014/main" id="{43EC354D-D331-C418-3300-B354E37BE146}"/>
              </a:ext>
            </a:extLst>
          </p:cNvPr>
          <p:cNvSpPr>
            <a:spLocks noGrp="1"/>
          </p:cNvSpPr>
          <p:nvPr>
            <p:ph type="body" sz="quarter" idx="13"/>
          </p:nvPr>
        </p:nvSpPr>
        <p:spPr>
          <a:xfrm>
            <a:off x="495300" y="1981200"/>
            <a:ext cx="5381625" cy="4191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22">
            <a:extLst>
              <a:ext uri="{FF2B5EF4-FFF2-40B4-BE49-F238E27FC236}">
                <a16:creationId xmlns:a16="http://schemas.microsoft.com/office/drawing/2014/main" id="{8AF89336-B087-2FA3-5FA7-10663E499445}"/>
              </a:ext>
            </a:extLst>
          </p:cNvPr>
          <p:cNvSpPr>
            <a:spLocks noGrp="1"/>
          </p:cNvSpPr>
          <p:nvPr>
            <p:ph type="body" sz="quarter" idx="14"/>
          </p:nvPr>
        </p:nvSpPr>
        <p:spPr>
          <a:xfrm>
            <a:off x="6343650" y="1971674"/>
            <a:ext cx="5314950" cy="421076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615AFFA6-4F88-DA05-B2CA-9691F408E98F}"/>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0AD51180-8907-F3FB-F8E0-201D1BE61650}"/>
              </a:ext>
            </a:extLst>
          </p:cNvPr>
          <p:cNvSpPr>
            <a:spLocks noGrp="1"/>
          </p:cNvSpPr>
          <p:nvPr>
            <p:ph type="dt" sz="half" idx="10"/>
          </p:nvPr>
        </p:nvSpPr>
        <p:spPr/>
        <p:txBody>
          <a:bodyPr/>
          <a:lstStyle/>
          <a:p>
            <a:fld id="{91B5BA03-1E8A-4A71-9375-E941FF070046}" type="datetime4">
              <a:rPr lang="en-US" smtClean="0"/>
              <a:t>August 25, 2026</a:t>
            </a:fld>
            <a:endParaRPr lang="en-US"/>
          </a:p>
        </p:txBody>
      </p:sp>
      <p:sp>
        <p:nvSpPr>
          <p:cNvPr id="7" name="Slide Number Placeholder 6">
            <a:extLst>
              <a:ext uri="{FF2B5EF4-FFF2-40B4-BE49-F238E27FC236}">
                <a16:creationId xmlns:a16="http://schemas.microsoft.com/office/drawing/2014/main" id="{A7C96C78-7C87-2BC7-8FE9-856E3E375E71}"/>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2606710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5BA45-4981-AC22-EC96-99A5E0901D64}"/>
              </a:ext>
            </a:extLst>
          </p:cNvPr>
          <p:cNvSpPr>
            <a:spLocks noGrp="1"/>
          </p:cNvSpPr>
          <p:nvPr>
            <p:ph type="title"/>
          </p:nvPr>
        </p:nvSpPr>
        <p:spPr>
          <a:xfrm>
            <a:off x="1257300" y="461962"/>
            <a:ext cx="4838700" cy="1527094"/>
          </a:xfrm>
        </p:spPr>
        <p:txBody>
          <a:bodyPr anchor="t">
            <a:normAutofit/>
          </a:bodyPr>
          <a:lstStyle>
            <a:lvl1pPr>
              <a:defRPr lang="en-US" dirty="0"/>
            </a:lvl1pPr>
          </a:lstStyle>
          <a:p>
            <a:r>
              <a:rPr lang="en-US"/>
              <a:t>Click to edit Master title style</a:t>
            </a:r>
          </a:p>
        </p:txBody>
      </p:sp>
      <p:sp>
        <p:nvSpPr>
          <p:cNvPr id="5" name="Date Placeholder 4">
            <a:extLst>
              <a:ext uri="{FF2B5EF4-FFF2-40B4-BE49-F238E27FC236}">
                <a16:creationId xmlns:a16="http://schemas.microsoft.com/office/drawing/2014/main" id="{D0273643-F605-4790-3956-B453E9FC90CB}"/>
              </a:ext>
            </a:extLst>
          </p:cNvPr>
          <p:cNvSpPr>
            <a:spLocks noGrp="1"/>
          </p:cNvSpPr>
          <p:nvPr>
            <p:ph type="dt" sz="half" idx="10"/>
          </p:nvPr>
        </p:nvSpPr>
        <p:spPr/>
        <p:txBody>
          <a:bodyPr/>
          <a:lstStyle/>
          <a:p>
            <a:fld id="{2DF188F8-67CB-419F-AAD4-5AB1C4EFBB40}" type="datetime4">
              <a:rPr lang="en-US" smtClean="0"/>
              <a:t>August 25, 2026</a:t>
            </a:fld>
            <a:endParaRPr lang="en-US"/>
          </a:p>
        </p:txBody>
      </p:sp>
      <p:sp>
        <p:nvSpPr>
          <p:cNvPr id="6" name="Footer Placeholder 5">
            <a:extLst>
              <a:ext uri="{FF2B5EF4-FFF2-40B4-BE49-F238E27FC236}">
                <a16:creationId xmlns:a16="http://schemas.microsoft.com/office/drawing/2014/main" id="{B0265AF8-0057-EBA2-2E30-0B74113975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5ADE8A-3AB5-3C00-B26E-3F6DD6EA52F2}"/>
              </a:ext>
            </a:extLst>
          </p:cNvPr>
          <p:cNvSpPr>
            <a:spLocks noGrp="1"/>
          </p:cNvSpPr>
          <p:nvPr>
            <p:ph type="sldNum" sz="quarter" idx="12"/>
          </p:nvPr>
        </p:nvSpPr>
        <p:spPr/>
        <p:txBody>
          <a:bodyPr/>
          <a:lstStyle/>
          <a:p>
            <a:fld id="{BCDE79FB-97BA-492B-8D57-F1373F9ADA95}" type="slidenum">
              <a:rPr lang="en-US" smtClean="0"/>
              <a:t>‹#›</a:t>
            </a:fld>
            <a:endParaRPr lang="en-US"/>
          </a:p>
        </p:txBody>
      </p:sp>
      <p:sp>
        <p:nvSpPr>
          <p:cNvPr id="16" name="Text Placeholder 15">
            <a:extLst>
              <a:ext uri="{FF2B5EF4-FFF2-40B4-BE49-F238E27FC236}">
                <a16:creationId xmlns:a16="http://schemas.microsoft.com/office/drawing/2014/main" id="{581ED5FB-5036-27D9-26F4-B48307D67C6E}"/>
              </a:ext>
            </a:extLst>
          </p:cNvPr>
          <p:cNvSpPr>
            <a:spLocks noGrp="1"/>
          </p:cNvSpPr>
          <p:nvPr>
            <p:ph type="body" sz="quarter" idx="13"/>
          </p:nvPr>
        </p:nvSpPr>
        <p:spPr>
          <a:xfrm>
            <a:off x="495300" y="2181225"/>
            <a:ext cx="5600700" cy="40005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 Placeholder 17">
            <a:extLst>
              <a:ext uri="{FF2B5EF4-FFF2-40B4-BE49-F238E27FC236}">
                <a16:creationId xmlns:a16="http://schemas.microsoft.com/office/drawing/2014/main" id="{B0ACB72E-F2A9-AC8B-FAC7-489B4728504C}"/>
              </a:ext>
            </a:extLst>
          </p:cNvPr>
          <p:cNvSpPr>
            <a:spLocks noGrp="1"/>
          </p:cNvSpPr>
          <p:nvPr>
            <p:ph type="body" sz="quarter" idx="14"/>
          </p:nvPr>
        </p:nvSpPr>
        <p:spPr>
          <a:xfrm>
            <a:off x="6457950" y="457200"/>
            <a:ext cx="5200650" cy="5724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64026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3" name="Title Placeholder 1">
            <a:extLst>
              <a:ext uri="{FF2B5EF4-FFF2-40B4-BE49-F238E27FC236}">
                <a16:creationId xmlns:a16="http://schemas.microsoft.com/office/drawing/2014/main" id="{197228CF-7CDD-26CC-CA47-4AF0A314BDEA}"/>
              </a:ext>
            </a:extLst>
          </p:cNvPr>
          <p:cNvSpPr>
            <a:spLocks noGrp="1"/>
          </p:cNvSpPr>
          <p:nvPr>
            <p:ph type="title"/>
          </p:nvPr>
        </p:nvSpPr>
        <p:spPr>
          <a:xfrm>
            <a:off x="1257300" y="457200"/>
            <a:ext cx="4838700" cy="1219200"/>
          </a:xfrm>
          <a:prstGeom prst="rect">
            <a:avLst/>
          </a:prstGeom>
          <a:noFill/>
        </p:spPr>
        <p:txBody>
          <a:bodyPr vert="horz" lIns="0" tIns="0" rIns="0" bIns="0" rtlCol="0" anchor="t">
            <a:normAutofit/>
          </a:bodyPr>
          <a:lstStyle/>
          <a:p>
            <a:r>
              <a:rPr lang="en-US"/>
              <a:t>Click to edit Master title style</a:t>
            </a:r>
          </a:p>
        </p:txBody>
      </p:sp>
      <p:sp>
        <p:nvSpPr>
          <p:cNvPr id="12" name="Text Placeholder 11">
            <a:extLst>
              <a:ext uri="{FF2B5EF4-FFF2-40B4-BE49-F238E27FC236}">
                <a16:creationId xmlns:a16="http://schemas.microsoft.com/office/drawing/2014/main" id="{C277CEE6-13A0-6BA8-8A3C-EA3A8B9CA323}"/>
              </a:ext>
            </a:extLst>
          </p:cNvPr>
          <p:cNvSpPr>
            <a:spLocks noGrp="1"/>
          </p:cNvSpPr>
          <p:nvPr>
            <p:ph type="body" sz="quarter" idx="13"/>
          </p:nvPr>
        </p:nvSpPr>
        <p:spPr>
          <a:xfrm>
            <a:off x="493776" y="2152650"/>
            <a:ext cx="5602224" cy="40195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a:extLst>
              <a:ext uri="{FF2B5EF4-FFF2-40B4-BE49-F238E27FC236}">
                <a16:creationId xmlns:a16="http://schemas.microsoft.com/office/drawing/2014/main" id="{5E24E62B-01AB-F5DE-E2D4-85B1DECC92BB}"/>
              </a:ext>
              <a:ext uri="{C183D7F6-B498-43B3-948B-1728B52AA6E4}">
                <adec:decorative xmlns:adec="http://schemas.microsoft.com/office/drawing/2017/decorative" val="1"/>
              </a:ext>
            </a:extLst>
          </p:cNvPr>
          <p:cNvSpPr>
            <a:spLocks noGrp="1"/>
          </p:cNvSpPr>
          <p:nvPr>
            <p:ph type="pic" idx="1"/>
          </p:nvPr>
        </p:nvSpPr>
        <p:spPr>
          <a:xfrm>
            <a:off x="6496050" y="0"/>
            <a:ext cx="5695950" cy="6858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8" name="Rectangle 7">
            <a:extLst>
              <a:ext uri="{FF2B5EF4-FFF2-40B4-BE49-F238E27FC236}">
                <a16:creationId xmlns:a16="http://schemas.microsoft.com/office/drawing/2014/main" id="{4C33291D-BE72-DBF6-5318-1BD0E7127EE8}"/>
              </a:ext>
              <a:ext uri="{C183D7F6-B498-43B3-948B-1728B52AA6E4}">
                <adec:decorative xmlns:adec="http://schemas.microsoft.com/office/drawing/2017/decorative" val="1"/>
              </a:ext>
            </a:extLst>
          </p:cNvPr>
          <p:cNvSpPr/>
          <p:nvPr/>
        </p:nvSpPr>
        <p:spPr>
          <a:xfrm>
            <a:off x="10853288" y="6356350"/>
            <a:ext cx="1338712" cy="36512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a:extLst>
              <a:ext uri="{FF2B5EF4-FFF2-40B4-BE49-F238E27FC236}">
                <a16:creationId xmlns:a16="http://schemas.microsoft.com/office/drawing/2014/main" id="{21138100-AC14-9CC0-AD86-426AD89D4336}"/>
              </a:ext>
            </a:extLst>
          </p:cNvPr>
          <p:cNvSpPr>
            <a:spLocks noGrp="1"/>
          </p:cNvSpPr>
          <p:nvPr>
            <p:ph type="ftr" sz="quarter" idx="11"/>
          </p:nvPr>
        </p:nvSpPr>
        <p:spPr/>
        <p:txBody>
          <a:bodyPr/>
          <a:lstStyle/>
          <a:p>
            <a:endParaRPr lang="en-US"/>
          </a:p>
        </p:txBody>
      </p:sp>
      <p:sp>
        <p:nvSpPr>
          <p:cNvPr id="5" name="Date Placeholder 4">
            <a:extLst>
              <a:ext uri="{FF2B5EF4-FFF2-40B4-BE49-F238E27FC236}">
                <a16:creationId xmlns:a16="http://schemas.microsoft.com/office/drawing/2014/main" id="{1D796E23-B521-5C07-85E1-BA73A20DB266}"/>
              </a:ext>
            </a:extLst>
          </p:cNvPr>
          <p:cNvSpPr>
            <a:spLocks noGrp="1"/>
          </p:cNvSpPr>
          <p:nvPr>
            <p:ph type="dt" sz="half" idx="10"/>
          </p:nvPr>
        </p:nvSpPr>
        <p:spPr/>
        <p:txBody>
          <a:bodyPr/>
          <a:lstStyle/>
          <a:p>
            <a:fld id="{E710D0B2-8800-4E48-BDCE-A19E57C7C5AF}" type="datetime4">
              <a:rPr lang="en-US" smtClean="0"/>
              <a:t>August 25, 2026</a:t>
            </a:fld>
            <a:endParaRPr lang="en-US"/>
          </a:p>
        </p:txBody>
      </p:sp>
      <p:sp>
        <p:nvSpPr>
          <p:cNvPr id="7" name="Slide Number Placeholder 6">
            <a:extLst>
              <a:ext uri="{FF2B5EF4-FFF2-40B4-BE49-F238E27FC236}">
                <a16:creationId xmlns:a16="http://schemas.microsoft.com/office/drawing/2014/main" id="{742A00A7-6A1E-80A0-8EB9-F7F0592559B3}"/>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474318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DB285AF9-0372-9C81-F75D-2589F4F48723}"/>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4" name="Footer Placeholder 3">
            <a:extLst>
              <a:ext uri="{FF2B5EF4-FFF2-40B4-BE49-F238E27FC236}">
                <a16:creationId xmlns:a16="http://schemas.microsoft.com/office/drawing/2014/main" id="{A123DE44-506E-FCA1-8F5C-9F7354AAEC2D}"/>
              </a:ext>
            </a:extLst>
          </p:cNvPr>
          <p:cNvSpPr>
            <a:spLocks noGrp="1"/>
          </p:cNvSpPr>
          <p:nvPr>
            <p:ph type="ftr" sz="quarter" idx="11"/>
          </p:nvPr>
        </p:nvSpPr>
        <p:spPr/>
        <p:txBody>
          <a:bodyPr/>
          <a:lstStyle/>
          <a:p>
            <a:endParaRPr lang="en-US"/>
          </a:p>
        </p:txBody>
      </p:sp>
      <p:sp>
        <p:nvSpPr>
          <p:cNvPr id="3" name="Date Placeholder 2">
            <a:extLst>
              <a:ext uri="{FF2B5EF4-FFF2-40B4-BE49-F238E27FC236}">
                <a16:creationId xmlns:a16="http://schemas.microsoft.com/office/drawing/2014/main" id="{1D2673D5-55DC-3F77-47BD-D5D627A45682}"/>
              </a:ext>
            </a:extLst>
          </p:cNvPr>
          <p:cNvSpPr>
            <a:spLocks noGrp="1"/>
          </p:cNvSpPr>
          <p:nvPr>
            <p:ph type="dt" sz="half" idx="10"/>
          </p:nvPr>
        </p:nvSpPr>
        <p:spPr/>
        <p:txBody>
          <a:bodyPr/>
          <a:lstStyle/>
          <a:p>
            <a:fld id="{4622DDF3-D449-4F98-B894-CB4D05D68FAC}" type="datetime4">
              <a:rPr lang="en-US" smtClean="0"/>
              <a:t>August 25, 2026</a:t>
            </a:fld>
            <a:endParaRPr lang="en-US"/>
          </a:p>
        </p:txBody>
      </p:sp>
      <p:sp>
        <p:nvSpPr>
          <p:cNvPr id="5" name="Slide Number Placeholder 4">
            <a:extLst>
              <a:ext uri="{FF2B5EF4-FFF2-40B4-BE49-F238E27FC236}">
                <a16:creationId xmlns:a16="http://schemas.microsoft.com/office/drawing/2014/main" id="{ECF893AA-09AB-0CA2-8F12-6C9708FCE5A5}"/>
              </a:ext>
            </a:extLst>
          </p:cNvPr>
          <p:cNvSpPr>
            <a:spLocks noGrp="1"/>
          </p:cNvSpPr>
          <p:nvPr>
            <p:ph type="sldNum" sz="quarter" idx="12"/>
          </p:nvPr>
        </p:nvSpPr>
        <p:spPr/>
        <p:txBody>
          <a:bodyPr/>
          <a:lstStyle/>
          <a:p>
            <a:fld id="{BCDE79FB-97BA-492B-8D57-F1373F9ADA95}" type="slidenum">
              <a:rPr lang="en-US" smtClean="0"/>
              <a:t>‹#›</a:t>
            </a:fld>
            <a:endParaRPr lang="en-US"/>
          </a:p>
        </p:txBody>
      </p:sp>
    </p:spTree>
    <p:extLst>
      <p:ext uri="{BB962C8B-B14F-4D97-AF65-F5344CB8AC3E}">
        <p14:creationId xmlns:p14="http://schemas.microsoft.com/office/powerpoint/2010/main" val="32607769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sv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theme" Target="../theme/theme2.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slideLayout" Target="../slideLayouts/slideLayout13.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3.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9.sv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A1678F26-9E3A-1EC0-39CE-8DC562CAF93C}"/>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rcRect l="59827" t="14818" r="10238" b="43257"/>
          <a:stretch>
            <a:fillRect/>
          </a:stretch>
        </p:blipFill>
        <p:spPr>
          <a:xfrm>
            <a:off x="-1" y="-1"/>
            <a:ext cx="12192001" cy="5732047"/>
          </a:xfrm>
          <a:prstGeom prst="rect">
            <a:avLst/>
          </a:prstGeom>
        </p:spPr>
      </p:pic>
      <p:sp>
        <p:nvSpPr>
          <p:cNvPr id="2" name="Rectangle 1">
            <a:extLst>
              <a:ext uri="{FF2B5EF4-FFF2-40B4-BE49-F238E27FC236}">
                <a16:creationId xmlns:a16="http://schemas.microsoft.com/office/drawing/2014/main" id="{F83DA6C0-622C-56B9-A11A-C7B46D6B1872}"/>
              </a:ext>
              <a:ext uri="{C183D7F6-B498-43B3-948B-1728B52AA6E4}">
                <adec:decorative xmlns:adec="http://schemas.microsoft.com/office/drawing/2017/decorative" val="1"/>
              </a:ext>
            </a:extLst>
          </p:cNvPr>
          <p:cNvSpPr>
            <a:spLocks/>
          </p:cNvSpPr>
          <p:nvPr/>
        </p:nvSpPr>
        <p:spPr>
          <a:xfrm>
            <a:off x="-1" y="0"/>
            <a:ext cx="6096001" cy="6858000"/>
          </a:xfrm>
          <a:prstGeom prst="rect">
            <a:avLst/>
          </a:prstGeom>
          <a:gradFill flip="none" rotWithShape="1">
            <a:gsLst>
              <a:gs pos="0">
                <a:schemeClr val="bg1">
                  <a:alpha val="0"/>
                </a:schemeClr>
              </a:gs>
              <a:gs pos="51000">
                <a:srgbClr val="B1E5ED">
                  <a:alpha val="6667"/>
                </a:srgbClr>
              </a:gs>
              <a:gs pos="71000">
                <a:srgbClr val="2794A4">
                  <a:alpha val="83922"/>
                </a:srgbClr>
              </a:gs>
              <a:gs pos="98000">
                <a:srgbClr val="00343B"/>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ERCOT logo white on background">
            <a:extLst>
              <a:ext uri="{FF2B5EF4-FFF2-40B4-BE49-F238E27FC236}">
                <a16:creationId xmlns:a16="http://schemas.microsoft.com/office/drawing/2014/main" id="{24916EE6-D8BD-2246-322B-E4425F0F9A2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74555" y="1125953"/>
            <a:ext cx="2425881" cy="889910"/>
          </a:xfrm>
          <a:prstGeom prst="rect">
            <a:avLst/>
          </a:prstGeom>
          <a:effectLst>
            <a:outerShdw blurRad="50800" dist="12700" dir="10800000" algn="r" rotWithShape="0">
              <a:schemeClr val="tx2">
                <a:alpha val="40000"/>
              </a:schemeClr>
            </a:outerShdw>
          </a:effectLst>
        </p:spPr>
      </p:pic>
      <p:sp>
        <p:nvSpPr>
          <p:cNvPr id="18" name="TextBox 17">
            <a:extLst>
              <a:ext uri="{FF2B5EF4-FFF2-40B4-BE49-F238E27FC236}">
                <a16:creationId xmlns:a16="http://schemas.microsoft.com/office/drawing/2014/main" id="{EDC1132D-9952-07F0-B506-0AC57F014644}"/>
              </a:ext>
            </a:extLst>
          </p:cNvPr>
          <p:cNvSpPr txBox="1"/>
          <p:nvPr/>
        </p:nvSpPr>
        <p:spPr>
          <a:xfrm>
            <a:off x="-91688" y="503044"/>
            <a:ext cx="1162970" cy="230832"/>
          </a:xfrm>
          <a:prstGeom prst="rect">
            <a:avLst/>
          </a:prstGeom>
          <a:noFill/>
        </p:spPr>
        <p:txBody>
          <a:bodyPr wrap="square" rtlCol="0">
            <a:spAutoFit/>
          </a:bodyPr>
          <a:lstStyle/>
          <a:p>
            <a:pPr algn="ctr"/>
            <a:r>
              <a:rPr lang="en-US" sz="900" b="1" spc="0">
                <a:solidFill>
                  <a:schemeClr val="bg1"/>
                </a:solidFill>
              </a:rPr>
              <a:t>CONFIDENTIAL</a:t>
            </a:r>
          </a:p>
        </p:txBody>
      </p:sp>
      <p:grpSp>
        <p:nvGrpSpPr>
          <p:cNvPr id="19" name="Group 18">
            <a:extLst>
              <a:ext uri="{FF2B5EF4-FFF2-40B4-BE49-F238E27FC236}">
                <a16:creationId xmlns:a16="http://schemas.microsoft.com/office/drawing/2014/main" id="{DFE356D3-1829-BA32-62D3-D6BBF887FF81}"/>
              </a:ext>
              <a:ext uri="{C183D7F6-B498-43B3-948B-1728B52AA6E4}">
                <adec:decorative xmlns:adec="http://schemas.microsoft.com/office/drawing/2017/decorative" val="1"/>
              </a:ext>
            </a:extLst>
          </p:cNvPr>
          <p:cNvGrpSpPr/>
          <p:nvPr/>
        </p:nvGrpSpPr>
        <p:grpSpPr>
          <a:xfrm>
            <a:off x="-91688" y="457199"/>
            <a:ext cx="1162970" cy="358775"/>
            <a:chOff x="-91688" y="6362698"/>
            <a:chExt cx="1162970" cy="358775"/>
          </a:xfrm>
        </p:grpSpPr>
        <p:sp>
          <p:nvSpPr>
            <p:cNvPr id="20" name="Rectangle 19">
              <a:extLst>
                <a:ext uri="{FF2B5EF4-FFF2-40B4-BE49-F238E27FC236}">
                  <a16:creationId xmlns:a16="http://schemas.microsoft.com/office/drawing/2014/main" id="{769F1A3B-7D9E-6E0C-224F-7FFACD1B9397}"/>
                </a:ext>
              </a:extLst>
            </p:cNvPr>
            <p:cNvSpPr/>
            <p:nvPr/>
          </p:nvSpPr>
          <p:spPr>
            <a:xfrm rot="10800000">
              <a:off x="-12035" y="6362698"/>
              <a:ext cx="986590" cy="358775"/>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432CD704-9BA3-CCE0-2685-8FBAA5974224}"/>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3003363236"/>
      </p:ext>
    </p:extLst>
  </p:cSld>
  <p:clrMap bg1="lt1" tx1="dk1" bg2="lt2" tx2="dk2" accent1="accent1" accent2="accent2" accent3="accent3" accent4="accent4" accent5="accent5" accent6="accent6" hlink="hlink" folHlink="folHlink"/>
  <p:sldLayoutIdLst>
    <p:sldLayoutId id="214748366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25,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4"/>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116674402"/>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88" r:id="rId12"/>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D23ED7C-25D4-4004-0ADC-2942F5EF2DDF}"/>
              </a:ext>
            </a:extLst>
          </p:cNvPr>
          <p:cNvSpPr>
            <a:spLocks noGrp="1"/>
          </p:cNvSpPr>
          <p:nvPr>
            <p:ph type="title"/>
          </p:nvPr>
        </p:nvSpPr>
        <p:spPr>
          <a:xfrm>
            <a:off x="1257300" y="457200"/>
            <a:ext cx="10401300" cy="914400"/>
          </a:xfrm>
          <a:prstGeom prst="rect">
            <a:avLst/>
          </a:prstGeom>
          <a:noFill/>
        </p:spPr>
        <p:txBody>
          <a:bodyPr vert="horz" lIns="0" tIns="0" rIns="0" bIns="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E117534D-C175-91CE-AB0E-8AF761299486}"/>
              </a:ext>
            </a:extLst>
          </p:cNvPr>
          <p:cNvSpPr>
            <a:spLocks noGrp="1"/>
          </p:cNvSpPr>
          <p:nvPr>
            <p:ph type="body" idx="1"/>
          </p:nvPr>
        </p:nvSpPr>
        <p:spPr>
          <a:xfrm>
            <a:off x="533400" y="1706252"/>
            <a:ext cx="11125201" cy="4470711"/>
          </a:xfrm>
          <a:prstGeom prst="rect">
            <a:avLst/>
          </a:prstGeom>
        </p:spPr>
        <p:txBody>
          <a:bodyPr vert="horz" wrap="square"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C8CF572-2776-A000-A27C-E69A8CD2DB0E}"/>
              </a:ext>
            </a:extLst>
          </p:cNvPr>
          <p:cNvSpPr>
            <a:spLocks noGrp="1"/>
          </p:cNvSpPr>
          <p:nvPr>
            <p:ph type="dt" sz="half" idx="2"/>
          </p:nvPr>
        </p:nvSpPr>
        <p:spPr>
          <a:xfrm>
            <a:off x="8716884" y="6356350"/>
            <a:ext cx="2773273" cy="365125"/>
          </a:xfrm>
          <a:prstGeom prst="rect">
            <a:avLst/>
          </a:prstGeom>
        </p:spPr>
        <p:txBody>
          <a:bodyPr vert="horz" lIns="0" tIns="0" rIns="0" bIns="0" rtlCol="0" anchor="ctr"/>
          <a:lstStyle>
            <a:lvl1pPr algn="ctr">
              <a:defRPr sz="1200">
                <a:solidFill>
                  <a:srgbClr val="5B6770"/>
                </a:solidFill>
              </a:defRPr>
            </a:lvl1pPr>
          </a:lstStyle>
          <a:p>
            <a:fld id="{B145F6E8-FE0B-4A87-A96D-6C3DE3AC3724}" type="datetime4">
              <a:rPr lang="en-US" smtClean="0"/>
              <a:t>August 25, 2026</a:t>
            </a:fld>
            <a:endParaRPr lang="en-US"/>
          </a:p>
        </p:txBody>
      </p:sp>
      <p:sp>
        <p:nvSpPr>
          <p:cNvPr id="5" name="Footer Placeholder 4">
            <a:extLst>
              <a:ext uri="{FF2B5EF4-FFF2-40B4-BE49-F238E27FC236}">
                <a16:creationId xmlns:a16="http://schemas.microsoft.com/office/drawing/2014/main" id="{1C71D105-0AFC-E989-21E7-4A7577224539}"/>
              </a:ext>
            </a:extLst>
          </p:cNvPr>
          <p:cNvSpPr>
            <a:spLocks noGrp="1"/>
          </p:cNvSpPr>
          <p:nvPr>
            <p:ph type="ftr" sz="quarter" idx="3"/>
          </p:nvPr>
        </p:nvSpPr>
        <p:spPr>
          <a:xfrm>
            <a:off x="533400" y="6356350"/>
            <a:ext cx="8010526" cy="365125"/>
          </a:xfrm>
          <a:prstGeom prst="rect">
            <a:avLst/>
          </a:prstGeom>
          <a:solidFill>
            <a:schemeClr val="bg1"/>
          </a:solidFill>
        </p:spPr>
        <p:txBody>
          <a:bodyPr vert="horz" lIns="0" tIns="0" rIns="0" bIns="0" rtlCol="0" anchor="ctr"/>
          <a:lstStyle>
            <a:lvl1pPr algn="l">
              <a:defRPr sz="1200">
                <a:solidFill>
                  <a:srgbClr val="5B6770"/>
                </a:solidFill>
              </a:defRPr>
            </a:lvl1pPr>
          </a:lstStyle>
          <a:p>
            <a:endParaRPr lang="en-US"/>
          </a:p>
        </p:txBody>
      </p:sp>
      <p:sp>
        <p:nvSpPr>
          <p:cNvPr id="6" name="Slide Number Placeholder 5">
            <a:extLst>
              <a:ext uri="{FF2B5EF4-FFF2-40B4-BE49-F238E27FC236}">
                <a16:creationId xmlns:a16="http://schemas.microsoft.com/office/drawing/2014/main" id="{AD294E2B-7999-A86B-70B0-0CA8AF3AB003}"/>
              </a:ext>
            </a:extLst>
          </p:cNvPr>
          <p:cNvSpPr>
            <a:spLocks noGrp="1"/>
          </p:cNvSpPr>
          <p:nvPr>
            <p:ph type="sldNum" sz="quarter" idx="4"/>
          </p:nvPr>
        </p:nvSpPr>
        <p:spPr>
          <a:xfrm>
            <a:off x="11658600" y="6356350"/>
            <a:ext cx="533400" cy="365125"/>
          </a:xfrm>
          <a:prstGeom prst="rect">
            <a:avLst/>
          </a:prstGeom>
          <a:solidFill>
            <a:schemeClr val="bg1"/>
          </a:solidFill>
        </p:spPr>
        <p:txBody>
          <a:bodyPr vert="horz" wrap="square" lIns="91440" tIns="45720" rIns="91440" bIns="45720" rtlCol="0" anchor="ctr">
            <a:normAutofit/>
          </a:bodyPr>
          <a:lstStyle>
            <a:lvl1pPr algn="ctr">
              <a:defRPr sz="1200" b="1">
                <a:solidFill>
                  <a:schemeClr val="accent1"/>
                </a:solidFill>
              </a:defRPr>
            </a:lvl1pPr>
          </a:lstStyle>
          <a:p>
            <a:fld id="{BCDE79FB-97BA-492B-8D57-F1373F9ADA95}" type="slidenum">
              <a:rPr lang="en-US" smtClean="0"/>
              <a:pPr/>
              <a:t>‹#›</a:t>
            </a:fld>
            <a:endParaRPr lang="en-US"/>
          </a:p>
        </p:txBody>
      </p:sp>
      <p:pic>
        <p:nvPicPr>
          <p:cNvPr id="23" name="Graphic 22" descr="ERCOT logo">
            <a:extLst>
              <a:ext uri="{FF2B5EF4-FFF2-40B4-BE49-F238E27FC236}">
                <a16:creationId xmlns:a16="http://schemas.microsoft.com/office/drawing/2014/main" id="{860966C1-7702-678E-6F8A-91940323E9F1}"/>
              </a:ext>
            </a:extLst>
          </p:cNvPr>
          <p:cNvPicPr>
            <a:picLocks noChangeAspect="1"/>
          </p:cNvPicPr>
          <p:nvPr/>
        </p:nvPicPr>
        <p:blipFill>
          <a:blip>
            <a:extLst>
              <a:ext uri="{96DAC541-7B7A-43D3-8B79-37D633B846F1}">
                <asvg:svgBlip xmlns:asvg="http://schemas.microsoft.com/office/drawing/2016/SVG/main" r:embed="rId13"/>
              </a:ext>
            </a:extLst>
          </a:blip>
          <a:srcRect/>
          <a:stretch/>
        </p:blipFill>
        <p:spPr>
          <a:xfrm>
            <a:off x="137956" y="108220"/>
            <a:ext cx="703682" cy="259285"/>
          </a:xfrm>
          <a:prstGeom prst="rect">
            <a:avLst/>
          </a:prstGeom>
        </p:spPr>
      </p:pic>
      <p:grpSp>
        <p:nvGrpSpPr>
          <p:cNvPr id="7" name="Group 6" descr="Confidential document label">
            <a:extLst>
              <a:ext uri="{FF2B5EF4-FFF2-40B4-BE49-F238E27FC236}">
                <a16:creationId xmlns:a16="http://schemas.microsoft.com/office/drawing/2014/main" id="{7CE24704-51D7-2CB8-A1DB-A39B7EEEA928}"/>
              </a:ext>
            </a:extLst>
          </p:cNvPr>
          <p:cNvGrpSpPr/>
          <p:nvPr/>
        </p:nvGrpSpPr>
        <p:grpSpPr>
          <a:xfrm>
            <a:off x="-91688" y="457199"/>
            <a:ext cx="1162970" cy="358775"/>
            <a:chOff x="-91688" y="6362698"/>
            <a:chExt cx="1162970" cy="358775"/>
          </a:xfrm>
        </p:grpSpPr>
        <p:sp>
          <p:nvSpPr>
            <p:cNvPr id="9" name="Rectangle 8">
              <a:extLst>
                <a:ext uri="{FF2B5EF4-FFF2-40B4-BE49-F238E27FC236}">
                  <a16:creationId xmlns:a16="http://schemas.microsoft.com/office/drawing/2014/main" id="{422AAAB4-B1A4-DCFD-AF60-75F135DD9F6D}"/>
                </a:ext>
              </a:extLst>
            </p:cNvPr>
            <p:cNvSpPr/>
            <p:nvPr/>
          </p:nvSpPr>
          <p:spPr>
            <a:xfrm rot="10800000">
              <a:off x="-12035" y="6362698"/>
              <a:ext cx="986590" cy="358775"/>
            </a:xfrm>
            <a:prstGeom prst="rect">
              <a:avLst/>
            </a:prstGeom>
            <a:solidFill>
              <a:srgbClr val="00829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2209C7F2-C29B-60A9-D309-0B97779BE9DF}"/>
                </a:ext>
              </a:extLst>
            </p:cNvPr>
            <p:cNvSpPr txBox="1"/>
            <p:nvPr/>
          </p:nvSpPr>
          <p:spPr>
            <a:xfrm>
              <a:off x="-91688" y="6427015"/>
              <a:ext cx="1162970" cy="230832"/>
            </a:xfrm>
            <a:prstGeom prst="rect">
              <a:avLst/>
            </a:prstGeom>
            <a:noFill/>
          </p:spPr>
          <p:txBody>
            <a:bodyPr wrap="square" rtlCol="0">
              <a:spAutoFit/>
            </a:bodyPr>
            <a:lstStyle/>
            <a:p>
              <a:pPr algn="ctr"/>
              <a:r>
                <a:rPr lang="en-US" sz="900" b="1" spc="80" baseline="0">
                  <a:solidFill>
                    <a:schemeClr val="bg1"/>
                  </a:solidFill>
                </a:rPr>
                <a:t>PUBLIC</a:t>
              </a:r>
            </a:p>
          </p:txBody>
        </p:sp>
      </p:grpSp>
    </p:spTree>
    <p:extLst>
      <p:ext uri="{BB962C8B-B14F-4D97-AF65-F5344CB8AC3E}">
        <p14:creationId xmlns:p14="http://schemas.microsoft.com/office/powerpoint/2010/main" val="275879291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hf hdr="0" ftr="0" dt="0"/>
  <p:txStyles>
    <p:titleStyle>
      <a:lvl1pPr algn="l" defTabSz="914400" rtl="0" eaLnBrk="1" latinLnBrk="0" hangingPunct="1">
        <a:lnSpc>
          <a:spcPct val="9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300"/>
        </a:spcBef>
        <a:spcAft>
          <a:spcPts val="300"/>
        </a:spcAft>
        <a:buFont typeface="Arial" panose="020B0604020202020204" pitchFamily="34" charset="0"/>
        <a:buNone/>
        <a:defRPr sz="1600" b="0" kern="1200">
          <a:solidFill>
            <a:schemeClr val="tx1"/>
          </a:solidFill>
          <a:latin typeface="+mn-lt"/>
          <a:ea typeface="+mn-ea"/>
          <a:cs typeface="+mn-cs"/>
        </a:defRPr>
      </a:lvl1pPr>
      <a:lvl2pPr marL="54864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2pPr>
      <a:lvl3pPr marL="73152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3pPr>
      <a:lvl4pPr marL="91440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4pPr>
      <a:lvl5pPr marL="1097280" indent="-182880" algn="l" defTabSz="914400" rtl="0" eaLnBrk="1" latinLnBrk="0" hangingPunct="1">
        <a:lnSpc>
          <a:spcPct val="100000"/>
        </a:lnSpc>
        <a:spcBef>
          <a:spcPts val="300"/>
        </a:spcBef>
        <a:spcAft>
          <a:spcPts val="300"/>
        </a:spcAft>
        <a:buFont typeface="Arial" panose="020B0604020202020204" pitchFamily="34" charset="0"/>
        <a:buChar char="•"/>
        <a:defRPr sz="1400" b="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7344">
          <p15:clr>
            <a:srgbClr val="F26B43"/>
          </p15:clr>
        </p15:guide>
        <p15:guide id="3" pos="312">
          <p15:clr>
            <a:srgbClr val="F26B43"/>
          </p15:clr>
        </p15:guide>
        <p15:guide id="5" pos="3840">
          <p15:clr>
            <a:srgbClr val="F26B43"/>
          </p15:clr>
        </p15:guide>
        <p15:guide id="6" orient="horz" pos="216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ercot.com/calendar/07272026-WMWG-Meeting-_-Webex" TargetMode="External"/><Relationship Id="rId3" Type="http://schemas.openxmlformats.org/officeDocument/2006/relationships/hyperlink" Target="https://www.ercot.com/calendar/06012026-Board-of-Directors-Meeting" TargetMode="External"/><Relationship Id="rId7" Type="http://schemas.openxmlformats.org/officeDocument/2006/relationships/hyperlink" Target="https://www.ercot.com/calendar/07092026-ROS-Meeting-_-Webex" TargetMode="External"/><Relationship Id="rId12" Type="http://schemas.openxmlformats.org/officeDocument/2006/relationships/hyperlink" Target="https://www.ercot.com/calendar/08062026-ROS-Meeting" TargetMode="External"/><Relationship Id="rId2" Type="http://schemas.openxmlformats.org/officeDocument/2006/relationships/hyperlink" Target="https://www.ercot.com/calendar/05192026-TAC-Meeting" TargetMode="External"/><Relationship Id="rId1" Type="http://schemas.openxmlformats.org/officeDocument/2006/relationships/slideLayout" Target="../slideLayouts/slideLayout6.xml"/><Relationship Id="rId6" Type="http://schemas.openxmlformats.org/officeDocument/2006/relationships/hyperlink" Target="https://www.ercot.com/calendar/07082026-WMS-Meeting-_-Webex" TargetMode="External"/><Relationship Id="rId11" Type="http://schemas.openxmlformats.org/officeDocument/2006/relationships/hyperlink" Target="https://www.ercot.com/calendar/08052026-WMS-Meeting" TargetMode="External"/><Relationship Id="rId5" Type="http://schemas.openxmlformats.org/officeDocument/2006/relationships/hyperlink" Target="https://www.ercot.com/calendar/06292026-WMWG-Meeting-_-Webex" TargetMode="External"/><Relationship Id="rId10" Type="http://schemas.openxmlformats.org/officeDocument/2006/relationships/hyperlink" Target="https://www.ercot.com/calendar/07292026-TAC-Meeting" TargetMode="External"/><Relationship Id="rId4" Type="http://schemas.openxmlformats.org/officeDocument/2006/relationships/hyperlink" Target="https://www.ercot.com/calendar/06172026-PDCWG-Meeting-_-Webex" TargetMode="External"/><Relationship Id="rId9" Type="http://schemas.openxmlformats.org/officeDocument/2006/relationships/hyperlink" Target="https://www.ercot.com/calendar/07282026-OWG-Meeting-_-Webex"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4C9626F-7CC4-69F1-5A98-93811E01E1B4}"/>
              </a:ext>
            </a:extLst>
          </p:cNvPr>
          <p:cNvSpPr>
            <a:spLocks noGrp="1"/>
          </p:cNvSpPr>
          <p:nvPr>
            <p:ph type="ctrTitle"/>
          </p:nvPr>
        </p:nvSpPr>
        <p:spPr/>
        <p:txBody>
          <a:bodyPr/>
          <a:lstStyle/>
          <a:p>
            <a:r>
              <a:rPr lang="en-US"/>
              <a:t>2027 Ancillary Service Methodology Discussion</a:t>
            </a:r>
            <a:br>
              <a:rPr lang="en-US"/>
            </a:br>
            <a:br>
              <a:rPr lang="en-US"/>
            </a:br>
            <a:br>
              <a:rPr lang="en-US" sz="1800"/>
            </a:br>
            <a:r>
              <a:rPr lang="en-US" sz="1800" b="0"/>
              <a:t>Luis Hinojosa</a:t>
            </a:r>
            <a:br>
              <a:rPr lang="en-US" sz="1800" b="0"/>
            </a:br>
            <a:r>
              <a:rPr lang="en-US" sz="1800" b="0"/>
              <a:t>Manager, Ancillary Services &amp; Operations Analytics</a:t>
            </a:r>
            <a:br>
              <a:rPr lang="en-US" sz="1800" b="0"/>
            </a:br>
            <a:br>
              <a:rPr lang="en-US" sz="1800" b="0"/>
            </a:br>
            <a:r>
              <a:rPr lang="en-US" sz="1600" b="0"/>
              <a:t>TAC</a:t>
            </a:r>
            <a:br>
              <a:rPr lang="en-US" sz="1800" b="0"/>
            </a:br>
            <a:br>
              <a:rPr lang="en-US" sz="1800" b="0"/>
            </a:br>
            <a:r>
              <a:rPr lang="en-US" sz="1600" b="0"/>
              <a:t>August 26, 2026</a:t>
            </a:r>
            <a:endParaRPr lang="en-US" b="0"/>
          </a:p>
        </p:txBody>
      </p:sp>
      <p:sp>
        <p:nvSpPr>
          <p:cNvPr id="9" name="Text Placeholder 8">
            <a:extLst>
              <a:ext uri="{FF2B5EF4-FFF2-40B4-BE49-F238E27FC236}">
                <a16:creationId xmlns:a16="http://schemas.microsoft.com/office/drawing/2014/main" id="{B804D957-A452-4317-8F66-5752C4E753F4}"/>
              </a:ext>
            </a:extLst>
          </p:cNvPr>
          <p:cNvSpPr>
            <a:spLocks noGrp="1"/>
          </p:cNvSpPr>
          <p:nvPr>
            <p:ph type="body" sz="quarter" idx="15"/>
          </p:nvPr>
        </p:nvSpPr>
        <p:spPr>
          <a:xfrm flipH="1">
            <a:off x="6096000" y="3055434"/>
            <a:ext cx="5991920" cy="3456203"/>
          </a:xfrm>
        </p:spPr>
        <p:txBody>
          <a:bodyPr/>
          <a:lstStyle/>
          <a:p>
            <a:r>
              <a:rPr lang="en-US"/>
              <a:t>Key Takeaways</a:t>
            </a:r>
          </a:p>
          <a:p>
            <a:pPr marL="461963" indent="-285750">
              <a:buFont typeface="Arial" panose="020B0604020202020204" pitchFamily="34" charset="0"/>
              <a:buChar char="•"/>
            </a:pPr>
            <a:r>
              <a:rPr lang="en-US" b="0"/>
              <a:t>ERCOT is not proposing any changes to the methodology for Regulation and RRS aside from the annual data update. </a:t>
            </a:r>
          </a:p>
          <a:p>
            <a:pPr marL="461963" indent="-285750">
              <a:buFont typeface="Arial" panose="020B0604020202020204" pitchFamily="34" charset="0"/>
              <a:buChar char="•"/>
            </a:pPr>
            <a:r>
              <a:rPr lang="en-US" b="0"/>
              <a:t>ERCOT is proposing a measured updated to the risk credit parameter in the probabilistic model for ECRS and Non-Spin, reflecting increased historic headroom from RTC+B and growth in installed solar and ESR capacity.</a:t>
            </a:r>
          </a:p>
          <a:p>
            <a:pPr marL="461963" indent="-285750">
              <a:buFont typeface="Arial" panose="020B0604020202020204" pitchFamily="34" charset="0"/>
              <a:buChar char="•"/>
            </a:pPr>
            <a:r>
              <a:rPr lang="en-US" b="0"/>
              <a:t>Additional analysis of the probability of a Watch, EEA, or Load Shed — requested in the PUC's 2024 AS Study — has been included in today's posting.</a:t>
            </a:r>
          </a:p>
          <a:p>
            <a:pPr marL="285750" indent="-285750">
              <a:buFont typeface="Arial" panose="020B0604020202020204" pitchFamily="34" charset="0"/>
              <a:buChar char="•"/>
            </a:pPr>
            <a:endParaRPr lang="en-US" b="0"/>
          </a:p>
        </p:txBody>
      </p:sp>
      <p:sp>
        <p:nvSpPr>
          <p:cNvPr id="10" name="Content Placeholder 9">
            <a:extLst>
              <a:ext uri="{FF2B5EF4-FFF2-40B4-BE49-F238E27FC236}">
                <a16:creationId xmlns:a16="http://schemas.microsoft.com/office/drawing/2014/main" id="{F249EFCD-5BAF-DD72-E75C-1BA68B2EC905}"/>
              </a:ext>
            </a:extLst>
          </p:cNvPr>
          <p:cNvSpPr>
            <a:spLocks noGrp="1"/>
          </p:cNvSpPr>
          <p:nvPr>
            <p:ph sz="quarter" idx="16"/>
          </p:nvPr>
        </p:nvSpPr>
        <p:spPr/>
        <p:txBody>
          <a:bodyPr/>
          <a:lstStyle/>
          <a:p>
            <a:r>
              <a:rPr lang="en-US"/>
              <a:t>Purpose</a:t>
            </a:r>
          </a:p>
          <a:p>
            <a:pPr marL="285750" indent="-285750">
              <a:buFont typeface="Arial" panose="020B0604020202020204" pitchFamily="34" charset="0"/>
              <a:buChar char="•"/>
            </a:pPr>
            <a:r>
              <a:rPr lang="en-US" b="0"/>
              <a:t>Provide proposed methodology to determine Ancillary Service (AS) quantities for 2027.</a:t>
            </a:r>
          </a:p>
          <a:p>
            <a:pPr marL="285750" indent="-285750">
              <a:buFont typeface="Arial" panose="020B0604020202020204" pitchFamily="34" charset="0"/>
              <a:buChar char="•"/>
            </a:pPr>
            <a:r>
              <a:rPr lang="en-US" b="0"/>
              <a:t>ERCOT is seeking endorsement on ERCOT’s proposed methodology for computing minimum AS quantities for 2027.</a:t>
            </a:r>
          </a:p>
        </p:txBody>
      </p:sp>
    </p:spTree>
    <p:extLst>
      <p:ext uri="{BB962C8B-B14F-4D97-AF65-F5344CB8AC3E}">
        <p14:creationId xmlns:p14="http://schemas.microsoft.com/office/powerpoint/2010/main" val="70671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E037A-CACA-1D75-974F-6038EA01C8F6}"/>
              </a:ext>
            </a:extLst>
          </p:cNvPr>
          <p:cNvSpPr>
            <a:spLocks noGrp="1"/>
          </p:cNvSpPr>
          <p:nvPr>
            <p:ph type="title"/>
          </p:nvPr>
        </p:nvSpPr>
        <p:spPr/>
        <p:txBody>
          <a:bodyPr/>
          <a:lstStyle/>
          <a:p>
            <a:r>
              <a:rPr lang="en-US"/>
              <a:t>Historic Headroom (i.e. Risk Credit) Observations </a:t>
            </a:r>
          </a:p>
        </p:txBody>
      </p:sp>
      <p:sp>
        <p:nvSpPr>
          <p:cNvPr id="3" name="Text Placeholder 2">
            <a:extLst>
              <a:ext uri="{FF2B5EF4-FFF2-40B4-BE49-F238E27FC236}">
                <a16:creationId xmlns:a16="http://schemas.microsoft.com/office/drawing/2014/main" id="{87E0AAD0-BA32-7449-5440-F4C33ED71ADD}"/>
              </a:ext>
            </a:extLst>
          </p:cNvPr>
          <p:cNvSpPr>
            <a:spLocks noGrp="1"/>
          </p:cNvSpPr>
          <p:nvPr>
            <p:ph type="body" sz="quarter" idx="16"/>
          </p:nvPr>
        </p:nvSpPr>
        <p:spPr>
          <a:xfrm>
            <a:off x="495300" y="1304366"/>
            <a:ext cx="11155604" cy="4196548"/>
          </a:xfrm>
        </p:spPr>
        <p:txBody>
          <a:bodyPr vert="horz" wrap="square" lIns="0" tIns="0" rIns="0" bIns="0" rtlCol="0" anchor="t">
            <a:noAutofit/>
          </a:bodyPr>
          <a:lstStyle/>
          <a:p>
            <a:pPr marL="171450" indent="-171450">
              <a:buFont typeface="Arial" panose="020B0604020202020204" pitchFamily="34" charset="0"/>
              <a:buChar char="•"/>
            </a:pPr>
            <a:r>
              <a:rPr lang="en-US"/>
              <a:t>The previous methodology took a 60% credit during night hours and 25% credit during daytime hours for all historically available headroom. Minimal credit was taken during daytime hours as there was uncertainty RTC+B would impact available headroom.  </a:t>
            </a:r>
            <a:endParaRPr lang="en-US">
              <a:cs typeface="Arial"/>
            </a:endParaRPr>
          </a:p>
          <a:p>
            <a:pPr marL="171450" indent="-171450">
              <a:buFont typeface="Arial" panose="020B0604020202020204" pitchFamily="34" charset="0"/>
              <a:buChar char="•"/>
            </a:pPr>
            <a:r>
              <a:rPr lang="en-US"/>
              <a:t>When reviewing headroom post RTC+B implementation ERCOT observed a shift in online capacity to offline capacity which was an expected outcome of RTC+B. That said, ERCOT has also seen an increase in online available headroom during daytime hours due to increased solar penetration. </a:t>
            </a:r>
            <a:endParaRPr lang="en-US">
              <a:cs typeface="Arial"/>
            </a:endParaRPr>
          </a:p>
          <a:p>
            <a:pPr marL="171450" indent="-171450">
              <a:buFont typeface="Arial" panose="020B0604020202020204" pitchFamily="34" charset="0"/>
              <a:buChar char="•"/>
            </a:pPr>
            <a:r>
              <a:rPr lang="en-US"/>
              <a:t>With a shift moving to offline headroom, ERCOT continues to see available offline capacity that can be brought on within 30 minutes. </a:t>
            </a:r>
            <a:endParaRPr lang="en-US">
              <a:cs typeface="Arial"/>
            </a:endParaRPr>
          </a:p>
          <a:p>
            <a:pPr marL="171450" indent="-171450">
              <a:buFont typeface="Arial" panose="020B0604020202020204" pitchFamily="34" charset="0"/>
              <a:buChar char="•"/>
            </a:pPr>
            <a:r>
              <a:rPr lang="en-US"/>
              <a:t>Considering available Energy Storage Resource capacity, ERCOT observed headroom increase in all hours which is primarily due to increase installed capacity over the year. There is some lower availability in ESR during evening hours, as they are depleted to cover the net load ramp. </a:t>
            </a:r>
            <a:endParaRPr lang="en-US">
              <a:cs typeface="Arial"/>
            </a:endParaRPr>
          </a:p>
          <a:p>
            <a:pPr marL="171450" indent="-171450">
              <a:buFont typeface="Arial" panose="020B0604020202020204" pitchFamily="34" charset="0"/>
              <a:buChar char="•"/>
            </a:pPr>
            <a:r>
              <a:rPr lang="en-US"/>
              <a:t>Current projections indicate the ESR will continue to increase into 2027, which allows for further certainty that risk credits can be increased on ESR. </a:t>
            </a:r>
          </a:p>
          <a:p>
            <a:pPr marL="171450" indent="-171450">
              <a:buFont typeface="Arial" panose="020B0604020202020204" pitchFamily="34" charset="0"/>
              <a:buChar char="•"/>
            </a:pPr>
            <a:r>
              <a:rPr lang="en-US"/>
              <a:t>These observations for all categories of headroom have shown that an increased credit can be taken in comparison to last years methodology. </a:t>
            </a:r>
            <a:endParaRPr lang="en-US">
              <a:cs typeface="Arial"/>
            </a:endParaRPr>
          </a:p>
          <a:p>
            <a:pPr marL="171450" indent="-171450">
              <a:buFont typeface="Arial" panose="020B0604020202020204" pitchFamily="34" charset="0"/>
              <a:buChar char="•"/>
            </a:pPr>
            <a:endParaRPr lang="en-US">
              <a:cs typeface="Arial"/>
            </a:endParaRPr>
          </a:p>
        </p:txBody>
      </p:sp>
      <p:sp>
        <p:nvSpPr>
          <p:cNvPr id="4" name="Text Placeholder 3">
            <a:extLst>
              <a:ext uri="{FF2B5EF4-FFF2-40B4-BE49-F238E27FC236}">
                <a16:creationId xmlns:a16="http://schemas.microsoft.com/office/drawing/2014/main" id="{534DA31E-A464-F874-2C3A-9951683278EF}"/>
              </a:ext>
            </a:extLst>
          </p:cNvPr>
          <p:cNvSpPr>
            <a:spLocks noGrp="1"/>
          </p:cNvSpPr>
          <p:nvPr>
            <p:ph type="body" sz="quarter" idx="15"/>
          </p:nvPr>
        </p:nvSpPr>
        <p:spPr>
          <a:xfrm flipH="1">
            <a:off x="487606" y="5399315"/>
            <a:ext cx="11163298" cy="1139598"/>
          </a:xfrm>
        </p:spPr>
        <p:txBody>
          <a:bodyPr/>
          <a:lstStyle/>
          <a:p>
            <a:r>
              <a:rPr lang="en-US"/>
              <a:t>Key Takeaway: ERCOT analysis indicates that there is typically headroom available in comparison to last year’s methodology credit allowance, primarily due to growth installed solar and ESR capacity. Evening net load ramp hours show lower levels of headroom as ESRs are depleted to cover the period. ERCOT expects to monitor these hour closely in 2027 to inform the 2028 methodology. </a:t>
            </a:r>
          </a:p>
        </p:txBody>
      </p:sp>
      <p:sp>
        <p:nvSpPr>
          <p:cNvPr id="5" name="Slide Number Placeholder 4">
            <a:extLst>
              <a:ext uri="{FF2B5EF4-FFF2-40B4-BE49-F238E27FC236}">
                <a16:creationId xmlns:a16="http://schemas.microsoft.com/office/drawing/2014/main" id="{D85629C9-3444-59B0-9303-6A8E660BD9CC}"/>
              </a:ext>
            </a:extLst>
          </p:cNvPr>
          <p:cNvSpPr>
            <a:spLocks noGrp="1"/>
          </p:cNvSpPr>
          <p:nvPr>
            <p:ph type="sldNum" sz="quarter" idx="12"/>
          </p:nvPr>
        </p:nvSpPr>
        <p:spPr/>
        <p:txBody>
          <a:bodyPr/>
          <a:lstStyle/>
          <a:p>
            <a:fld id="{BCDE79FB-97BA-492B-8D57-F1373F9ADA95}" type="slidenum">
              <a:rPr lang="en-US" smtClean="0"/>
              <a:t>10</a:t>
            </a:fld>
            <a:endParaRPr lang="en-US"/>
          </a:p>
        </p:txBody>
      </p:sp>
    </p:spTree>
    <p:extLst>
      <p:ext uri="{BB962C8B-B14F-4D97-AF65-F5344CB8AC3E}">
        <p14:creationId xmlns:p14="http://schemas.microsoft.com/office/powerpoint/2010/main" val="2188152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FD6A9F-D916-3564-6CAF-BC3FBE3407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4696516-5152-0C79-F051-38E99A65D57F}"/>
              </a:ext>
            </a:extLst>
          </p:cNvPr>
          <p:cNvSpPr>
            <a:spLocks noGrp="1"/>
          </p:cNvSpPr>
          <p:nvPr>
            <p:ph type="title"/>
          </p:nvPr>
        </p:nvSpPr>
        <p:spPr/>
        <p:txBody>
          <a:bodyPr/>
          <a:lstStyle/>
          <a:p>
            <a:r>
              <a:rPr lang="en-US" dirty="0"/>
              <a:t>ESR Capacity Is Also Growing — but So Is Load</a:t>
            </a:r>
          </a:p>
        </p:txBody>
      </p:sp>
      <p:sp>
        <p:nvSpPr>
          <p:cNvPr id="10" name="Text Placeholder 9">
            <a:extLst>
              <a:ext uri="{FF2B5EF4-FFF2-40B4-BE49-F238E27FC236}">
                <a16:creationId xmlns:a16="http://schemas.microsoft.com/office/drawing/2014/main" id="{B587FBBA-6F71-237B-CAF6-579515ACB671}"/>
              </a:ext>
            </a:extLst>
          </p:cNvPr>
          <p:cNvSpPr>
            <a:spLocks noGrp="1"/>
          </p:cNvSpPr>
          <p:nvPr>
            <p:ph type="body" sz="quarter" idx="15"/>
          </p:nvPr>
        </p:nvSpPr>
        <p:spPr>
          <a:xfrm flipH="1">
            <a:off x="514351" y="5936074"/>
            <a:ext cx="11009992" cy="753202"/>
          </a:xfrm>
        </p:spPr>
        <p:txBody>
          <a:bodyPr/>
          <a:lstStyle/>
          <a:p>
            <a:r>
              <a:rPr lang="en-US"/>
              <a:t>Key Takeaway: Installed ESR capacity is growing, increasing headroom; load growth will consume some of it — which is why the proposed credit does not rely on 100% of available headroom.</a:t>
            </a:r>
          </a:p>
        </p:txBody>
      </p:sp>
      <p:sp>
        <p:nvSpPr>
          <p:cNvPr id="5" name="Slide Number Placeholder 4">
            <a:extLst>
              <a:ext uri="{FF2B5EF4-FFF2-40B4-BE49-F238E27FC236}">
                <a16:creationId xmlns:a16="http://schemas.microsoft.com/office/drawing/2014/main" id="{50FC51AE-6EFD-5485-9F42-14B1CE64941C}"/>
              </a:ext>
            </a:extLst>
          </p:cNvPr>
          <p:cNvSpPr>
            <a:spLocks noGrp="1"/>
          </p:cNvSpPr>
          <p:nvPr>
            <p:ph type="sldNum" sz="quarter" idx="12"/>
          </p:nvPr>
        </p:nvSpPr>
        <p:spPr/>
        <p:txBody>
          <a:bodyPr/>
          <a:lstStyle/>
          <a:p>
            <a:fld id="{BCDE79FB-97BA-492B-8D57-F1373F9ADA95}" type="slidenum">
              <a:rPr lang="en-US" smtClean="0"/>
              <a:t>11</a:t>
            </a:fld>
            <a:endParaRPr lang="en-US"/>
          </a:p>
        </p:txBody>
      </p:sp>
      <p:pic>
        <p:nvPicPr>
          <p:cNvPr id="7" name="Picture 6">
            <a:extLst>
              <a:ext uri="{FF2B5EF4-FFF2-40B4-BE49-F238E27FC236}">
                <a16:creationId xmlns:a16="http://schemas.microsoft.com/office/drawing/2014/main" id="{D10E9449-F4D3-1B60-3A7F-BD715FB42DC3}"/>
              </a:ext>
            </a:extLst>
          </p:cNvPr>
          <p:cNvPicPr>
            <a:picLocks noChangeAspect="1"/>
          </p:cNvPicPr>
          <p:nvPr/>
        </p:nvPicPr>
        <p:blipFill>
          <a:blip r:embed="rId2"/>
          <a:stretch>
            <a:fillRect/>
          </a:stretch>
        </p:blipFill>
        <p:spPr>
          <a:xfrm>
            <a:off x="514351" y="975083"/>
            <a:ext cx="4993926" cy="4443107"/>
          </a:xfrm>
          <a:prstGeom prst="rect">
            <a:avLst/>
          </a:prstGeom>
        </p:spPr>
      </p:pic>
      <p:pic>
        <p:nvPicPr>
          <p:cNvPr id="12" name="Picture 11">
            <a:extLst>
              <a:ext uri="{FF2B5EF4-FFF2-40B4-BE49-F238E27FC236}">
                <a16:creationId xmlns:a16="http://schemas.microsoft.com/office/drawing/2014/main" id="{64D0707D-8FC2-D21F-7C02-4F2BA14D2118}"/>
              </a:ext>
            </a:extLst>
          </p:cNvPr>
          <p:cNvPicPr>
            <a:picLocks noChangeAspect="1"/>
          </p:cNvPicPr>
          <p:nvPr/>
        </p:nvPicPr>
        <p:blipFill>
          <a:blip r:embed="rId3"/>
          <a:stretch>
            <a:fillRect/>
          </a:stretch>
        </p:blipFill>
        <p:spPr>
          <a:xfrm>
            <a:off x="6019347" y="1296937"/>
            <a:ext cx="6059949" cy="4121253"/>
          </a:xfrm>
          <a:prstGeom prst="rect">
            <a:avLst/>
          </a:prstGeom>
        </p:spPr>
      </p:pic>
    </p:spTree>
    <p:extLst>
      <p:ext uri="{BB962C8B-B14F-4D97-AF65-F5344CB8AC3E}">
        <p14:creationId xmlns:p14="http://schemas.microsoft.com/office/powerpoint/2010/main" val="3304853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9FFB3-3DDC-96F8-5586-4DE457678E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E8D4FD4-26B3-4DDA-0D4C-5E9358F012F3}"/>
              </a:ext>
            </a:extLst>
          </p:cNvPr>
          <p:cNvSpPr>
            <a:spLocks noGrp="1"/>
          </p:cNvSpPr>
          <p:nvPr>
            <p:ph type="title"/>
          </p:nvPr>
        </p:nvSpPr>
        <p:spPr/>
        <p:txBody>
          <a:bodyPr/>
          <a:lstStyle/>
          <a:p>
            <a:r>
              <a:rPr lang="en-US"/>
              <a:t>Summary of Feedback on Parameters &amp; Perspective</a:t>
            </a:r>
            <a:endParaRPr lang="en-US">
              <a:solidFill>
                <a:srgbClr val="FF0000"/>
              </a:solidFill>
            </a:endParaRPr>
          </a:p>
        </p:txBody>
      </p:sp>
      <p:sp>
        <p:nvSpPr>
          <p:cNvPr id="5" name="Slide Number Placeholder 4">
            <a:extLst>
              <a:ext uri="{FF2B5EF4-FFF2-40B4-BE49-F238E27FC236}">
                <a16:creationId xmlns:a16="http://schemas.microsoft.com/office/drawing/2014/main" id="{BC784414-FDB9-240A-3CAA-A5F6D44FF581}"/>
              </a:ext>
            </a:extLst>
          </p:cNvPr>
          <p:cNvSpPr>
            <a:spLocks noGrp="1"/>
          </p:cNvSpPr>
          <p:nvPr>
            <p:ph type="sldNum" sz="quarter" idx="12"/>
          </p:nvPr>
        </p:nvSpPr>
        <p:spPr/>
        <p:txBody>
          <a:bodyPr/>
          <a:lstStyle/>
          <a:p>
            <a:fld id="{BCDE79FB-97BA-492B-8D57-F1373F9ADA95}" type="slidenum">
              <a:rPr lang="en-US" smtClean="0"/>
              <a:t>12</a:t>
            </a:fld>
            <a:endParaRPr lang="en-US"/>
          </a:p>
        </p:txBody>
      </p:sp>
      <p:graphicFrame>
        <p:nvGraphicFramePr>
          <p:cNvPr id="7" name="Content Placeholder 4">
            <a:extLst>
              <a:ext uri="{FF2B5EF4-FFF2-40B4-BE49-F238E27FC236}">
                <a16:creationId xmlns:a16="http://schemas.microsoft.com/office/drawing/2014/main" id="{1E0181F3-1C81-5FE7-B6AA-62A6B727688D}"/>
              </a:ext>
            </a:extLst>
          </p:cNvPr>
          <p:cNvGraphicFramePr>
            <a:graphicFrameLocks/>
          </p:cNvGraphicFramePr>
          <p:nvPr>
            <p:extLst>
              <p:ext uri="{D42A27DB-BD31-4B8C-83A1-F6EECF244321}">
                <p14:modId xmlns:p14="http://schemas.microsoft.com/office/powerpoint/2010/main" val="1752399740"/>
              </p:ext>
            </p:extLst>
          </p:nvPr>
        </p:nvGraphicFramePr>
        <p:xfrm>
          <a:off x="448865" y="1046012"/>
          <a:ext cx="11294269" cy="5706324"/>
        </p:xfrm>
        <a:graphic>
          <a:graphicData uri="http://schemas.openxmlformats.org/drawingml/2006/table">
            <a:tbl>
              <a:tblPr firstRow="1" bandRow="1">
                <a:tableStyleId>{5C22544A-7EE6-4342-B048-85BDC9FD1C3A}</a:tableStyleId>
              </a:tblPr>
              <a:tblGrid>
                <a:gridCol w="2096784">
                  <a:extLst>
                    <a:ext uri="{9D8B030D-6E8A-4147-A177-3AD203B41FA5}">
                      <a16:colId xmlns:a16="http://schemas.microsoft.com/office/drawing/2014/main" val="3315623357"/>
                    </a:ext>
                  </a:extLst>
                </a:gridCol>
                <a:gridCol w="2846358">
                  <a:extLst>
                    <a:ext uri="{9D8B030D-6E8A-4147-A177-3AD203B41FA5}">
                      <a16:colId xmlns:a16="http://schemas.microsoft.com/office/drawing/2014/main" val="19605525"/>
                    </a:ext>
                  </a:extLst>
                </a:gridCol>
                <a:gridCol w="6351127">
                  <a:extLst>
                    <a:ext uri="{9D8B030D-6E8A-4147-A177-3AD203B41FA5}">
                      <a16:colId xmlns:a16="http://schemas.microsoft.com/office/drawing/2014/main" val="810788229"/>
                    </a:ext>
                  </a:extLst>
                </a:gridCol>
              </a:tblGrid>
              <a:tr h="646644">
                <a:tc>
                  <a:txBody>
                    <a:bodyPr/>
                    <a:lstStyle/>
                    <a:p>
                      <a:pPr algn="ctr"/>
                      <a:r>
                        <a:rPr lang="en-US" sz="1200" cap="small" baseline="0"/>
                        <a:t>Issue</a:t>
                      </a:r>
                    </a:p>
                  </a:txBody>
                  <a:tcPr anchor="ctr"/>
                </a:tc>
                <a:tc>
                  <a:txBody>
                    <a:bodyPr/>
                    <a:lstStyle/>
                    <a:p>
                      <a:pPr algn="ctr"/>
                      <a:r>
                        <a:rPr lang="en-US" sz="1200" cap="small" baseline="0"/>
                        <a:t>ERCOT’s Recommendation and Summary of Stakeholder Feedback</a:t>
                      </a:r>
                    </a:p>
                  </a:txBody>
                  <a:tcPr anchor="ctr"/>
                </a:tc>
                <a:tc>
                  <a:txBody>
                    <a:bodyPr/>
                    <a:lstStyle/>
                    <a:p>
                      <a:pPr algn="ctr"/>
                      <a:r>
                        <a:rPr lang="en-US" sz="1200" cap="small" baseline="0"/>
                        <a:t>ERCOT’s Perspective</a:t>
                      </a:r>
                    </a:p>
                  </a:txBody>
                  <a:tcPr anchor="ctr"/>
                </a:tc>
                <a:extLst>
                  <a:ext uri="{0D108BD9-81ED-4DB2-BD59-A6C34878D82A}">
                    <a16:rowId xmlns:a16="http://schemas.microsoft.com/office/drawing/2014/main" val="2727608572"/>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How far ahead to look at forecast error and forced outages of conventional resources? </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a:t>Parameter X (in hours)</a:t>
                      </a:r>
                    </a:p>
                  </a:txBody>
                  <a:tcPr anchor="ctr"/>
                </a:tc>
                <a:tc>
                  <a:txBody>
                    <a:bodyPr/>
                    <a:lstStyle/>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a:solidFill>
                            <a:schemeClr val="dk1"/>
                          </a:solidFill>
                          <a:latin typeface="+mn-lt"/>
                          <a:ea typeface="+mn-ea"/>
                          <a:cs typeface="+mn-cs"/>
                        </a:rPr>
                        <a:t>6 Hours (ERCOT)</a:t>
                      </a:r>
                    </a:p>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a:solidFill>
                            <a:schemeClr val="dk1"/>
                          </a:solidFill>
                          <a:latin typeface="+mn-lt"/>
                          <a:ea typeface="+mn-ea"/>
                          <a:cs typeface="+mn-cs"/>
                        </a:rPr>
                        <a:t>OR</a:t>
                      </a:r>
                    </a:p>
                    <a:p>
                      <a:pPr marL="0" marR="0" lvl="0" indent="0" algn="ctr"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kern="1200">
                          <a:solidFill>
                            <a:schemeClr val="dk1"/>
                          </a:solidFill>
                          <a:latin typeface="+mn-lt"/>
                          <a:ea typeface="+mn-ea"/>
                          <a:cs typeface="+mn-cs"/>
                        </a:rPr>
                        <a:t>3 Hours (IMM)</a:t>
                      </a:r>
                    </a:p>
                  </a:txBody>
                  <a:tcPr anchor="ctr"/>
                </a:tc>
                <a:tc>
                  <a:txBody>
                    <a:bodyPr/>
                    <a:lstStyle/>
                    <a:p>
                      <a:pPr algn="l"/>
                      <a:r>
                        <a:rPr lang="en-US" sz="1100" kern="1200">
                          <a:solidFill>
                            <a:schemeClr val="dk1"/>
                          </a:solidFill>
                          <a:latin typeface="+mn-lt"/>
                          <a:ea typeface="+mn-ea"/>
                          <a:cs typeface="+mn-cs"/>
                        </a:rPr>
                        <a:t>Lowering look-ahead period would reduce overall amount of ECRS + Non-Spin quantities but would likely increase number of RUCs needed. </a:t>
                      </a:r>
                    </a:p>
                  </a:txBody>
                  <a:tcPr anchor="ctr"/>
                </a:tc>
                <a:extLst>
                  <a:ext uri="{0D108BD9-81ED-4DB2-BD59-A6C34878D82A}">
                    <a16:rowId xmlns:a16="http://schemas.microsoft.com/office/drawing/2014/main" val="2272119870"/>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solidFill>
                            <a:schemeClr val="dk1"/>
                          </a:solidFill>
                          <a:latin typeface="+mn-lt"/>
                          <a:ea typeface="+mn-ea"/>
                          <a:cs typeface="+mn-cs"/>
                        </a:rPr>
                        <a:t>What is the level of risk ERCOT should try to avoid by procuring AS to cover forecast error?</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a:t>Parameter ZZ (in MW)</a:t>
                      </a:r>
                    </a:p>
                  </a:txBody>
                  <a:tcPr anchor="ctr"/>
                </a:tc>
                <a:tc>
                  <a:txBody>
                    <a:bodyPr/>
                    <a:lstStyle/>
                    <a:p>
                      <a:pPr marL="0" indent="0" algn="ctr">
                        <a:buFont typeface="Arial" panose="020B0604020202020204" pitchFamily="34" charset="0"/>
                        <a:buNone/>
                      </a:pPr>
                      <a:r>
                        <a:rPr lang="en-US" sz="1100" b="1"/>
                        <a:t>3,000 i.e. Watch (ERCOT)</a:t>
                      </a:r>
                    </a:p>
                    <a:p>
                      <a:pPr marL="0" indent="0" algn="ctr">
                        <a:buFont typeface="Arial" panose="020B0604020202020204" pitchFamily="34" charset="0"/>
                        <a:buNone/>
                      </a:pPr>
                      <a:r>
                        <a:rPr lang="en-US" sz="1100" b="1"/>
                        <a:t>OR</a:t>
                      </a:r>
                    </a:p>
                    <a:p>
                      <a:pPr marL="0" indent="0" algn="ctr">
                        <a:buFont typeface="Arial" panose="020B0604020202020204" pitchFamily="34" charset="0"/>
                        <a:buNone/>
                      </a:pPr>
                      <a:r>
                        <a:rPr lang="en-US" sz="1100" b="1"/>
                        <a:t>Or 1,500 </a:t>
                      </a:r>
                      <a:r>
                        <a:rPr lang="en-US" sz="1100" b="1" err="1"/>
                        <a:t>ie</a:t>
                      </a:r>
                      <a:r>
                        <a:rPr lang="en-US" sz="1100" b="1"/>
                        <a:t> Load Shed (IMM)</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The target reserve level is fundamentally a question for the Commission. ERCOT has noticed minimal difference in outcomes between ZZ = 3,000, 2,500 and 1,500 MW since quantities for most hours are a function of the amount of Reg Up plus RRS that these reserves have to replace. </a:t>
                      </a:r>
                    </a:p>
                  </a:txBody>
                  <a:tcPr anchor="ctr"/>
                </a:tc>
                <a:extLst>
                  <a:ext uri="{0D108BD9-81ED-4DB2-BD59-A6C34878D82A}">
                    <a16:rowId xmlns:a16="http://schemas.microsoft.com/office/drawing/2014/main" val="634390955"/>
                  </a:ext>
                </a:extLst>
              </a:tr>
              <a:tr h="1038853">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a:t>What level of minimum reserves (</a:t>
                      </a:r>
                      <a:r>
                        <a:rPr lang="en-US" sz="1100" i="1" err="1"/>
                        <a:t>Reg+RRS</a:t>
                      </a:r>
                      <a:r>
                        <a:rPr lang="en-US" sz="1100" i="1"/>
                        <a:t>) should be maintained?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a:t>Parameter YY (in %)</a:t>
                      </a:r>
                    </a:p>
                  </a:txBody>
                  <a:tcPr anchor="ctr"/>
                </a:tc>
                <a:tc>
                  <a:txBody>
                    <a:bodyPr/>
                    <a:lstStyle/>
                    <a:p>
                      <a:pPr marL="0" indent="0" algn="ctr">
                        <a:buFont typeface="Arial" panose="020B0604020202020204" pitchFamily="34" charset="0"/>
                        <a:buNone/>
                      </a:pPr>
                      <a:r>
                        <a:rPr lang="en-US" sz="1100" b="1"/>
                        <a:t>100% (ERCOT)</a:t>
                      </a:r>
                    </a:p>
                    <a:p>
                      <a:pPr marL="0" indent="0" algn="ctr">
                        <a:buFont typeface="Arial" panose="020B0604020202020204" pitchFamily="34" charset="0"/>
                        <a:buNone/>
                      </a:pPr>
                      <a:r>
                        <a:rPr lang="en-US" sz="1100" b="1"/>
                        <a:t>OR</a:t>
                      </a:r>
                    </a:p>
                    <a:p>
                      <a:pPr marL="0" indent="0" algn="ctr">
                        <a:buFont typeface="Arial" panose="020B0604020202020204" pitchFamily="34" charset="0"/>
                        <a:buNone/>
                      </a:pPr>
                      <a:r>
                        <a:rPr lang="en-US" sz="1100" b="1"/>
                        <a:t>Less than 100% (IMM)</a:t>
                      </a:r>
                    </a:p>
                  </a:txBody>
                  <a:tcPr anchor="ctr"/>
                </a:tc>
                <a:tc>
                  <a:txBody>
                    <a:bodyPr/>
                    <a:lstStyle/>
                    <a:p>
                      <a:pPr marL="0" indent="0" algn="l">
                        <a:buFont typeface="Arial" panose="020B0604020202020204" pitchFamily="34" charset="0"/>
                        <a:buNone/>
                      </a:pPr>
                      <a:r>
                        <a:rPr lang="en-US" sz="1100"/>
                        <a:t>ERCOT proposes full restoration of deployed Reg Up + RRS. With that requirement, changing the target reserve level from Watch to EEA or Load Shed may not materially reduce quantities in many hours because Reg Up + RRS restoration often controls the requirement. Restoration of these fast-response reserves is critical to maintaining reliability and supporting compliance with NERC BAL requirements.</a:t>
                      </a:r>
                    </a:p>
                    <a:p>
                      <a:pPr marL="0" indent="0" algn="l">
                        <a:buFont typeface="Arial" panose="020B0604020202020204" pitchFamily="34" charset="0"/>
                        <a:buNone/>
                      </a:pPr>
                      <a:endParaRPr lang="en-US" sz="1100"/>
                    </a:p>
                  </a:txBody>
                  <a:tcPr anchor="ctr"/>
                </a:tc>
                <a:extLst>
                  <a:ext uri="{0D108BD9-81ED-4DB2-BD59-A6C34878D82A}">
                    <a16:rowId xmlns:a16="http://schemas.microsoft.com/office/drawing/2014/main" val="3130723132"/>
                  </a:ext>
                </a:extLst>
              </a:tr>
              <a:tr h="1697442">
                <a:tc>
                  <a:txBody>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kern="1200">
                          <a:solidFill>
                            <a:schemeClr val="dk1"/>
                          </a:solidFill>
                          <a:latin typeface="+mn-lt"/>
                          <a:ea typeface="+mn-ea"/>
                          <a:cs typeface="+mn-cs"/>
                        </a:rPr>
                        <a:t>How much should we discount the AS quantities for a particular time period based on the “extra” headroom from resources that were historically committed by market in that time period?</a:t>
                      </a:r>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i="1"/>
                    </a:p>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i="1"/>
                        <a:t>Parameter Y (in %), W (in hours)</a:t>
                      </a:r>
                    </a:p>
                  </a:txBody>
                  <a:tcPr anchor="ctr"/>
                </a:tc>
                <a:tc>
                  <a:txBody>
                    <a:bodyPr/>
                    <a:lstStyle/>
                    <a:p>
                      <a:pPr marL="0" indent="0" algn="ctr">
                        <a:buFont typeface="Arial" panose="020B0604020202020204" pitchFamily="34" charset="0"/>
                        <a:buNone/>
                      </a:pPr>
                      <a:r>
                        <a:rPr lang="en-US" sz="1100"/>
                        <a:t>Online:60% in Night and </a:t>
                      </a:r>
                      <a:r>
                        <a:rPr lang="en-US" sz="1100" b="1"/>
                        <a:t>50% </a:t>
                      </a:r>
                      <a:r>
                        <a:rPr lang="en-US" sz="110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Offline:60% in Night and </a:t>
                      </a:r>
                      <a:r>
                        <a:rPr lang="en-US" sz="1100" b="1"/>
                        <a:t>50% </a:t>
                      </a:r>
                      <a:r>
                        <a:rPr lang="en-US" sz="110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ESR:60% in Night and </a:t>
                      </a:r>
                      <a:r>
                        <a:rPr lang="en-US" sz="1100" b="1"/>
                        <a:t>60% </a:t>
                      </a:r>
                      <a:r>
                        <a:rPr lang="en-US" sz="1100"/>
                        <a:t>in Day</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a:t>Sustainable for </a:t>
                      </a:r>
                      <a:r>
                        <a:rPr lang="en-US" sz="1100" b="1"/>
                        <a:t>4 hours</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a:t>OR</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a:t>0 % Credit (Generators)</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a:t>OR</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b="1"/>
                        <a:t>100% Credit and 1 Hour duration (IMM)</a:t>
                      </a:r>
                    </a:p>
                    <a:p>
                      <a:pPr marL="0" indent="0" algn="ctr">
                        <a:buFont typeface="Arial" panose="020B0604020202020204" pitchFamily="34" charset="0"/>
                        <a:buNone/>
                      </a:pPr>
                      <a:endParaRPr lang="en-US" sz="1100"/>
                    </a:p>
                  </a:txBody>
                  <a:tcPr anchor="ctr"/>
                </a:tc>
                <a:tc>
                  <a:txBody>
                    <a:bodyPr/>
                    <a:lstStyle/>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r>
                        <a:rPr lang="en-US" sz="1100"/>
                        <a:t>ERCOT has observed that although RTC+B has had an impact on available (online + offline) headroom capacity, ERCOT is observing additional capacity available that can be accounted for in the model. ERCOT expects the trend of having higher available (online + offline) headroom capacity during night hours to continue.</a:t>
                      </a:r>
                    </a:p>
                    <a:p>
                      <a:pPr marL="0" marR="0" lvl="0" indent="0" algn="l" rtl="0" eaLnBrk="1" fontAlgn="auto" latinLnBrk="0" hangingPunct="1">
                        <a:lnSpc>
                          <a:spcPct val="100000"/>
                        </a:lnSpc>
                        <a:spcBef>
                          <a:spcPts val="0"/>
                        </a:spcBef>
                        <a:spcAft>
                          <a:spcPts val="0"/>
                        </a:spcAft>
                        <a:buClrTx/>
                        <a:buSzTx/>
                        <a:buFont typeface="Arial" panose="020B0604020202020204" pitchFamily="34" charset="0"/>
                        <a:buNone/>
                      </a:pPr>
                      <a:endParaRPr lang="en-US" sz="1100" i="1">
                        <a:solidFill>
                          <a:schemeClr val="accent6"/>
                        </a:solidFill>
                      </a:endParaRPr>
                    </a:p>
                  </a:txBody>
                  <a:tcPr anchor="ctr"/>
                </a:tc>
                <a:extLst>
                  <a:ext uri="{0D108BD9-81ED-4DB2-BD59-A6C34878D82A}">
                    <a16:rowId xmlns:a16="http://schemas.microsoft.com/office/drawing/2014/main" val="1543492444"/>
                  </a:ext>
                </a:extLst>
              </a:tr>
            </a:tbl>
          </a:graphicData>
        </a:graphic>
      </p:graphicFrame>
    </p:spTree>
    <p:extLst>
      <p:ext uri="{BB962C8B-B14F-4D97-AF65-F5344CB8AC3E}">
        <p14:creationId xmlns:p14="http://schemas.microsoft.com/office/powerpoint/2010/main" val="2747450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02AD3-A6ED-D928-585A-EDDF2FC3694C}"/>
              </a:ext>
            </a:extLst>
          </p:cNvPr>
          <p:cNvSpPr>
            <a:spLocks noGrp="1"/>
          </p:cNvSpPr>
          <p:nvPr>
            <p:ph type="title"/>
          </p:nvPr>
        </p:nvSpPr>
        <p:spPr/>
        <p:txBody>
          <a:bodyPr/>
          <a:lstStyle/>
          <a:p>
            <a:r>
              <a:rPr lang="en-US"/>
              <a:t>2027 ECRS + Non-Spin Preliminary Quantities Comparison</a:t>
            </a:r>
          </a:p>
        </p:txBody>
      </p:sp>
      <p:sp>
        <p:nvSpPr>
          <p:cNvPr id="3" name="Text Placeholder 2">
            <a:extLst>
              <a:ext uri="{FF2B5EF4-FFF2-40B4-BE49-F238E27FC236}">
                <a16:creationId xmlns:a16="http://schemas.microsoft.com/office/drawing/2014/main" id="{5E02CE1A-707E-3447-A2B5-77A31AFCF6F2}"/>
              </a:ext>
            </a:extLst>
          </p:cNvPr>
          <p:cNvSpPr>
            <a:spLocks noGrp="1"/>
          </p:cNvSpPr>
          <p:nvPr>
            <p:ph type="body" sz="quarter" idx="16"/>
          </p:nvPr>
        </p:nvSpPr>
        <p:spPr>
          <a:xfrm>
            <a:off x="596543" y="6721475"/>
            <a:ext cx="11163300" cy="136524"/>
          </a:xfrm>
        </p:spPr>
        <p:txBody>
          <a:bodyPr/>
          <a:lstStyle/>
          <a:p>
            <a:r>
              <a:rPr lang="en-US" sz="800"/>
              <a:t>*2026 data for August onward is not included in the probabilistic model so August through December 2027 are directional and quantities throughout the year may change once that data is included.</a:t>
            </a:r>
          </a:p>
        </p:txBody>
      </p:sp>
      <p:sp>
        <p:nvSpPr>
          <p:cNvPr id="4" name="Text Placeholder 3">
            <a:extLst>
              <a:ext uri="{FF2B5EF4-FFF2-40B4-BE49-F238E27FC236}">
                <a16:creationId xmlns:a16="http://schemas.microsoft.com/office/drawing/2014/main" id="{6C706F1F-F213-C6FD-A536-4717A413C4ED}"/>
              </a:ext>
            </a:extLst>
          </p:cNvPr>
          <p:cNvSpPr>
            <a:spLocks noGrp="1"/>
          </p:cNvSpPr>
          <p:nvPr>
            <p:ph type="body" sz="quarter" idx="15"/>
          </p:nvPr>
        </p:nvSpPr>
        <p:spPr>
          <a:xfrm flipH="1">
            <a:off x="668464" y="5530365"/>
            <a:ext cx="10990136" cy="1054586"/>
          </a:xfrm>
        </p:spPr>
        <p:txBody>
          <a:bodyPr/>
          <a:lstStyle/>
          <a:p>
            <a:r>
              <a:rPr lang="en-US"/>
              <a:t>Key Takeaway: Among the like-for-like comparisons, the headroom credit is the largest driver of ECRS + Non-Spin quantities (S1 → S2), while the target reserve level has little effect (S2 → S3). Quantities reduce further only in S4, where 100% headroom credit and 0% Reg Up + RRS restoration act together — an extreme ERCOT does not support. Proposed S2 is a measured recommendation.</a:t>
            </a:r>
          </a:p>
        </p:txBody>
      </p:sp>
      <p:sp>
        <p:nvSpPr>
          <p:cNvPr id="5" name="Slide Number Placeholder 4">
            <a:extLst>
              <a:ext uri="{FF2B5EF4-FFF2-40B4-BE49-F238E27FC236}">
                <a16:creationId xmlns:a16="http://schemas.microsoft.com/office/drawing/2014/main" id="{EDA7C5E8-6089-44BA-F2AD-D981F6A07CAA}"/>
              </a:ext>
            </a:extLst>
          </p:cNvPr>
          <p:cNvSpPr>
            <a:spLocks noGrp="1"/>
          </p:cNvSpPr>
          <p:nvPr>
            <p:ph type="sldNum" sz="quarter" idx="12"/>
          </p:nvPr>
        </p:nvSpPr>
        <p:spPr/>
        <p:txBody>
          <a:bodyPr/>
          <a:lstStyle/>
          <a:p>
            <a:fld id="{BCDE79FB-97BA-492B-8D57-F1373F9ADA95}" type="slidenum">
              <a:rPr lang="en-US" smtClean="0"/>
              <a:t>13</a:t>
            </a:fld>
            <a:endParaRPr lang="en-US"/>
          </a:p>
        </p:txBody>
      </p:sp>
      <p:pic>
        <p:nvPicPr>
          <p:cNvPr id="14" name="Picture 13">
            <a:extLst>
              <a:ext uri="{FF2B5EF4-FFF2-40B4-BE49-F238E27FC236}">
                <a16:creationId xmlns:a16="http://schemas.microsoft.com/office/drawing/2014/main" id="{0A143988-B1C4-C803-27D1-5956CA182030}"/>
              </a:ext>
            </a:extLst>
          </p:cNvPr>
          <p:cNvPicPr>
            <a:picLocks noChangeAspect="1"/>
          </p:cNvPicPr>
          <p:nvPr/>
        </p:nvPicPr>
        <p:blipFill>
          <a:blip r:embed="rId2"/>
          <a:stretch>
            <a:fillRect/>
          </a:stretch>
        </p:blipFill>
        <p:spPr>
          <a:xfrm>
            <a:off x="461807" y="891283"/>
            <a:ext cx="11432772" cy="4479441"/>
          </a:xfrm>
          <a:prstGeom prst="rect">
            <a:avLst/>
          </a:prstGeom>
        </p:spPr>
      </p:pic>
    </p:spTree>
    <p:extLst>
      <p:ext uri="{BB962C8B-B14F-4D97-AF65-F5344CB8AC3E}">
        <p14:creationId xmlns:p14="http://schemas.microsoft.com/office/powerpoint/2010/main" val="33843056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94E16-2C11-C6D9-419D-9FFF7D288A49}"/>
              </a:ext>
            </a:extLst>
          </p:cNvPr>
          <p:cNvSpPr>
            <a:spLocks noGrp="1"/>
          </p:cNvSpPr>
          <p:nvPr>
            <p:ph type="title"/>
          </p:nvPr>
        </p:nvSpPr>
        <p:spPr/>
        <p:txBody>
          <a:bodyPr/>
          <a:lstStyle/>
          <a:p>
            <a:r>
              <a:rPr lang="en-US">
                <a:solidFill>
                  <a:srgbClr val="2B2B2B"/>
                </a:solidFill>
              </a:rPr>
              <a:t>New Analysis: Probability of Watch, EEA, and Load Shed by Reserve Level</a:t>
            </a:r>
            <a:endParaRPr lang="en-US"/>
          </a:p>
        </p:txBody>
      </p:sp>
      <p:sp>
        <p:nvSpPr>
          <p:cNvPr id="7" name="Text Placeholder 6">
            <a:extLst>
              <a:ext uri="{FF2B5EF4-FFF2-40B4-BE49-F238E27FC236}">
                <a16:creationId xmlns:a16="http://schemas.microsoft.com/office/drawing/2014/main" id="{A95E4CD3-0725-1795-6B74-4EA1EB04AB22}"/>
              </a:ext>
            </a:extLst>
          </p:cNvPr>
          <p:cNvSpPr>
            <a:spLocks noGrp="1"/>
          </p:cNvSpPr>
          <p:nvPr>
            <p:ph type="body" sz="quarter" idx="16"/>
          </p:nvPr>
        </p:nvSpPr>
        <p:spPr>
          <a:xfrm>
            <a:off x="495300" y="1248937"/>
            <a:ext cx="5417820" cy="4275261"/>
          </a:xfrm>
        </p:spPr>
        <p:txBody>
          <a:bodyPr/>
          <a:lstStyle/>
          <a:p>
            <a:r>
              <a:rPr lang="en-US" b="1">
                <a:solidFill>
                  <a:srgbClr val="0B5560"/>
                </a:solidFill>
              </a:rPr>
              <a:t>What ERCOT was also asked to analyze</a:t>
            </a:r>
          </a:p>
          <a:p>
            <a:r>
              <a:rPr lang="en-US"/>
              <a:t>As part of the PUC's 2024 Ancillary Services Study, ERCOT was asked to analyze the probability of experiencing a Watch, Emergency Alert (EEA), or Load Shed at alternative target reserve levels.</a:t>
            </a:r>
          </a:p>
          <a:p>
            <a:endParaRPr lang="en-US" b="1">
              <a:solidFill>
                <a:srgbClr val="0B5560"/>
              </a:solidFill>
            </a:endParaRPr>
          </a:p>
          <a:p>
            <a:r>
              <a:rPr lang="en-US" b="1">
                <a:solidFill>
                  <a:srgbClr val="0B5560"/>
                </a:solidFill>
              </a:rPr>
              <a:t>What was done to accomplish this</a:t>
            </a:r>
          </a:p>
          <a:p>
            <a:pPr algn="just"/>
            <a:r>
              <a:rPr lang="en-US"/>
              <a:t>Utilizing the 756 scenarios generated through the probabilistic model, ERCOT conducted an analysis of the probability of an event. For each scenario, using that scenario's own criteria, the analysis measures how often the residual — its ECRS and Non-Spin, less risk after the risk credit is applied — fell below the Watch (PRC &lt; 3,000 MW), EEA1, and EEA3 thresholds, expressed as a probability and as expected hours per year. The reserve results for each scenario are provided in the accompanying HTML files.</a:t>
            </a:r>
          </a:p>
        </p:txBody>
      </p:sp>
      <p:sp>
        <p:nvSpPr>
          <p:cNvPr id="6" name="Text Placeholder 5">
            <a:extLst>
              <a:ext uri="{FF2B5EF4-FFF2-40B4-BE49-F238E27FC236}">
                <a16:creationId xmlns:a16="http://schemas.microsoft.com/office/drawing/2014/main" id="{3B6A81D3-52BD-11EB-A471-C5128C415CD4}"/>
              </a:ext>
            </a:extLst>
          </p:cNvPr>
          <p:cNvSpPr>
            <a:spLocks noGrp="1"/>
          </p:cNvSpPr>
          <p:nvPr>
            <p:ph type="body" sz="quarter" idx="15"/>
          </p:nvPr>
        </p:nvSpPr>
        <p:spPr>
          <a:xfrm flipH="1">
            <a:off x="495300" y="5760721"/>
            <a:ext cx="11163298" cy="908100"/>
          </a:xfrm>
        </p:spPr>
        <p:txBody>
          <a:bodyPr/>
          <a:lstStyle/>
          <a:p>
            <a:r>
              <a:rPr lang="en-US"/>
              <a:t>Key takeaway: This analysis shows how each scenario performs against its own criteria, but it is not a sound basis for comparing the relative reliability impact across scenarios. The next slide shares additional analysis developed to make that comparison.</a:t>
            </a:r>
            <a:endParaRPr lang="en-US" b="0"/>
          </a:p>
        </p:txBody>
      </p:sp>
      <p:sp>
        <p:nvSpPr>
          <p:cNvPr id="5" name="Slide Number Placeholder 4">
            <a:extLst>
              <a:ext uri="{FF2B5EF4-FFF2-40B4-BE49-F238E27FC236}">
                <a16:creationId xmlns:a16="http://schemas.microsoft.com/office/drawing/2014/main" id="{B98BCCD8-BB8B-682A-916D-FA067EAFE25B}"/>
              </a:ext>
            </a:extLst>
          </p:cNvPr>
          <p:cNvSpPr>
            <a:spLocks noGrp="1"/>
          </p:cNvSpPr>
          <p:nvPr>
            <p:ph type="sldNum" sz="quarter" idx="12"/>
          </p:nvPr>
        </p:nvSpPr>
        <p:spPr/>
        <p:txBody>
          <a:bodyPr/>
          <a:lstStyle/>
          <a:p>
            <a:fld id="{BCDE79FB-97BA-492B-8D57-F1373F9ADA95}" type="slidenum">
              <a:rPr lang="en-US" smtClean="0"/>
              <a:t>14</a:t>
            </a:fld>
            <a:endParaRPr lang="en-US"/>
          </a:p>
        </p:txBody>
      </p:sp>
      <p:sp>
        <p:nvSpPr>
          <p:cNvPr id="9" name="Text 4">
            <a:extLst>
              <a:ext uri="{FF2B5EF4-FFF2-40B4-BE49-F238E27FC236}">
                <a16:creationId xmlns:a16="http://schemas.microsoft.com/office/drawing/2014/main" id="{A5E88070-23EB-79CF-394E-5BF5075AAF55}"/>
              </a:ext>
            </a:extLst>
          </p:cNvPr>
          <p:cNvSpPr/>
          <p:nvPr/>
        </p:nvSpPr>
        <p:spPr>
          <a:xfrm>
            <a:off x="5715000" y="1097280"/>
            <a:ext cx="6126480" cy="320040"/>
          </a:xfrm>
          <a:prstGeom prst="rect">
            <a:avLst/>
          </a:prstGeom>
          <a:noFill/>
          <a:ln/>
        </p:spPr>
        <p:txBody>
          <a:bodyPr wrap="square" rtlCol="0" anchor="ctr"/>
          <a:lstStyle/>
          <a:p>
            <a:pPr marL="0" indent="0" algn="ctr">
              <a:buNone/>
            </a:pPr>
            <a:r>
              <a:rPr lang="en-US" sz="1250" b="1" i="1">
                <a:solidFill>
                  <a:srgbClr val="5A6A6E"/>
                </a:solidFill>
              </a:rPr>
              <a:t>Probability analysis requested in the 2024 AS Study</a:t>
            </a:r>
            <a:endParaRPr lang="en-US" sz="1250"/>
          </a:p>
        </p:txBody>
      </p:sp>
      <p:pic>
        <p:nvPicPr>
          <p:cNvPr id="11" name="Image 0" descr="as_study_table.png">
            <a:extLst>
              <a:ext uri="{FF2B5EF4-FFF2-40B4-BE49-F238E27FC236}">
                <a16:creationId xmlns:a16="http://schemas.microsoft.com/office/drawing/2014/main" id="{CDD10522-826A-A0E5-22E1-D24A47C66F28}"/>
              </a:ext>
            </a:extLst>
          </p:cNvPr>
          <p:cNvPicPr>
            <a:picLocks noChangeAspect="1"/>
          </p:cNvPicPr>
          <p:nvPr/>
        </p:nvPicPr>
        <p:blipFill>
          <a:blip r:embed="rId2"/>
          <a:stretch>
            <a:fillRect/>
          </a:stretch>
        </p:blipFill>
        <p:spPr>
          <a:xfrm>
            <a:off x="6096000" y="1510500"/>
            <a:ext cx="5989320" cy="3456432"/>
          </a:xfrm>
          <a:prstGeom prst="rect">
            <a:avLst/>
          </a:prstGeom>
        </p:spPr>
      </p:pic>
    </p:spTree>
    <p:extLst>
      <p:ext uri="{BB962C8B-B14F-4D97-AF65-F5344CB8AC3E}">
        <p14:creationId xmlns:p14="http://schemas.microsoft.com/office/powerpoint/2010/main" val="8052418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BCE16-9BE7-EBC1-D723-9F52B975764F}"/>
              </a:ext>
            </a:extLst>
          </p:cNvPr>
          <p:cNvSpPr>
            <a:spLocks noGrp="1"/>
          </p:cNvSpPr>
          <p:nvPr>
            <p:ph type="title"/>
          </p:nvPr>
        </p:nvSpPr>
        <p:spPr/>
        <p:txBody>
          <a:bodyPr/>
          <a:lstStyle/>
          <a:p>
            <a:r>
              <a:rPr lang="en-US"/>
              <a:t>Comparing Scenarios: Total Requirement vs. Reliability Benefit</a:t>
            </a:r>
          </a:p>
        </p:txBody>
      </p:sp>
      <p:sp>
        <p:nvSpPr>
          <p:cNvPr id="3" name="Text Placeholder 2">
            <a:extLst>
              <a:ext uri="{FF2B5EF4-FFF2-40B4-BE49-F238E27FC236}">
                <a16:creationId xmlns:a16="http://schemas.microsoft.com/office/drawing/2014/main" id="{BE112747-7732-D3CC-3975-2647921C2F87}"/>
              </a:ext>
            </a:extLst>
          </p:cNvPr>
          <p:cNvSpPr>
            <a:spLocks noGrp="1"/>
          </p:cNvSpPr>
          <p:nvPr>
            <p:ph type="body" sz="quarter" idx="16"/>
          </p:nvPr>
        </p:nvSpPr>
        <p:spPr>
          <a:xfrm>
            <a:off x="495300" y="988741"/>
            <a:ext cx="11163300" cy="3307035"/>
          </a:xfrm>
        </p:spPr>
        <p:txBody>
          <a:bodyPr/>
          <a:lstStyle/>
          <a:p>
            <a:r>
              <a:rPr lang="en-US"/>
              <a:t>The results from the analysis described on the prior slide are not directly comparable, because each scenario is measured against its own risk after applying the risk credit. To compare these scenarios in a manner that allows understanding cost vs. benefit of the reserve levels from each scenario, ERCOT re-scored every scenario against a single common risk</a:t>
            </a:r>
            <a:r>
              <a:rPr lang="en-US">
                <a:solidFill>
                  <a:srgbClr val="FF0000"/>
                </a:solidFill>
              </a:rPr>
              <a:t>*</a:t>
            </a:r>
            <a:r>
              <a:rPr lang="en-US"/>
              <a:t> outlook. </a:t>
            </a:r>
          </a:p>
        </p:txBody>
      </p:sp>
      <p:sp>
        <p:nvSpPr>
          <p:cNvPr id="5" name="Slide Number Placeholder 4">
            <a:extLst>
              <a:ext uri="{FF2B5EF4-FFF2-40B4-BE49-F238E27FC236}">
                <a16:creationId xmlns:a16="http://schemas.microsoft.com/office/drawing/2014/main" id="{4F4E4418-7D4B-7FE8-4500-8BC581818CD5}"/>
              </a:ext>
            </a:extLst>
          </p:cNvPr>
          <p:cNvSpPr>
            <a:spLocks noGrp="1"/>
          </p:cNvSpPr>
          <p:nvPr>
            <p:ph type="sldNum" sz="quarter" idx="12"/>
          </p:nvPr>
        </p:nvSpPr>
        <p:spPr/>
        <p:txBody>
          <a:bodyPr/>
          <a:lstStyle/>
          <a:p>
            <a:fld id="{BCDE79FB-97BA-492B-8D57-F1373F9ADA95}" type="slidenum">
              <a:rPr lang="en-US" smtClean="0"/>
              <a:t>15</a:t>
            </a:fld>
            <a:endParaRPr lang="en-US"/>
          </a:p>
        </p:txBody>
      </p:sp>
      <p:sp>
        <p:nvSpPr>
          <p:cNvPr id="4" name="Text Placeholder 3">
            <a:extLst>
              <a:ext uri="{FF2B5EF4-FFF2-40B4-BE49-F238E27FC236}">
                <a16:creationId xmlns:a16="http://schemas.microsoft.com/office/drawing/2014/main" id="{AAD0EE73-7BE5-2006-E8F1-6C82C18E85DA}"/>
              </a:ext>
            </a:extLst>
          </p:cNvPr>
          <p:cNvSpPr>
            <a:spLocks noGrp="1"/>
          </p:cNvSpPr>
          <p:nvPr>
            <p:ph type="body" sz="quarter" idx="15"/>
          </p:nvPr>
        </p:nvSpPr>
        <p:spPr>
          <a:xfrm flipH="1">
            <a:off x="336160" y="5498311"/>
            <a:ext cx="11291541" cy="1352735"/>
          </a:xfrm>
        </p:spPr>
        <p:txBody>
          <a:bodyPr/>
          <a:lstStyle/>
          <a:p>
            <a:r>
              <a:rPr lang="en-US"/>
              <a:t>Key takeaway: Each scenario reflects a different set of parameter choices — the headroom credit, the look-ahead risk basis (6, 4, or 3 hours), and the target reserve threshold (3,000, 2,500, or 1,500 MW) — which drive its reserve level. Weighed against the highest risk tested, lower-reserve scenarios show more expected hours below the Watch and EEA thresholds and higher-reserve scenarios show fewer. No credit (square) sits at the highest reserves; the IMM's proposal (diamond) at the lowest; ERCOT's proposal (star) in between.</a:t>
            </a:r>
          </a:p>
        </p:txBody>
      </p:sp>
      <p:pic>
        <p:nvPicPr>
          <p:cNvPr id="8" name="Picture 7">
            <a:extLst>
              <a:ext uri="{FF2B5EF4-FFF2-40B4-BE49-F238E27FC236}">
                <a16:creationId xmlns:a16="http://schemas.microsoft.com/office/drawing/2014/main" id="{CB4A91B1-136B-6F02-619A-99DEC1735ECC}"/>
              </a:ext>
            </a:extLst>
          </p:cNvPr>
          <p:cNvPicPr>
            <a:picLocks noChangeAspect="1"/>
          </p:cNvPicPr>
          <p:nvPr/>
        </p:nvPicPr>
        <p:blipFill>
          <a:blip r:embed="rId2"/>
          <a:stretch>
            <a:fillRect/>
          </a:stretch>
        </p:blipFill>
        <p:spPr>
          <a:xfrm>
            <a:off x="2047905" y="1741714"/>
            <a:ext cx="8096190" cy="3756597"/>
          </a:xfrm>
          <a:prstGeom prst="rect">
            <a:avLst/>
          </a:prstGeom>
        </p:spPr>
      </p:pic>
    </p:spTree>
    <p:extLst>
      <p:ext uri="{BB962C8B-B14F-4D97-AF65-F5344CB8AC3E}">
        <p14:creationId xmlns:p14="http://schemas.microsoft.com/office/powerpoint/2010/main" val="5138546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96556-A0C2-9AF6-6F8D-43CCF6EAD9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792B5B-3260-8AC2-0AF4-D5F016BF9868}"/>
              </a:ext>
            </a:extLst>
          </p:cNvPr>
          <p:cNvSpPr>
            <a:spLocks noGrp="1"/>
          </p:cNvSpPr>
          <p:nvPr>
            <p:ph type="title"/>
          </p:nvPr>
        </p:nvSpPr>
        <p:spPr>
          <a:xfrm>
            <a:off x="1257300" y="457200"/>
            <a:ext cx="10401300" cy="509239"/>
          </a:xfrm>
        </p:spPr>
        <p:txBody>
          <a:bodyPr/>
          <a:lstStyle/>
          <a:p>
            <a:r>
              <a:rPr lang="en-US"/>
              <a:t>Comparing Scenarios: Total Requirement vs. Reliability Benefit, Contd.</a:t>
            </a:r>
          </a:p>
        </p:txBody>
      </p:sp>
      <p:sp>
        <p:nvSpPr>
          <p:cNvPr id="3" name="Text Placeholder 2">
            <a:extLst>
              <a:ext uri="{FF2B5EF4-FFF2-40B4-BE49-F238E27FC236}">
                <a16:creationId xmlns:a16="http://schemas.microsoft.com/office/drawing/2014/main" id="{3E741A34-0A57-8884-D528-0E1F1C8F4F84}"/>
              </a:ext>
            </a:extLst>
          </p:cNvPr>
          <p:cNvSpPr>
            <a:spLocks noGrp="1"/>
          </p:cNvSpPr>
          <p:nvPr>
            <p:ph type="body" sz="quarter" idx="16"/>
          </p:nvPr>
        </p:nvSpPr>
        <p:spPr>
          <a:xfrm>
            <a:off x="495300" y="899533"/>
            <a:ext cx="11163300" cy="1237042"/>
          </a:xfrm>
        </p:spPr>
        <p:txBody>
          <a:bodyPr/>
          <a:lstStyle/>
          <a:p>
            <a:r>
              <a:rPr lang="en-US"/>
              <a:t>Building on the reliability considerations discussed earlier, in this view, ERCOT has narrowed down the comparison to focus on the impact of a few parameters while holding others steady. Specifically, 100% Reg Up + RRS restoration, the 6-hour-ahead forecast-error and forced outage basis, and the 1-in-10 reliability standard are held steady. What varies is the headroom credit and the target reserve threshold (3,000 / 2,500). Each scenario is then scored against a three variations of 6-hour-ahead risk bases, so that scenarios can be assessed under equivalent conditions.  </a:t>
            </a:r>
          </a:p>
        </p:txBody>
      </p:sp>
      <p:sp>
        <p:nvSpPr>
          <p:cNvPr id="4" name="Text Placeholder 3">
            <a:extLst>
              <a:ext uri="{FF2B5EF4-FFF2-40B4-BE49-F238E27FC236}">
                <a16:creationId xmlns:a16="http://schemas.microsoft.com/office/drawing/2014/main" id="{D0D7B07D-0D12-4977-3B6D-F31B6CB1EEE5}"/>
              </a:ext>
            </a:extLst>
          </p:cNvPr>
          <p:cNvSpPr>
            <a:spLocks noGrp="1"/>
          </p:cNvSpPr>
          <p:nvPr>
            <p:ph type="body" sz="quarter" idx="15"/>
          </p:nvPr>
        </p:nvSpPr>
        <p:spPr>
          <a:xfrm flipH="1">
            <a:off x="495300" y="5916693"/>
            <a:ext cx="11042579" cy="879314"/>
          </a:xfrm>
        </p:spPr>
        <p:txBody>
          <a:bodyPr/>
          <a:lstStyle/>
          <a:p>
            <a:r>
              <a:rPr lang="en-US"/>
              <a:t>Key Takeaway: ERCOT's proposed 60% headroom credit is a measured choice. The target reserve threshold is a secondary lever, with limited effect on total quantities. Lowering the target reserve threshold from 3,000 to 2,500 MW reduces total quantities only modestly (65.3M to 65.0M MWh).</a:t>
            </a:r>
          </a:p>
        </p:txBody>
      </p:sp>
      <p:sp>
        <p:nvSpPr>
          <p:cNvPr id="5" name="Slide Number Placeholder 4">
            <a:extLst>
              <a:ext uri="{FF2B5EF4-FFF2-40B4-BE49-F238E27FC236}">
                <a16:creationId xmlns:a16="http://schemas.microsoft.com/office/drawing/2014/main" id="{41BDF1EB-0BAD-7C49-29B1-DC2CACE25D62}"/>
              </a:ext>
            </a:extLst>
          </p:cNvPr>
          <p:cNvSpPr>
            <a:spLocks noGrp="1"/>
          </p:cNvSpPr>
          <p:nvPr>
            <p:ph type="sldNum" sz="quarter" idx="12"/>
          </p:nvPr>
        </p:nvSpPr>
        <p:spPr/>
        <p:txBody>
          <a:bodyPr/>
          <a:lstStyle/>
          <a:p>
            <a:fld id="{BCDE79FB-97BA-492B-8D57-F1373F9ADA95}" type="slidenum">
              <a:rPr lang="en-US" smtClean="0"/>
              <a:t>16</a:t>
            </a:fld>
            <a:endParaRPr lang="en-US"/>
          </a:p>
        </p:txBody>
      </p:sp>
      <p:graphicFrame>
        <p:nvGraphicFramePr>
          <p:cNvPr id="7" name="Table 6">
            <a:extLst>
              <a:ext uri="{FF2B5EF4-FFF2-40B4-BE49-F238E27FC236}">
                <a16:creationId xmlns:a16="http://schemas.microsoft.com/office/drawing/2014/main" id="{126492D0-4398-B652-7F56-860A53D561D4}"/>
              </a:ext>
            </a:extLst>
          </p:cNvPr>
          <p:cNvGraphicFramePr>
            <a:graphicFrameLocks noGrp="1"/>
          </p:cNvGraphicFramePr>
          <p:nvPr>
            <p:extLst>
              <p:ext uri="{D42A27DB-BD31-4B8C-83A1-F6EECF244321}">
                <p14:modId xmlns:p14="http://schemas.microsoft.com/office/powerpoint/2010/main" val="2268591248"/>
              </p:ext>
            </p:extLst>
          </p:nvPr>
        </p:nvGraphicFramePr>
        <p:xfrm>
          <a:off x="495300" y="2242548"/>
          <a:ext cx="11042575" cy="3474786"/>
        </p:xfrm>
        <a:graphic>
          <a:graphicData uri="http://schemas.openxmlformats.org/drawingml/2006/table">
            <a:tbl>
              <a:tblPr/>
              <a:tblGrid>
                <a:gridCol w="704056">
                  <a:extLst>
                    <a:ext uri="{9D8B030D-6E8A-4147-A177-3AD203B41FA5}">
                      <a16:colId xmlns:a16="http://schemas.microsoft.com/office/drawing/2014/main" val="3349431623"/>
                    </a:ext>
                  </a:extLst>
                </a:gridCol>
                <a:gridCol w="1348635">
                  <a:extLst>
                    <a:ext uri="{9D8B030D-6E8A-4147-A177-3AD203B41FA5}">
                      <a16:colId xmlns:a16="http://schemas.microsoft.com/office/drawing/2014/main" val="1642223535"/>
                    </a:ext>
                  </a:extLst>
                </a:gridCol>
                <a:gridCol w="1191802">
                  <a:extLst>
                    <a:ext uri="{9D8B030D-6E8A-4147-A177-3AD203B41FA5}">
                      <a16:colId xmlns:a16="http://schemas.microsoft.com/office/drawing/2014/main" val="3595856468"/>
                    </a:ext>
                  </a:extLst>
                </a:gridCol>
                <a:gridCol w="1222625">
                  <a:extLst>
                    <a:ext uri="{9D8B030D-6E8A-4147-A177-3AD203B41FA5}">
                      <a16:colId xmlns:a16="http://schemas.microsoft.com/office/drawing/2014/main" val="1944178988"/>
                    </a:ext>
                  </a:extLst>
                </a:gridCol>
                <a:gridCol w="1037690">
                  <a:extLst>
                    <a:ext uri="{9D8B030D-6E8A-4147-A177-3AD203B41FA5}">
                      <a16:colId xmlns:a16="http://schemas.microsoft.com/office/drawing/2014/main" val="3345007980"/>
                    </a:ext>
                  </a:extLst>
                </a:gridCol>
                <a:gridCol w="1130157">
                  <a:extLst>
                    <a:ext uri="{9D8B030D-6E8A-4147-A177-3AD203B41FA5}">
                      <a16:colId xmlns:a16="http://schemas.microsoft.com/office/drawing/2014/main" val="1422101552"/>
                    </a:ext>
                  </a:extLst>
                </a:gridCol>
                <a:gridCol w="986319">
                  <a:extLst>
                    <a:ext uri="{9D8B030D-6E8A-4147-A177-3AD203B41FA5}">
                      <a16:colId xmlns:a16="http://schemas.microsoft.com/office/drawing/2014/main" val="3448605863"/>
                    </a:ext>
                  </a:extLst>
                </a:gridCol>
                <a:gridCol w="1243173">
                  <a:extLst>
                    <a:ext uri="{9D8B030D-6E8A-4147-A177-3AD203B41FA5}">
                      <a16:colId xmlns:a16="http://schemas.microsoft.com/office/drawing/2014/main" val="3865667518"/>
                    </a:ext>
                  </a:extLst>
                </a:gridCol>
                <a:gridCol w="1068513">
                  <a:extLst>
                    <a:ext uri="{9D8B030D-6E8A-4147-A177-3AD203B41FA5}">
                      <a16:colId xmlns:a16="http://schemas.microsoft.com/office/drawing/2014/main" val="4263063176"/>
                    </a:ext>
                  </a:extLst>
                </a:gridCol>
                <a:gridCol w="1109605">
                  <a:extLst>
                    <a:ext uri="{9D8B030D-6E8A-4147-A177-3AD203B41FA5}">
                      <a16:colId xmlns:a16="http://schemas.microsoft.com/office/drawing/2014/main" val="3834295834"/>
                    </a:ext>
                  </a:extLst>
                </a:gridCol>
              </a:tblGrid>
              <a:tr h="141792">
                <a:tc rowSpan="3" gridSpan="2">
                  <a:txBody>
                    <a:bodyPr/>
                    <a:lstStyle/>
                    <a:p>
                      <a:pPr algn="ctr"/>
                      <a:r>
                        <a:rPr lang="en-US" sz="1200" b="1" i="0" u="none" strike="noStrike" kern="1200" cap="none" baseline="0">
                          <a:solidFill>
                            <a:schemeClr val="bg1"/>
                          </a:solidFill>
                          <a:effectLst/>
                          <a:latin typeface="+mn-lt"/>
                          <a:ea typeface="+mn-ea"/>
                          <a:cs typeface="+mn-cs"/>
                        </a:rPr>
                        <a:t>Parameters</a:t>
                      </a:r>
                      <a:r>
                        <a:rPr lang="en-US" sz="1200" b="1" cap="none" baseline="0">
                          <a:solidFill>
                            <a:schemeClr val="bg1"/>
                          </a:solidFill>
                          <a:latin typeface="+mn-lt"/>
                        </a:rPr>
                        <a:t> used to compute ECRS + Non-Spin*</a:t>
                      </a:r>
                    </a:p>
                  </a:txBody>
                  <a:tcPr anchor="ctr">
                    <a:lnL w="12700" cap="flat" cmpd="sng" algn="ctr">
                      <a:solidFill>
                        <a:schemeClr val="bg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3" hMerge="1">
                  <a:txBody>
                    <a:bodyPr/>
                    <a:lstStyle/>
                    <a:p>
                      <a:endParaRPr lang="en-US"/>
                    </a:p>
                  </a:txBody>
                  <a:tcPr/>
                </a:tc>
                <a:tc rowSpan="4">
                  <a:txBody>
                    <a:bodyPr/>
                    <a:lstStyle/>
                    <a:p>
                      <a:pPr algn="ctr" fontAlgn="ctr">
                        <a:buNone/>
                      </a:pPr>
                      <a:r>
                        <a:rPr lang="en-US" sz="1200" b="1" i="0" u="none" strike="noStrike" cap="none" baseline="0">
                          <a:solidFill>
                            <a:schemeClr val="bg1"/>
                          </a:solidFill>
                          <a:effectLst/>
                          <a:latin typeface="+mn-lt"/>
                        </a:rPr>
                        <a:t>Total AS</a:t>
                      </a:r>
                      <a:br>
                        <a:rPr lang="en-US" sz="1200" b="1" i="0" u="none" strike="noStrike" cap="none" baseline="0">
                          <a:solidFill>
                            <a:schemeClr val="bg1"/>
                          </a:solidFill>
                          <a:effectLst/>
                          <a:latin typeface="+mn-lt"/>
                        </a:rPr>
                      </a:br>
                      <a:r>
                        <a:rPr lang="en-US" sz="1200" b="1" i="0" u="none" strike="noStrike" cap="none" baseline="0">
                          <a:solidFill>
                            <a:schemeClr val="bg1"/>
                          </a:solidFill>
                          <a:effectLst/>
                          <a:latin typeface="+mn-lt"/>
                        </a:rPr>
                        <a:t>(MWh)</a:t>
                      </a:r>
                    </a:p>
                  </a:txBody>
                  <a:tcPr marL="5454" marR="5454" marT="5454" marB="0" anchor="ctr">
                    <a:lnL w="12700" cap="flat" cmpd="sng" algn="ctr">
                      <a:solidFill>
                        <a:schemeClr val="bg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4">
                  <a:txBody>
                    <a:bodyPr/>
                    <a:lstStyle/>
                    <a:p>
                      <a:pPr algn="ctr" fontAlgn="ctr">
                        <a:buNone/>
                      </a:pPr>
                      <a:r>
                        <a:rPr lang="en-US" sz="1200" b="1" i="0" u="none" strike="noStrike" cap="none" baseline="0">
                          <a:solidFill>
                            <a:schemeClr val="bg1"/>
                          </a:solidFill>
                          <a:effectLst/>
                          <a:latin typeface="+mn-lt"/>
                        </a:rPr>
                        <a:t>Total AS</a:t>
                      </a:r>
                      <a:br>
                        <a:rPr lang="en-US" sz="1200" b="1" i="0" u="none" strike="noStrike" cap="none" baseline="0">
                          <a:solidFill>
                            <a:schemeClr val="bg1"/>
                          </a:solidFill>
                          <a:effectLst/>
                          <a:latin typeface="+mn-lt"/>
                        </a:rPr>
                      </a:br>
                      <a:r>
                        <a:rPr lang="en-US" sz="1200" b="1" i="0" u="none" strike="noStrike" cap="none" baseline="0">
                          <a:solidFill>
                            <a:schemeClr val="bg1"/>
                          </a:solidFill>
                          <a:effectLst/>
                          <a:latin typeface="+mn-lt"/>
                        </a:rPr>
                        <a:t>Cost ($)</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gridSpan="6">
                  <a:txBody>
                    <a:bodyPr/>
                    <a:lstStyle/>
                    <a:p>
                      <a:pPr algn="ctr" fontAlgn="ctr">
                        <a:buNone/>
                      </a:pPr>
                      <a:r>
                        <a:rPr lang="en-US" sz="1200" b="1" i="0" u="none" strike="noStrike" cap="none" baseline="0">
                          <a:solidFill>
                            <a:schemeClr val="bg1"/>
                          </a:solidFill>
                          <a:effectLst/>
                          <a:latin typeface="+mn-lt"/>
                        </a:rPr>
                        <a:t>Risk Tested: 6 Hour Ahead Risk</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endParaRPr lang="en-US"/>
                    </a:p>
                  </a:txBody>
                  <a:tcPr/>
                </a:tc>
                <a:tc hMerge="1">
                  <a:txBody>
                    <a:bodyPr/>
                    <a:lstStyle/>
                    <a:p>
                      <a:endParaRPr lang="en-US"/>
                    </a:p>
                  </a:txBody>
                  <a:tcPr/>
                </a:tc>
                <a:tc hMerge="1">
                  <a:txBody>
                    <a:bodyPr/>
                    <a:lstStyle/>
                    <a:p>
                      <a:pPr algn="ctr" fontAlgn="ctr">
                        <a:buNone/>
                      </a:pPr>
                      <a:endParaRPr lang="en-US" sz="1200" b="1" i="0" u="none" strike="noStrike" cap="none" baseline="0">
                        <a:solidFill>
                          <a:schemeClr val="bg1"/>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200" b="1" i="0" u="none" strike="noStrike" cap="none" baseline="0">
                        <a:solidFill>
                          <a:schemeClr val="bg1"/>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200" b="1" i="0" u="none" strike="noStrike" cap="none" baseline="0">
                        <a:solidFill>
                          <a:schemeClr val="bg1"/>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extLst>
                  <a:ext uri="{0D108BD9-81ED-4DB2-BD59-A6C34878D82A}">
                    <a16:rowId xmlns:a16="http://schemas.microsoft.com/office/drawing/2014/main" val="1615759091"/>
                  </a:ext>
                </a:extLst>
              </a:tr>
              <a:tr h="295462">
                <a:tc gridSpan="2" vMerge="1">
                  <a:txBody>
                    <a:bodyPr/>
                    <a:lstStyle/>
                    <a:p>
                      <a:pPr algn="ctr"/>
                      <a:endParaRPr lang="en-US" sz="1000" b="1">
                        <a:solidFill>
                          <a:schemeClr val="bg1"/>
                        </a:solidFill>
                        <a:latin typeface="+mn-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vMerge="1">
                  <a:txBody>
                    <a:bodyPr/>
                    <a:lstStyle/>
                    <a:p>
                      <a:endParaRPr lang="en-US"/>
                    </a:p>
                  </a:txBody>
                  <a:tcPr/>
                </a:tc>
                <a:tc vMerge="1">
                  <a:txBody>
                    <a:bodyPr/>
                    <a:lstStyle/>
                    <a:p>
                      <a:endParaRPr lang="en-US"/>
                    </a:p>
                  </a:txBody>
                  <a:tcPr>
                    <a:lnT w="6350" cap="flat" cmpd="sng" algn="ctr">
                      <a:solidFill>
                        <a:srgbClr val="BFCBCE"/>
                      </a:solidFill>
                      <a:prstDash val="solid"/>
                      <a:round/>
                      <a:headEnd type="none" w="med" len="med"/>
                      <a:tailEnd type="none" w="med" len="med"/>
                    </a:lnT>
                  </a:tcPr>
                </a:tc>
                <a:tc vMerge="1">
                  <a:txBody>
                    <a:bodyPr/>
                    <a:lstStyle/>
                    <a:p>
                      <a:endParaRPr lang="en-US"/>
                    </a:p>
                  </a:txBody>
                  <a:tcPr>
                    <a:lnT w="6350" cap="flat" cmpd="sng" algn="ctr">
                      <a:solidFill>
                        <a:srgbClr val="BFCBCE"/>
                      </a:solidFill>
                      <a:prstDash val="solid"/>
                      <a:round/>
                      <a:headEnd type="none" w="med" len="med"/>
                      <a:tailEnd type="none" w="med" len="med"/>
                    </a:lnT>
                  </a:tcPr>
                </a:tc>
                <a:tc gridSpan="3">
                  <a:txBody>
                    <a:bodyPr/>
                    <a:lstStyle/>
                    <a:p>
                      <a:pPr algn="ctr" fontAlgn="ctr">
                        <a:buNone/>
                      </a:pPr>
                      <a:r>
                        <a:rPr lang="en-US" sz="1200" b="1" i="0" u="none" strike="noStrike" cap="none" baseline="0">
                          <a:solidFill>
                            <a:schemeClr val="bg1"/>
                          </a:solidFill>
                          <a:effectLst/>
                          <a:latin typeface="+mn-lt"/>
                        </a:rPr>
                        <a:t>Expected EEA3 Hours / Year</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endParaRPr lang="en-US"/>
                    </a:p>
                  </a:txBody>
                  <a:tcPr/>
                </a:tc>
                <a:tc hMerge="1">
                  <a:txBody>
                    <a:bodyPr/>
                    <a:lstStyle/>
                    <a:p>
                      <a:endParaRPr lang="en-US"/>
                    </a:p>
                  </a:txBody>
                  <a:tcPr/>
                </a:tc>
                <a:tc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i="0" u="none" strike="noStrike" cap="none" baseline="0">
                          <a:solidFill>
                            <a:schemeClr val="bg1"/>
                          </a:solidFill>
                          <a:effectLst/>
                          <a:latin typeface="+mn-lt"/>
                        </a:rPr>
                        <a:t>Expected EEA1 Hours / Year</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200" b="1" i="0" u="none" strike="noStrike" cap="none" baseline="0">
                        <a:solidFill>
                          <a:schemeClr val="bg1"/>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200" b="1" i="0" u="none" strike="noStrike" cap="none" baseline="0">
                        <a:solidFill>
                          <a:schemeClr val="bg1"/>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extLst>
                  <a:ext uri="{0D108BD9-81ED-4DB2-BD59-A6C34878D82A}">
                    <a16:rowId xmlns:a16="http://schemas.microsoft.com/office/drawing/2014/main" val="2930716834"/>
                  </a:ext>
                </a:extLst>
              </a:tr>
              <a:tr h="304911">
                <a:tc gridSpan="2" vMerge="1">
                  <a:txBody>
                    <a:bodyPr/>
                    <a:lstStyle/>
                    <a:p>
                      <a:endParaRPr lang="en-US" sz="1200" b="1">
                        <a:solidFill>
                          <a:schemeClr val="bg1"/>
                        </a:solidFill>
                        <a:latin typeface="+mn-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vMerge="1">
                  <a:txBody>
                    <a:bodyPr/>
                    <a:lstStyle/>
                    <a:p>
                      <a:endParaRPr lang="en-US"/>
                    </a:p>
                  </a:txBody>
                  <a:tcPr/>
                </a:tc>
                <a:tc vMerge="1">
                  <a:txBody>
                    <a:bodyPr/>
                    <a:lstStyle/>
                    <a:p>
                      <a:endParaRPr lang="en-US"/>
                    </a:p>
                  </a:txBody>
                  <a:tcPr/>
                </a:tc>
                <a:tc vMerge="1">
                  <a:txBody>
                    <a:bodyPr/>
                    <a:lstStyle/>
                    <a:p>
                      <a:endParaRPr lang="en-US"/>
                    </a:p>
                  </a:txBody>
                  <a:tcPr/>
                </a:tc>
                <a:tc rowSpan="2">
                  <a:txBody>
                    <a:bodyPr/>
                    <a:lstStyle/>
                    <a:p>
                      <a:pPr algn="ctr"/>
                      <a:r>
                        <a:rPr lang="en-US" sz="1200" b="1" i="0" u="none" strike="noStrike" cap="none" baseline="0">
                          <a:solidFill>
                            <a:schemeClr val="bg1"/>
                          </a:solidFill>
                          <a:effectLst/>
                          <a:latin typeface="+mn-lt"/>
                        </a:rPr>
                        <a:t>No Headroom (Highest Risk)</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2">
                  <a:txBody>
                    <a:bodyPr/>
                    <a:lstStyle/>
                    <a:p>
                      <a:pPr algn="ctr"/>
                      <a:r>
                        <a:rPr lang="en-US" sz="1200" b="1" i="0" u="none" strike="noStrike" cap="none" baseline="0">
                          <a:solidFill>
                            <a:schemeClr val="bg1"/>
                          </a:solidFill>
                          <a:effectLst/>
                          <a:latin typeface="+mn-lt"/>
                        </a:rPr>
                        <a:t>Some Headroom**</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2">
                  <a:txBody>
                    <a:bodyPr/>
                    <a:lstStyle/>
                    <a:p>
                      <a:pPr algn="ctr"/>
                      <a:r>
                        <a:rPr lang="en-US" sz="1200" b="1" i="0" u="none" strike="noStrike" cap="none" baseline="0">
                          <a:solidFill>
                            <a:schemeClr val="bg1"/>
                          </a:solidFill>
                          <a:effectLst/>
                          <a:latin typeface="+mn-lt"/>
                        </a:rPr>
                        <a:t>Lots of Headroom***</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2">
                  <a:txBody>
                    <a:bodyPr/>
                    <a:lstStyle/>
                    <a:p>
                      <a:pPr algn="ctr"/>
                      <a:r>
                        <a:rPr lang="en-US" sz="1200" b="1" i="0" u="none" strike="noStrike" cap="none" baseline="0">
                          <a:solidFill>
                            <a:schemeClr val="bg1"/>
                          </a:solidFill>
                          <a:effectLst/>
                          <a:latin typeface="+mn-lt"/>
                        </a:rPr>
                        <a:t>No Headroom (Highest Risk)</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2">
                  <a:txBody>
                    <a:bodyPr/>
                    <a:lstStyle/>
                    <a:p>
                      <a:pPr algn="ctr"/>
                      <a:r>
                        <a:rPr lang="en-US" sz="1200" b="1" i="0" u="none" strike="noStrike" cap="none" baseline="0">
                          <a:solidFill>
                            <a:schemeClr val="bg1"/>
                          </a:solidFill>
                          <a:effectLst/>
                          <a:latin typeface="+mn-lt"/>
                        </a:rPr>
                        <a:t>Some Headroom**</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rowSpan="2">
                  <a:txBody>
                    <a:bodyPr/>
                    <a:lstStyle/>
                    <a:p>
                      <a:pPr algn="ctr"/>
                      <a:r>
                        <a:rPr lang="en-US" sz="1200" b="1" i="0" u="none" strike="noStrike" cap="none" baseline="0">
                          <a:solidFill>
                            <a:schemeClr val="bg1"/>
                          </a:solidFill>
                          <a:effectLst/>
                          <a:latin typeface="+mn-lt"/>
                        </a:rPr>
                        <a:t>Lots of Headroom***</a:t>
                      </a:r>
                      <a:endParaRPr lang="en-US" sz="1200" cap="none" baseline="0"/>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extLst>
                  <a:ext uri="{0D108BD9-81ED-4DB2-BD59-A6C34878D82A}">
                    <a16:rowId xmlns:a16="http://schemas.microsoft.com/office/drawing/2014/main" val="3675839318"/>
                  </a:ext>
                </a:extLst>
              </a:tr>
              <a:tr h="697181">
                <a:tc>
                  <a:txBody>
                    <a:bodyPr/>
                    <a:lstStyle/>
                    <a:p>
                      <a:pPr algn="ctr" fontAlgn="ctr">
                        <a:buNone/>
                      </a:pPr>
                      <a:r>
                        <a:rPr lang="en-US" sz="1200" b="1" i="0" u="none" strike="noStrike" cap="none" baseline="0">
                          <a:solidFill>
                            <a:schemeClr val="bg1"/>
                          </a:solidFill>
                          <a:effectLst/>
                          <a:latin typeface="+mn-lt"/>
                        </a:rPr>
                        <a:t>Headroom/Risk Credit (Y)</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a:txBody>
                    <a:bodyPr/>
                    <a:lstStyle/>
                    <a:p>
                      <a:pPr algn="ctr" fontAlgn="ctr">
                        <a:buNone/>
                      </a:pPr>
                      <a:r>
                        <a:rPr lang="en-US" sz="1200" b="1" i="0" u="none" strike="noStrike" cap="none" baseline="0">
                          <a:solidFill>
                            <a:schemeClr val="bg1"/>
                          </a:solidFill>
                          <a:effectLst/>
                          <a:latin typeface="+mn-lt"/>
                        </a:rPr>
                        <a:t>Target Reserve Threshold (ZZ, MW)</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vMerge="1">
                  <a:txBody>
                    <a:bodyPr/>
                    <a:lstStyle/>
                    <a:p>
                      <a:endParaRPr lang="en-US"/>
                    </a:p>
                  </a:txBody>
                  <a:tcPr>
                    <a:lnL w="6350" cap="flat" cmpd="sng" algn="ctr">
                      <a:solidFill>
                        <a:srgbClr val="BFCBCE"/>
                      </a:solidFill>
                      <a:prstDash val="solid"/>
                      <a:round/>
                      <a:headEnd type="none" w="med" len="med"/>
                      <a:tailEnd type="none" w="med" len="med"/>
                    </a:lnL>
                    <a:lnT w="6350" cap="flat" cmpd="sng" algn="ctr">
                      <a:solidFill>
                        <a:srgbClr val="BFCBCE"/>
                      </a:solidFill>
                      <a:prstDash val="solid"/>
                      <a:round/>
                      <a:headEnd type="none" w="med" len="med"/>
                      <a:tailEnd type="none" w="med" len="med"/>
                    </a:lnT>
                  </a:tcPr>
                </a:tc>
                <a:tc vMerge="1">
                  <a:txBody>
                    <a:bodyPr/>
                    <a:lstStyle/>
                    <a:p>
                      <a:endParaRPr lang="en-US"/>
                    </a:p>
                  </a:txBody>
                  <a:tcPr>
                    <a:lnT w="6350" cap="flat" cmpd="sng" algn="ctr">
                      <a:solidFill>
                        <a:srgbClr val="BFCBCE"/>
                      </a:solidFill>
                      <a:prstDash val="solid"/>
                      <a:round/>
                      <a:headEnd type="none" w="med" len="med"/>
                      <a:tailEnd type="none" w="med" len="med"/>
                    </a:lnT>
                  </a:tcPr>
                </a:tc>
                <a:tc vMerge="1">
                  <a:txBody>
                    <a:bodyPr/>
                    <a:lstStyle/>
                    <a:p>
                      <a:endParaRPr lang="en-US"/>
                    </a:p>
                  </a:txBody>
                  <a:tcPr>
                    <a:lnT w="6350" cap="flat" cmpd="sng" algn="ctr">
                      <a:solidFill>
                        <a:srgbClr val="BFCBCE"/>
                      </a:solidFill>
                      <a:prstDash val="solid"/>
                      <a:round/>
                      <a:headEnd type="none" w="med" len="med"/>
                      <a:tailEnd type="none" w="med" len="med"/>
                    </a:lnT>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674614368"/>
                  </a:ext>
                </a:extLst>
              </a:tr>
              <a:tr h="136338">
                <a:tc>
                  <a:txBody>
                    <a:bodyPr/>
                    <a:lstStyle/>
                    <a:p>
                      <a:pPr algn="ctr" fontAlgn="ctr">
                        <a:buNone/>
                      </a:pPr>
                      <a:r>
                        <a:rPr lang="en-US" sz="1400" b="0" i="0" u="none" strike="noStrike">
                          <a:solidFill>
                            <a:srgbClr val="2B2B2B"/>
                          </a:solidFill>
                          <a:effectLst/>
                          <a:latin typeface="+mn-lt"/>
                        </a:rPr>
                        <a:t>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3,000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82.01M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 $244.03M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3600014875"/>
                  </a:ext>
                </a:extLst>
              </a:tr>
              <a:tr h="136338">
                <a:tc>
                  <a:txBody>
                    <a:bodyPr/>
                    <a:lstStyle/>
                    <a:p>
                      <a:pPr algn="ctr" fontAlgn="ctr">
                        <a:buNone/>
                      </a:pPr>
                      <a:r>
                        <a:rPr lang="en-US" sz="1400" b="0" i="0" u="none" strike="noStrike">
                          <a:solidFill>
                            <a:srgbClr val="2B2B2B"/>
                          </a:solidFill>
                          <a:effectLst/>
                          <a:latin typeface="+mn-lt"/>
                        </a:rPr>
                        <a:t>60%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3,000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65.30M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$208.97M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48.48</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179</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0.01</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lumMod val="10000"/>
                        <a:lumOff val="90000"/>
                      </a:schemeClr>
                    </a:solidFill>
                  </a:tcPr>
                </a:tc>
                <a:extLst>
                  <a:ext uri="{0D108BD9-81ED-4DB2-BD59-A6C34878D82A}">
                    <a16:rowId xmlns:a16="http://schemas.microsoft.com/office/drawing/2014/main" val="3323352501"/>
                  </a:ext>
                </a:extLst>
              </a:tr>
              <a:tr h="99146">
                <a:tc>
                  <a:txBody>
                    <a:bodyPr/>
                    <a:lstStyle/>
                    <a:p>
                      <a:pPr algn="ctr" fontAlgn="ctr">
                        <a:buNone/>
                      </a:pPr>
                      <a:r>
                        <a:rPr lang="en-US" sz="1400" b="0" i="0" u="none" strike="noStrike">
                          <a:solidFill>
                            <a:srgbClr val="2B2B2B"/>
                          </a:solidFill>
                          <a:effectLst/>
                          <a:latin typeface="+mn-lt"/>
                        </a:rPr>
                        <a:t>100%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3,000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55.45M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$187.16M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261.72</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0.16</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634</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4.0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rgbClr val="0B5560"/>
                      </a:solidFill>
                      <a:prstDash val="solid"/>
                      <a:round/>
                      <a:headEnd type="none" w="med" len="med"/>
                      <a:tailEnd type="none" w="med" len="med"/>
                    </a:lnB>
                    <a:solidFill>
                      <a:schemeClr val="bg1"/>
                    </a:solidFill>
                  </a:tcPr>
                </a:tc>
                <a:extLst>
                  <a:ext uri="{0D108BD9-81ED-4DB2-BD59-A6C34878D82A}">
                    <a16:rowId xmlns:a16="http://schemas.microsoft.com/office/drawing/2014/main" val="1189284357"/>
                  </a:ext>
                </a:extLst>
              </a:tr>
              <a:tr h="136338">
                <a:tc>
                  <a:txBody>
                    <a:bodyPr/>
                    <a:lstStyle/>
                    <a:p>
                      <a:pPr algn="ctr" fontAlgn="ctr">
                        <a:buNone/>
                      </a:pPr>
                      <a:r>
                        <a:rPr lang="en-US" sz="1400" b="0" i="0" u="none" strike="noStrike">
                          <a:solidFill>
                            <a:srgbClr val="2B2B2B"/>
                          </a:solidFill>
                          <a:effectLst/>
                          <a:latin typeface="+mn-lt"/>
                        </a:rPr>
                        <a:t>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2,500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 82.32M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$243.75M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0B5560"/>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86535476"/>
                  </a:ext>
                </a:extLst>
              </a:tr>
              <a:tr h="136338">
                <a:tc>
                  <a:txBody>
                    <a:bodyPr/>
                    <a:lstStyle/>
                    <a:p>
                      <a:pPr algn="ctr" fontAlgn="ctr">
                        <a:buNone/>
                      </a:pPr>
                      <a:r>
                        <a:rPr lang="en-US" sz="1400" b="0" i="0" u="none" strike="noStrike">
                          <a:solidFill>
                            <a:srgbClr val="2B2B2B"/>
                          </a:solidFill>
                          <a:effectLst/>
                          <a:latin typeface="+mn-lt"/>
                        </a:rPr>
                        <a:t>60%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2,500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65.00M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$208.18M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53.60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194</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0.01</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478359676"/>
                  </a:ext>
                </a:extLst>
              </a:tr>
              <a:tr h="136338">
                <a:tc>
                  <a:txBody>
                    <a:bodyPr/>
                    <a:lstStyle/>
                    <a:p>
                      <a:pPr algn="ctr" fontAlgn="ctr">
                        <a:buNone/>
                      </a:pPr>
                      <a:r>
                        <a:rPr lang="en-US" sz="1400" b="0" i="0" u="none" strike="noStrike">
                          <a:solidFill>
                            <a:srgbClr val="2B2B2B"/>
                          </a:solidFill>
                          <a:effectLst/>
                          <a:latin typeface="+mn-lt"/>
                        </a:rPr>
                        <a:t>100%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2,500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FFFF"/>
                    </a:solidFill>
                  </a:tcPr>
                </a:tc>
                <a:tc>
                  <a:txBody>
                    <a:bodyPr/>
                    <a:lstStyle/>
                    <a:p>
                      <a:pPr algn="ctr" fontAlgn="ctr">
                        <a:buNone/>
                      </a:pPr>
                      <a:r>
                        <a:rPr lang="en-US" sz="1400" b="0" i="0" u="none" strike="noStrike">
                          <a:solidFill>
                            <a:srgbClr val="2B2B2B"/>
                          </a:solidFill>
                          <a:effectLst/>
                          <a:latin typeface="+mn-lt"/>
                        </a:rPr>
                        <a:t>55.41M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$187.31M</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274.39</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rgbClr val="2B2B2B"/>
                          </a:solidFill>
                          <a:effectLst/>
                          <a:latin typeface="+mn-lt"/>
                        </a:rPr>
                        <a:t>0.22</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667</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4.6</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tc>
                  <a:txBody>
                    <a:bodyPr/>
                    <a:lstStyle/>
                    <a:p>
                      <a:pPr algn="ctr" fontAlgn="ctr">
                        <a:buNone/>
                      </a:pPr>
                      <a:r>
                        <a:rPr lang="en-US" sz="1400" b="0" i="0" u="none" strike="noStrike">
                          <a:solidFill>
                            <a:schemeClr val="tx1"/>
                          </a:solidFill>
                          <a:effectLst/>
                          <a:latin typeface="+mn-lt"/>
                        </a:rPr>
                        <a:t>0.00</a:t>
                      </a: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solidFill>
                  </a:tcPr>
                </a:tc>
                <a:extLst>
                  <a:ext uri="{0D108BD9-81ED-4DB2-BD59-A6C34878D82A}">
                    <a16:rowId xmlns:a16="http://schemas.microsoft.com/office/drawing/2014/main" val="2627976144"/>
                  </a:ext>
                </a:extLst>
              </a:tr>
              <a:tr h="136338">
                <a:tc gridSpan="10">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00" b="0" u="none" kern="1200" cap="small" baseline="0">
                        <a:solidFill>
                          <a:schemeClr val="bg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kern="1200" cap="small" baseline="0">
                          <a:solidFill>
                            <a:schemeClr val="bg1"/>
                          </a:solidFill>
                          <a:latin typeface="+mn-lt"/>
                          <a:ea typeface="+mn-ea"/>
                          <a:cs typeface="+mn-cs"/>
                        </a:rPr>
                        <a:t>*</a:t>
                      </a:r>
                      <a:r>
                        <a:rPr lang="en-US" sz="1200" b="0" u="none" kern="1200" cap="none" baseline="0">
                          <a:solidFill>
                            <a:schemeClr val="bg1"/>
                          </a:solidFill>
                          <a:latin typeface="+mn-lt"/>
                          <a:ea typeface="+mn-ea"/>
                          <a:cs typeface="+mn-cs"/>
                        </a:rPr>
                        <a:t>Parameters that were held constant: </a:t>
                      </a:r>
                      <a:r>
                        <a:rPr lang="en-US" sz="1200" b="0" u="none" kern="1200">
                          <a:solidFill>
                            <a:schemeClr val="bg1"/>
                          </a:solidFill>
                          <a:latin typeface="+mn-lt"/>
                          <a:ea typeface="+mn-ea"/>
                          <a:cs typeface="+mn-cs"/>
                        </a:rPr>
                        <a:t>Forecast error and forced outages (X) = 6 Hours; Reliability Standard (1-in-XX), = 10 years; Reg Up + RRS restoration (YY) = 100%; and ESR Duration in Risk Credit (W) = 4-hour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u="none" kern="1200">
                          <a:solidFill>
                            <a:schemeClr val="bg1"/>
                          </a:solidFill>
                          <a:latin typeface="+mn-lt"/>
                          <a:ea typeface="+mn-ea"/>
                          <a:cs typeface="+mn-cs"/>
                        </a:rPr>
                        <a:t>**6 Hour Ahead risk basis adjusted to reflect 60% historic headroom. ***6 Hour Ahead risk basis adjusted to reflect 100% historic headroom.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400" b="0" u="none" kern="1200">
                        <a:solidFill>
                          <a:schemeClr val="bg1"/>
                        </a:solidFill>
                        <a:latin typeface="+mn-lt"/>
                        <a:ea typeface="+mn-ea"/>
                        <a:cs typeface="+mn-cs"/>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AD27F"/>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D4DE81"/>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A8A72"/>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FFEB84"/>
                    </a:solidFill>
                  </a:tcPr>
                </a:tc>
                <a:tc hMerge="1">
                  <a:txBody>
                    <a:bodyPr/>
                    <a:lstStyle/>
                    <a:p>
                      <a:pPr algn="ctr" fontAlgn="ctr">
                        <a:buNone/>
                      </a:pPr>
                      <a:endParaRPr lang="en-US" sz="1400" b="0" i="0" u="none" strike="noStrike">
                        <a:solidFill>
                          <a:srgbClr val="2B2B2B"/>
                        </a:solidFill>
                        <a:effectLst/>
                        <a:latin typeface="+mn-lt"/>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86C87D"/>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00" b="0" u="none" kern="1200">
                        <a:solidFill>
                          <a:schemeClr val="bg1"/>
                        </a:solidFill>
                        <a:latin typeface="+mn-lt"/>
                        <a:ea typeface="+mn-ea"/>
                        <a:cs typeface="+mn-cs"/>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00" b="0" u="none" kern="1200">
                        <a:solidFill>
                          <a:schemeClr val="bg1"/>
                        </a:solidFill>
                        <a:latin typeface="+mn-lt"/>
                        <a:ea typeface="+mn-ea"/>
                        <a:cs typeface="+mn-cs"/>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400" b="0" u="none" kern="1200">
                        <a:solidFill>
                          <a:schemeClr val="bg1"/>
                        </a:solidFill>
                        <a:latin typeface="+mn-lt"/>
                        <a:ea typeface="+mn-ea"/>
                        <a:cs typeface="+mn-cs"/>
                      </a:endParaRPr>
                    </a:p>
                  </a:txBody>
                  <a:tcPr marL="5454" marR="5454" marT="5454"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B5560"/>
                    </a:solidFill>
                  </a:tcPr>
                </a:tc>
                <a:extLst>
                  <a:ext uri="{0D108BD9-81ED-4DB2-BD59-A6C34878D82A}">
                    <a16:rowId xmlns:a16="http://schemas.microsoft.com/office/drawing/2014/main" val="3279801725"/>
                  </a:ext>
                </a:extLst>
              </a:tr>
            </a:tbl>
          </a:graphicData>
        </a:graphic>
      </p:graphicFrame>
    </p:spTree>
    <p:extLst>
      <p:ext uri="{BB962C8B-B14F-4D97-AF65-F5344CB8AC3E}">
        <p14:creationId xmlns:p14="http://schemas.microsoft.com/office/powerpoint/2010/main" val="72531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7E481-D02A-5B6D-E299-A41C9196FA97}"/>
              </a:ext>
            </a:extLst>
          </p:cNvPr>
          <p:cNvSpPr>
            <a:spLocks noGrp="1"/>
          </p:cNvSpPr>
          <p:nvPr>
            <p:ph type="title"/>
          </p:nvPr>
        </p:nvSpPr>
        <p:spPr/>
        <p:txBody>
          <a:bodyPr/>
          <a:lstStyle/>
          <a:p>
            <a:r>
              <a:rPr lang="en-US"/>
              <a:t>Summary and Next Steps</a:t>
            </a:r>
          </a:p>
        </p:txBody>
      </p:sp>
      <p:sp>
        <p:nvSpPr>
          <p:cNvPr id="8" name="Text Placeholder 7">
            <a:extLst>
              <a:ext uri="{FF2B5EF4-FFF2-40B4-BE49-F238E27FC236}">
                <a16:creationId xmlns:a16="http://schemas.microsoft.com/office/drawing/2014/main" id="{EA747588-3826-FDD0-9DC6-B03C7D5A367E}"/>
              </a:ext>
            </a:extLst>
          </p:cNvPr>
          <p:cNvSpPr>
            <a:spLocks noGrp="1"/>
          </p:cNvSpPr>
          <p:nvPr>
            <p:ph type="body" sz="quarter" idx="16"/>
          </p:nvPr>
        </p:nvSpPr>
        <p:spPr>
          <a:xfrm>
            <a:off x="495300" y="945222"/>
            <a:ext cx="11187714" cy="5578868"/>
          </a:xfrm>
        </p:spPr>
        <p:txBody>
          <a:bodyPr/>
          <a:lstStyle/>
          <a:p>
            <a:pPr marL="285750" indent="-285750">
              <a:buFont typeface="Arial" panose="020B0604020202020204" pitchFamily="34" charset="0"/>
              <a:buChar char="•"/>
            </a:pPr>
            <a:r>
              <a:rPr lang="en-US"/>
              <a:t>Below is a summary of the proposed changes to the methodology used for computing minimum AS quantities for 2027, </a:t>
            </a:r>
          </a:p>
          <a:p>
            <a:pPr lvl="1"/>
            <a:r>
              <a:rPr lang="en-US" sz="1600"/>
              <a:t>No changes to the methodology to compute Regulation Service and RRS. Minimum RRS-PFR limit changes has not been published, and quantities utilize 1,377 MW but is expected to change slightly*; and </a:t>
            </a:r>
          </a:p>
          <a:p>
            <a:pPr lvl="1"/>
            <a:r>
              <a:rPr lang="en-US" sz="1600"/>
              <a:t>Use a probabilistic model to establish quantities of ECRS and Non-Spin, with a measured update to the risk credit parameter in the probabilistic model for ECRS and Non-Spin, reflecting increased historic headroom from RTC+B and growth in installed solar and ESR capacity. </a:t>
            </a:r>
          </a:p>
          <a:p>
            <a:pPr lvl="1"/>
            <a:endParaRPr lang="en-US" sz="1600"/>
          </a:p>
          <a:p>
            <a:pPr marL="285750" indent="-285750">
              <a:buFont typeface="Arial" panose="020B0604020202020204" pitchFamily="34" charset="0"/>
              <a:buChar char="•"/>
            </a:pPr>
            <a:r>
              <a:rPr lang="en-US"/>
              <a:t>ERCOT thanks Market Participants, the IMM, and PUC Staff for their engagement and support throughout this work. </a:t>
            </a:r>
          </a:p>
          <a:p>
            <a:pPr marL="285750" indent="-285750">
              <a:buFont typeface="Arial" panose="020B0604020202020204" pitchFamily="34" charset="0"/>
              <a:buChar char="•"/>
            </a:pPr>
            <a:endParaRPr lang="en-US"/>
          </a:p>
          <a:p>
            <a:pPr marL="285750" indent="-285750">
              <a:buFont typeface="Arial" panose="020B0604020202020204" pitchFamily="34" charset="0"/>
              <a:buChar char="•"/>
            </a:pPr>
            <a:r>
              <a:rPr lang="en-US"/>
              <a:t>ERCOT is seeking endorsement on ERCOT’s proposed methodology for computing minimum AS quantities for 2027.</a:t>
            </a:r>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pPr marL="285750" indent="-285750">
              <a:buFont typeface="Arial" panose="020B0604020202020204" pitchFamily="34" charset="0"/>
              <a:buChar char="•"/>
            </a:pPr>
            <a:endParaRPr lang="en-US" sz="1400"/>
          </a:p>
          <a:p>
            <a:r>
              <a:rPr lang="en-US" sz="900">
                <a:solidFill>
                  <a:srgbClr val="FF0000"/>
                </a:solidFill>
              </a:rPr>
              <a:t>*</a:t>
            </a:r>
            <a:r>
              <a:rPr lang="en-US" sz="900"/>
              <a:t> An updated value is expected to be included in the September Board materials.</a:t>
            </a:r>
          </a:p>
        </p:txBody>
      </p:sp>
      <p:sp>
        <p:nvSpPr>
          <p:cNvPr id="5" name="Slide Number Placeholder 4">
            <a:extLst>
              <a:ext uri="{FF2B5EF4-FFF2-40B4-BE49-F238E27FC236}">
                <a16:creationId xmlns:a16="http://schemas.microsoft.com/office/drawing/2014/main" id="{D33C6DF8-2930-81E8-3920-761A8A73EE9A}"/>
              </a:ext>
            </a:extLst>
          </p:cNvPr>
          <p:cNvSpPr>
            <a:spLocks noGrp="1"/>
          </p:cNvSpPr>
          <p:nvPr>
            <p:ph type="sldNum" sz="quarter" idx="12"/>
          </p:nvPr>
        </p:nvSpPr>
        <p:spPr/>
        <p:txBody>
          <a:bodyPr/>
          <a:lstStyle/>
          <a:p>
            <a:fld id="{BCDE79FB-97BA-492B-8D57-F1373F9ADA95}" type="slidenum">
              <a:rPr lang="en-US" smtClean="0"/>
              <a:t>17</a:t>
            </a:fld>
            <a:endParaRPr lang="en-US"/>
          </a:p>
        </p:txBody>
      </p:sp>
      <p:sp>
        <p:nvSpPr>
          <p:cNvPr id="9" name="Content Placeholder 17">
            <a:extLst>
              <a:ext uri="{FF2B5EF4-FFF2-40B4-BE49-F238E27FC236}">
                <a16:creationId xmlns:a16="http://schemas.microsoft.com/office/drawing/2014/main" id="{881C668B-AA76-5AFC-07CB-8C47EE45A186}"/>
              </a:ext>
            </a:extLst>
          </p:cNvPr>
          <p:cNvSpPr>
            <a:spLocks noGrp="1"/>
          </p:cNvSpPr>
          <p:nvPr>
            <p:ph type="body" sz="quarter" idx="4294967295"/>
          </p:nvPr>
        </p:nvSpPr>
        <p:spPr>
          <a:xfrm>
            <a:off x="495300" y="4905269"/>
            <a:ext cx="11151093" cy="914400"/>
          </a:xfrm>
          <a:prstGeom prst="rect">
            <a:avLst/>
          </a:prstGeom>
          <a:solidFill>
            <a:schemeClr val="bg1">
              <a:lumMod val="95000"/>
            </a:schemeClr>
          </a:solidFill>
          <a:ln w="28575">
            <a:solidFill>
              <a:schemeClr val="accent1"/>
            </a:solidFill>
          </a:ln>
        </p:spPr>
        <p:txBody>
          <a:bodyPr/>
          <a:lstStyle/>
          <a:p>
            <a:pPr marL="174625" algn="ctr">
              <a:buNone/>
            </a:pPr>
            <a:r>
              <a:rPr lang="en-US" b="1" u="sng" cap="all">
                <a:solidFill>
                  <a:schemeClr val="tx1"/>
                </a:solidFill>
              </a:rPr>
              <a:t>Remaining 2027 Methodology Review Timeline </a:t>
            </a:r>
            <a:endParaRPr lang="en-US" sz="400"/>
          </a:p>
          <a:p>
            <a:pPr marL="517525" indent="-285750">
              <a:buFont typeface="Arial" panose="020B0604020202020204" pitchFamily="34" charset="0"/>
              <a:buChar char="•"/>
            </a:pPr>
            <a:r>
              <a:rPr lang="en-US" sz="1400"/>
              <a:t>September 15, 2026 – </a:t>
            </a:r>
            <a:r>
              <a:rPr lang="en-US" sz="1400" err="1"/>
              <a:t>BoD</a:t>
            </a:r>
            <a:r>
              <a:rPr lang="en-US" sz="1400"/>
              <a:t> </a:t>
            </a:r>
          </a:p>
          <a:p>
            <a:pPr marL="517525" indent="-285750">
              <a:buFont typeface="Arial" panose="020B0604020202020204" pitchFamily="34" charset="0"/>
              <a:buChar char="•"/>
            </a:pPr>
            <a:r>
              <a:rPr lang="en-US" sz="1400"/>
              <a:t>Nov, Dec 2026 – PUC</a:t>
            </a:r>
          </a:p>
        </p:txBody>
      </p:sp>
    </p:spTree>
    <p:extLst>
      <p:ext uri="{BB962C8B-B14F-4D97-AF65-F5344CB8AC3E}">
        <p14:creationId xmlns:p14="http://schemas.microsoft.com/office/powerpoint/2010/main" val="1371373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40F718A-6FB1-73FC-798A-289DAED00892}"/>
              </a:ext>
            </a:extLst>
          </p:cNvPr>
          <p:cNvSpPr>
            <a:spLocks noGrp="1"/>
          </p:cNvSpPr>
          <p:nvPr>
            <p:ph type="ctrTitle"/>
          </p:nvPr>
        </p:nvSpPr>
        <p:spPr/>
        <p:txBody>
          <a:bodyPr/>
          <a:lstStyle/>
          <a:p>
            <a:r>
              <a:rPr lang="en-US"/>
              <a:t>Questions?</a:t>
            </a:r>
          </a:p>
        </p:txBody>
      </p:sp>
      <p:sp>
        <p:nvSpPr>
          <p:cNvPr id="7" name="Subtitle 6">
            <a:extLst>
              <a:ext uri="{FF2B5EF4-FFF2-40B4-BE49-F238E27FC236}">
                <a16:creationId xmlns:a16="http://schemas.microsoft.com/office/drawing/2014/main" id="{C7917BD9-FD4D-40FA-723D-D2F2E4513C1B}"/>
              </a:ext>
            </a:extLst>
          </p:cNvPr>
          <p:cNvSpPr>
            <a:spLocks noGrp="1"/>
          </p:cNvSpPr>
          <p:nvPr>
            <p:ph type="subTitle" idx="1"/>
          </p:nvPr>
        </p:nvSpPr>
        <p:spPr/>
        <p:txBody>
          <a:bodyPr/>
          <a:lstStyle/>
          <a:p>
            <a:r>
              <a:rPr lang="en-US"/>
              <a:t>JoseLuis.Hinojosa@ercot.com</a:t>
            </a:r>
          </a:p>
        </p:txBody>
      </p:sp>
      <p:sp>
        <p:nvSpPr>
          <p:cNvPr id="5" name="Slide Number Placeholder 4">
            <a:extLst>
              <a:ext uri="{FF2B5EF4-FFF2-40B4-BE49-F238E27FC236}">
                <a16:creationId xmlns:a16="http://schemas.microsoft.com/office/drawing/2014/main" id="{0AA70470-082C-B92C-F840-0FFE6A3E67D7}"/>
              </a:ext>
            </a:extLst>
          </p:cNvPr>
          <p:cNvSpPr>
            <a:spLocks noGrp="1"/>
          </p:cNvSpPr>
          <p:nvPr>
            <p:ph type="sldNum" sz="quarter" idx="12"/>
          </p:nvPr>
        </p:nvSpPr>
        <p:spPr/>
        <p:txBody>
          <a:bodyPr/>
          <a:lstStyle/>
          <a:p>
            <a:fld id="{BCDE79FB-97BA-492B-8D57-F1373F9ADA95}" type="slidenum">
              <a:rPr lang="en-US" smtClean="0"/>
              <a:t>18</a:t>
            </a:fld>
            <a:endParaRPr lang="en-US"/>
          </a:p>
        </p:txBody>
      </p:sp>
    </p:spTree>
    <p:extLst>
      <p:ext uri="{BB962C8B-B14F-4D97-AF65-F5344CB8AC3E}">
        <p14:creationId xmlns:p14="http://schemas.microsoft.com/office/powerpoint/2010/main" val="14866935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45E1B-E8DF-2488-167B-679854BA31E7}"/>
              </a:ext>
            </a:extLst>
          </p:cNvPr>
          <p:cNvSpPr>
            <a:spLocks noGrp="1"/>
          </p:cNvSpPr>
          <p:nvPr>
            <p:ph type="title"/>
          </p:nvPr>
        </p:nvSpPr>
        <p:spPr/>
        <p:txBody>
          <a:bodyPr/>
          <a:lstStyle/>
          <a:p>
            <a:r>
              <a:rPr lang="en-US"/>
              <a:t>Introduction</a:t>
            </a:r>
          </a:p>
        </p:txBody>
      </p:sp>
      <p:sp>
        <p:nvSpPr>
          <p:cNvPr id="6" name="Text Placeholder 5">
            <a:extLst>
              <a:ext uri="{FF2B5EF4-FFF2-40B4-BE49-F238E27FC236}">
                <a16:creationId xmlns:a16="http://schemas.microsoft.com/office/drawing/2014/main" id="{15797A43-F0A7-561B-F441-56E70AA42A3A}"/>
              </a:ext>
            </a:extLst>
          </p:cNvPr>
          <p:cNvSpPr>
            <a:spLocks noGrp="1"/>
          </p:cNvSpPr>
          <p:nvPr>
            <p:ph type="body" sz="quarter" idx="13"/>
          </p:nvPr>
        </p:nvSpPr>
        <p:spPr>
          <a:xfrm>
            <a:off x="533400" y="928411"/>
            <a:ext cx="6913321" cy="5001177"/>
          </a:xfrm>
        </p:spPr>
        <p:txBody>
          <a:bodyPr vert="horz" wrap="square" lIns="0" tIns="0" rIns="0" bIns="0" rtlCol="0" anchor="t">
            <a:noAutofit/>
          </a:bodyPr>
          <a:lstStyle/>
          <a:p>
            <a:pPr marL="285750" indent="-285750">
              <a:buChar char="•"/>
            </a:pPr>
            <a:r>
              <a:rPr lang="en-US"/>
              <a:t>ERCOT has reviewed the methodology to determine minimum Ancillary Service (AS) requirements. </a:t>
            </a:r>
            <a:endParaRPr lang="en-US">
              <a:cs typeface="Arial"/>
            </a:endParaRPr>
          </a:p>
          <a:p>
            <a:pPr marL="285750" indent="-285750" algn="just">
              <a:buChar char="•"/>
            </a:pPr>
            <a:r>
              <a:rPr lang="en-US"/>
              <a:t>ERCOT is not proposing any changes in the methodologies used to compute  Regulation Service and Responsive Reserve Service (RRS) requirements.</a:t>
            </a:r>
            <a:endParaRPr lang="en-US">
              <a:cs typeface="Arial"/>
            </a:endParaRPr>
          </a:p>
          <a:p>
            <a:pPr lvl="1" algn="just"/>
            <a:r>
              <a:rPr lang="en-US"/>
              <a:t>The minimum RRS-PFR limit used in this analysis (1,377 MW) is from 2026. NERC’s preliminary BAL-003 Interconnection Frequency Response Obligation (IFRO) assessment for ERCOT for the 2027 Operating Year (OY) has not yet been published; an updated value is expected to be included in the September Board materials.</a:t>
            </a:r>
            <a:endParaRPr lang="en-US">
              <a:cs typeface="Arial"/>
            </a:endParaRPr>
          </a:p>
          <a:p>
            <a:pPr marL="285750" indent="-285750">
              <a:buChar char="•"/>
            </a:pPr>
            <a:r>
              <a:rPr lang="en-US"/>
              <a:t>ERCOT is proposing a measured update to the risk credit parameter in probabilistic methodology to compute ERCOT Contingency Reserve Service (ECRS) and Non-Spinning Reserve Service (Non-Spin) requirements, reflecting increased historic headroom from RTC+B and growth in installed solar and ESR capacity.</a:t>
            </a:r>
          </a:p>
          <a:p>
            <a:pPr marL="102870" indent="-285750">
              <a:buChar char="•"/>
            </a:pPr>
            <a:r>
              <a:rPr lang="en-US"/>
              <a:t>ERCOT has included the following in today's posting:</a:t>
            </a:r>
            <a:endParaRPr lang="en-US">
              <a:cs typeface="Arial"/>
            </a:endParaRPr>
          </a:p>
          <a:p>
            <a:pPr lvl="1"/>
            <a:r>
              <a:rPr lang="en-US">
                <a:cs typeface="Arial"/>
              </a:rPr>
              <a:t>A redline document for 2027 AS Methodology.</a:t>
            </a:r>
          </a:p>
          <a:p>
            <a:pPr lvl="1"/>
            <a:r>
              <a:rPr lang="en-US"/>
              <a:t>HTML with preliminary 2027 ECRS and NSRS quantities from 756 sensitivity scenarios assessed using the probabilistic model and the preliminary 2027 Regulation Up/Down and RRS quantities. </a:t>
            </a:r>
            <a:endParaRPr lang="en-US">
              <a:cs typeface="Arial"/>
            </a:endParaRPr>
          </a:p>
          <a:p>
            <a:pPr lvl="2" algn="just"/>
            <a:r>
              <a:rPr lang="en-US"/>
              <a:t>Please note, 2026 data for August onward is not included in the probabilistic model so August through December 2027 are directional and quantities throughout the year may change once that data is included. </a:t>
            </a:r>
          </a:p>
        </p:txBody>
      </p:sp>
      <p:sp>
        <p:nvSpPr>
          <p:cNvPr id="5" name="Slide Number Placeholder 4">
            <a:extLst>
              <a:ext uri="{FF2B5EF4-FFF2-40B4-BE49-F238E27FC236}">
                <a16:creationId xmlns:a16="http://schemas.microsoft.com/office/drawing/2014/main" id="{803F7720-0F64-103C-1828-9B36F703B074}"/>
              </a:ext>
            </a:extLst>
          </p:cNvPr>
          <p:cNvSpPr>
            <a:spLocks noGrp="1"/>
          </p:cNvSpPr>
          <p:nvPr>
            <p:ph type="sldNum" sz="quarter" idx="12"/>
          </p:nvPr>
        </p:nvSpPr>
        <p:spPr/>
        <p:txBody>
          <a:bodyPr/>
          <a:lstStyle/>
          <a:p>
            <a:fld id="{BCDE79FB-97BA-492B-8D57-F1373F9ADA95}" type="slidenum">
              <a:rPr lang="en-US" smtClean="0"/>
              <a:t>2</a:t>
            </a:fld>
            <a:endParaRPr lang="en-US"/>
          </a:p>
        </p:txBody>
      </p:sp>
      <p:sp>
        <p:nvSpPr>
          <p:cNvPr id="12" name="Content Placeholder 17">
            <a:extLst>
              <a:ext uri="{FF2B5EF4-FFF2-40B4-BE49-F238E27FC236}">
                <a16:creationId xmlns:a16="http://schemas.microsoft.com/office/drawing/2014/main" id="{FB654292-0793-462E-D8EB-7704FD5F7F50}"/>
              </a:ext>
            </a:extLst>
          </p:cNvPr>
          <p:cNvSpPr txBox="1">
            <a:spLocks/>
          </p:cNvSpPr>
          <p:nvPr/>
        </p:nvSpPr>
        <p:spPr>
          <a:xfrm>
            <a:off x="7643981" y="1178719"/>
            <a:ext cx="4200525" cy="5003724"/>
          </a:xfrm>
          <a:prstGeom prst="rect">
            <a:avLst/>
          </a:prstGeom>
          <a:solidFill>
            <a:srgbClr val="FFFFFF">
              <a:lumMod val="95000"/>
            </a:srgbClr>
          </a:solidFill>
          <a:ln w="28575">
            <a:solidFill>
              <a:srgbClr val="00AEC7"/>
            </a:solidFill>
          </a:ln>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sz="1400" b="1" i="0" u="sng" strike="noStrike" kern="1200" cap="all" spc="0" normalizeH="0" baseline="0" noProof="0">
                <a:ln>
                  <a:noFill/>
                </a:ln>
                <a:solidFill>
                  <a:prstClr val="black"/>
                </a:solidFill>
                <a:effectLst/>
                <a:uLnTx/>
                <a:uFillTx/>
                <a:latin typeface="Arial" panose="020B0604020202020204"/>
                <a:ea typeface="+mn-ea"/>
                <a:cs typeface="+mn-cs"/>
              </a:rPr>
              <a:t>2027 Methodology Review Timeline </a:t>
            </a:r>
          </a:p>
          <a:p>
            <a:pPr marL="285750" indent="-285750">
              <a:buFont typeface="Wingdings" panose="05000000000000000000" pitchFamily="2" charset="2"/>
              <a:buChar char="ü"/>
            </a:pPr>
            <a:r>
              <a:rPr lang="en-US" sz="1400"/>
              <a:t>May 19, 2026 – </a:t>
            </a:r>
            <a:r>
              <a:rPr lang="en-US" sz="1400">
                <a:hlinkClick r:id="rId2"/>
              </a:rPr>
              <a:t>TAC Kickoff</a:t>
            </a:r>
            <a:endParaRPr lang="en-US" sz="1400"/>
          </a:p>
          <a:p>
            <a:pPr marL="285750" indent="-285750">
              <a:buFont typeface="Wingdings" panose="05000000000000000000" pitchFamily="2" charset="2"/>
              <a:buChar char="ü"/>
            </a:pPr>
            <a:r>
              <a:rPr lang="en-US" sz="1400"/>
              <a:t>June 01, 2026 – </a:t>
            </a:r>
            <a:r>
              <a:rPr lang="en-US" sz="1400">
                <a:hlinkClick r:id="rId3"/>
              </a:rPr>
              <a:t>BOARD Preview</a:t>
            </a:r>
            <a:endParaRPr lang="en-US" sz="1400"/>
          </a:p>
          <a:p>
            <a:pPr marL="285750" indent="-285750">
              <a:buFont typeface="Wingdings" panose="05000000000000000000" pitchFamily="2" charset="2"/>
              <a:buChar char="ü"/>
            </a:pPr>
            <a:r>
              <a:rPr lang="en-US" sz="1400"/>
              <a:t>June 17, 2026 – </a:t>
            </a:r>
            <a:r>
              <a:rPr lang="en-US" sz="1400">
                <a:hlinkClick r:id="rId4"/>
              </a:rPr>
              <a:t>PDCWG</a:t>
            </a:r>
            <a:endParaRPr lang="en-US" sz="1400"/>
          </a:p>
          <a:p>
            <a:pPr marL="285750" indent="-285750">
              <a:buFont typeface="Wingdings" panose="05000000000000000000" pitchFamily="2" charset="2"/>
              <a:buChar char="ü"/>
            </a:pPr>
            <a:r>
              <a:rPr lang="en-US" sz="1400"/>
              <a:t>June 29, 2026 – </a:t>
            </a:r>
            <a:r>
              <a:rPr lang="en-US" sz="1400">
                <a:hlinkClick r:id="rId5"/>
              </a:rPr>
              <a:t>WMWG</a:t>
            </a:r>
            <a:endParaRPr lang="en-US" sz="1400"/>
          </a:p>
          <a:p>
            <a:pPr marL="285750" indent="-285750">
              <a:buFont typeface="Wingdings" panose="05000000000000000000" pitchFamily="2" charset="2"/>
              <a:buChar char="ü"/>
            </a:pPr>
            <a:r>
              <a:rPr lang="en-US" sz="1400"/>
              <a:t>July 08, 2026 – </a:t>
            </a:r>
            <a:r>
              <a:rPr lang="en-US" sz="1400">
                <a:hlinkClick r:id="rId6"/>
              </a:rPr>
              <a:t>WMS</a:t>
            </a:r>
            <a:endParaRPr lang="en-US" sz="1400" i="1"/>
          </a:p>
          <a:p>
            <a:pPr marL="285750" indent="-285750">
              <a:buFont typeface="Wingdings" panose="05000000000000000000" pitchFamily="2" charset="2"/>
              <a:buChar char="ü"/>
            </a:pPr>
            <a:r>
              <a:rPr lang="en-US" sz="1400"/>
              <a:t>July 09, 2026 – </a:t>
            </a:r>
            <a:r>
              <a:rPr lang="en-US" sz="1400">
                <a:hlinkClick r:id="rId7"/>
              </a:rPr>
              <a:t>ROS</a:t>
            </a:r>
            <a:endParaRPr lang="en-US" sz="1400"/>
          </a:p>
          <a:p>
            <a:pPr marL="285750" indent="-285750"/>
            <a:r>
              <a:rPr lang="en-US" sz="1400" strike="sngStrike"/>
              <a:t>July 22, 2026 – PDCWG (Proposed)</a:t>
            </a:r>
            <a:endParaRPr lang="en-US" sz="1400"/>
          </a:p>
          <a:p>
            <a:pPr marL="285750" indent="-285750">
              <a:buFont typeface="Wingdings" panose="05000000000000000000" pitchFamily="2" charset="2"/>
              <a:buChar char="ü"/>
            </a:pPr>
            <a:r>
              <a:rPr lang="en-US" sz="1400"/>
              <a:t>July 27, 2026 – </a:t>
            </a:r>
            <a:r>
              <a:rPr lang="en-US" sz="1400">
                <a:hlinkClick r:id="rId8"/>
              </a:rPr>
              <a:t>WMWG (Proposed)</a:t>
            </a:r>
            <a:endParaRPr lang="en-US" sz="1400"/>
          </a:p>
          <a:p>
            <a:pPr>
              <a:buFont typeface="Wingdings" panose="05000000000000000000" pitchFamily="2" charset="2"/>
              <a:buChar char="ü"/>
            </a:pPr>
            <a:r>
              <a:rPr lang="en-US" sz="1400"/>
              <a:t>July 28, 2026 – </a:t>
            </a:r>
            <a:r>
              <a:rPr lang="en-US" sz="1400">
                <a:hlinkClick r:id="rId9"/>
              </a:rPr>
              <a:t>OWG (Proposed)</a:t>
            </a:r>
            <a:endParaRPr lang="en-US" sz="1400"/>
          </a:p>
          <a:p>
            <a:pPr>
              <a:buFont typeface="Wingdings" panose="05000000000000000000" pitchFamily="2" charset="2"/>
              <a:buChar char="ü"/>
            </a:pPr>
            <a:r>
              <a:rPr lang="en-US" sz="1400" i="1"/>
              <a:t>July 29, 2026 – </a:t>
            </a:r>
            <a:r>
              <a:rPr lang="en-US" sz="1400" i="1">
                <a:hlinkClick r:id="rId10"/>
              </a:rPr>
              <a:t>TAC (2026 AS Methodology Discrepancy)</a:t>
            </a:r>
            <a:endParaRPr lang="en-US" sz="1400" i="1"/>
          </a:p>
          <a:p>
            <a:pPr marL="285750" indent="-285750"/>
            <a:r>
              <a:rPr lang="en-US" sz="1400"/>
              <a:t>August 05, 2026 – </a:t>
            </a:r>
            <a:r>
              <a:rPr lang="en-US" sz="1400">
                <a:hlinkClick r:id="rId11"/>
              </a:rPr>
              <a:t>WMS</a:t>
            </a:r>
            <a:r>
              <a:rPr lang="en-US" sz="1400"/>
              <a:t> </a:t>
            </a:r>
          </a:p>
          <a:p>
            <a:pPr marL="285750" indent="-285750"/>
            <a:r>
              <a:rPr lang="en-US" sz="1400"/>
              <a:t>August 06, 2026 – </a:t>
            </a:r>
            <a:r>
              <a:rPr lang="en-US" sz="1400">
                <a:hlinkClick r:id="rId12"/>
              </a:rPr>
              <a:t>ROS </a:t>
            </a:r>
            <a:endParaRPr lang="en-US" sz="1400"/>
          </a:p>
          <a:p>
            <a:pPr marL="285750" indent="-285750"/>
            <a:endParaRPr lang="en-US" sz="1400"/>
          </a:p>
          <a:p>
            <a:pPr marL="285750" indent="-285750"/>
            <a:r>
              <a:rPr lang="en-US" sz="1400"/>
              <a:t>August 26, 2026 – TAC (Possible Vote)</a:t>
            </a:r>
          </a:p>
          <a:p>
            <a:pPr marL="285750" indent="-285750"/>
            <a:r>
              <a:rPr lang="en-US" sz="1400"/>
              <a:t>September 15, 2026 – </a:t>
            </a:r>
            <a:r>
              <a:rPr lang="en-US" sz="1400" err="1"/>
              <a:t>BoD</a:t>
            </a:r>
            <a:r>
              <a:rPr lang="en-US" sz="1400"/>
              <a:t> </a:t>
            </a:r>
          </a:p>
          <a:p>
            <a:pPr marL="285750" indent="-285750"/>
            <a:r>
              <a:rPr lang="en-US" sz="1400"/>
              <a:t>Nov, Dec 2026 – PUC</a:t>
            </a:r>
          </a:p>
          <a:p>
            <a:pPr marL="285750" indent="-285750"/>
            <a:endParaRPr lang="en-US" sz="1400" i="1"/>
          </a:p>
          <a:p>
            <a:pPr marL="285750" indent="-285750"/>
            <a:endParaRPr lang="en-US" sz="1400" i="1"/>
          </a:p>
        </p:txBody>
      </p:sp>
    </p:spTree>
    <p:extLst>
      <p:ext uri="{BB962C8B-B14F-4D97-AF65-F5344CB8AC3E}">
        <p14:creationId xmlns:p14="http://schemas.microsoft.com/office/powerpoint/2010/main" val="18146414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Ancillary Services</a:t>
            </a:r>
            <a:endParaRPr/>
          </a:p>
        </p:txBody>
      </p:sp>
      <p:sp>
        <p:nvSpPr>
          <p:cNvPr id="12" name="Slide Number Placeholder 5">
            <a:extLst>
              <a:ext uri="{FF2B5EF4-FFF2-40B4-BE49-F238E27FC236}">
                <a16:creationId xmlns:a16="http://schemas.microsoft.com/office/drawing/2014/main" id="{8FAC9748-BD21-1FF9-0577-41F93A6C0C15}"/>
              </a:ext>
            </a:extLst>
          </p:cNvPr>
          <p:cNvSpPr>
            <a:spLocks noGrp="1"/>
          </p:cNvSpPr>
          <p:nvPr>
            <p:ph type="sldNum" sz="quarter" idx="12"/>
          </p:nvPr>
        </p:nvSpPr>
        <p:spPr/>
        <p:txBody>
          <a:bodyPr>
            <a:normAutofit/>
          </a:bodyPr>
          <a:lstStyle/>
          <a:p>
            <a:fld id="{BCDE79FB-97BA-492B-8D57-F1373F9ADA95}" type="slidenum">
              <a:rPr lang="en-US" sz="1400" b="0" smtClean="0">
                <a:solidFill>
                  <a:schemeClr val="tx1"/>
                </a:solidFill>
              </a:rPr>
              <a:t>3</a:t>
            </a:fld>
            <a:endParaRPr lang="en-US" sz="1400" b="0">
              <a:solidFill>
                <a:schemeClr val="tx1"/>
              </a:solidFill>
            </a:endParaRPr>
          </a:p>
        </p:txBody>
      </p:sp>
      <p:sp>
        <p:nvSpPr>
          <p:cNvPr id="4" name="TextBox 3"/>
          <p:cNvSpPr txBox="1"/>
          <p:nvPr/>
        </p:nvSpPr>
        <p:spPr>
          <a:xfrm>
            <a:off x="533400" y="876827"/>
            <a:ext cx="11218229" cy="830997"/>
          </a:xfrm>
          <a:prstGeom prst="rect">
            <a:avLst/>
          </a:prstGeom>
          <a:noFill/>
        </p:spPr>
        <p:txBody>
          <a:bodyPr wrap="square">
            <a:spAutoFit/>
          </a:bodyPr>
          <a:lstStyle/>
          <a:p>
            <a:r>
              <a:rPr lang="en-US" sz="1600"/>
              <a:t>Ancillary Services are procured to balance supply and demand while meeting reliability objectives defined in NERC Reliability BAL-001, BAL-002 and BAL-003 Standards, and to reduce operational risks associated with variability and uncertainty</a:t>
            </a:r>
            <a:endParaRPr sz="1600">
              <a:latin typeface="Arial"/>
            </a:endParaRPr>
          </a:p>
        </p:txBody>
      </p:sp>
      <p:grpSp>
        <p:nvGrpSpPr>
          <p:cNvPr id="5" name="Group 4">
            <a:extLst>
              <a:ext uri="{FF2B5EF4-FFF2-40B4-BE49-F238E27FC236}">
                <a16:creationId xmlns:a16="http://schemas.microsoft.com/office/drawing/2014/main" id="{D464B69E-C396-6566-C593-E54AC4677A0D}"/>
              </a:ext>
            </a:extLst>
          </p:cNvPr>
          <p:cNvGrpSpPr/>
          <p:nvPr/>
        </p:nvGrpSpPr>
        <p:grpSpPr>
          <a:xfrm>
            <a:off x="263979" y="1430207"/>
            <a:ext cx="11664042" cy="4015934"/>
            <a:chOff x="195944" y="1694231"/>
            <a:chExt cx="11664042" cy="4015934"/>
          </a:xfrm>
        </p:grpSpPr>
        <p:sp>
          <p:nvSpPr>
            <p:cNvPr id="6" name="Rectangle 5">
              <a:extLst>
                <a:ext uri="{FF2B5EF4-FFF2-40B4-BE49-F238E27FC236}">
                  <a16:creationId xmlns:a16="http://schemas.microsoft.com/office/drawing/2014/main" id="{459D823C-04E5-87FA-93C1-478EB8DEDD12}"/>
                </a:ext>
              </a:extLst>
            </p:cNvPr>
            <p:cNvSpPr/>
            <p:nvPr/>
          </p:nvSpPr>
          <p:spPr>
            <a:xfrm>
              <a:off x="195944" y="2030455"/>
              <a:ext cx="11664042" cy="3679710"/>
            </a:xfrm>
            <a:prstGeom prst="rect">
              <a:avLst/>
            </a:prstGeom>
            <a:solidFill>
              <a:schemeClr val="tx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930C5C0-1574-240C-9DF8-E86E155703DE}"/>
                </a:ext>
              </a:extLst>
            </p:cNvPr>
            <p:cNvGrpSpPr/>
            <p:nvPr/>
          </p:nvGrpSpPr>
          <p:grpSpPr>
            <a:xfrm>
              <a:off x="331584" y="1694231"/>
              <a:ext cx="11528402" cy="3986323"/>
              <a:chOff x="502495" y="1250977"/>
              <a:chExt cx="11384705" cy="4724180"/>
            </a:xfrm>
          </p:grpSpPr>
          <p:sp>
            <p:nvSpPr>
              <p:cNvPr id="21" name="TextBox 20">
                <a:extLst>
                  <a:ext uri="{FF2B5EF4-FFF2-40B4-BE49-F238E27FC236}">
                    <a16:creationId xmlns:a16="http://schemas.microsoft.com/office/drawing/2014/main" id="{388DD848-DB48-B73F-3ED0-38897D8162B0}"/>
                  </a:ext>
                </a:extLst>
              </p:cNvPr>
              <p:cNvSpPr txBox="1"/>
              <p:nvPr/>
            </p:nvSpPr>
            <p:spPr>
              <a:xfrm>
                <a:off x="9794271" y="1250977"/>
                <a:ext cx="1798321" cy="650666"/>
              </a:xfrm>
              <a:prstGeom prst="rect">
                <a:avLst/>
              </a:prstGeom>
              <a:solidFill>
                <a:schemeClr val="accent1">
                  <a:lumMod val="20000"/>
                  <a:lumOff val="80000"/>
                </a:schemeClr>
              </a:solidFill>
            </p:spPr>
            <p:txBody>
              <a:bodyPr wrap="square" rtlCol="0">
                <a:spAutoFit/>
              </a:bodyPr>
              <a:lstStyle/>
              <a:p>
                <a:pPr algn="ctr"/>
                <a:r>
                  <a:rPr lang="en-US" sz="1600" b="1" cap="all"/>
                  <a:t>Quantity Calculation</a:t>
                </a:r>
              </a:p>
            </p:txBody>
          </p:sp>
          <p:grpSp>
            <p:nvGrpSpPr>
              <p:cNvPr id="10" name="Group 9">
                <a:extLst>
                  <a:ext uri="{FF2B5EF4-FFF2-40B4-BE49-F238E27FC236}">
                    <a16:creationId xmlns:a16="http://schemas.microsoft.com/office/drawing/2014/main" id="{B5D267BF-C3DF-EA45-C50D-4A5FED63CA9C}"/>
                  </a:ext>
                </a:extLst>
              </p:cNvPr>
              <p:cNvGrpSpPr/>
              <p:nvPr/>
            </p:nvGrpSpPr>
            <p:grpSpPr>
              <a:xfrm>
                <a:off x="502495" y="1965960"/>
                <a:ext cx="3896323" cy="4009197"/>
                <a:chOff x="502586" y="1965960"/>
                <a:chExt cx="3063574" cy="4009197"/>
              </a:xfrm>
            </p:grpSpPr>
            <p:sp>
              <p:nvSpPr>
                <p:cNvPr id="24" name="Shape 4">
                  <a:extLst>
                    <a:ext uri="{FF2B5EF4-FFF2-40B4-BE49-F238E27FC236}">
                      <a16:creationId xmlns:a16="http://schemas.microsoft.com/office/drawing/2014/main" id="{3B7156EF-16D6-08C7-D54A-07A7B8EAC387}"/>
                    </a:ext>
                  </a:extLst>
                </p:cNvPr>
                <p:cNvSpPr/>
                <p:nvPr/>
              </p:nvSpPr>
              <p:spPr>
                <a:xfrm>
                  <a:off x="502920" y="1965960"/>
                  <a:ext cx="3063240" cy="868680"/>
                </a:xfrm>
                <a:prstGeom prst="roundRect">
                  <a:avLst>
                    <a:gd name="adj" fmla="val 6316"/>
                  </a:avLst>
                </a:prstGeom>
                <a:solidFill>
                  <a:srgbClr val="E4EAEC"/>
                </a:solidFill>
                <a:ln w="12700">
                  <a:solidFill>
                    <a:srgbClr val="D3DBDD"/>
                  </a:solidFill>
                  <a:prstDash val="solid"/>
                </a:ln>
              </p:spPr>
              <p:txBody>
                <a:bodyPr/>
                <a:lstStyle/>
                <a:p>
                  <a:endParaRPr lang="en-US" sz="1600"/>
                </a:p>
              </p:txBody>
            </p:sp>
            <p:sp>
              <p:nvSpPr>
                <p:cNvPr id="25" name="Text 5">
                  <a:extLst>
                    <a:ext uri="{FF2B5EF4-FFF2-40B4-BE49-F238E27FC236}">
                      <a16:creationId xmlns:a16="http://schemas.microsoft.com/office/drawing/2014/main" id="{975D1814-AA1E-B26D-AA6D-47502DBF1FED}"/>
                    </a:ext>
                  </a:extLst>
                </p:cNvPr>
                <p:cNvSpPr/>
                <p:nvPr/>
              </p:nvSpPr>
              <p:spPr>
                <a:xfrm>
                  <a:off x="612648" y="1965960"/>
                  <a:ext cx="2843784" cy="868680"/>
                </a:xfrm>
                <a:prstGeom prst="rect">
                  <a:avLst/>
                </a:prstGeom>
                <a:noFill/>
                <a:ln/>
              </p:spPr>
              <p:txBody>
                <a:bodyPr wrap="square" lIns="0" tIns="0" rIns="0" bIns="0" rtlCol="0" anchor="ctr"/>
                <a:lstStyle/>
                <a:p>
                  <a:pPr marL="0" indent="0" algn="ctr">
                    <a:buNone/>
                  </a:pPr>
                  <a:r>
                    <a:rPr lang="en-US" sz="1400" b="1">
                      <a:solidFill>
                        <a:srgbClr val="2B2B2B"/>
                      </a:solidFill>
                    </a:rPr>
                    <a:t>Regulation Up and Down</a:t>
                  </a:r>
                </a:p>
                <a:p>
                  <a:pPr algn="ctr"/>
                  <a:r>
                    <a:rPr lang="en-US" sz="1100"/>
                    <a:t>Offsets the ongoing mismatch between metered and dispatched net load (movement in load, wind, and solar).</a:t>
                  </a:r>
                </a:p>
              </p:txBody>
            </p:sp>
            <p:sp>
              <p:nvSpPr>
                <p:cNvPr id="26" name="Shape 6">
                  <a:extLst>
                    <a:ext uri="{FF2B5EF4-FFF2-40B4-BE49-F238E27FC236}">
                      <a16:creationId xmlns:a16="http://schemas.microsoft.com/office/drawing/2014/main" id="{00F31F8D-7B51-E8A0-12F9-59711D9FB85A}"/>
                    </a:ext>
                  </a:extLst>
                </p:cNvPr>
                <p:cNvSpPr/>
                <p:nvPr/>
              </p:nvSpPr>
              <p:spPr>
                <a:xfrm>
                  <a:off x="502586" y="3033996"/>
                  <a:ext cx="3063240" cy="868680"/>
                </a:xfrm>
                <a:prstGeom prst="roundRect">
                  <a:avLst>
                    <a:gd name="adj" fmla="val 6316"/>
                  </a:avLst>
                </a:prstGeom>
                <a:solidFill>
                  <a:srgbClr val="E4EAEC"/>
                </a:solidFill>
                <a:ln w="12700">
                  <a:solidFill>
                    <a:srgbClr val="D3DBDD"/>
                  </a:solidFill>
                  <a:prstDash val="solid"/>
                </a:ln>
              </p:spPr>
              <p:txBody>
                <a:bodyPr/>
                <a:lstStyle/>
                <a:p>
                  <a:endParaRPr lang="en-US" sz="1600"/>
                </a:p>
              </p:txBody>
            </p:sp>
            <p:sp>
              <p:nvSpPr>
                <p:cNvPr id="27" name="Text 7">
                  <a:extLst>
                    <a:ext uri="{FF2B5EF4-FFF2-40B4-BE49-F238E27FC236}">
                      <a16:creationId xmlns:a16="http://schemas.microsoft.com/office/drawing/2014/main" id="{E3ABE768-F6D5-26B9-3A82-CE6D00AF6719}"/>
                    </a:ext>
                  </a:extLst>
                </p:cNvPr>
                <p:cNvSpPr/>
                <p:nvPr/>
              </p:nvSpPr>
              <p:spPr>
                <a:xfrm>
                  <a:off x="612314" y="3033996"/>
                  <a:ext cx="2843784" cy="868680"/>
                </a:xfrm>
                <a:prstGeom prst="rect">
                  <a:avLst/>
                </a:prstGeom>
                <a:noFill/>
                <a:ln/>
              </p:spPr>
              <p:txBody>
                <a:bodyPr wrap="square" lIns="0" tIns="0" rIns="0" bIns="0" rtlCol="0" anchor="ctr"/>
                <a:lstStyle/>
                <a:p>
                  <a:pPr marL="0" indent="0" algn="ctr">
                    <a:buNone/>
                  </a:pPr>
                  <a:r>
                    <a:rPr lang="en-US" sz="1400" b="1">
                      <a:solidFill>
                        <a:srgbClr val="2B2B2B"/>
                      </a:solidFill>
                    </a:rPr>
                    <a:t>Responsive Reserve (RRS)</a:t>
                  </a:r>
                </a:p>
                <a:p>
                  <a:pPr algn="ctr"/>
                  <a:r>
                    <a:rPr lang="en-US" sz="1100"/>
                    <a:t>Arrests frequency when a large resource trips, without triggering under-frequency load shed.</a:t>
                  </a:r>
                </a:p>
              </p:txBody>
            </p:sp>
            <p:sp>
              <p:nvSpPr>
                <p:cNvPr id="28" name="Shape 8">
                  <a:extLst>
                    <a:ext uri="{FF2B5EF4-FFF2-40B4-BE49-F238E27FC236}">
                      <a16:creationId xmlns:a16="http://schemas.microsoft.com/office/drawing/2014/main" id="{7BB8211D-76E4-2C2C-95F5-00F40A7F5255}"/>
                    </a:ext>
                  </a:extLst>
                </p:cNvPr>
                <p:cNvSpPr/>
                <p:nvPr/>
              </p:nvSpPr>
              <p:spPr>
                <a:xfrm>
                  <a:off x="502920" y="4017009"/>
                  <a:ext cx="3063240" cy="868680"/>
                </a:xfrm>
                <a:prstGeom prst="roundRect">
                  <a:avLst>
                    <a:gd name="adj" fmla="val 6316"/>
                  </a:avLst>
                </a:prstGeom>
                <a:solidFill>
                  <a:srgbClr val="E4EAEC"/>
                </a:solidFill>
                <a:ln w="12700">
                  <a:solidFill>
                    <a:srgbClr val="D3DBDD"/>
                  </a:solidFill>
                  <a:prstDash val="solid"/>
                </a:ln>
              </p:spPr>
              <p:txBody>
                <a:bodyPr/>
                <a:lstStyle/>
                <a:p>
                  <a:endParaRPr lang="en-US" sz="1600"/>
                </a:p>
              </p:txBody>
            </p:sp>
            <p:sp>
              <p:nvSpPr>
                <p:cNvPr id="29" name="Text 9">
                  <a:extLst>
                    <a:ext uri="{FF2B5EF4-FFF2-40B4-BE49-F238E27FC236}">
                      <a16:creationId xmlns:a16="http://schemas.microsoft.com/office/drawing/2014/main" id="{65A49821-E25F-B7A5-A35A-9BB3F4B9E79E}"/>
                    </a:ext>
                  </a:extLst>
                </p:cNvPr>
                <p:cNvSpPr/>
                <p:nvPr/>
              </p:nvSpPr>
              <p:spPr>
                <a:xfrm>
                  <a:off x="612648" y="4017009"/>
                  <a:ext cx="2843784" cy="868680"/>
                </a:xfrm>
                <a:prstGeom prst="rect">
                  <a:avLst/>
                </a:prstGeom>
                <a:noFill/>
                <a:ln/>
              </p:spPr>
              <p:txBody>
                <a:bodyPr wrap="square" lIns="0" tIns="0" rIns="0" bIns="0" rtlCol="0" anchor="ctr"/>
                <a:lstStyle/>
                <a:p>
                  <a:pPr marL="0" indent="0" algn="ctr">
                    <a:buNone/>
                  </a:pPr>
                  <a:r>
                    <a:rPr lang="en-US" sz="1400" b="1">
                      <a:solidFill>
                        <a:srgbClr val="2B2B2B"/>
                      </a:solidFill>
                    </a:rPr>
                    <a:t>ERCOT Contingency Reserve (ECRS)</a:t>
                  </a:r>
                </a:p>
                <a:p>
                  <a:pPr algn="ctr"/>
                  <a:r>
                    <a:rPr lang="en-US" sz="1100"/>
                    <a:t>Provides frequency response and covers within-hour net-load movement the hourly commitment did not anticipate.</a:t>
                  </a:r>
                </a:p>
              </p:txBody>
            </p:sp>
            <p:sp>
              <p:nvSpPr>
                <p:cNvPr id="30" name="Shape 10">
                  <a:extLst>
                    <a:ext uri="{FF2B5EF4-FFF2-40B4-BE49-F238E27FC236}">
                      <a16:creationId xmlns:a16="http://schemas.microsoft.com/office/drawing/2014/main" id="{B8129650-9D5C-93B4-F613-915F88A9090F}"/>
                    </a:ext>
                  </a:extLst>
                </p:cNvPr>
                <p:cNvSpPr/>
                <p:nvPr/>
              </p:nvSpPr>
              <p:spPr>
                <a:xfrm>
                  <a:off x="502920" y="5106477"/>
                  <a:ext cx="3063240" cy="868680"/>
                </a:xfrm>
                <a:prstGeom prst="roundRect">
                  <a:avLst>
                    <a:gd name="adj" fmla="val 6316"/>
                  </a:avLst>
                </a:prstGeom>
                <a:solidFill>
                  <a:srgbClr val="E4EAEC"/>
                </a:solidFill>
                <a:ln w="12700">
                  <a:solidFill>
                    <a:srgbClr val="D3DBDD"/>
                  </a:solidFill>
                  <a:prstDash val="solid"/>
                </a:ln>
              </p:spPr>
              <p:txBody>
                <a:bodyPr/>
                <a:lstStyle/>
                <a:p>
                  <a:endParaRPr lang="en-US" sz="1600"/>
                </a:p>
              </p:txBody>
            </p:sp>
            <p:sp>
              <p:nvSpPr>
                <p:cNvPr id="31" name="Text 11">
                  <a:extLst>
                    <a:ext uri="{FF2B5EF4-FFF2-40B4-BE49-F238E27FC236}">
                      <a16:creationId xmlns:a16="http://schemas.microsoft.com/office/drawing/2014/main" id="{5EE23BC7-E25D-FAAE-2FD7-5FF8B75C7104}"/>
                    </a:ext>
                  </a:extLst>
                </p:cNvPr>
                <p:cNvSpPr/>
                <p:nvPr/>
              </p:nvSpPr>
              <p:spPr>
                <a:xfrm>
                  <a:off x="612648" y="5106477"/>
                  <a:ext cx="2843784" cy="868680"/>
                </a:xfrm>
                <a:prstGeom prst="rect">
                  <a:avLst/>
                </a:prstGeom>
                <a:noFill/>
                <a:ln/>
              </p:spPr>
              <p:txBody>
                <a:bodyPr wrap="square" lIns="0" tIns="0" rIns="0" bIns="0" rtlCol="0" anchor="ctr"/>
                <a:lstStyle/>
                <a:p>
                  <a:pPr marL="0" indent="0" algn="ctr">
                    <a:buNone/>
                  </a:pPr>
                  <a:r>
                    <a:rPr lang="en-US" sz="1400" b="1">
                      <a:solidFill>
                        <a:srgbClr val="2B2B2B"/>
                      </a:solidFill>
                    </a:rPr>
                    <a:t>Non-Spinning Reserve Service (Non-Spin)</a:t>
                  </a:r>
                </a:p>
                <a:p>
                  <a:pPr algn="ctr"/>
                  <a:r>
                    <a:rPr lang="en-US" sz="1100"/>
                    <a:t>Covers multi-hour capacity shortfalls from forecast error and forced outages until more resources are committed.</a:t>
                  </a:r>
                </a:p>
              </p:txBody>
            </p:sp>
          </p:grpSp>
          <p:sp>
            <p:nvSpPr>
              <p:cNvPr id="11" name="Right Brace 10">
                <a:extLst>
                  <a:ext uri="{FF2B5EF4-FFF2-40B4-BE49-F238E27FC236}">
                    <a16:creationId xmlns:a16="http://schemas.microsoft.com/office/drawing/2014/main" id="{9FEF3BD8-48FD-110F-7F8B-58971E15DDB0}"/>
                  </a:ext>
                </a:extLst>
              </p:cNvPr>
              <p:cNvSpPr/>
              <p:nvPr/>
            </p:nvSpPr>
            <p:spPr>
              <a:xfrm>
                <a:off x="4538373" y="2005410"/>
                <a:ext cx="414338" cy="2657546"/>
              </a:xfrm>
              <a:prstGeom prst="rightBrace">
                <a:avLst>
                  <a:gd name="adj1" fmla="val 8333"/>
                  <a:gd name="adj2" fmla="val 46316"/>
                </a:avLst>
              </a:prstGeom>
              <a:ln w="28575">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13" name="Right Brace 12">
                <a:extLst>
                  <a:ext uri="{FF2B5EF4-FFF2-40B4-BE49-F238E27FC236}">
                    <a16:creationId xmlns:a16="http://schemas.microsoft.com/office/drawing/2014/main" id="{F0680277-9FD7-41DD-F2CB-07127EBC8147}"/>
                  </a:ext>
                </a:extLst>
              </p:cNvPr>
              <p:cNvSpPr/>
              <p:nvPr/>
            </p:nvSpPr>
            <p:spPr>
              <a:xfrm>
                <a:off x="4607646" y="4519318"/>
                <a:ext cx="414338" cy="1402627"/>
              </a:xfrm>
              <a:prstGeom prst="rightBrace">
                <a:avLst>
                  <a:gd name="adj1" fmla="val 8333"/>
                  <a:gd name="adj2" fmla="val 46316"/>
                </a:avLst>
              </a:prstGeom>
              <a:ln w="28575">
                <a:solidFill>
                  <a:schemeClr val="accent5"/>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sz="1600"/>
              </a:p>
            </p:txBody>
          </p:sp>
          <p:sp>
            <p:nvSpPr>
              <p:cNvPr id="14" name="TextBox 13">
                <a:extLst>
                  <a:ext uri="{FF2B5EF4-FFF2-40B4-BE49-F238E27FC236}">
                    <a16:creationId xmlns:a16="http://schemas.microsoft.com/office/drawing/2014/main" id="{968B5153-7BDC-5747-2FF0-F5CD8CFDAEC7}"/>
                  </a:ext>
                </a:extLst>
              </p:cNvPr>
              <p:cNvSpPr txBox="1"/>
              <p:nvPr/>
            </p:nvSpPr>
            <p:spPr>
              <a:xfrm>
                <a:off x="5092266" y="2863114"/>
                <a:ext cx="2368805" cy="1130105"/>
              </a:xfrm>
              <a:prstGeom prst="rect">
                <a:avLst/>
              </a:prstGeom>
              <a:noFill/>
            </p:spPr>
            <p:txBody>
              <a:bodyPr wrap="square" rtlCol="0">
                <a:spAutoFit/>
              </a:bodyPr>
              <a:lstStyle/>
              <a:p>
                <a:r>
                  <a:rPr lang="en-US" sz="1400">
                    <a:solidFill>
                      <a:srgbClr val="171A1C"/>
                    </a:solidFill>
                  </a:rPr>
                  <a:t>Frequency control; normal and unexpected forced outages.</a:t>
                </a:r>
              </a:p>
              <a:p>
                <a:endParaRPr lang="en-US"/>
              </a:p>
            </p:txBody>
          </p:sp>
          <p:sp>
            <p:nvSpPr>
              <p:cNvPr id="15" name="TextBox 14">
                <a:extLst>
                  <a:ext uri="{FF2B5EF4-FFF2-40B4-BE49-F238E27FC236}">
                    <a16:creationId xmlns:a16="http://schemas.microsoft.com/office/drawing/2014/main" id="{8A7249E7-1C88-0A3D-5725-0CC24E483A32}"/>
                  </a:ext>
                </a:extLst>
              </p:cNvPr>
              <p:cNvSpPr txBox="1"/>
              <p:nvPr/>
            </p:nvSpPr>
            <p:spPr>
              <a:xfrm>
                <a:off x="5092266" y="4994849"/>
                <a:ext cx="2321129" cy="821894"/>
              </a:xfrm>
              <a:prstGeom prst="rect">
                <a:avLst/>
              </a:prstGeom>
              <a:noFill/>
            </p:spPr>
            <p:txBody>
              <a:bodyPr wrap="square" rtlCol="0">
                <a:spAutoFit/>
              </a:bodyPr>
              <a:lstStyle/>
              <a:p>
                <a:r>
                  <a:rPr lang="en-US" sz="1400">
                    <a:solidFill>
                      <a:srgbClr val="171A1C"/>
                    </a:solidFill>
                  </a:rPr>
                  <a:t>Capacity and energy for unexpected forecast errors and forced outages</a:t>
                </a:r>
              </a:p>
            </p:txBody>
          </p:sp>
          <p:sp>
            <p:nvSpPr>
              <p:cNvPr id="16" name="TextBox 15">
                <a:extLst>
                  <a:ext uri="{FF2B5EF4-FFF2-40B4-BE49-F238E27FC236}">
                    <a16:creationId xmlns:a16="http://schemas.microsoft.com/office/drawing/2014/main" id="{61A2974C-5A17-DF0E-12B9-3408E0275045}"/>
                  </a:ext>
                </a:extLst>
              </p:cNvPr>
              <p:cNvSpPr txBox="1"/>
              <p:nvPr/>
            </p:nvSpPr>
            <p:spPr>
              <a:xfrm>
                <a:off x="1730330" y="1524962"/>
                <a:ext cx="1282700" cy="376701"/>
              </a:xfrm>
              <a:prstGeom prst="rect">
                <a:avLst/>
              </a:prstGeom>
              <a:solidFill>
                <a:schemeClr val="accent1">
                  <a:lumMod val="20000"/>
                  <a:lumOff val="80000"/>
                </a:schemeClr>
              </a:solidFill>
            </p:spPr>
            <p:txBody>
              <a:bodyPr wrap="square" rtlCol="0">
                <a:spAutoFit/>
              </a:bodyPr>
              <a:lstStyle/>
              <a:p>
                <a:pPr algn="ctr"/>
                <a:r>
                  <a:rPr lang="en-US" sz="1600" b="1" cap="all"/>
                  <a:t>Service</a:t>
                </a:r>
              </a:p>
            </p:txBody>
          </p:sp>
          <p:sp>
            <p:nvSpPr>
              <p:cNvPr id="17" name="TextBox 16">
                <a:extLst>
                  <a:ext uri="{FF2B5EF4-FFF2-40B4-BE49-F238E27FC236}">
                    <a16:creationId xmlns:a16="http://schemas.microsoft.com/office/drawing/2014/main" id="{43C970BC-165E-B081-AA68-E34E7AB5FC06}"/>
                  </a:ext>
                </a:extLst>
              </p:cNvPr>
              <p:cNvSpPr txBox="1"/>
              <p:nvPr/>
            </p:nvSpPr>
            <p:spPr>
              <a:xfrm>
                <a:off x="5253394" y="1524962"/>
                <a:ext cx="1402080" cy="376701"/>
              </a:xfrm>
              <a:prstGeom prst="rect">
                <a:avLst/>
              </a:prstGeom>
              <a:solidFill>
                <a:schemeClr val="accent1">
                  <a:lumMod val="20000"/>
                  <a:lumOff val="80000"/>
                </a:schemeClr>
              </a:solidFill>
            </p:spPr>
            <p:txBody>
              <a:bodyPr wrap="square" rtlCol="0">
                <a:spAutoFit/>
              </a:bodyPr>
              <a:lstStyle/>
              <a:p>
                <a:pPr algn="ctr"/>
                <a:r>
                  <a:rPr lang="en-US" sz="1600" b="1" cap="all"/>
                  <a:t>Purpose</a:t>
                </a:r>
              </a:p>
            </p:txBody>
          </p:sp>
          <p:sp>
            <p:nvSpPr>
              <p:cNvPr id="18" name="TextBox 17">
                <a:extLst>
                  <a:ext uri="{FF2B5EF4-FFF2-40B4-BE49-F238E27FC236}">
                    <a16:creationId xmlns:a16="http://schemas.microsoft.com/office/drawing/2014/main" id="{48BC1A3B-633C-09A3-3ACD-EA123777ED8B}"/>
                  </a:ext>
                </a:extLst>
              </p:cNvPr>
              <p:cNvSpPr txBox="1"/>
              <p:nvPr/>
            </p:nvSpPr>
            <p:spPr>
              <a:xfrm>
                <a:off x="7555056" y="1524962"/>
                <a:ext cx="1680900" cy="376701"/>
              </a:xfrm>
              <a:prstGeom prst="rect">
                <a:avLst/>
              </a:prstGeom>
              <a:solidFill>
                <a:schemeClr val="accent1">
                  <a:lumMod val="20000"/>
                  <a:lumOff val="80000"/>
                </a:schemeClr>
              </a:solidFill>
            </p:spPr>
            <p:txBody>
              <a:bodyPr wrap="square" rtlCol="0">
                <a:spAutoFit/>
              </a:bodyPr>
              <a:lstStyle/>
              <a:p>
                <a:pPr algn="ctr"/>
                <a:r>
                  <a:rPr lang="en-US" sz="1600" b="1" cap="all"/>
                  <a:t>Time Frame</a:t>
                </a:r>
              </a:p>
            </p:txBody>
          </p:sp>
          <p:sp>
            <p:nvSpPr>
              <p:cNvPr id="22" name="TextBox 21">
                <a:extLst>
                  <a:ext uri="{FF2B5EF4-FFF2-40B4-BE49-F238E27FC236}">
                    <a16:creationId xmlns:a16="http://schemas.microsoft.com/office/drawing/2014/main" id="{A2DC155B-FBE1-1B78-5BE8-47FC8301EF04}"/>
                  </a:ext>
                </a:extLst>
              </p:cNvPr>
              <p:cNvSpPr txBox="1"/>
              <p:nvPr/>
            </p:nvSpPr>
            <p:spPr>
              <a:xfrm>
                <a:off x="10006340" y="2574105"/>
                <a:ext cx="1798320" cy="821894"/>
              </a:xfrm>
              <a:prstGeom prst="rect">
                <a:avLst/>
              </a:prstGeom>
              <a:noFill/>
            </p:spPr>
            <p:txBody>
              <a:bodyPr wrap="square" rtlCol="0">
                <a:spAutoFit/>
              </a:bodyPr>
              <a:lstStyle/>
              <a:p>
                <a:r>
                  <a:rPr lang="en-US" sz="1400">
                    <a:solidFill>
                      <a:srgbClr val="171A1C"/>
                    </a:solidFill>
                  </a:rPr>
                  <a:t>Historical system response and study of system physics</a:t>
                </a:r>
              </a:p>
            </p:txBody>
          </p:sp>
          <p:sp>
            <p:nvSpPr>
              <p:cNvPr id="19" name="TextBox 18">
                <a:extLst>
                  <a:ext uri="{FF2B5EF4-FFF2-40B4-BE49-F238E27FC236}">
                    <a16:creationId xmlns:a16="http://schemas.microsoft.com/office/drawing/2014/main" id="{03EAF64E-593B-63F5-859D-F5B06A333D50}"/>
                  </a:ext>
                </a:extLst>
              </p:cNvPr>
              <p:cNvSpPr txBox="1"/>
              <p:nvPr/>
            </p:nvSpPr>
            <p:spPr>
              <a:xfrm>
                <a:off x="7555056" y="2898129"/>
                <a:ext cx="1798320" cy="342456"/>
              </a:xfrm>
              <a:prstGeom prst="rect">
                <a:avLst/>
              </a:prstGeom>
              <a:noFill/>
            </p:spPr>
            <p:txBody>
              <a:bodyPr wrap="square" rtlCol="0">
                <a:spAutoFit/>
              </a:bodyPr>
              <a:lstStyle/>
              <a:p>
                <a:r>
                  <a:rPr lang="en-US" sz="1400">
                    <a:solidFill>
                      <a:srgbClr val="171A1C"/>
                    </a:solidFill>
                  </a:rPr>
                  <a:t>Seconds to Minutes</a:t>
                </a:r>
              </a:p>
            </p:txBody>
          </p:sp>
          <p:sp>
            <p:nvSpPr>
              <p:cNvPr id="23" name="TextBox 22">
                <a:extLst>
                  <a:ext uri="{FF2B5EF4-FFF2-40B4-BE49-F238E27FC236}">
                    <a16:creationId xmlns:a16="http://schemas.microsoft.com/office/drawing/2014/main" id="{B75AA60D-F307-B113-C7CC-F3A7B70DF8BA}"/>
                  </a:ext>
                </a:extLst>
              </p:cNvPr>
              <p:cNvSpPr txBox="1"/>
              <p:nvPr/>
            </p:nvSpPr>
            <p:spPr>
              <a:xfrm>
                <a:off x="9997440" y="4994849"/>
                <a:ext cx="1889760" cy="821894"/>
              </a:xfrm>
              <a:prstGeom prst="rect">
                <a:avLst/>
              </a:prstGeom>
              <a:noFill/>
            </p:spPr>
            <p:txBody>
              <a:bodyPr wrap="square" rtlCol="0">
                <a:spAutoFit/>
              </a:bodyPr>
              <a:lstStyle/>
              <a:p>
                <a:r>
                  <a:rPr lang="en-US" sz="1400">
                    <a:solidFill>
                      <a:srgbClr val="171A1C"/>
                    </a:solidFill>
                  </a:rPr>
                  <a:t>Probabilistic analysis of forecast and outage risk.</a:t>
                </a:r>
              </a:p>
            </p:txBody>
          </p:sp>
          <p:sp>
            <p:nvSpPr>
              <p:cNvPr id="20" name="TextBox 19">
                <a:extLst>
                  <a:ext uri="{FF2B5EF4-FFF2-40B4-BE49-F238E27FC236}">
                    <a16:creationId xmlns:a16="http://schemas.microsoft.com/office/drawing/2014/main" id="{B61522A4-B559-D805-31DF-262525FAA7C7}"/>
                  </a:ext>
                </a:extLst>
              </p:cNvPr>
              <p:cNvSpPr txBox="1"/>
              <p:nvPr/>
            </p:nvSpPr>
            <p:spPr>
              <a:xfrm>
                <a:off x="7633941" y="5078117"/>
                <a:ext cx="1523130" cy="342456"/>
              </a:xfrm>
              <a:prstGeom prst="rect">
                <a:avLst/>
              </a:prstGeom>
              <a:noFill/>
            </p:spPr>
            <p:txBody>
              <a:bodyPr wrap="square" rtlCol="0">
                <a:spAutoFit/>
              </a:bodyPr>
              <a:lstStyle/>
              <a:p>
                <a:r>
                  <a:rPr lang="en-US" sz="1400">
                    <a:solidFill>
                      <a:srgbClr val="171A1C"/>
                    </a:solidFill>
                  </a:rPr>
                  <a:t>Minutes to Hours</a:t>
                </a:r>
                <a:endParaRPr lang="en-US"/>
              </a:p>
            </p:txBody>
          </p:sp>
        </p:grpSp>
      </p:grpSp>
      <p:sp>
        <p:nvSpPr>
          <p:cNvPr id="3" name="Text Placeholder 2">
            <a:extLst>
              <a:ext uri="{FF2B5EF4-FFF2-40B4-BE49-F238E27FC236}">
                <a16:creationId xmlns:a16="http://schemas.microsoft.com/office/drawing/2014/main" id="{A06B38D0-3DA7-7A29-6C4C-98D74B4404E9}"/>
              </a:ext>
            </a:extLst>
          </p:cNvPr>
          <p:cNvSpPr>
            <a:spLocks noGrp="1"/>
          </p:cNvSpPr>
          <p:nvPr>
            <p:ph type="body" sz="quarter" idx="15"/>
          </p:nvPr>
        </p:nvSpPr>
        <p:spPr>
          <a:xfrm flipH="1">
            <a:off x="195944" y="5749544"/>
            <a:ext cx="11462655" cy="1048861"/>
          </a:xfrm>
        </p:spPr>
        <p:txBody>
          <a:bodyPr/>
          <a:lstStyle/>
          <a:p>
            <a:r>
              <a:rPr lang="en-US"/>
              <a:t>Key Takeaway: These services work together to meet ERCOT's NERC BAL obligations. Regulation and RRS provide frequency control and arrest events; ECRS and Non-Spin then restore those fast-response reserves so they can return to duty and remain ready for the next event. Preserving this ability to restore Reg Up and RRS is central to reliability.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F83F-AB52-061A-03CD-31AD42286515}"/>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EF332F3E-67CC-342D-9262-646774524802}"/>
              </a:ext>
            </a:extLst>
          </p:cNvPr>
          <p:cNvPicPr>
            <a:picLocks noChangeAspect="1"/>
          </p:cNvPicPr>
          <p:nvPr/>
        </p:nvPicPr>
        <p:blipFill>
          <a:blip r:embed="rId2"/>
          <a:stretch>
            <a:fillRect/>
          </a:stretch>
        </p:blipFill>
        <p:spPr>
          <a:xfrm>
            <a:off x="893544" y="760191"/>
            <a:ext cx="10400677" cy="5334462"/>
          </a:xfrm>
          <a:prstGeom prst="rect">
            <a:avLst/>
          </a:prstGeom>
        </p:spPr>
      </p:pic>
      <p:sp>
        <p:nvSpPr>
          <p:cNvPr id="2" name="Title 1">
            <a:extLst>
              <a:ext uri="{FF2B5EF4-FFF2-40B4-BE49-F238E27FC236}">
                <a16:creationId xmlns:a16="http://schemas.microsoft.com/office/drawing/2014/main" id="{0E37765B-E067-B00C-0B28-D24105E92D9E}"/>
              </a:ext>
            </a:extLst>
          </p:cNvPr>
          <p:cNvSpPr>
            <a:spLocks noGrp="1"/>
          </p:cNvSpPr>
          <p:nvPr>
            <p:ph type="title"/>
          </p:nvPr>
        </p:nvSpPr>
        <p:spPr/>
        <p:txBody>
          <a:bodyPr/>
          <a:lstStyle/>
          <a:p>
            <a:r>
              <a:rPr lang="en-US"/>
              <a:t>Regulation Quantities 2026 vs Preliminary 2027</a:t>
            </a:r>
          </a:p>
        </p:txBody>
      </p:sp>
      <p:sp>
        <p:nvSpPr>
          <p:cNvPr id="3" name="Text Placeholder 2">
            <a:extLst>
              <a:ext uri="{FF2B5EF4-FFF2-40B4-BE49-F238E27FC236}">
                <a16:creationId xmlns:a16="http://schemas.microsoft.com/office/drawing/2014/main" id="{644E8322-4FEC-2B49-4020-6AB02362AAE9}"/>
              </a:ext>
            </a:extLst>
          </p:cNvPr>
          <p:cNvSpPr>
            <a:spLocks noGrp="1"/>
          </p:cNvSpPr>
          <p:nvPr>
            <p:ph type="body" sz="quarter" idx="15"/>
          </p:nvPr>
        </p:nvSpPr>
        <p:spPr>
          <a:xfrm flipH="1">
            <a:off x="512232" y="6244683"/>
            <a:ext cx="10980957" cy="476792"/>
          </a:xfrm>
        </p:spPr>
        <p:txBody>
          <a:bodyPr/>
          <a:lstStyle/>
          <a:p>
            <a:r>
              <a:rPr lang="en-US"/>
              <a:t>Key Takeaway: The trend in preliminary 2027 Regulation Up and Down quantities is very similar to 2026.</a:t>
            </a:r>
          </a:p>
        </p:txBody>
      </p:sp>
      <p:sp>
        <p:nvSpPr>
          <p:cNvPr id="5" name="Slide Number Placeholder 4">
            <a:extLst>
              <a:ext uri="{FF2B5EF4-FFF2-40B4-BE49-F238E27FC236}">
                <a16:creationId xmlns:a16="http://schemas.microsoft.com/office/drawing/2014/main" id="{CA106207-B192-4CBE-5B15-0F6A0D1A50D6}"/>
              </a:ext>
            </a:extLst>
          </p:cNvPr>
          <p:cNvSpPr>
            <a:spLocks noGrp="1"/>
          </p:cNvSpPr>
          <p:nvPr>
            <p:ph type="sldNum" sz="quarter" idx="12"/>
          </p:nvPr>
        </p:nvSpPr>
        <p:spPr/>
        <p:txBody>
          <a:bodyPr/>
          <a:lstStyle/>
          <a:p>
            <a:fld id="{BCDE79FB-97BA-492B-8D57-F1373F9ADA95}" type="slidenum">
              <a:rPr lang="en-US" smtClean="0"/>
              <a:t>4</a:t>
            </a:fld>
            <a:endParaRPr lang="en-US"/>
          </a:p>
        </p:txBody>
      </p:sp>
    </p:spTree>
    <p:extLst>
      <p:ext uri="{BB962C8B-B14F-4D97-AF65-F5344CB8AC3E}">
        <p14:creationId xmlns:p14="http://schemas.microsoft.com/office/powerpoint/2010/main" val="761197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6BCA7B-CCBD-4053-F3FB-FB6EC2D88EDF}"/>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4EA4208E-C8C9-34D5-4CCC-273BB14E6C88}"/>
              </a:ext>
            </a:extLst>
          </p:cNvPr>
          <p:cNvPicPr>
            <a:picLocks noChangeAspect="1"/>
          </p:cNvPicPr>
          <p:nvPr/>
        </p:nvPicPr>
        <p:blipFill>
          <a:blip r:embed="rId2"/>
          <a:stretch>
            <a:fillRect/>
          </a:stretch>
        </p:blipFill>
        <p:spPr>
          <a:xfrm>
            <a:off x="1093798" y="1057034"/>
            <a:ext cx="10004403" cy="4895512"/>
          </a:xfrm>
          <a:prstGeom prst="rect">
            <a:avLst/>
          </a:prstGeom>
        </p:spPr>
      </p:pic>
      <p:sp>
        <p:nvSpPr>
          <p:cNvPr id="2" name="Title 1">
            <a:extLst>
              <a:ext uri="{FF2B5EF4-FFF2-40B4-BE49-F238E27FC236}">
                <a16:creationId xmlns:a16="http://schemas.microsoft.com/office/drawing/2014/main" id="{78491D88-EE03-1E4E-30C1-3DE84FDF2CFE}"/>
              </a:ext>
            </a:extLst>
          </p:cNvPr>
          <p:cNvSpPr>
            <a:spLocks noGrp="1"/>
          </p:cNvSpPr>
          <p:nvPr>
            <p:ph type="title"/>
          </p:nvPr>
        </p:nvSpPr>
        <p:spPr/>
        <p:txBody>
          <a:bodyPr/>
          <a:lstStyle/>
          <a:p>
            <a:r>
              <a:rPr lang="en-US"/>
              <a:t>RRS Quantities 2026 vs Preliminary 2027</a:t>
            </a:r>
          </a:p>
        </p:txBody>
      </p:sp>
      <p:sp>
        <p:nvSpPr>
          <p:cNvPr id="3" name="Text Placeholder 2">
            <a:extLst>
              <a:ext uri="{FF2B5EF4-FFF2-40B4-BE49-F238E27FC236}">
                <a16:creationId xmlns:a16="http://schemas.microsoft.com/office/drawing/2014/main" id="{F134AA74-05B4-28D7-14B0-8F45661117B7}"/>
              </a:ext>
            </a:extLst>
          </p:cNvPr>
          <p:cNvSpPr>
            <a:spLocks noGrp="1"/>
          </p:cNvSpPr>
          <p:nvPr>
            <p:ph type="body" sz="quarter" idx="15"/>
          </p:nvPr>
        </p:nvSpPr>
        <p:spPr>
          <a:xfrm flipH="1">
            <a:off x="495302" y="6209977"/>
            <a:ext cx="10847368" cy="511498"/>
          </a:xfrm>
        </p:spPr>
        <p:txBody>
          <a:bodyPr/>
          <a:lstStyle/>
          <a:p>
            <a:r>
              <a:rPr lang="en-US"/>
              <a:t>Key Takeaway: The trend in preliminary 2027 RRS quantities is very similar to 2026.</a:t>
            </a:r>
          </a:p>
        </p:txBody>
      </p:sp>
      <p:sp>
        <p:nvSpPr>
          <p:cNvPr id="5" name="Slide Number Placeholder 4">
            <a:extLst>
              <a:ext uri="{FF2B5EF4-FFF2-40B4-BE49-F238E27FC236}">
                <a16:creationId xmlns:a16="http://schemas.microsoft.com/office/drawing/2014/main" id="{BBC1872B-C029-95CF-AA24-014B4D782B60}"/>
              </a:ext>
            </a:extLst>
          </p:cNvPr>
          <p:cNvSpPr>
            <a:spLocks noGrp="1"/>
          </p:cNvSpPr>
          <p:nvPr>
            <p:ph type="sldNum" sz="quarter" idx="12"/>
          </p:nvPr>
        </p:nvSpPr>
        <p:spPr/>
        <p:txBody>
          <a:bodyPr/>
          <a:lstStyle/>
          <a:p>
            <a:fld id="{BCDE79FB-97BA-492B-8D57-F1373F9ADA95}" type="slidenum">
              <a:rPr lang="en-US" smtClean="0"/>
              <a:t>5</a:t>
            </a:fld>
            <a:endParaRPr lang="en-US"/>
          </a:p>
        </p:txBody>
      </p:sp>
    </p:spTree>
    <p:extLst>
      <p:ext uri="{BB962C8B-B14F-4D97-AF65-F5344CB8AC3E}">
        <p14:creationId xmlns:p14="http://schemas.microsoft.com/office/powerpoint/2010/main" val="33732054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0E9319-12A1-34BE-A926-10401A3A7DB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3D1A926-5965-8E6F-D9ED-102E8BD2D7ED}"/>
              </a:ext>
            </a:extLst>
          </p:cNvPr>
          <p:cNvSpPr>
            <a:spLocks noGrp="1"/>
          </p:cNvSpPr>
          <p:nvPr>
            <p:ph type="title"/>
          </p:nvPr>
        </p:nvSpPr>
        <p:spPr/>
        <p:txBody>
          <a:bodyPr/>
          <a:lstStyle/>
          <a:p>
            <a:r>
              <a:rPr lang="en-US"/>
              <a:t>ECRS &amp; Non-Spin Probabilistic Model Recap &amp; 2027 Recommendation</a:t>
            </a:r>
          </a:p>
        </p:txBody>
      </p:sp>
      <p:sp>
        <p:nvSpPr>
          <p:cNvPr id="4" name="Text Placeholder 3">
            <a:extLst>
              <a:ext uri="{FF2B5EF4-FFF2-40B4-BE49-F238E27FC236}">
                <a16:creationId xmlns:a16="http://schemas.microsoft.com/office/drawing/2014/main" id="{733880A9-B9FF-8BB7-C56E-E0A530A0573B}"/>
              </a:ext>
            </a:extLst>
          </p:cNvPr>
          <p:cNvSpPr>
            <a:spLocks noGrp="1"/>
          </p:cNvSpPr>
          <p:nvPr>
            <p:ph type="body" sz="quarter" idx="15"/>
          </p:nvPr>
        </p:nvSpPr>
        <p:spPr>
          <a:xfrm flipH="1">
            <a:off x="408878" y="5768971"/>
            <a:ext cx="11173523" cy="838149"/>
          </a:xfrm>
        </p:spPr>
        <p:txBody>
          <a:bodyPr/>
          <a:lstStyle/>
          <a:p>
            <a:r>
              <a:rPr lang="en-US" sz="1400"/>
              <a:t>Key Takeaway: ERCOT evaluated several sensitivities on each parameter across 756 scenarios and, based on that analysis, is recommending X = 6 hours, Y = the headroom credit shown, W = 4-hour sustainability, XX = 10 years, YY = 100%, and ZZ = 3,000 MW.</a:t>
            </a:r>
          </a:p>
        </p:txBody>
      </p:sp>
      <p:sp>
        <p:nvSpPr>
          <p:cNvPr id="5" name="Slide Number Placeholder 4">
            <a:extLst>
              <a:ext uri="{FF2B5EF4-FFF2-40B4-BE49-F238E27FC236}">
                <a16:creationId xmlns:a16="http://schemas.microsoft.com/office/drawing/2014/main" id="{5EE4853A-01CA-EF9B-0CF2-CDCD35C0C88B}"/>
              </a:ext>
            </a:extLst>
          </p:cNvPr>
          <p:cNvSpPr>
            <a:spLocks noGrp="1"/>
          </p:cNvSpPr>
          <p:nvPr>
            <p:ph type="sldNum" sz="quarter" idx="12"/>
          </p:nvPr>
        </p:nvSpPr>
        <p:spPr/>
        <p:txBody>
          <a:bodyPr/>
          <a:lstStyle/>
          <a:p>
            <a:fld id="{BCDE79FB-97BA-492B-8D57-F1373F9ADA95}" type="slidenum">
              <a:rPr lang="en-US" smtClean="0"/>
              <a:t>6</a:t>
            </a:fld>
            <a:endParaRPr lang="en-US"/>
          </a:p>
        </p:txBody>
      </p:sp>
      <p:grpSp>
        <p:nvGrpSpPr>
          <p:cNvPr id="3" name="Group 2">
            <a:extLst>
              <a:ext uri="{FF2B5EF4-FFF2-40B4-BE49-F238E27FC236}">
                <a16:creationId xmlns:a16="http://schemas.microsoft.com/office/drawing/2014/main" id="{059D1977-D530-3E7F-A631-AC094FA0F489}"/>
              </a:ext>
            </a:extLst>
          </p:cNvPr>
          <p:cNvGrpSpPr/>
          <p:nvPr/>
        </p:nvGrpSpPr>
        <p:grpSpPr>
          <a:xfrm>
            <a:off x="408878" y="1163444"/>
            <a:ext cx="8967409" cy="4353106"/>
            <a:chOff x="93373" y="1594179"/>
            <a:chExt cx="8963376" cy="4324021"/>
          </a:xfrm>
        </p:grpSpPr>
        <p:sp>
          <p:nvSpPr>
            <p:cNvPr id="6" name="TextBox 5">
              <a:extLst>
                <a:ext uri="{FF2B5EF4-FFF2-40B4-BE49-F238E27FC236}">
                  <a16:creationId xmlns:a16="http://schemas.microsoft.com/office/drawing/2014/main" id="{F5D89D69-A437-43F2-AC84-F3996D9A43C6}"/>
                </a:ext>
              </a:extLst>
            </p:cNvPr>
            <p:cNvSpPr txBox="1"/>
            <p:nvPr/>
          </p:nvSpPr>
          <p:spPr>
            <a:xfrm>
              <a:off x="93373" y="1594179"/>
              <a:ext cx="8963376" cy="4324021"/>
            </a:xfrm>
            <a:prstGeom prst="rect">
              <a:avLst/>
            </a:prstGeom>
            <a:solidFill>
              <a:srgbClr val="5B6770">
                <a:lumMod val="20000"/>
                <a:lumOff val="80000"/>
              </a:srgbClr>
            </a:solidFill>
            <a:ln w="38100">
              <a:solidFill>
                <a:srgbClr val="5B6770"/>
              </a:solidFill>
            </a:ln>
          </p:spPr>
          <p:txBody>
            <a:bodyPr wrap="squar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a:ln>
                  <a:noFill/>
                </a:ln>
                <a:solidFill>
                  <a:srgbClr val="2D3338"/>
                </a:solidFill>
                <a:effectLst/>
                <a:uLnTx/>
                <a:uFillTx/>
              </a:endParaRPr>
            </a:p>
          </p:txBody>
        </p:sp>
        <p:sp>
          <p:nvSpPr>
            <p:cNvPr id="7" name="TextBox 6">
              <a:extLst>
                <a:ext uri="{FF2B5EF4-FFF2-40B4-BE49-F238E27FC236}">
                  <a16:creationId xmlns:a16="http://schemas.microsoft.com/office/drawing/2014/main" id="{42BA3BFD-F189-8A0F-D9DB-73ED17B745B7}"/>
                </a:ext>
              </a:extLst>
            </p:cNvPr>
            <p:cNvSpPr txBox="1"/>
            <p:nvPr/>
          </p:nvSpPr>
          <p:spPr>
            <a:xfrm>
              <a:off x="723980" y="170729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INPUTS</a:t>
              </a:r>
            </a:p>
          </p:txBody>
        </p:sp>
        <p:sp>
          <p:nvSpPr>
            <p:cNvPr id="8" name="TextBox 7">
              <a:extLst>
                <a:ext uri="{FF2B5EF4-FFF2-40B4-BE49-F238E27FC236}">
                  <a16:creationId xmlns:a16="http://schemas.microsoft.com/office/drawing/2014/main" id="{D43FEDBC-4A69-A276-6CAD-1E08DE2FD889}"/>
                </a:ext>
              </a:extLst>
            </p:cNvPr>
            <p:cNvSpPr txBox="1"/>
            <p:nvPr/>
          </p:nvSpPr>
          <p:spPr>
            <a:xfrm>
              <a:off x="3493370" y="1680767"/>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ENGINE</a:t>
              </a:r>
            </a:p>
          </p:txBody>
        </p:sp>
        <p:sp>
          <p:nvSpPr>
            <p:cNvPr id="9" name="TextBox 8">
              <a:extLst>
                <a:ext uri="{FF2B5EF4-FFF2-40B4-BE49-F238E27FC236}">
                  <a16:creationId xmlns:a16="http://schemas.microsoft.com/office/drawing/2014/main" id="{80ECAFF9-DAB4-5343-2D61-1B65944B6646}"/>
                </a:ext>
              </a:extLst>
            </p:cNvPr>
            <p:cNvSpPr txBox="1"/>
            <p:nvPr/>
          </p:nvSpPr>
          <p:spPr>
            <a:xfrm>
              <a:off x="6573550" y="1712136"/>
              <a:ext cx="1594369" cy="338554"/>
            </a:xfrm>
            <a:prstGeom prst="rect">
              <a:avLst/>
            </a:prstGeom>
            <a:noFill/>
          </p:spPr>
          <p:txBody>
            <a:bodyPr wrap="square">
              <a:spAutoFit/>
            </a:bodyP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sng" strike="noStrike" kern="0" cap="none" spc="0" normalizeH="0" baseline="0" noProof="0">
                  <a:ln>
                    <a:noFill/>
                  </a:ln>
                  <a:solidFill>
                    <a:srgbClr val="2D3338"/>
                  </a:solidFill>
                  <a:effectLst/>
                  <a:uLnTx/>
                  <a:uFillTx/>
                </a:rPr>
                <a:t>OUTPUTS</a:t>
              </a:r>
            </a:p>
          </p:txBody>
        </p:sp>
        <p:sp>
          <p:nvSpPr>
            <p:cNvPr id="10" name="Rectangle: Rounded Corners 9">
              <a:extLst>
                <a:ext uri="{FF2B5EF4-FFF2-40B4-BE49-F238E27FC236}">
                  <a16:creationId xmlns:a16="http://schemas.microsoft.com/office/drawing/2014/main" id="{990E5494-30B3-CBA8-086D-7C175555816C}"/>
                </a:ext>
              </a:extLst>
            </p:cNvPr>
            <p:cNvSpPr/>
            <p:nvPr/>
          </p:nvSpPr>
          <p:spPr>
            <a:xfrm>
              <a:off x="204346" y="2125325"/>
              <a:ext cx="2665945" cy="1432548"/>
            </a:xfrm>
            <a:prstGeom prst="roundRect">
              <a:avLst/>
            </a:prstGeom>
            <a:solidFill>
              <a:srgbClr val="685BC7">
                <a:lumMod val="20000"/>
                <a:lumOff val="80000"/>
              </a:srgb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a:ln>
                    <a:noFill/>
                  </a:ln>
                  <a:solidFill>
                    <a:srgbClr val="5B6770"/>
                  </a:solidFill>
                  <a:effectLst/>
                  <a:uLnTx/>
                  <a:uFillTx/>
                  <a:latin typeface="Arial"/>
                  <a:ea typeface="+mn-ea"/>
                  <a:cs typeface="+mn-cs"/>
                </a:rPr>
                <a:t>Risks</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i="0" u="none" strike="noStrike" kern="0" cap="none" spc="0" normalizeH="0" baseline="0" noProof="0">
                  <a:ln>
                    <a:noFill/>
                  </a:ln>
                  <a:solidFill>
                    <a:srgbClr val="5B6770"/>
                  </a:solidFill>
                  <a:effectLst/>
                  <a:uLnTx/>
                  <a:uFillTx/>
                  <a:latin typeface="Arial"/>
                  <a:ea typeface="+mn-ea"/>
                  <a:cs typeface="+mn-cs"/>
                </a:rPr>
                <a:t>(</a:t>
              </a:r>
              <a:r>
                <a:rPr kumimoji="0" lang="en-US" sz="1350" i="0" u="none" strike="noStrike" kern="0" cap="none" spc="0" normalizeH="0" baseline="0" noProof="0">
                  <a:ln>
                    <a:noFill/>
                  </a:ln>
                  <a:solidFill>
                    <a:srgbClr val="FF0000"/>
                  </a:solidFill>
                  <a:effectLst/>
                  <a:uLnTx/>
                  <a:uFillTx/>
                  <a:latin typeface="Arial"/>
                  <a:ea typeface="+mn-ea"/>
                  <a:cs typeface="+mn-cs"/>
                </a:rPr>
                <a:t>X=</a:t>
              </a:r>
              <a:r>
                <a:rPr kumimoji="0" lang="en-US" sz="1350" i="0" u="none" strike="noStrike" kern="0" cap="none" spc="0" normalizeH="0" baseline="0" noProof="0">
                  <a:ln>
                    <a:noFill/>
                  </a:ln>
                  <a:solidFill>
                    <a:srgbClr val="5B6770"/>
                  </a:solidFill>
                  <a:effectLst/>
                  <a:uLnTx/>
                  <a:uFillTx/>
                  <a:latin typeface="Arial"/>
                  <a:ea typeface="+mn-ea"/>
                  <a:cs typeface="+mn-cs"/>
                </a:rPr>
                <a:t>)</a:t>
              </a:r>
              <a:r>
                <a:rPr kumimoji="0" lang="en-US" sz="1350" i="0" u="none" strike="noStrike" kern="0" cap="none" spc="0" normalizeH="0" baseline="0" noProof="0">
                  <a:ln>
                    <a:noFill/>
                  </a:ln>
                  <a:solidFill>
                    <a:srgbClr val="FF0000"/>
                  </a:solidFill>
                  <a:effectLst/>
                  <a:uLnTx/>
                  <a:uFillTx/>
                  <a:latin typeface="Arial"/>
                  <a:ea typeface="+mn-ea"/>
                  <a:cs typeface="+mn-cs"/>
                </a:rPr>
                <a:t> </a:t>
              </a:r>
              <a:r>
                <a:rPr lang="en-US" sz="1350" kern="0">
                  <a:solidFill>
                    <a:srgbClr val="5B6770"/>
                  </a:solidFill>
                  <a:latin typeface="Arial"/>
                </a:rPr>
                <a:t>hour ahead </a:t>
              </a:r>
              <a:r>
                <a:rPr kumimoji="0" lang="en-US" sz="1350" b="0" i="0" u="none" strike="noStrike" kern="0" cap="none" spc="0" normalizeH="0" baseline="0" noProof="0">
                  <a:ln>
                    <a:noFill/>
                  </a:ln>
                  <a:solidFill>
                    <a:srgbClr val="5B6770"/>
                  </a:solidFill>
                  <a:effectLst/>
                  <a:uLnTx/>
                  <a:uFillTx/>
                  <a:latin typeface="Arial"/>
                  <a:ea typeface="+mn-ea"/>
                  <a:cs typeface="+mn-cs"/>
                </a:rPr>
                <a:t>ahead and 30 min ahead Net Load Forecast Error and</a:t>
              </a:r>
            </a:p>
            <a:p>
              <a:pPr marL="112713" lvl="0" indent="-112713" defTabSz="685800">
                <a:buFont typeface="Arial" panose="020B0604020202020204" pitchFamily="34" charset="0"/>
                <a:buChar char="•"/>
                <a:defRPr/>
              </a:pPr>
              <a:r>
                <a:rPr kumimoji="0" lang="en-US" sz="1350" b="0" i="0" u="none" strike="noStrike" kern="0" cap="none" spc="0" normalizeH="0" baseline="0" noProof="0">
                  <a:ln>
                    <a:noFill/>
                  </a:ln>
                  <a:solidFill>
                    <a:srgbClr val="5B6770"/>
                  </a:solidFill>
                  <a:effectLst/>
                  <a:uLnTx/>
                  <a:uFillTx/>
                  <a:latin typeface="Arial"/>
                  <a:ea typeface="+mn-ea"/>
                  <a:cs typeface="+mn-cs"/>
                </a:rPr>
                <a:t>Accumulated Forced Outages in (</a:t>
              </a:r>
              <a:r>
                <a:rPr kumimoji="0" lang="en-US" sz="1350" b="0" i="0" u="none" strike="noStrike" kern="0" cap="none" spc="0" normalizeH="0" baseline="0" noProof="0">
                  <a:ln>
                    <a:noFill/>
                  </a:ln>
                  <a:solidFill>
                    <a:srgbClr val="FF0000"/>
                  </a:solidFill>
                  <a:effectLst/>
                  <a:uLnTx/>
                  <a:uFillTx/>
                  <a:latin typeface="Arial"/>
                  <a:ea typeface="+mn-ea"/>
                  <a:cs typeface="+mn-cs"/>
                </a:rPr>
                <a:t>X=</a:t>
              </a:r>
              <a:r>
                <a:rPr kumimoji="0" lang="en-US" sz="1350" b="0" i="0" u="none" strike="noStrike" kern="0" cap="none" spc="0" normalizeH="0" baseline="0" noProof="0">
                  <a:ln>
                    <a:noFill/>
                  </a:ln>
                  <a:solidFill>
                    <a:srgbClr val="5B6770"/>
                  </a:solidFill>
                  <a:effectLst/>
                  <a:uLnTx/>
                  <a:uFillTx/>
                  <a:latin typeface="Arial"/>
                  <a:ea typeface="+mn-ea"/>
                  <a:cs typeface="+mn-cs"/>
                </a:rPr>
                <a:t>) hours</a:t>
              </a:r>
            </a:p>
          </p:txBody>
        </p:sp>
        <p:sp>
          <p:nvSpPr>
            <p:cNvPr id="11" name="Rectangle: Rounded Corners 10">
              <a:extLst>
                <a:ext uri="{FF2B5EF4-FFF2-40B4-BE49-F238E27FC236}">
                  <a16:creationId xmlns:a16="http://schemas.microsoft.com/office/drawing/2014/main" id="{9F1F655A-3F40-A98F-FCF6-2BCC7F0CD3C9}"/>
                </a:ext>
              </a:extLst>
            </p:cNvPr>
            <p:cNvSpPr/>
            <p:nvPr/>
          </p:nvSpPr>
          <p:spPr>
            <a:xfrm>
              <a:off x="204346" y="3775528"/>
              <a:ext cx="2665944" cy="1953627"/>
            </a:xfrm>
            <a:prstGeom prst="roundRect">
              <a:avLst/>
            </a:prstGeom>
            <a:solidFill>
              <a:schemeClr val="accent6">
                <a:lumMod val="20000"/>
                <a:lumOff val="80000"/>
              </a:schemeClr>
            </a:solidFill>
            <a:ln w="28575" cap="flat" cmpd="sng" algn="ctr">
              <a:solidFill>
                <a:srgbClr val="685BC7"/>
              </a:solidFill>
              <a:prstDash val="solid"/>
              <a:round/>
              <a:headEnd type="none" w="med" len="med"/>
              <a:tailEnd type="none" w="med" len="me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1" i="0" u="none" strike="noStrike" kern="0" cap="all" spc="0" normalizeH="0" baseline="0" noProof="0">
                  <a:ln>
                    <a:noFill/>
                  </a:ln>
                  <a:solidFill>
                    <a:srgbClr val="5B6770"/>
                  </a:solidFill>
                  <a:effectLst/>
                  <a:uLnTx/>
                  <a:uFillTx/>
                  <a:latin typeface="Arial"/>
                  <a:ea typeface="+mn-ea"/>
                  <a:cs typeface="+mn-cs"/>
                </a:rPr>
                <a:t>Risk Credits</a:t>
              </a:r>
            </a:p>
            <a:p>
              <a:pPr marL="0" marR="0" lvl="0" indent="0" defTabSz="685800" eaLnBrk="1" fontAlgn="auto" latinLnBrk="0" hangingPunct="1">
                <a:lnSpc>
                  <a:spcPct val="100000"/>
                </a:lnSpc>
                <a:spcBef>
                  <a:spcPts val="0"/>
                </a:spcBef>
                <a:spcAft>
                  <a:spcPts val="0"/>
                </a:spcAft>
                <a:buClrTx/>
                <a:buSzTx/>
                <a:buFontTx/>
                <a:buNone/>
                <a:tabLst/>
                <a:defRPr/>
              </a:pPr>
              <a:r>
                <a:rPr kumimoji="0" lang="en-US" sz="1350" i="0" u="none" strike="noStrike" kern="0" cap="none" spc="0" normalizeH="0" baseline="0" noProof="0">
                  <a:ln>
                    <a:noFill/>
                  </a:ln>
                  <a:solidFill>
                    <a:srgbClr val="5B6770"/>
                  </a:solidFill>
                  <a:effectLst/>
                  <a:uLnTx/>
                  <a:uFillTx/>
                  <a:latin typeface="Arial"/>
                  <a:ea typeface="+mn-ea"/>
                  <a:cs typeface="+mn-cs"/>
                </a:rPr>
                <a:t>(</a:t>
              </a:r>
              <a:r>
                <a:rPr kumimoji="0" lang="en-US" sz="1350" i="0" u="none" strike="noStrike" kern="0" cap="none" spc="0" normalizeH="0" baseline="0" noProof="0">
                  <a:ln>
                    <a:noFill/>
                  </a:ln>
                  <a:solidFill>
                    <a:srgbClr val="FF0000"/>
                  </a:solidFill>
                  <a:effectLst/>
                  <a:uLnTx/>
                  <a:uFillTx/>
                  <a:latin typeface="Arial"/>
                  <a:ea typeface="+mn-ea"/>
                  <a:cs typeface="+mn-cs"/>
                </a:rPr>
                <a:t>Y</a:t>
              </a:r>
              <a:r>
                <a:rPr lang="en-US" sz="1350" kern="0">
                  <a:solidFill>
                    <a:srgbClr val="FF0000"/>
                  </a:solidFill>
                  <a:latin typeface="Arial"/>
                </a:rPr>
                <a:t>=</a:t>
              </a:r>
              <a:r>
                <a:rPr kumimoji="0" lang="en-US" sz="1350" i="0" u="none" strike="noStrike" kern="0" cap="none" spc="0" normalizeH="0" baseline="0" noProof="0">
                  <a:ln>
                    <a:noFill/>
                  </a:ln>
                  <a:solidFill>
                    <a:srgbClr val="5B6770"/>
                  </a:solidFill>
                  <a:effectLst/>
                  <a:uLnTx/>
                  <a:uFillTx/>
                  <a:latin typeface="Arial"/>
                  <a:ea typeface="+mn-ea"/>
                  <a:cs typeface="+mn-cs"/>
                </a:rPr>
                <a:t>)</a:t>
              </a:r>
              <a:r>
                <a:rPr kumimoji="0" lang="en-US" sz="1350" b="0" i="0" u="none" strike="noStrike" kern="0" cap="none" spc="0" normalizeH="0" baseline="0" noProof="0">
                  <a:ln>
                    <a:noFill/>
                  </a:ln>
                  <a:solidFill>
                    <a:srgbClr val="FF0000"/>
                  </a:solidFill>
                  <a:effectLst/>
                  <a:uLnTx/>
                  <a:uFillTx/>
                  <a:latin typeface="Arial"/>
                  <a:ea typeface="+mn-ea"/>
                  <a:cs typeface="+mn-cs"/>
                </a:rPr>
                <a:t> </a:t>
              </a:r>
              <a:r>
                <a:rPr lang="en-US" sz="1350" kern="0">
                  <a:solidFill>
                    <a:srgbClr val="5B6770"/>
                  </a:solidFill>
                  <a:latin typeface="Arial"/>
                </a:rPr>
                <a:t>%</a:t>
              </a:r>
              <a:r>
                <a:rPr kumimoji="0" lang="en-US" sz="1350" b="0" i="0" u="none" strike="noStrike" kern="0" cap="none" spc="0" normalizeH="0" baseline="0" noProof="0">
                  <a:ln>
                    <a:noFill/>
                  </a:ln>
                  <a:solidFill>
                    <a:srgbClr val="FF0000"/>
                  </a:solidFill>
                  <a:effectLst/>
                  <a:uLnTx/>
                  <a:uFillTx/>
                  <a:latin typeface="Arial"/>
                  <a:ea typeface="+mn-ea"/>
                  <a:cs typeface="+mn-cs"/>
                </a:rPr>
                <a:t> </a:t>
              </a:r>
              <a:r>
                <a:rPr kumimoji="0" lang="en-US" sz="1350" b="0" i="0" u="none" strike="noStrike" kern="0" cap="none" spc="0" normalizeH="0" baseline="0" noProof="0">
                  <a:ln>
                    <a:noFill/>
                  </a:ln>
                  <a:solidFill>
                    <a:srgbClr val="5B6770"/>
                  </a:solidFill>
                  <a:effectLst/>
                  <a:uLnTx/>
                  <a:uFillTx/>
                  <a:latin typeface="Arial"/>
                  <a:ea typeface="+mn-ea"/>
                  <a:cs typeface="+mn-cs"/>
                </a:rPr>
                <a:t>of historically available</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5B6770"/>
                  </a:solidFill>
                  <a:effectLst/>
                  <a:uLnTx/>
                  <a:uFillTx/>
                  <a:latin typeface="Arial"/>
                  <a:ea typeface="+mn-ea"/>
                  <a:cs typeface="+mn-cs"/>
                </a:rPr>
                <a:t>30 min online headroom </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350" b="0" i="0" u="none" strike="noStrike" kern="0" cap="none" spc="0" normalizeH="0" baseline="0" noProof="0">
                  <a:ln>
                    <a:noFill/>
                  </a:ln>
                  <a:solidFill>
                    <a:srgbClr val="5B6770"/>
                  </a:solidFill>
                  <a:effectLst/>
                  <a:uLnTx/>
                  <a:uFillTx/>
                  <a:latin typeface="Arial"/>
                  <a:ea typeface="+mn-ea"/>
                  <a:cs typeface="+mn-cs"/>
                </a:rPr>
                <a:t>30 min start Offline capacity</a:t>
              </a:r>
            </a:p>
            <a:p>
              <a:pPr marL="112713" marR="0" lvl="0" indent="-112713" defTabSz="68580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350" kern="0">
                  <a:solidFill>
                    <a:srgbClr val="5B6770"/>
                  </a:solidFill>
                  <a:latin typeface="Arial"/>
                </a:rPr>
                <a:t>ESR capacity sustainable for (</a:t>
              </a:r>
              <a:r>
                <a:rPr lang="en-US" sz="1350" kern="0">
                  <a:solidFill>
                    <a:srgbClr val="FF0000"/>
                  </a:solidFill>
                  <a:latin typeface="Arial"/>
                </a:rPr>
                <a:t>W=</a:t>
              </a:r>
              <a:r>
                <a:rPr lang="en-US" sz="1350" kern="0">
                  <a:solidFill>
                    <a:srgbClr val="5B6770"/>
                  </a:solidFill>
                  <a:latin typeface="Arial"/>
                </a:rPr>
                <a:t>) hours</a:t>
              </a:r>
            </a:p>
            <a:p>
              <a:pPr marR="0" lvl="0" defTabSz="685800" eaLnBrk="1" fontAlgn="auto" latinLnBrk="0" hangingPunct="1">
                <a:lnSpc>
                  <a:spcPct val="100000"/>
                </a:lnSpc>
                <a:spcBef>
                  <a:spcPts val="0"/>
                </a:spcBef>
                <a:spcAft>
                  <a:spcPts val="0"/>
                </a:spcAft>
                <a:buClrTx/>
                <a:buSzTx/>
                <a:tabLst/>
                <a:defRPr/>
              </a:pPr>
              <a:endParaRPr kumimoji="0" lang="en-US" sz="800" b="0" i="0" u="none" strike="noStrike" kern="0" cap="none" spc="0" normalizeH="0" baseline="0" noProof="0">
                <a:ln>
                  <a:noFill/>
                </a:ln>
                <a:solidFill>
                  <a:srgbClr val="5B6770"/>
                </a:solidFill>
                <a:effectLst/>
                <a:uLnTx/>
                <a:uFillTx/>
                <a:latin typeface="Arial"/>
                <a:ea typeface="+mn-ea"/>
                <a:cs typeface="+mn-cs"/>
              </a:endParaRPr>
            </a:p>
            <a:p>
              <a:pPr marR="0" lvl="0" defTabSz="685800" eaLnBrk="1" fontAlgn="auto" latinLnBrk="0" hangingPunct="1">
                <a:lnSpc>
                  <a:spcPct val="100000"/>
                </a:lnSpc>
                <a:spcBef>
                  <a:spcPts val="0"/>
                </a:spcBef>
                <a:spcAft>
                  <a:spcPts val="0"/>
                </a:spcAft>
                <a:buClrTx/>
                <a:buSzTx/>
                <a:tabLst/>
                <a:defRPr/>
              </a:pPr>
              <a:r>
                <a:rPr kumimoji="0" lang="en-US" sz="1200" b="0" i="0" u="none" strike="noStrike" kern="0" cap="none" spc="0" normalizeH="0" baseline="0" noProof="0">
                  <a:ln>
                    <a:noFill/>
                  </a:ln>
                  <a:solidFill>
                    <a:srgbClr val="5B6770"/>
                  </a:solidFill>
                  <a:effectLst/>
                  <a:uLnTx/>
                  <a:uFillTx/>
                  <a:latin typeface="Arial"/>
                  <a:ea typeface="+mn-ea"/>
                  <a:cs typeface="+mn-cs"/>
                </a:rPr>
                <a:t>(</a:t>
              </a:r>
              <a:r>
                <a:rPr lang="en-US" sz="1200" kern="0">
                  <a:solidFill>
                    <a:srgbClr val="5B6770"/>
                  </a:solidFill>
                  <a:latin typeface="Arial"/>
                </a:rPr>
                <a:t>Night | Day) where night is HE23 to HE5 and day is HE6 to HE22</a:t>
              </a:r>
              <a:endParaRPr kumimoji="0" lang="en-US" sz="1350" b="0" i="0" u="none" strike="noStrike" kern="0" cap="none" spc="0" normalizeH="0" baseline="0" noProof="0">
                <a:ln>
                  <a:noFill/>
                </a:ln>
                <a:solidFill>
                  <a:srgbClr val="5B6770"/>
                </a:solidFill>
                <a:effectLst/>
                <a:uLnTx/>
                <a:uFillTx/>
                <a:latin typeface="Arial"/>
                <a:ea typeface="+mn-ea"/>
                <a:cs typeface="+mn-cs"/>
              </a:endParaRPr>
            </a:p>
          </p:txBody>
        </p:sp>
        <p:sp>
          <p:nvSpPr>
            <p:cNvPr id="12" name="Rectangle 11">
              <a:extLst>
                <a:ext uri="{FF2B5EF4-FFF2-40B4-BE49-F238E27FC236}">
                  <a16:creationId xmlns:a16="http://schemas.microsoft.com/office/drawing/2014/main" id="{8364ECAB-BBFA-2545-3224-536C0CA28FD1}"/>
                </a:ext>
              </a:extLst>
            </p:cNvPr>
            <p:cNvSpPr/>
            <p:nvPr/>
          </p:nvSpPr>
          <p:spPr>
            <a:xfrm>
              <a:off x="3149251" y="2109116"/>
              <a:ext cx="2333318" cy="3620037"/>
            </a:xfrm>
            <a:prstGeom prst="rect">
              <a:avLst/>
            </a:prstGeom>
            <a:solidFill>
              <a:srgbClr val="1F8B9D">
                <a:lumMod val="20000"/>
                <a:lumOff val="80000"/>
              </a:srgbClr>
            </a:solidFill>
            <a:ln w="25400" cap="flat" cmpd="sng" algn="ctr">
              <a:solidFill>
                <a:srgbClr val="00AEC7"/>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3" name="Rectangle 12">
              <a:extLst>
                <a:ext uri="{FF2B5EF4-FFF2-40B4-BE49-F238E27FC236}">
                  <a16:creationId xmlns:a16="http://schemas.microsoft.com/office/drawing/2014/main" id="{AB199189-A950-C944-20DE-65FE6906654C}"/>
                </a:ext>
              </a:extLst>
            </p:cNvPr>
            <p:cNvSpPr/>
            <p:nvPr/>
          </p:nvSpPr>
          <p:spPr>
            <a:xfrm>
              <a:off x="3315343" y="2225316"/>
              <a:ext cx="1899187" cy="1212695"/>
            </a:xfrm>
            <a:prstGeom prst="rect">
              <a:avLst/>
            </a:prstGeom>
            <a:solidFill>
              <a:srgbClr val="00AEC7">
                <a:lumMod val="75000"/>
              </a:srgbClr>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600" b="1" i="0" u="none" strike="noStrike" kern="0" cap="small" spc="0" normalizeH="0" baseline="0" noProof="0">
                  <a:ln>
                    <a:noFill/>
                  </a:ln>
                  <a:solidFill>
                    <a:srgbClr val="FFFFFF"/>
                  </a:solidFill>
                  <a:effectLst/>
                  <a:uLnTx/>
                  <a:uFillTx/>
                  <a:latin typeface="Arial"/>
                  <a:ea typeface="+mn-ea"/>
                  <a:cs typeface="+mn-cs"/>
                </a:rPr>
                <a:t>Monte Carlo Optimization</a:t>
              </a:r>
            </a:p>
          </p:txBody>
        </p:sp>
        <p:sp>
          <p:nvSpPr>
            <p:cNvPr id="14" name="Flowchart: Decision 13">
              <a:extLst>
                <a:ext uri="{FF2B5EF4-FFF2-40B4-BE49-F238E27FC236}">
                  <a16:creationId xmlns:a16="http://schemas.microsoft.com/office/drawing/2014/main" id="{55613D93-D490-2EB7-932F-E1F6FDEC78EE}"/>
                </a:ext>
              </a:extLst>
            </p:cNvPr>
            <p:cNvSpPr/>
            <p:nvPr/>
          </p:nvSpPr>
          <p:spPr>
            <a:xfrm>
              <a:off x="3264901" y="3929949"/>
              <a:ext cx="1899188" cy="1254655"/>
            </a:xfrm>
            <a:prstGeom prst="flowChartDecision">
              <a:avLst/>
            </a:prstGeom>
            <a:solidFill>
              <a:srgbClr val="00AEC7">
                <a:lumMod val="75000"/>
              </a:srgbClr>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small" spc="0" normalizeH="0" baseline="0" noProof="0">
                  <a:ln>
                    <a:noFill/>
                  </a:ln>
                  <a:solidFill>
                    <a:srgbClr val="FFFFFF"/>
                  </a:solidFill>
                  <a:effectLst/>
                  <a:uLnTx/>
                  <a:uFillTx/>
                  <a:latin typeface="Arial"/>
                  <a:ea typeface="+mn-ea"/>
                  <a:cs typeface="+mn-cs"/>
                </a:rPr>
                <a:t>Convergence</a:t>
              </a:r>
              <a:r>
                <a:rPr kumimoji="0" lang="en-US" sz="1100" b="0" i="0" u="none" strike="noStrike" kern="0" cap="small" spc="0" normalizeH="0" baseline="0" noProof="0">
                  <a:ln>
                    <a:noFill/>
                  </a:ln>
                  <a:solidFill>
                    <a:srgbClr val="FFFFFF"/>
                  </a:solidFill>
                  <a:effectLst/>
                  <a:uLnTx/>
                  <a:uFillTx/>
                  <a:latin typeface="Arial"/>
                  <a:ea typeface="+mn-ea"/>
                  <a:cs typeface="+mn-cs"/>
                </a:rPr>
                <a:t> Criteria</a:t>
              </a:r>
              <a:r>
                <a:rPr kumimoji="0" lang="en-US" sz="1100" b="0" i="0" u="none" strike="noStrike" kern="0" cap="small" spc="0" normalizeH="0" baseline="30000" noProof="0">
                  <a:ln>
                    <a:noFill/>
                  </a:ln>
                  <a:solidFill>
                    <a:srgbClr val="FFFFFF"/>
                  </a:solidFill>
                  <a:effectLst/>
                  <a:uLnTx/>
                  <a:uFillTx/>
                  <a:latin typeface="Arial"/>
                  <a:ea typeface="+mn-ea"/>
                  <a:cs typeface="+mn-cs"/>
                </a:rPr>
                <a:t>+</a:t>
              </a:r>
              <a:r>
                <a:rPr kumimoji="0" lang="en-US" sz="1100" b="0" i="0" u="none" strike="noStrike" kern="0" cap="small" spc="0" normalizeH="0" baseline="0" noProof="0">
                  <a:ln>
                    <a:noFill/>
                  </a:ln>
                  <a:solidFill>
                    <a:srgbClr val="FFFFFF"/>
                  </a:solidFill>
                  <a:effectLst/>
                  <a:uLnTx/>
                  <a:uFillTx/>
                  <a:latin typeface="Arial"/>
                  <a:ea typeface="+mn-ea"/>
                  <a:cs typeface="+mn-cs"/>
                </a:rPr>
                <a:t> Met?</a:t>
              </a:r>
            </a:p>
          </p:txBody>
        </p:sp>
        <p:sp>
          <p:nvSpPr>
            <p:cNvPr id="15" name="Rectangle 14">
              <a:extLst>
                <a:ext uri="{FF2B5EF4-FFF2-40B4-BE49-F238E27FC236}">
                  <a16:creationId xmlns:a16="http://schemas.microsoft.com/office/drawing/2014/main" id="{624E1546-DC6B-90CC-B97B-F4DB3857193D}"/>
                </a:ext>
              </a:extLst>
            </p:cNvPr>
            <p:cNvSpPr/>
            <p:nvPr/>
          </p:nvSpPr>
          <p:spPr>
            <a:xfrm>
              <a:off x="5774450" y="2109116"/>
              <a:ext cx="3214609" cy="1985453"/>
            </a:xfrm>
            <a:prstGeom prst="rect">
              <a:avLst/>
            </a:prstGeom>
            <a:solidFill>
              <a:srgbClr val="26D07C">
                <a:lumMod val="20000"/>
                <a:lumOff val="80000"/>
              </a:srgbClr>
            </a:solidFill>
            <a:ln w="25400" cap="flat" cmpd="sng" algn="ctr">
              <a:solidFill>
                <a:srgbClr val="50BC32"/>
              </a:solid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Arial"/>
                <a:ea typeface="+mn-ea"/>
                <a:cs typeface="+mn-cs"/>
              </a:endParaRPr>
            </a:p>
          </p:txBody>
        </p:sp>
        <p:sp>
          <p:nvSpPr>
            <p:cNvPr id="16" name="TextBox 15">
              <a:extLst>
                <a:ext uri="{FF2B5EF4-FFF2-40B4-BE49-F238E27FC236}">
                  <a16:creationId xmlns:a16="http://schemas.microsoft.com/office/drawing/2014/main" id="{3FC2F17C-4536-B89C-CD4F-FB9A21E8847C}"/>
                </a:ext>
              </a:extLst>
            </p:cNvPr>
            <p:cNvSpPr txBox="1"/>
            <p:nvPr/>
          </p:nvSpPr>
          <p:spPr>
            <a:xfrm>
              <a:off x="3398859" y="3656119"/>
              <a:ext cx="891696"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Net Risk</a:t>
              </a:r>
            </a:p>
          </p:txBody>
        </p:sp>
        <p:sp>
          <p:nvSpPr>
            <p:cNvPr id="17" name="Oval 16">
              <a:extLst>
                <a:ext uri="{FF2B5EF4-FFF2-40B4-BE49-F238E27FC236}">
                  <a16:creationId xmlns:a16="http://schemas.microsoft.com/office/drawing/2014/main" id="{BA0633B7-A10A-3ABB-61EE-60059148332D}"/>
                </a:ext>
              </a:extLst>
            </p:cNvPr>
            <p:cNvSpPr/>
            <p:nvPr/>
          </p:nvSpPr>
          <p:spPr>
            <a:xfrm>
              <a:off x="5862237" y="2205084"/>
              <a:ext cx="1594369" cy="1586290"/>
            </a:xfrm>
            <a:prstGeom prst="ellipse">
              <a:avLst/>
            </a:prstGeom>
            <a:solidFill>
              <a:srgbClr val="26D07C"/>
            </a:solidFill>
            <a:ln w="25400" cap="flat" cmpd="sng" algn="ctr">
              <a:noFill/>
              <a:prstDash val="solid"/>
            </a:ln>
            <a:effectLst/>
          </p:spPr>
          <p:txBody>
            <a:bodyPr lIns="45720" rIns="45720"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ECRS + Non-Spin</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a:ln>
                    <a:noFill/>
                  </a:ln>
                  <a:solidFill>
                    <a:srgbClr val="FFFFFF"/>
                  </a:solidFill>
                  <a:effectLst/>
                  <a:uLnTx/>
                  <a:uFillTx/>
                  <a:latin typeface="Arial"/>
                  <a:ea typeface="+mn-ea"/>
                  <a:cs typeface="+mn-cs"/>
                </a:rPr>
                <a:t>Requirement  </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18" name="TextBox 17">
              <a:extLst>
                <a:ext uri="{FF2B5EF4-FFF2-40B4-BE49-F238E27FC236}">
                  <a16:creationId xmlns:a16="http://schemas.microsoft.com/office/drawing/2014/main" id="{AEF027BB-BDC0-D91B-8EE4-5A1B3E156930}"/>
                </a:ext>
              </a:extLst>
            </p:cNvPr>
            <p:cNvSpPr txBox="1"/>
            <p:nvPr/>
          </p:nvSpPr>
          <p:spPr>
            <a:xfrm>
              <a:off x="5045907" y="356742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No</a:t>
              </a:r>
            </a:p>
          </p:txBody>
        </p:sp>
        <p:sp>
          <p:nvSpPr>
            <p:cNvPr id="19" name="TextBox 18">
              <a:extLst>
                <a:ext uri="{FF2B5EF4-FFF2-40B4-BE49-F238E27FC236}">
                  <a16:creationId xmlns:a16="http://schemas.microsoft.com/office/drawing/2014/main" id="{DD85C45E-1613-DFBA-BEEE-823A895A8564}"/>
                </a:ext>
              </a:extLst>
            </p:cNvPr>
            <p:cNvSpPr txBox="1"/>
            <p:nvPr/>
          </p:nvSpPr>
          <p:spPr>
            <a:xfrm>
              <a:off x="4562361" y="4922392"/>
              <a:ext cx="579535" cy="300082"/>
            </a:xfrm>
            <a:prstGeom prst="rect">
              <a:avLst/>
            </a:prstGeom>
            <a:noFill/>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2D3338"/>
                  </a:solidFill>
                  <a:effectLst/>
                  <a:uLnTx/>
                  <a:uFillTx/>
                </a:rPr>
                <a:t>Yes</a:t>
              </a:r>
            </a:p>
          </p:txBody>
        </p:sp>
        <p:sp>
          <p:nvSpPr>
            <p:cNvPr id="20" name="Rectangle 19">
              <a:extLst>
                <a:ext uri="{FF2B5EF4-FFF2-40B4-BE49-F238E27FC236}">
                  <a16:creationId xmlns:a16="http://schemas.microsoft.com/office/drawing/2014/main" id="{651F8205-4B69-32FD-807B-DDDDC923AE22}"/>
                </a:ext>
              </a:extLst>
            </p:cNvPr>
            <p:cNvSpPr/>
            <p:nvPr/>
          </p:nvSpPr>
          <p:spPr>
            <a:xfrm>
              <a:off x="7751713" y="2225316"/>
              <a:ext cx="1087487" cy="739961"/>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ECRS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endParaRPr kumimoji="0" lang="en-US" sz="1600" b="0" i="0" u="none" strike="noStrike" kern="0" cap="none" spc="0" normalizeH="0" baseline="0" noProof="0">
                <a:ln>
                  <a:noFill/>
                </a:ln>
                <a:solidFill>
                  <a:srgbClr val="FFFFFF"/>
                </a:solidFill>
                <a:effectLst/>
                <a:uLnTx/>
                <a:uFillTx/>
                <a:latin typeface="Arial"/>
                <a:ea typeface="+mn-ea"/>
                <a:cs typeface="+mn-cs"/>
              </a:endParaRPr>
            </a:p>
          </p:txBody>
        </p:sp>
        <p:sp>
          <p:nvSpPr>
            <p:cNvPr id="21" name="Rectangle 20">
              <a:extLst>
                <a:ext uri="{FF2B5EF4-FFF2-40B4-BE49-F238E27FC236}">
                  <a16:creationId xmlns:a16="http://schemas.microsoft.com/office/drawing/2014/main" id="{D3ADCF27-9007-A6DC-52D7-7D0148F259F0}"/>
                </a:ext>
              </a:extLst>
            </p:cNvPr>
            <p:cNvSpPr/>
            <p:nvPr/>
          </p:nvSpPr>
          <p:spPr>
            <a:xfrm>
              <a:off x="7751713" y="3139903"/>
              <a:ext cx="1090318" cy="749513"/>
            </a:xfrm>
            <a:prstGeom prst="rect">
              <a:avLst/>
            </a:prstGeom>
            <a:solidFill>
              <a:srgbClr val="26D07C"/>
            </a:solidFill>
            <a:ln w="25400"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350" b="0" i="0" u="none" strike="noStrike" kern="0" cap="none" spc="0" normalizeH="0" baseline="0" noProof="0">
                  <a:ln>
                    <a:noFill/>
                  </a:ln>
                  <a:solidFill>
                    <a:srgbClr val="FFFFFF"/>
                  </a:solidFill>
                  <a:effectLst/>
                  <a:uLnTx/>
                  <a:uFillTx/>
                  <a:latin typeface="Arial"/>
                  <a:ea typeface="+mn-ea"/>
                  <a:cs typeface="+mn-cs"/>
                </a:rPr>
                <a:t>Non-Spin </a:t>
              </a:r>
              <a:r>
                <a:rPr kumimoji="0" lang="en-US" sz="1200" b="0" i="0" u="none" strike="noStrike" kern="0" cap="none" spc="0" normalizeH="0" baseline="0" noProof="0">
                  <a:ln>
                    <a:noFill/>
                  </a:ln>
                  <a:solidFill>
                    <a:srgbClr val="FFFFFF"/>
                  </a:solidFill>
                  <a:effectLst/>
                  <a:uLnTx/>
                  <a:uFillTx/>
                  <a:latin typeface="Arial"/>
                  <a:ea typeface="+mn-ea"/>
                  <a:cs typeface="+mn-cs"/>
                </a:rPr>
                <a:t>Requirement</a:t>
              </a:r>
            </a:p>
            <a:p>
              <a:pPr marL="0" marR="0" lvl="0" indent="0" algn="ctr" defTabSz="68580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a:ln>
                    <a:noFill/>
                  </a:ln>
                  <a:solidFill>
                    <a:srgbClr val="FFFFFF"/>
                  </a:solidFill>
                  <a:effectLst/>
                  <a:uLnTx/>
                  <a:uFillTx/>
                  <a:latin typeface="Arial"/>
                  <a:ea typeface="+mn-ea"/>
                  <a:cs typeface="+mn-cs"/>
                </a:rPr>
                <a:t>(12 Month x 24 Hour)</a:t>
              </a:r>
            </a:p>
          </p:txBody>
        </p:sp>
        <p:sp>
          <p:nvSpPr>
            <p:cNvPr id="22" name="TextBox 21">
              <a:extLst>
                <a:ext uri="{FF2B5EF4-FFF2-40B4-BE49-F238E27FC236}">
                  <a16:creationId xmlns:a16="http://schemas.microsoft.com/office/drawing/2014/main" id="{DE03A1F5-8796-CB51-949C-1562C8B5014A}"/>
                </a:ext>
              </a:extLst>
            </p:cNvPr>
            <p:cNvSpPr txBox="1"/>
            <p:nvPr/>
          </p:nvSpPr>
          <p:spPr>
            <a:xfrm>
              <a:off x="5774450" y="4144705"/>
              <a:ext cx="3218417" cy="1436885"/>
            </a:xfrm>
            <a:prstGeom prst="rect">
              <a:avLst/>
            </a:prstGeom>
            <a:solidFill>
              <a:srgbClr val="7C858C">
                <a:lumMod val="20000"/>
                <a:lumOff val="80000"/>
              </a:srgbClr>
            </a:solidFill>
            <a:ln w="3175" cap="flat" cmpd="sng" algn="ctr">
              <a:solidFill>
                <a:srgbClr val="7C858C"/>
              </a:solidFill>
              <a:prstDash val="solid"/>
            </a:ln>
            <a:effectLst/>
          </p:spPr>
          <p:txBody>
            <a:bodyPr wrap="square">
              <a:spAutoFit/>
            </a:bodyP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30000" noProof="0">
                  <a:ln>
                    <a:noFill/>
                  </a:ln>
                  <a:solidFill>
                    <a:srgbClr val="2D3338"/>
                  </a:solidFill>
                  <a:effectLst/>
                  <a:uLnTx/>
                  <a:uFillTx/>
                  <a:latin typeface="Arial"/>
                  <a:ea typeface="+mn-ea"/>
                  <a:cs typeface="+mn-cs"/>
                </a:rPr>
                <a:t>+</a:t>
              </a:r>
              <a:r>
                <a:rPr kumimoji="0" lang="en-US" sz="1200" b="1" i="1" u="sng" strike="noStrike" kern="0" cap="small" spc="0" normalizeH="0" baseline="0" noProof="0">
                  <a:ln>
                    <a:noFill/>
                  </a:ln>
                  <a:solidFill>
                    <a:srgbClr val="2D3338"/>
                  </a:solidFill>
                  <a:effectLst/>
                  <a:uLnTx/>
                  <a:uFillTx/>
                  <a:latin typeface="Arial"/>
                  <a:ea typeface="+mn-ea"/>
                  <a:cs typeface="+mn-cs"/>
                </a:rPr>
                <a:t>Convergence Criteria</a:t>
              </a:r>
              <a:r>
                <a:rPr kumimoji="0" lang="en-US" sz="1200" b="1" i="1" u="none" strike="noStrike" kern="0" cap="none" spc="0" normalizeH="0" baseline="0" noProof="0">
                  <a:ln>
                    <a:noFill/>
                  </a:ln>
                  <a:solidFill>
                    <a:srgbClr val="2D3338"/>
                  </a:solidFill>
                  <a:effectLst/>
                  <a:uLnTx/>
                  <a:uFillTx/>
                  <a:latin typeface="Arial"/>
                  <a:ea typeface="+mn-ea"/>
                  <a:cs typeface="+mn-cs"/>
                </a:rPr>
                <a:t>: </a:t>
              </a:r>
              <a:r>
                <a:rPr kumimoji="0" lang="en-US" sz="1200" b="0" i="1" u="none" strike="noStrike" kern="0" cap="none" spc="0" normalizeH="0" baseline="0" noProof="0">
                  <a:ln>
                    <a:noFill/>
                  </a:ln>
                  <a:solidFill>
                    <a:srgbClr val="2D3338"/>
                  </a:solidFill>
                  <a:effectLst/>
                  <a:uLnTx/>
                  <a:uFillTx/>
                  <a:latin typeface="Arial"/>
                  <a:ea typeface="+mn-ea"/>
                  <a:cs typeface="+mn-cs"/>
                </a:rPr>
                <a:t>1 in </a:t>
              </a:r>
              <a:r>
                <a:rPr kumimoji="0" lang="en-US" sz="1200" b="0" i="1" u="none" strike="noStrike" kern="0" cap="none" spc="0" normalizeH="0" baseline="0" noProof="0">
                  <a:ln>
                    <a:noFill/>
                  </a:ln>
                  <a:solidFill>
                    <a:srgbClr val="FF0000"/>
                  </a:solidFill>
                  <a:effectLst/>
                  <a:uLnTx/>
                  <a:uFillTx/>
                  <a:latin typeface="Arial"/>
                  <a:ea typeface="+mn-ea"/>
                  <a:cs typeface="+mn-cs"/>
                </a:rPr>
                <a:t>XX</a:t>
              </a:r>
              <a:r>
                <a:rPr kumimoji="0" lang="en-US" sz="1200" b="0" i="1" u="none" strike="noStrike" kern="0" cap="none" spc="0" normalizeH="0" baseline="0" noProof="0">
                  <a:ln>
                    <a:noFill/>
                  </a:ln>
                  <a:solidFill>
                    <a:srgbClr val="2D3338"/>
                  </a:solidFill>
                  <a:effectLst/>
                  <a:uLnTx/>
                  <a:uFillTx/>
                  <a:latin typeface="Arial"/>
                  <a:ea typeface="+mn-ea"/>
                  <a:cs typeface="+mn-cs"/>
                </a:rPr>
                <a:t> year probability of operating reserves  dropping below the sum of </a:t>
              </a:r>
              <a:r>
                <a:rPr kumimoji="0" lang="en-US" sz="1200" b="0" i="1" u="none" strike="noStrike" kern="0" cap="none" spc="0" normalizeH="0" baseline="0" noProof="0">
                  <a:ln>
                    <a:noFill/>
                  </a:ln>
                  <a:solidFill>
                    <a:srgbClr val="FF0000"/>
                  </a:solidFill>
                  <a:effectLst/>
                  <a:uLnTx/>
                  <a:uFillTx/>
                  <a:latin typeface="Arial"/>
                  <a:ea typeface="+mn-ea"/>
                  <a:cs typeface="+mn-cs"/>
                </a:rPr>
                <a:t>YY%</a:t>
              </a:r>
              <a:r>
                <a:rPr kumimoji="0" lang="en-US" sz="1200" b="0" i="1" u="none" strike="noStrike" kern="0" cap="none" spc="0" normalizeH="0" baseline="0" noProof="0">
                  <a:ln>
                    <a:noFill/>
                  </a:ln>
                  <a:solidFill>
                    <a:srgbClr val="2D3338"/>
                  </a:solidFill>
                  <a:effectLst/>
                  <a:uLnTx/>
                  <a:uFillTx/>
                  <a:latin typeface="Arial"/>
                  <a:ea typeface="+mn-ea"/>
                  <a:cs typeface="+mn-cs"/>
                </a:rPr>
                <a:t> (Reg Up plus RRS) or </a:t>
              </a:r>
              <a:r>
                <a:rPr kumimoji="0" lang="en-US" sz="1200" b="0" i="1" u="none" strike="noStrike" kern="0" cap="none" spc="0" normalizeH="0" baseline="0" noProof="0">
                  <a:ln>
                    <a:noFill/>
                  </a:ln>
                  <a:solidFill>
                    <a:srgbClr val="FF0000"/>
                  </a:solidFill>
                  <a:effectLst/>
                  <a:uLnTx/>
                  <a:uFillTx/>
                  <a:latin typeface="Arial"/>
                  <a:ea typeface="+mn-ea"/>
                  <a:cs typeface="+mn-cs"/>
                </a:rPr>
                <a:t>ZZ </a:t>
              </a:r>
              <a:r>
                <a:rPr kumimoji="0" lang="en-US" sz="1200" b="0" i="1" u="none" strike="noStrike" kern="0" cap="none" spc="0" normalizeH="0" baseline="0" noProof="0">
                  <a:ln>
                    <a:noFill/>
                  </a:ln>
                  <a:solidFill>
                    <a:srgbClr val="2D3338"/>
                  </a:solidFill>
                  <a:effectLst/>
                  <a:uLnTx/>
                  <a:uFillTx/>
                  <a:latin typeface="Arial"/>
                  <a:ea typeface="+mn-ea"/>
                  <a:cs typeface="+mn-cs"/>
                </a:rPr>
                <a:t>threshold, whichever is higher. Mathematically, this equates to</a:t>
              </a:r>
            </a:p>
            <a:p>
              <a:pPr marL="0" marR="0" lvl="0" indent="0" defTabSz="685800" eaLnBrk="1" fontAlgn="auto" latinLnBrk="0" hangingPunct="1">
                <a:lnSpc>
                  <a:spcPct val="100000"/>
                </a:lnSpc>
                <a:spcBef>
                  <a:spcPts val="0"/>
                </a:spcBef>
                <a:spcAft>
                  <a:spcPts val="0"/>
                </a:spcAft>
                <a:buClrTx/>
                <a:buSzTx/>
                <a:buFontTx/>
                <a:buNone/>
                <a:tabLst/>
                <a:defRPr/>
              </a:pPr>
              <a:endParaRPr kumimoji="0" lang="en-US" sz="400" b="0" i="1" u="none" strike="noStrike" kern="0" cap="none" spc="0" normalizeH="0" baseline="0" noProof="0">
                <a:ln>
                  <a:noFill/>
                </a:ln>
                <a:solidFill>
                  <a:srgbClr val="2D3338"/>
                </a:solidFill>
                <a:effectLst/>
                <a:uLnTx/>
                <a:uFillTx/>
                <a:latin typeface="Arial"/>
                <a:ea typeface="+mn-ea"/>
                <a:cs typeface="+mn-cs"/>
              </a:endParaRPr>
            </a:p>
            <a:p>
              <a:pPr marL="0" marR="0" lvl="0" indent="0" defTabSz="685800" eaLnBrk="1" fontAlgn="auto" latinLnBrk="0" hangingPunct="1">
                <a:lnSpc>
                  <a:spcPct val="100000"/>
                </a:lnSpc>
                <a:spcBef>
                  <a:spcPts val="0"/>
                </a:spcBef>
                <a:spcAft>
                  <a:spcPts val="0"/>
                </a:spcAft>
                <a:buClrTx/>
                <a:buSzTx/>
                <a:buFontTx/>
                <a:buNone/>
                <a:tabLst/>
                <a:defRPr/>
              </a:pPr>
              <a:r>
                <a:rPr kumimoji="0" lang="en-US" sz="1200" b="0" i="1" u="none" strike="noStrike" kern="0" cap="none" spc="0" normalizeH="0" baseline="0" noProof="0">
                  <a:ln>
                    <a:noFill/>
                  </a:ln>
                  <a:solidFill>
                    <a:srgbClr val="2D3338"/>
                  </a:solidFill>
                  <a:effectLst/>
                  <a:uLnTx/>
                  <a:uFillTx/>
                  <a:latin typeface="Arial"/>
                  <a:ea typeface="+mn-ea"/>
                  <a:cs typeface="+mn-cs"/>
                </a:rPr>
                <a:t>𝐸𝐶𝑅𝑆 +𝑁𝑆𝑅𝑆 &lt; 𝑁𝑒𝑡𝑅𝑖𝑠𝑘 + 𝑀𝑎𝑥 (</a:t>
              </a:r>
              <a:r>
                <a:rPr lang="en-US" sz="1200" i="1" kern="0">
                  <a:solidFill>
                    <a:srgbClr val="FF0000"/>
                  </a:solidFill>
                  <a:latin typeface="Arial"/>
                </a:rPr>
                <a:t>YY</a:t>
              </a:r>
              <a:r>
                <a:rPr lang="en-US" sz="1200" i="1" kern="0">
                  <a:solidFill>
                    <a:srgbClr val="2D3338"/>
                  </a:solidFill>
                  <a:latin typeface="Arial"/>
                </a:rPr>
                <a:t>(</a:t>
              </a:r>
              <a:r>
                <a:rPr kumimoji="0" lang="en-US" sz="1200" b="0" i="1" u="none" strike="noStrike" kern="0" cap="none" spc="0" normalizeH="0" baseline="0" noProof="0">
                  <a:ln>
                    <a:noFill/>
                  </a:ln>
                  <a:effectLst/>
                  <a:uLnTx/>
                  <a:uFillTx/>
                  <a:latin typeface="Arial"/>
                  <a:ea typeface="+mn-ea"/>
                  <a:cs typeface="+mn-cs"/>
                </a:rPr>
                <a:t>𝑅𝑒𝑔 + 𝑅𝑅𝑆), </a:t>
              </a:r>
              <a:r>
                <a:rPr kumimoji="0" lang="en-US" sz="1200" b="0" i="1" u="none" strike="noStrike" kern="0" cap="none" spc="0" normalizeH="0" baseline="0" noProof="0">
                  <a:ln>
                    <a:noFill/>
                  </a:ln>
                  <a:solidFill>
                    <a:srgbClr val="FF0000"/>
                  </a:solidFill>
                  <a:effectLst/>
                  <a:uLnTx/>
                  <a:uFillTx/>
                  <a:latin typeface="Arial"/>
                  <a:ea typeface="+mn-ea"/>
                  <a:cs typeface="+mn-cs"/>
                </a:rPr>
                <a:t>ZZ</a:t>
              </a:r>
              <a:r>
                <a:rPr kumimoji="0" lang="en-US" sz="1200" b="0" i="1" u="none" strike="noStrike" kern="0" cap="none" spc="0" normalizeH="0" baseline="0" noProof="0">
                  <a:ln>
                    <a:noFill/>
                  </a:ln>
                  <a:solidFill>
                    <a:srgbClr val="2D3338"/>
                  </a:solidFill>
                  <a:effectLst/>
                  <a:uLnTx/>
                  <a:uFillTx/>
                  <a:latin typeface="Arial"/>
                  <a:ea typeface="+mn-ea"/>
                  <a:cs typeface="+mn-cs"/>
                </a:rPr>
                <a:t>) with probability of 1 in </a:t>
              </a:r>
              <a:r>
                <a:rPr lang="en-US" sz="1200" i="1" kern="0">
                  <a:solidFill>
                    <a:srgbClr val="FF0000"/>
                  </a:solidFill>
                  <a:latin typeface="Arial"/>
                </a:rPr>
                <a:t>XX</a:t>
              </a:r>
              <a:r>
                <a:rPr kumimoji="0" lang="en-US" sz="1200" b="0" i="1" u="none" strike="noStrike" kern="0" cap="none" spc="0" normalizeH="0" baseline="0" noProof="0">
                  <a:ln>
                    <a:noFill/>
                  </a:ln>
                  <a:solidFill>
                    <a:srgbClr val="2D3338"/>
                  </a:solidFill>
                  <a:effectLst/>
                  <a:uLnTx/>
                  <a:uFillTx/>
                  <a:latin typeface="Arial"/>
                  <a:ea typeface="+mn-ea"/>
                  <a:cs typeface="+mn-cs"/>
                </a:rPr>
                <a:t> year.</a:t>
              </a:r>
            </a:p>
          </p:txBody>
        </p:sp>
        <p:cxnSp>
          <p:nvCxnSpPr>
            <p:cNvPr id="23" name="Straight Arrow Connector 22">
              <a:extLst>
                <a:ext uri="{FF2B5EF4-FFF2-40B4-BE49-F238E27FC236}">
                  <a16:creationId xmlns:a16="http://schemas.microsoft.com/office/drawing/2014/main" id="{E4D6B9D1-E3CC-AD6D-B3EE-5281665A0131}"/>
                </a:ext>
              </a:extLst>
            </p:cNvPr>
            <p:cNvCxnSpPr>
              <a:cxnSpLocks/>
              <a:stCxn id="10" idx="3"/>
            </p:cNvCxnSpPr>
            <p:nvPr/>
          </p:nvCxnSpPr>
          <p:spPr>
            <a:xfrm>
              <a:off x="2870292" y="2841599"/>
              <a:ext cx="278959" cy="0"/>
            </a:xfrm>
            <a:prstGeom prst="straightConnector1">
              <a:avLst/>
            </a:prstGeom>
            <a:noFill/>
            <a:ln w="28575" cap="flat" cmpd="sng" algn="ctr">
              <a:solidFill>
                <a:srgbClr val="2D3338"/>
              </a:solidFill>
              <a:prstDash val="solid"/>
              <a:tailEnd type="triangle"/>
            </a:ln>
            <a:effectLst/>
          </p:spPr>
        </p:cxnSp>
        <p:cxnSp>
          <p:nvCxnSpPr>
            <p:cNvPr id="24" name="Connector: Elbow 23">
              <a:extLst>
                <a:ext uri="{FF2B5EF4-FFF2-40B4-BE49-F238E27FC236}">
                  <a16:creationId xmlns:a16="http://schemas.microsoft.com/office/drawing/2014/main" id="{78A37B66-D4CE-EC98-E4B0-0C9D198F97BA}"/>
                </a:ext>
              </a:extLst>
            </p:cNvPr>
            <p:cNvCxnSpPr>
              <a:cxnSpLocks/>
              <a:stCxn id="11" idx="3"/>
              <a:endCxn id="12" idx="1"/>
            </p:cNvCxnSpPr>
            <p:nvPr/>
          </p:nvCxnSpPr>
          <p:spPr>
            <a:xfrm flipV="1">
              <a:off x="2870291" y="3919135"/>
              <a:ext cx="278960" cy="833207"/>
            </a:xfrm>
            <a:prstGeom prst="bentConnector3">
              <a:avLst>
                <a:gd name="adj1" fmla="val 50000"/>
              </a:avLst>
            </a:prstGeom>
            <a:noFill/>
            <a:ln w="28575" cap="flat" cmpd="sng" algn="ctr">
              <a:solidFill>
                <a:srgbClr val="2D3338"/>
              </a:solidFill>
              <a:prstDash val="solid"/>
              <a:tailEnd type="triangle"/>
            </a:ln>
            <a:effectLst/>
          </p:spPr>
        </p:cxnSp>
        <p:cxnSp>
          <p:nvCxnSpPr>
            <p:cNvPr id="25" name="Connector: Elbow 24">
              <a:extLst>
                <a:ext uri="{FF2B5EF4-FFF2-40B4-BE49-F238E27FC236}">
                  <a16:creationId xmlns:a16="http://schemas.microsoft.com/office/drawing/2014/main" id="{C8AB3D6D-849C-39C5-04F3-3F41082C181F}"/>
                </a:ext>
              </a:extLst>
            </p:cNvPr>
            <p:cNvCxnSpPr>
              <a:cxnSpLocks/>
              <a:stCxn id="14" idx="2"/>
              <a:endCxn id="17" idx="2"/>
            </p:cNvCxnSpPr>
            <p:nvPr/>
          </p:nvCxnSpPr>
          <p:spPr>
            <a:xfrm rot="5400000" flipH="1" flipV="1">
              <a:off x="3945178" y="3267546"/>
              <a:ext cx="2186375" cy="1647742"/>
            </a:xfrm>
            <a:prstGeom prst="bentConnector4">
              <a:avLst>
                <a:gd name="adj1" fmla="val -10456"/>
                <a:gd name="adj2" fmla="val 82283"/>
              </a:avLst>
            </a:prstGeom>
            <a:noFill/>
            <a:ln w="25400" cap="flat" cmpd="sng" algn="ctr">
              <a:solidFill>
                <a:srgbClr val="2D3338"/>
              </a:solidFill>
              <a:prstDash val="solid"/>
              <a:tailEnd type="triangle"/>
            </a:ln>
            <a:effectLst/>
          </p:spPr>
        </p:cxnSp>
        <p:cxnSp>
          <p:nvCxnSpPr>
            <p:cNvPr id="26" name="Straight Arrow Connector 25">
              <a:extLst>
                <a:ext uri="{FF2B5EF4-FFF2-40B4-BE49-F238E27FC236}">
                  <a16:creationId xmlns:a16="http://schemas.microsoft.com/office/drawing/2014/main" id="{CB04D2FF-EF61-D4ED-C81F-979EB607FE56}"/>
                </a:ext>
              </a:extLst>
            </p:cNvPr>
            <p:cNvCxnSpPr>
              <a:cxnSpLocks/>
              <a:endCxn id="14" idx="0"/>
            </p:cNvCxnSpPr>
            <p:nvPr/>
          </p:nvCxnSpPr>
          <p:spPr>
            <a:xfrm>
              <a:off x="4214494" y="3438011"/>
              <a:ext cx="1" cy="491938"/>
            </a:xfrm>
            <a:prstGeom prst="straightConnector1">
              <a:avLst/>
            </a:prstGeom>
            <a:noFill/>
            <a:ln w="25400" cap="flat" cmpd="sng" algn="ctr">
              <a:solidFill>
                <a:srgbClr val="2D3338"/>
              </a:solidFill>
              <a:prstDash val="solid"/>
              <a:tailEnd type="triangle"/>
            </a:ln>
            <a:effectLst/>
          </p:spPr>
        </p:cxnSp>
        <p:cxnSp>
          <p:nvCxnSpPr>
            <p:cNvPr id="27" name="Connector: Elbow 26">
              <a:extLst>
                <a:ext uri="{FF2B5EF4-FFF2-40B4-BE49-F238E27FC236}">
                  <a16:creationId xmlns:a16="http://schemas.microsoft.com/office/drawing/2014/main" id="{AF10595D-9505-7E35-4B73-98E3ACF184A0}"/>
                </a:ext>
              </a:extLst>
            </p:cNvPr>
            <p:cNvCxnSpPr>
              <a:cxnSpLocks/>
              <a:stCxn id="14" idx="3"/>
            </p:cNvCxnSpPr>
            <p:nvPr/>
          </p:nvCxnSpPr>
          <p:spPr>
            <a:xfrm flipH="1" flipV="1">
              <a:off x="5164087" y="2998229"/>
              <a:ext cx="2" cy="1559048"/>
            </a:xfrm>
            <a:prstGeom prst="bentConnector4">
              <a:avLst>
                <a:gd name="adj1" fmla="val -11430000000"/>
                <a:gd name="adj2" fmla="val 100742"/>
              </a:avLst>
            </a:prstGeom>
            <a:noFill/>
            <a:ln w="25400" cap="flat" cmpd="sng" algn="ctr">
              <a:solidFill>
                <a:srgbClr val="2D3338"/>
              </a:solidFill>
              <a:prstDash val="solid"/>
              <a:tailEnd type="triangle"/>
            </a:ln>
            <a:effectLst/>
          </p:spPr>
        </p:cxnSp>
        <p:cxnSp>
          <p:nvCxnSpPr>
            <p:cNvPr id="28" name="Connector: Elbow 27">
              <a:extLst>
                <a:ext uri="{FF2B5EF4-FFF2-40B4-BE49-F238E27FC236}">
                  <a16:creationId xmlns:a16="http://schemas.microsoft.com/office/drawing/2014/main" id="{8CE754D1-4D9C-1190-9677-F34591802A51}"/>
                </a:ext>
              </a:extLst>
            </p:cNvPr>
            <p:cNvCxnSpPr>
              <a:cxnSpLocks/>
              <a:stCxn id="17" idx="6"/>
              <a:endCxn id="20" idx="1"/>
            </p:cNvCxnSpPr>
            <p:nvPr/>
          </p:nvCxnSpPr>
          <p:spPr>
            <a:xfrm flipV="1">
              <a:off x="7456606" y="2595297"/>
              <a:ext cx="295107" cy="402932"/>
            </a:xfrm>
            <a:prstGeom prst="bentConnector3">
              <a:avLst>
                <a:gd name="adj1" fmla="val 50000"/>
              </a:avLst>
            </a:prstGeom>
            <a:noFill/>
            <a:ln w="25400" cap="flat" cmpd="sng" algn="ctr">
              <a:solidFill>
                <a:srgbClr val="2D3338"/>
              </a:solidFill>
              <a:prstDash val="solid"/>
              <a:tailEnd type="triangle"/>
            </a:ln>
            <a:effectLst/>
          </p:spPr>
        </p:cxnSp>
        <p:cxnSp>
          <p:nvCxnSpPr>
            <p:cNvPr id="29" name="Connector: Elbow 28">
              <a:extLst>
                <a:ext uri="{FF2B5EF4-FFF2-40B4-BE49-F238E27FC236}">
                  <a16:creationId xmlns:a16="http://schemas.microsoft.com/office/drawing/2014/main" id="{AF74E63B-CED5-BE2D-0F22-B6591B96931D}"/>
                </a:ext>
              </a:extLst>
            </p:cNvPr>
            <p:cNvCxnSpPr>
              <a:cxnSpLocks/>
              <a:stCxn id="17" idx="6"/>
              <a:endCxn id="21" idx="1"/>
            </p:cNvCxnSpPr>
            <p:nvPr/>
          </p:nvCxnSpPr>
          <p:spPr>
            <a:xfrm>
              <a:off x="7456606" y="2998229"/>
              <a:ext cx="295107" cy="516431"/>
            </a:xfrm>
            <a:prstGeom prst="bentConnector3">
              <a:avLst>
                <a:gd name="adj1" fmla="val 50000"/>
              </a:avLst>
            </a:prstGeom>
            <a:noFill/>
            <a:ln w="25400" cap="flat" cmpd="sng" algn="ctr">
              <a:solidFill>
                <a:srgbClr val="2D3338"/>
              </a:solidFill>
              <a:prstDash val="solid"/>
              <a:tailEnd type="triangle"/>
            </a:ln>
            <a:effectLst/>
          </p:spPr>
        </p:cxnSp>
      </p:grpSp>
      <p:sp>
        <p:nvSpPr>
          <p:cNvPr id="33" name="TextBox 32">
            <a:extLst>
              <a:ext uri="{FF2B5EF4-FFF2-40B4-BE49-F238E27FC236}">
                <a16:creationId xmlns:a16="http://schemas.microsoft.com/office/drawing/2014/main" id="{FFD61D16-8767-06BC-9154-D819480B4CDC}"/>
              </a:ext>
            </a:extLst>
          </p:cNvPr>
          <p:cNvSpPr txBox="1"/>
          <p:nvPr/>
        </p:nvSpPr>
        <p:spPr>
          <a:xfrm>
            <a:off x="9471675" y="1698163"/>
            <a:ext cx="2636716" cy="3036849"/>
          </a:xfrm>
          <a:prstGeom prst="rect">
            <a:avLst/>
          </a:prstGeom>
          <a:solidFill>
            <a:srgbClr val="5B6770">
              <a:lumMod val="20000"/>
              <a:lumOff val="80000"/>
            </a:srgbClr>
          </a:solidFill>
          <a:ln w="38100">
            <a:solidFill>
              <a:srgbClr val="5B6770"/>
            </a:solidFill>
          </a:ln>
        </p:spPr>
        <p:txBody>
          <a:bodyPr wrap="square" rtlCol="0">
            <a:noAutofit/>
          </a:bodyPr>
          <a:lstStyle/>
          <a:p>
            <a:r>
              <a:rPr lang="en-US" sz="1600" b="1" u="sng" kern="0">
                <a:solidFill>
                  <a:srgbClr val="2D3338"/>
                </a:solidFill>
              </a:rPr>
              <a:t>2027 Recommendations </a:t>
            </a:r>
          </a:p>
          <a:p>
            <a:endParaRPr lang="en-US" sz="1600">
              <a:solidFill>
                <a:prstClr val="black"/>
              </a:solidFill>
            </a:endParaRPr>
          </a:p>
          <a:p>
            <a:r>
              <a:rPr lang="en-US" sz="1600">
                <a:solidFill>
                  <a:prstClr val="black"/>
                </a:solidFill>
              </a:rPr>
              <a:t>X = 6 Hours, </a:t>
            </a:r>
          </a:p>
          <a:p>
            <a:endParaRPr lang="en-US" sz="1600">
              <a:solidFill>
                <a:prstClr val="black"/>
              </a:solidFill>
            </a:endParaRPr>
          </a:p>
          <a:p>
            <a:r>
              <a:rPr lang="en-US" sz="1600">
                <a:solidFill>
                  <a:prstClr val="black"/>
                </a:solidFill>
              </a:rPr>
              <a:t>Y = Online: (60%:50%)  </a:t>
            </a:r>
          </a:p>
          <a:p>
            <a:r>
              <a:rPr lang="en-US" sz="1600">
                <a:solidFill>
                  <a:prstClr val="black"/>
                </a:solidFill>
              </a:rPr>
              <a:t>      Offline (60%:50%) and </a:t>
            </a:r>
          </a:p>
          <a:p>
            <a:r>
              <a:rPr lang="en-US" sz="1600">
                <a:solidFill>
                  <a:prstClr val="black"/>
                </a:solidFill>
              </a:rPr>
              <a:t>      ESR: (60%:60%) with  </a:t>
            </a:r>
          </a:p>
          <a:p>
            <a:r>
              <a:rPr lang="en-US" sz="1600">
                <a:solidFill>
                  <a:prstClr val="black"/>
                </a:solidFill>
              </a:rPr>
              <a:t>      W = 4-hour </a:t>
            </a:r>
            <a:br>
              <a:rPr lang="en-US" sz="1600">
                <a:solidFill>
                  <a:prstClr val="black"/>
                </a:solidFill>
              </a:rPr>
            </a:br>
            <a:endParaRPr lang="en-US" sz="1600">
              <a:solidFill>
                <a:prstClr val="black"/>
              </a:solidFill>
            </a:endParaRPr>
          </a:p>
          <a:p>
            <a:r>
              <a:rPr lang="en-US" sz="1600">
                <a:solidFill>
                  <a:prstClr val="black"/>
                </a:solidFill>
              </a:rPr>
              <a:t>XX = 10 years, </a:t>
            </a:r>
          </a:p>
          <a:p>
            <a:r>
              <a:rPr lang="en-US" sz="1600">
                <a:solidFill>
                  <a:prstClr val="black"/>
                </a:solidFill>
              </a:rPr>
              <a:t>YY = 100%, and </a:t>
            </a:r>
            <a:br>
              <a:rPr lang="en-US" sz="1600">
                <a:solidFill>
                  <a:prstClr val="black"/>
                </a:solidFill>
              </a:rPr>
            </a:br>
            <a:r>
              <a:rPr lang="en-US" sz="1600">
                <a:solidFill>
                  <a:prstClr val="black"/>
                </a:solidFill>
              </a:rPr>
              <a:t>ZZ = 3,000 MW</a:t>
            </a:r>
            <a:endParaRPr lang="en-US" sz="1600"/>
          </a:p>
        </p:txBody>
      </p:sp>
    </p:spTree>
    <p:extLst>
      <p:ext uri="{BB962C8B-B14F-4D97-AF65-F5344CB8AC3E}">
        <p14:creationId xmlns:p14="http://schemas.microsoft.com/office/powerpoint/2010/main" val="21405998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C2C58A-51B9-9767-6F38-A574C3B5B9FB}"/>
              </a:ext>
            </a:extLst>
          </p:cNvPr>
          <p:cNvSpPr>
            <a:spLocks noGrp="1"/>
          </p:cNvSpPr>
          <p:nvPr>
            <p:ph type="title"/>
          </p:nvPr>
        </p:nvSpPr>
        <p:spPr/>
        <p:txBody>
          <a:bodyPr/>
          <a:lstStyle/>
          <a:p>
            <a:r>
              <a:rPr lang="en-US"/>
              <a:t>Why is ERCOT proposing to change headroom-related parameter Y for 2027? </a:t>
            </a:r>
          </a:p>
        </p:txBody>
      </p:sp>
      <p:sp>
        <p:nvSpPr>
          <p:cNvPr id="4" name="Text Placeholder 3">
            <a:extLst>
              <a:ext uri="{FF2B5EF4-FFF2-40B4-BE49-F238E27FC236}">
                <a16:creationId xmlns:a16="http://schemas.microsoft.com/office/drawing/2014/main" id="{864CA604-1691-D581-BC6A-4F3601026EAF}"/>
              </a:ext>
            </a:extLst>
          </p:cNvPr>
          <p:cNvSpPr>
            <a:spLocks noGrp="1"/>
          </p:cNvSpPr>
          <p:nvPr>
            <p:ph type="body" sz="quarter" idx="15"/>
          </p:nvPr>
        </p:nvSpPr>
        <p:spPr>
          <a:xfrm flipH="1">
            <a:off x="495300" y="5842007"/>
            <a:ext cx="11163298" cy="879467"/>
          </a:xfrm>
        </p:spPr>
        <p:txBody>
          <a:bodyPr/>
          <a:lstStyle/>
          <a:p>
            <a:r>
              <a:rPr lang="en-US"/>
              <a:t>Key Takeaway: </a:t>
            </a:r>
            <a:r>
              <a:rPr lang="en-US">
                <a:solidFill>
                  <a:srgbClr val="2B2B2B"/>
                </a:solidFill>
              </a:rPr>
              <a:t>ERCOT proposes a measured increase in the headroom credit (parameter Y) — Online 60% : 50%,  Offline 60% : 50%,  ESR 60% : 60%  (night : day) — crediting more of the increased headroom than in 2026 without relying on 100% of it.</a:t>
            </a:r>
            <a:endParaRPr lang="en-US"/>
          </a:p>
        </p:txBody>
      </p:sp>
      <p:sp>
        <p:nvSpPr>
          <p:cNvPr id="5" name="Slide Number Placeholder 4">
            <a:extLst>
              <a:ext uri="{FF2B5EF4-FFF2-40B4-BE49-F238E27FC236}">
                <a16:creationId xmlns:a16="http://schemas.microsoft.com/office/drawing/2014/main" id="{C239BC81-8815-3F4E-DF03-71E39974CE6F}"/>
              </a:ext>
            </a:extLst>
          </p:cNvPr>
          <p:cNvSpPr>
            <a:spLocks noGrp="1"/>
          </p:cNvSpPr>
          <p:nvPr>
            <p:ph type="sldNum" sz="quarter" idx="12"/>
          </p:nvPr>
        </p:nvSpPr>
        <p:spPr/>
        <p:txBody>
          <a:bodyPr/>
          <a:lstStyle/>
          <a:p>
            <a:fld id="{BCDE79FB-97BA-492B-8D57-F1373F9ADA95}" type="slidenum">
              <a:rPr lang="en-US" smtClean="0"/>
              <a:t>7</a:t>
            </a:fld>
            <a:endParaRPr lang="en-US"/>
          </a:p>
        </p:txBody>
      </p:sp>
      <p:grpSp>
        <p:nvGrpSpPr>
          <p:cNvPr id="16" name="Group 15">
            <a:extLst>
              <a:ext uri="{FF2B5EF4-FFF2-40B4-BE49-F238E27FC236}">
                <a16:creationId xmlns:a16="http://schemas.microsoft.com/office/drawing/2014/main" id="{953753C1-2970-59AC-A657-58280A3F7985}"/>
              </a:ext>
            </a:extLst>
          </p:cNvPr>
          <p:cNvGrpSpPr/>
          <p:nvPr/>
        </p:nvGrpSpPr>
        <p:grpSpPr>
          <a:xfrm>
            <a:off x="495300" y="1221360"/>
            <a:ext cx="11201400" cy="4510946"/>
            <a:chOff x="502920" y="1234441"/>
            <a:chExt cx="11201400" cy="5037326"/>
          </a:xfrm>
        </p:grpSpPr>
        <p:sp>
          <p:nvSpPr>
            <p:cNvPr id="17" name="Shape 3">
              <a:extLst>
                <a:ext uri="{FF2B5EF4-FFF2-40B4-BE49-F238E27FC236}">
                  <a16:creationId xmlns:a16="http://schemas.microsoft.com/office/drawing/2014/main" id="{73EE1935-7ADF-F538-49FB-253451EA7131}"/>
                </a:ext>
              </a:extLst>
            </p:cNvPr>
            <p:cNvSpPr/>
            <p:nvPr/>
          </p:nvSpPr>
          <p:spPr>
            <a:xfrm>
              <a:off x="502920" y="1234441"/>
              <a:ext cx="11201400" cy="1499616"/>
            </a:xfrm>
            <a:prstGeom prst="roundRect">
              <a:avLst>
                <a:gd name="adj" fmla="val 2809"/>
              </a:avLst>
            </a:prstGeom>
            <a:solidFill>
              <a:srgbClr val="FBEEEC"/>
            </a:solidFill>
            <a:ln w="19050">
              <a:solidFill>
                <a:srgbClr val="B23A2E"/>
              </a:solidFill>
              <a:prstDash val="solid"/>
            </a:ln>
          </p:spPr>
          <p:txBody>
            <a:bodyPr/>
            <a:lstStyle/>
            <a:p>
              <a:endParaRPr lang="en-US"/>
            </a:p>
          </p:txBody>
        </p:sp>
        <p:sp>
          <p:nvSpPr>
            <p:cNvPr id="18" name="Shape 4">
              <a:extLst>
                <a:ext uri="{FF2B5EF4-FFF2-40B4-BE49-F238E27FC236}">
                  <a16:creationId xmlns:a16="http://schemas.microsoft.com/office/drawing/2014/main" id="{C9145FA0-CFA1-5B9F-C51E-6B5B6738132D}"/>
                </a:ext>
              </a:extLst>
            </p:cNvPr>
            <p:cNvSpPr/>
            <p:nvPr/>
          </p:nvSpPr>
          <p:spPr>
            <a:xfrm>
              <a:off x="758952" y="1636776"/>
              <a:ext cx="822960" cy="822960"/>
            </a:xfrm>
            <a:prstGeom prst="ellipse">
              <a:avLst/>
            </a:prstGeom>
            <a:solidFill>
              <a:srgbClr val="B23A2E"/>
            </a:solidFill>
            <a:ln/>
          </p:spPr>
          <p:txBody>
            <a:bodyPr/>
            <a:lstStyle/>
            <a:p>
              <a:endParaRPr lang="en-US"/>
            </a:p>
          </p:txBody>
        </p:sp>
        <p:sp>
          <p:nvSpPr>
            <p:cNvPr id="19" name="Text 5">
              <a:extLst>
                <a:ext uri="{FF2B5EF4-FFF2-40B4-BE49-F238E27FC236}">
                  <a16:creationId xmlns:a16="http://schemas.microsoft.com/office/drawing/2014/main" id="{5451920A-BCF2-9A20-BB5D-68F539F9EE16}"/>
                </a:ext>
              </a:extLst>
            </p:cNvPr>
            <p:cNvSpPr/>
            <p:nvPr/>
          </p:nvSpPr>
          <p:spPr>
            <a:xfrm>
              <a:off x="758952" y="1636776"/>
              <a:ext cx="822960" cy="822960"/>
            </a:xfrm>
            <a:prstGeom prst="rect">
              <a:avLst/>
            </a:prstGeom>
            <a:noFill/>
            <a:ln/>
          </p:spPr>
          <p:txBody>
            <a:bodyPr wrap="square" rtlCol="0" anchor="ctr"/>
            <a:lstStyle/>
            <a:p>
              <a:pPr marL="0" indent="0" algn="ctr">
                <a:buNone/>
              </a:pPr>
              <a:r>
                <a:rPr lang="en-US" sz="3000" b="1">
                  <a:solidFill>
                    <a:srgbClr val="FFFFFF"/>
                  </a:solidFill>
                </a:rPr>
                <a:t>1</a:t>
              </a:r>
              <a:endParaRPr lang="en-US" sz="3000"/>
            </a:p>
          </p:txBody>
        </p:sp>
        <p:sp>
          <p:nvSpPr>
            <p:cNvPr id="20" name="Text 6">
              <a:extLst>
                <a:ext uri="{FF2B5EF4-FFF2-40B4-BE49-F238E27FC236}">
                  <a16:creationId xmlns:a16="http://schemas.microsoft.com/office/drawing/2014/main" id="{3CAA91A3-17BE-BC46-9E25-7A40DDB3CF95}"/>
                </a:ext>
              </a:extLst>
            </p:cNvPr>
            <p:cNvSpPr/>
            <p:nvPr/>
          </p:nvSpPr>
          <p:spPr>
            <a:xfrm>
              <a:off x="1828800" y="1362456"/>
              <a:ext cx="9601200" cy="1371600"/>
            </a:xfrm>
            <a:prstGeom prst="rect">
              <a:avLst/>
            </a:prstGeom>
            <a:noFill/>
            <a:ln/>
          </p:spPr>
          <p:txBody>
            <a:bodyPr wrap="square" rtlCol="0" anchor="ctr"/>
            <a:lstStyle/>
            <a:p>
              <a:pPr marL="0" indent="0">
                <a:lnSpc>
                  <a:spcPct val="102000"/>
                </a:lnSpc>
                <a:buNone/>
              </a:pPr>
              <a:r>
                <a:rPr lang="en-US" sz="1600" b="1">
                  <a:solidFill>
                    <a:srgbClr val="8F2E24"/>
                  </a:solidFill>
                </a:rPr>
                <a:t>Uncertainty is increasing
</a:t>
              </a:r>
              <a:r>
                <a:rPr lang="en-US" sz="1600">
                  <a:solidFill>
                    <a:srgbClr val="2B2B2B"/>
                  </a:solidFill>
                </a:rPr>
                <a:t>Forced outages and forecast errors still occur. As the system continues to add variable renewable resources, the risk of weather forecast errors impacting assumed resource capacity and energy is expected to increase.</a:t>
              </a:r>
              <a:endParaRPr lang="en-US" sz="2000"/>
            </a:p>
          </p:txBody>
        </p:sp>
        <p:sp>
          <p:nvSpPr>
            <p:cNvPr id="21" name="Shape 7">
              <a:extLst>
                <a:ext uri="{FF2B5EF4-FFF2-40B4-BE49-F238E27FC236}">
                  <a16:creationId xmlns:a16="http://schemas.microsoft.com/office/drawing/2014/main" id="{9B948777-0688-FBE8-D1A9-076F77872A1C}"/>
                </a:ext>
              </a:extLst>
            </p:cNvPr>
            <p:cNvSpPr/>
            <p:nvPr/>
          </p:nvSpPr>
          <p:spPr>
            <a:xfrm>
              <a:off x="502920" y="2885873"/>
              <a:ext cx="11201400" cy="1627632"/>
            </a:xfrm>
            <a:prstGeom prst="roundRect">
              <a:avLst>
                <a:gd name="adj" fmla="val 2809"/>
              </a:avLst>
            </a:prstGeom>
            <a:solidFill>
              <a:srgbClr val="EAF2EC"/>
            </a:solidFill>
            <a:ln w="19050">
              <a:solidFill>
                <a:srgbClr val="3E7D52"/>
              </a:solidFill>
              <a:prstDash val="solid"/>
            </a:ln>
          </p:spPr>
          <p:txBody>
            <a:bodyPr/>
            <a:lstStyle/>
            <a:p>
              <a:endParaRPr lang="en-US"/>
            </a:p>
          </p:txBody>
        </p:sp>
        <p:sp>
          <p:nvSpPr>
            <p:cNvPr id="22" name="Shape 8">
              <a:extLst>
                <a:ext uri="{FF2B5EF4-FFF2-40B4-BE49-F238E27FC236}">
                  <a16:creationId xmlns:a16="http://schemas.microsoft.com/office/drawing/2014/main" id="{44DE677D-D64A-F130-6575-59BD673B960D}"/>
                </a:ext>
              </a:extLst>
            </p:cNvPr>
            <p:cNvSpPr/>
            <p:nvPr/>
          </p:nvSpPr>
          <p:spPr>
            <a:xfrm>
              <a:off x="758952" y="3327397"/>
              <a:ext cx="822960" cy="822960"/>
            </a:xfrm>
            <a:prstGeom prst="ellipse">
              <a:avLst/>
            </a:prstGeom>
            <a:solidFill>
              <a:srgbClr val="3E7D52"/>
            </a:solidFill>
            <a:ln/>
          </p:spPr>
          <p:txBody>
            <a:bodyPr/>
            <a:lstStyle/>
            <a:p>
              <a:endParaRPr lang="en-US"/>
            </a:p>
          </p:txBody>
        </p:sp>
        <p:sp>
          <p:nvSpPr>
            <p:cNvPr id="23" name="Text 9">
              <a:extLst>
                <a:ext uri="{FF2B5EF4-FFF2-40B4-BE49-F238E27FC236}">
                  <a16:creationId xmlns:a16="http://schemas.microsoft.com/office/drawing/2014/main" id="{DF82853A-3D31-C962-7B0E-5EA99A521156}"/>
                </a:ext>
              </a:extLst>
            </p:cNvPr>
            <p:cNvSpPr/>
            <p:nvPr/>
          </p:nvSpPr>
          <p:spPr>
            <a:xfrm>
              <a:off x="758952" y="3290823"/>
              <a:ext cx="822960" cy="822960"/>
            </a:xfrm>
            <a:prstGeom prst="rect">
              <a:avLst/>
            </a:prstGeom>
            <a:noFill/>
            <a:ln/>
          </p:spPr>
          <p:txBody>
            <a:bodyPr wrap="square" rtlCol="0" anchor="ctr"/>
            <a:lstStyle/>
            <a:p>
              <a:pPr marL="0" indent="0" algn="ctr">
                <a:buNone/>
              </a:pPr>
              <a:r>
                <a:rPr lang="en-US" sz="3000" b="1">
                  <a:solidFill>
                    <a:srgbClr val="FFFFFF"/>
                  </a:solidFill>
                </a:rPr>
                <a:t>2</a:t>
              </a:r>
              <a:endParaRPr lang="en-US" sz="3000"/>
            </a:p>
          </p:txBody>
        </p:sp>
        <p:sp>
          <p:nvSpPr>
            <p:cNvPr id="24" name="Text 10">
              <a:extLst>
                <a:ext uri="{FF2B5EF4-FFF2-40B4-BE49-F238E27FC236}">
                  <a16:creationId xmlns:a16="http://schemas.microsoft.com/office/drawing/2014/main" id="{B0ACDD53-77AD-6638-4AE1-AE92F62033F2}"/>
                </a:ext>
              </a:extLst>
            </p:cNvPr>
            <p:cNvSpPr/>
            <p:nvPr/>
          </p:nvSpPr>
          <p:spPr>
            <a:xfrm>
              <a:off x="1828800" y="3016503"/>
              <a:ext cx="9601200" cy="1371600"/>
            </a:xfrm>
            <a:prstGeom prst="rect">
              <a:avLst/>
            </a:prstGeom>
            <a:noFill/>
            <a:ln/>
          </p:spPr>
          <p:txBody>
            <a:bodyPr wrap="square" rtlCol="0" anchor="ctr"/>
            <a:lstStyle/>
            <a:p>
              <a:pPr>
                <a:lnSpc>
                  <a:spcPct val="102000"/>
                </a:lnSpc>
              </a:pPr>
              <a:r>
                <a:rPr lang="en-US" sz="1600" b="1">
                  <a:solidFill>
                    <a:srgbClr val="2E6340"/>
                  </a:solidFill>
                </a:rPr>
                <a:t>Available headroom has increased and is likely to increase in 2027 
</a:t>
              </a:r>
              <a:r>
                <a:rPr lang="en-US" sz="1600">
                  <a:solidFill>
                    <a:srgbClr val="2B2B2B"/>
                  </a:solidFill>
                </a:rPr>
                <a:t>Under RTC+B, thermal commitment efficiency has improved, shifting some online thermal to offline 30-minute-startable thermal. Growth in installed solar and ESR capacity has further increased headroom. T</a:t>
              </a:r>
              <a:r>
                <a:rPr lang="en-US" sz="1600"/>
                <a:t>hese drivers will tend to increase headroom going forward as the solar and ESR capacity increases</a:t>
              </a:r>
              <a:r>
                <a:rPr lang="en-US" sz="1600">
                  <a:solidFill>
                    <a:srgbClr val="2B2B2B"/>
                  </a:solidFill>
                </a:rPr>
                <a:t>.</a:t>
              </a:r>
              <a:endParaRPr lang="en-US" sz="1600"/>
            </a:p>
          </p:txBody>
        </p:sp>
        <p:sp>
          <p:nvSpPr>
            <p:cNvPr id="25" name="Shape 11">
              <a:extLst>
                <a:ext uri="{FF2B5EF4-FFF2-40B4-BE49-F238E27FC236}">
                  <a16:creationId xmlns:a16="http://schemas.microsoft.com/office/drawing/2014/main" id="{24E1FCFD-A226-DC37-33A5-0708E05E8507}"/>
                </a:ext>
              </a:extLst>
            </p:cNvPr>
            <p:cNvSpPr/>
            <p:nvPr/>
          </p:nvSpPr>
          <p:spPr>
            <a:xfrm>
              <a:off x="502920" y="4644135"/>
              <a:ext cx="11201400" cy="1627632"/>
            </a:xfrm>
            <a:prstGeom prst="roundRect">
              <a:avLst>
                <a:gd name="adj" fmla="val 2809"/>
              </a:avLst>
            </a:prstGeom>
            <a:solidFill>
              <a:srgbClr val="EFF1E9"/>
            </a:solidFill>
            <a:ln w="19050">
              <a:solidFill>
                <a:srgbClr val="6E7A44"/>
              </a:solidFill>
              <a:prstDash val="solid"/>
            </a:ln>
          </p:spPr>
          <p:txBody>
            <a:bodyPr/>
            <a:lstStyle/>
            <a:p>
              <a:endParaRPr lang="en-US"/>
            </a:p>
          </p:txBody>
        </p:sp>
        <p:sp>
          <p:nvSpPr>
            <p:cNvPr id="26" name="Shape 12">
              <a:extLst>
                <a:ext uri="{FF2B5EF4-FFF2-40B4-BE49-F238E27FC236}">
                  <a16:creationId xmlns:a16="http://schemas.microsoft.com/office/drawing/2014/main" id="{52006069-D97B-6DE9-2697-ADF4B93B3AC0}"/>
                </a:ext>
              </a:extLst>
            </p:cNvPr>
            <p:cNvSpPr/>
            <p:nvPr/>
          </p:nvSpPr>
          <p:spPr>
            <a:xfrm>
              <a:off x="758952" y="5122237"/>
              <a:ext cx="822960" cy="822960"/>
            </a:xfrm>
            <a:prstGeom prst="ellipse">
              <a:avLst/>
            </a:prstGeom>
            <a:solidFill>
              <a:srgbClr val="6E7A44"/>
            </a:solidFill>
            <a:ln/>
          </p:spPr>
          <p:txBody>
            <a:bodyPr/>
            <a:lstStyle/>
            <a:p>
              <a:endParaRPr lang="en-US"/>
            </a:p>
          </p:txBody>
        </p:sp>
        <p:sp>
          <p:nvSpPr>
            <p:cNvPr id="27" name="Text 13">
              <a:extLst>
                <a:ext uri="{FF2B5EF4-FFF2-40B4-BE49-F238E27FC236}">
                  <a16:creationId xmlns:a16="http://schemas.microsoft.com/office/drawing/2014/main" id="{3DDAEEEE-3728-0D78-06AB-A6F9E940566B}"/>
                </a:ext>
              </a:extLst>
            </p:cNvPr>
            <p:cNvSpPr/>
            <p:nvPr/>
          </p:nvSpPr>
          <p:spPr>
            <a:xfrm>
              <a:off x="758952" y="5122237"/>
              <a:ext cx="822960" cy="822960"/>
            </a:xfrm>
            <a:prstGeom prst="rect">
              <a:avLst/>
            </a:prstGeom>
            <a:noFill/>
            <a:ln/>
          </p:spPr>
          <p:txBody>
            <a:bodyPr wrap="square" rtlCol="0" anchor="ctr"/>
            <a:lstStyle/>
            <a:p>
              <a:pPr marL="0" indent="0" algn="ctr">
                <a:buNone/>
              </a:pPr>
              <a:r>
                <a:rPr lang="en-US" sz="3000" b="1">
                  <a:solidFill>
                    <a:srgbClr val="FFFFFF"/>
                  </a:solidFill>
                </a:rPr>
                <a:t>3</a:t>
              </a:r>
              <a:endParaRPr lang="en-US" sz="3000"/>
            </a:p>
          </p:txBody>
        </p:sp>
        <p:sp>
          <p:nvSpPr>
            <p:cNvPr id="28" name="Text 14">
              <a:extLst>
                <a:ext uri="{FF2B5EF4-FFF2-40B4-BE49-F238E27FC236}">
                  <a16:creationId xmlns:a16="http://schemas.microsoft.com/office/drawing/2014/main" id="{BDA87633-0F10-67A6-E39A-D6C5953FB4A6}"/>
                </a:ext>
              </a:extLst>
            </p:cNvPr>
            <p:cNvSpPr/>
            <p:nvPr/>
          </p:nvSpPr>
          <p:spPr>
            <a:xfrm>
              <a:off x="1837944" y="4793338"/>
              <a:ext cx="9601200" cy="1371600"/>
            </a:xfrm>
            <a:prstGeom prst="rect">
              <a:avLst/>
            </a:prstGeom>
            <a:noFill/>
            <a:ln/>
          </p:spPr>
          <p:txBody>
            <a:bodyPr wrap="square" rtlCol="0" anchor="ctr"/>
            <a:lstStyle/>
            <a:p>
              <a:pPr marL="0" indent="0">
                <a:lnSpc>
                  <a:spcPct val="102000"/>
                </a:lnSpc>
                <a:buNone/>
              </a:pPr>
              <a:r>
                <a:rPr lang="en-US" sz="1600" b="1">
                  <a:solidFill>
                    <a:srgbClr val="4E5A32"/>
                  </a:solidFill>
                </a:rPr>
                <a:t>Load is growing — but headroom may still be available in 2027
</a:t>
              </a:r>
              <a:r>
                <a:rPr lang="en-US" sz="1600">
                  <a:solidFill>
                    <a:srgbClr val="2B2B2B"/>
                  </a:solidFill>
                </a:rPr>
                <a:t>Load growth will consume some of what would otherwise be increased headroom, so assuming 100% of historical headroom in setting reserve requirements is inappropriate. Based on 2026 experience, ERCOT does not see a need to be as cautious as in 2026, when only 25% credit was used for daytime hours</a:t>
              </a:r>
              <a:r>
                <a:rPr lang="en-US" sz="1350">
                  <a:solidFill>
                    <a:srgbClr val="2B2B2B"/>
                  </a:solidFill>
                </a:rPr>
                <a:t>.</a:t>
              </a:r>
              <a:endParaRPr lang="en-US" sz="1600"/>
            </a:p>
          </p:txBody>
        </p:sp>
      </p:grpSp>
    </p:spTree>
    <p:extLst>
      <p:ext uri="{BB962C8B-B14F-4D97-AF65-F5344CB8AC3E}">
        <p14:creationId xmlns:p14="http://schemas.microsoft.com/office/powerpoint/2010/main" val="3165462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1A53A-6E81-B9F3-DD75-A1A8136A01D1}"/>
              </a:ext>
            </a:extLst>
          </p:cNvPr>
          <p:cNvSpPr>
            <a:spLocks noGrp="1"/>
          </p:cNvSpPr>
          <p:nvPr>
            <p:ph type="title"/>
          </p:nvPr>
        </p:nvSpPr>
        <p:spPr/>
        <p:txBody>
          <a:bodyPr/>
          <a:lstStyle/>
          <a:p>
            <a:r>
              <a:rPr lang="en-US"/>
              <a:t>Projected Installed Capacity of Wind and Solar Resources </a:t>
            </a:r>
            <a:br>
              <a:rPr lang="en-US"/>
            </a:br>
            <a:r>
              <a:rPr lang="en-US"/>
              <a:t>(as of July 31, 2026)</a:t>
            </a:r>
          </a:p>
        </p:txBody>
      </p:sp>
      <p:sp>
        <p:nvSpPr>
          <p:cNvPr id="7" name="Text Placeholder 6">
            <a:extLst>
              <a:ext uri="{FF2B5EF4-FFF2-40B4-BE49-F238E27FC236}">
                <a16:creationId xmlns:a16="http://schemas.microsoft.com/office/drawing/2014/main" id="{3CA4EF3B-F1A9-9DB1-D380-D08E7235E5B7}"/>
              </a:ext>
            </a:extLst>
          </p:cNvPr>
          <p:cNvSpPr>
            <a:spLocks noGrp="1"/>
          </p:cNvSpPr>
          <p:nvPr>
            <p:ph type="body" sz="quarter" idx="16"/>
          </p:nvPr>
        </p:nvSpPr>
        <p:spPr/>
        <p:txBody>
          <a:bodyPr/>
          <a:lstStyle/>
          <a:p>
            <a:endParaRPr lang="en-US"/>
          </a:p>
        </p:txBody>
      </p:sp>
      <p:sp>
        <p:nvSpPr>
          <p:cNvPr id="6" name="Text Placeholder 5">
            <a:extLst>
              <a:ext uri="{FF2B5EF4-FFF2-40B4-BE49-F238E27FC236}">
                <a16:creationId xmlns:a16="http://schemas.microsoft.com/office/drawing/2014/main" id="{B22D1A2A-DF0E-AF03-8D84-084FE8FBA234}"/>
              </a:ext>
            </a:extLst>
          </p:cNvPr>
          <p:cNvSpPr>
            <a:spLocks noGrp="1"/>
          </p:cNvSpPr>
          <p:nvPr>
            <p:ph type="body" sz="quarter" idx="15"/>
          </p:nvPr>
        </p:nvSpPr>
        <p:spPr>
          <a:xfrm flipH="1">
            <a:off x="555057" y="6302376"/>
            <a:ext cx="10953002" cy="495221"/>
          </a:xfrm>
        </p:spPr>
        <p:txBody>
          <a:bodyPr/>
          <a:lstStyle/>
          <a:p>
            <a:r>
              <a:rPr lang="en-US"/>
              <a:t>Key Takeaway: Steady growth in installed capacity for renewable resources is expected to continue in 2027.</a:t>
            </a:r>
          </a:p>
        </p:txBody>
      </p:sp>
      <p:sp>
        <p:nvSpPr>
          <p:cNvPr id="5" name="Slide Number Placeholder 4">
            <a:extLst>
              <a:ext uri="{FF2B5EF4-FFF2-40B4-BE49-F238E27FC236}">
                <a16:creationId xmlns:a16="http://schemas.microsoft.com/office/drawing/2014/main" id="{F1BE834B-4FCC-91B7-9950-6E3B766D7554}"/>
              </a:ext>
            </a:extLst>
          </p:cNvPr>
          <p:cNvSpPr>
            <a:spLocks noGrp="1"/>
          </p:cNvSpPr>
          <p:nvPr>
            <p:ph type="sldNum" sz="quarter" idx="12"/>
          </p:nvPr>
        </p:nvSpPr>
        <p:spPr/>
        <p:txBody>
          <a:bodyPr/>
          <a:lstStyle/>
          <a:p>
            <a:fld id="{BCDE79FB-97BA-492B-8D57-F1373F9ADA95}" type="slidenum">
              <a:rPr lang="en-US" smtClean="0"/>
              <a:t>8</a:t>
            </a:fld>
            <a:endParaRPr lang="en-US"/>
          </a:p>
        </p:txBody>
      </p:sp>
      <p:pic>
        <p:nvPicPr>
          <p:cNvPr id="11" name="Picture 10">
            <a:extLst>
              <a:ext uri="{FF2B5EF4-FFF2-40B4-BE49-F238E27FC236}">
                <a16:creationId xmlns:a16="http://schemas.microsoft.com/office/drawing/2014/main" id="{36E4900F-4FC4-0B5E-4B25-6D145AEA8814}"/>
              </a:ext>
            </a:extLst>
          </p:cNvPr>
          <p:cNvPicPr>
            <a:picLocks noChangeAspect="1"/>
          </p:cNvPicPr>
          <p:nvPr/>
        </p:nvPicPr>
        <p:blipFill>
          <a:blip r:embed="rId2"/>
          <a:stretch>
            <a:fillRect/>
          </a:stretch>
        </p:blipFill>
        <p:spPr>
          <a:xfrm>
            <a:off x="178371" y="1181179"/>
            <a:ext cx="5876925" cy="5121197"/>
          </a:xfrm>
          <a:prstGeom prst="rect">
            <a:avLst/>
          </a:prstGeom>
        </p:spPr>
      </p:pic>
      <p:pic>
        <p:nvPicPr>
          <p:cNvPr id="13" name="Picture 12">
            <a:extLst>
              <a:ext uri="{FF2B5EF4-FFF2-40B4-BE49-F238E27FC236}">
                <a16:creationId xmlns:a16="http://schemas.microsoft.com/office/drawing/2014/main" id="{5C90FE43-CCC7-1D04-D64A-25777BAC4451}"/>
              </a:ext>
            </a:extLst>
          </p:cNvPr>
          <p:cNvPicPr>
            <a:picLocks noChangeAspect="1"/>
          </p:cNvPicPr>
          <p:nvPr/>
        </p:nvPicPr>
        <p:blipFill>
          <a:blip r:embed="rId3"/>
          <a:stretch>
            <a:fillRect/>
          </a:stretch>
        </p:blipFill>
        <p:spPr>
          <a:xfrm>
            <a:off x="6195326" y="1303377"/>
            <a:ext cx="5714340" cy="4998999"/>
          </a:xfrm>
          <a:prstGeom prst="rect">
            <a:avLst/>
          </a:prstGeom>
        </p:spPr>
      </p:pic>
    </p:spTree>
    <p:extLst>
      <p:ext uri="{BB962C8B-B14F-4D97-AF65-F5344CB8AC3E}">
        <p14:creationId xmlns:p14="http://schemas.microsoft.com/office/powerpoint/2010/main" val="38489530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8B3FD1-270B-146F-B0D5-4953AEE96CE4}"/>
              </a:ext>
            </a:extLst>
          </p:cNvPr>
          <p:cNvPicPr>
            <a:picLocks noChangeAspect="1"/>
          </p:cNvPicPr>
          <p:nvPr/>
        </p:nvPicPr>
        <p:blipFill>
          <a:blip r:embed="rId2"/>
          <a:stretch>
            <a:fillRect/>
          </a:stretch>
        </p:blipFill>
        <p:spPr>
          <a:xfrm>
            <a:off x="5996874" y="193906"/>
            <a:ext cx="5944115" cy="3979069"/>
          </a:xfrm>
          <a:prstGeom prst="rect">
            <a:avLst/>
          </a:prstGeom>
        </p:spPr>
      </p:pic>
      <p:sp>
        <p:nvSpPr>
          <p:cNvPr id="2" name="Title 1">
            <a:extLst>
              <a:ext uri="{FF2B5EF4-FFF2-40B4-BE49-F238E27FC236}">
                <a16:creationId xmlns:a16="http://schemas.microsoft.com/office/drawing/2014/main" id="{5C096B5E-1FF2-70DE-F433-2DC51E976BC8}"/>
              </a:ext>
            </a:extLst>
          </p:cNvPr>
          <p:cNvSpPr>
            <a:spLocks noGrp="1"/>
          </p:cNvSpPr>
          <p:nvPr>
            <p:ph type="title"/>
          </p:nvPr>
        </p:nvSpPr>
        <p:spPr/>
        <p:txBody>
          <a:bodyPr/>
          <a:lstStyle/>
          <a:p>
            <a:r>
              <a:rPr lang="en-US"/>
              <a:t>Uncertainty Growth Analysis</a:t>
            </a:r>
          </a:p>
        </p:txBody>
      </p:sp>
      <p:sp>
        <p:nvSpPr>
          <p:cNvPr id="4" name="Text Placeholder 3">
            <a:extLst>
              <a:ext uri="{FF2B5EF4-FFF2-40B4-BE49-F238E27FC236}">
                <a16:creationId xmlns:a16="http://schemas.microsoft.com/office/drawing/2014/main" id="{A04BF6E7-2AC9-07BF-C4F1-4285A6DAB7D5}"/>
              </a:ext>
            </a:extLst>
          </p:cNvPr>
          <p:cNvSpPr>
            <a:spLocks noGrp="1"/>
          </p:cNvSpPr>
          <p:nvPr>
            <p:ph type="body" sz="quarter" idx="16"/>
          </p:nvPr>
        </p:nvSpPr>
        <p:spPr>
          <a:xfrm>
            <a:off x="495300" y="972458"/>
            <a:ext cx="5239473" cy="3323318"/>
          </a:xfrm>
        </p:spPr>
        <p:txBody>
          <a:bodyPr/>
          <a:lstStyle/>
          <a:p>
            <a:pPr marL="285750" indent="-285750">
              <a:buFont typeface="Arial" panose="020B0604020202020204" pitchFamily="34" charset="0"/>
              <a:buChar char="•"/>
            </a:pPr>
            <a:r>
              <a:rPr lang="en-US"/>
              <a:t>Uncertainty is growing year over year with a majority of growth coming from solar. This is due to overall increase in solar capacity and correlated forecast error.</a:t>
            </a:r>
          </a:p>
          <a:p>
            <a:pPr marL="285750" indent="-285750">
              <a:buFont typeface="Arial" panose="020B0604020202020204" pitchFamily="34" charset="0"/>
              <a:buChar char="•"/>
            </a:pPr>
            <a:endParaRPr lang="en-US" sz="800"/>
          </a:p>
          <a:p>
            <a:pPr marL="285750" indent="-285750">
              <a:buFont typeface="Arial" panose="020B0604020202020204" pitchFamily="34" charset="0"/>
              <a:buChar char="•"/>
            </a:pPr>
            <a:r>
              <a:rPr lang="en-US"/>
              <a:t>A deeper dive into solar uncertainty, shows that we have seen an increase in installed capacity in Far East region of Texas in 2025 and 2026. </a:t>
            </a:r>
          </a:p>
          <a:p>
            <a:pPr marL="285750" indent="-285750">
              <a:buFont typeface="Arial" panose="020B0604020202020204" pitchFamily="34" charset="0"/>
              <a:buChar char="•"/>
            </a:pPr>
            <a:endParaRPr lang="en-US" sz="800">
              <a:cs typeface="Arial"/>
            </a:endParaRPr>
          </a:p>
          <a:p>
            <a:pPr marL="285750" indent="-285750">
              <a:buFont typeface="Arial" panose="020B0604020202020204" pitchFamily="34" charset="0"/>
              <a:buChar char="•"/>
            </a:pPr>
            <a:r>
              <a:rPr lang="en-US">
                <a:cs typeface="Arial"/>
              </a:rPr>
              <a:t>Far East has more variable weather and cloud cover making forecasting more difficult, especially during ramping hours. This drove the switch from monthly to month-hour solar adjustment values to better capture hour-to-hour variance in solar forecast error.</a:t>
            </a:r>
          </a:p>
          <a:p>
            <a:pPr marL="285750" indent="-285750">
              <a:buFont typeface="Arial" panose="020B0604020202020204" pitchFamily="34" charset="0"/>
              <a:buChar char="•"/>
            </a:pPr>
            <a:endParaRPr lang="en-US" sz="800">
              <a:cs typeface="Arial"/>
            </a:endParaRPr>
          </a:p>
          <a:p>
            <a:pPr marL="285750" indent="-285750">
              <a:buFont typeface="Arial" panose="020B0604020202020204" pitchFamily="34" charset="0"/>
              <a:buChar char="•"/>
            </a:pPr>
            <a:r>
              <a:rPr lang="en-US">
                <a:cs typeface="Arial"/>
              </a:rPr>
              <a:t>Additionally, ERCOT has also observed an overall growth in forced outage MWs which contributes to total risk.</a:t>
            </a:r>
          </a:p>
          <a:p>
            <a:endParaRPr lang="en-US"/>
          </a:p>
        </p:txBody>
      </p:sp>
      <p:sp>
        <p:nvSpPr>
          <p:cNvPr id="3" name="Text Placeholder 2">
            <a:extLst>
              <a:ext uri="{FF2B5EF4-FFF2-40B4-BE49-F238E27FC236}">
                <a16:creationId xmlns:a16="http://schemas.microsoft.com/office/drawing/2014/main" id="{FEE682C3-906A-C281-1EC1-615929E0A1E5}"/>
              </a:ext>
            </a:extLst>
          </p:cNvPr>
          <p:cNvSpPr>
            <a:spLocks noGrp="1"/>
          </p:cNvSpPr>
          <p:nvPr>
            <p:ph type="body" sz="quarter" idx="15"/>
          </p:nvPr>
        </p:nvSpPr>
        <p:spPr>
          <a:xfrm flipH="1">
            <a:off x="484209" y="5476197"/>
            <a:ext cx="5501575" cy="1142809"/>
          </a:xfrm>
        </p:spPr>
        <p:txBody>
          <a:bodyPr/>
          <a:lstStyle/>
          <a:p>
            <a:r>
              <a:rPr lang="en-US">
                <a:cs typeface="Arial"/>
              </a:rPr>
              <a:t>Key Takeaway: Growth in renewables is driving measurable growth in uncertainty — led by solar (especially the Far East) — and forced-outage MW are rising, together increasing total risk.</a:t>
            </a:r>
          </a:p>
        </p:txBody>
      </p:sp>
      <p:sp>
        <p:nvSpPr>
          <p:cNvPr id="5" name="Slide Number Placeholder 4">
            <a:extLst>
              <a:ext uri="{FF2B5EF4-FFF2-40B4-BE49-F238E27FC236}">
                <a16:creationId xmlns:a16="http://schemas.microsoft.com/office/drawing/2014/main" id="{2F43007A-A603-EF71-BFE0-5B0B55748B9B}"/>
              </a:ext>
            </a:extLst>
          </p:cNvPr>
          <p:cNvSpPr>
            <a:spLocks noGrp="1"/>
          </p:cNvSpPr>
          <p:nvPr>
            <p:ph type="sldNum" sz="quarter" idx="12"/>
          </p:nvPr>
        </p:nvSpPr>
        <p:spPr/>
        <p:txBody>
          <a:bodyPr/>
          <a:lstStyle/>
          <a:p>
            <a:fld id="{BCDE79FB-97BA-492B-8D57-F1373F9ADA95}" type="slidenum">
              <a:rPr lang="en-US" smtClean="0"/>
              <a:t>9</a:t>
            </a:fld>
            <a:endParaRPr lang="en-US"/>
          </a:p>
        </p:txBody>
      </p:sp>
      <p:grpSp>
        <p:nvGrpSpPr>
          <p:cNvPr id="11" name="Group 10">
            <a:extLst>
              <a:ext uri="{FF2B5EF4-FFF2-40B4-BE49-F238E27FC236}">
                <a16:creationId xmlns:a16="http://schemas.microsoft.com/office/drawing/2014/main" id="{CAEF5216-424E-2426-4F90-DEF7EF7BF54B}"/>
              </a:ext>
            </a:extLst>
          </p:cNvPr>
          <p:cNvGrpSpPr/>
          <p:nvPr/>
        </p:nvGrpSpPr>
        <p:grpSpPr>
          <a:xfrm>
            <a:off x="6094970" y="4172975"/>
            <a:ext cx="5736833" cy="2606444"/>
            <a:chOff x="6094970" y="4020407"/>
            <a:chExt cx="5736833" cy="2859272"/>
          </a:xfrm>
        </p:grpSpPr>
        <p:pic>
          <p:nvPicPr>
            <p:cNvPr id="9" name="Picture 8">
              <a:extLst>
                <a:ext uri="{FF2B5EF4-FFF2-40B4-BE49-F238E27FC236}">
                  <a16:creationId xmlns:a16="http://schemas.microsoft.com/office/drawing/2014/main" id="{4F309A9D-F318-B1BE-2178-0A42577C43EB}"/>
                </a:ext>
              </a:extLst>
            </p:cNvPr>
            <p:cNvPicPr>
              <a:picLocks noChangeAspect="1"/>
            </p:cNvPicPr>
            <p:nvPr/>
          </p:nvPicPr>
          <p:blipFill>
            <a:blip r:embed="rId3"/>
            <a:stretch>
              <a:fillRect/>
            </a:stretch>
          </p:blipFill>
          <p:spPr>
            <a:xfrm>
              <a:off x="6094970" y="4020407"/>
              <a:ext cx="5736833" cy="2859272"/>
            </a:xfrm>
            <a:prstGeom prst="rect">
              <a:avLst/>
            </a:prstGeom>
          </p:spPr>
        </p:pic>
        <p:sp>
          <p:nvSpPr>
            <p:cNvPr id="10" name="Rectangle 9">
              <a:extLst>
                <a:ext uri="{FF2B5EF4-FFF2-40B4-BE49-F238E27FC236}">
                  <a16:creationId xmlns:a16="http://schemas.microsoft.com/office/drawing/2014/main" id="{4BB7C57E-6D76-0C21-847E-B890C6E8B216}"/>
                </a:ext>
              </a:extLst>
            </p:cNvPr>
            <p:cNvSpPr/>
            <p:nvPr/>
          </p:nvSpPr>
          <p:spPr>
            <a:xfrm>
              <a:off x="8260813" y="4219231"/>
              <a:ext cx="807244" cy="2416287"/>
            </a:xfrm>
            <a:prstGeom prst="rect">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49520355"/>
      </p:ext>
    </p:extLst>
  </p:cSld>
  <p:clrMapOvr>
    <a:masterClrMapping/>
  </p:clrMapOvr>
</p:sld>
</file>

<file path=ppt/theme/theme1.xml><?xml version="1.0" encoding="utf-8"?>
<a:theme xmlns:a="http://schemas.openxmlformats.org/drawingml/2006/main" name="1_Cover">
  <a:themeElements>
    <a:clrScheme name="ERCOT">
      <a:dk1>
        <a:srgbClr val="000000"/>
      </a:dk1>
      <a:lt1>
        <a:srgbClr val="FFFFFF"/>
      </a:lt1>
      <a:dk2>
        <a:srgbClr val="2D3338"/>
      </a:dk2>
      <a:lt2>
        <a:srgbClr val="FFFFFF"/>
      </a:lt2>
      <a:accent1>
        <a:srgbClr val="003865"/>
      </a:accent1>
      <a:accent2>
        <a:srgbClr val="5B6770"/>
      </a:accent2>
      <a:accent3>
        <a:srgbClr val="26D07C"/>
      </a:accent3>
      <a:accent4>
        <a:srgbClr val="00829B"/>
      </a:accent4>
      <a:accent5>
        <a:srgbClr val="685BC7"/>
      </a:accent5>
      <a:accent6>
        <a:srgbClr val="890C58"/>
      </a:accent6>
      <a:hlink>
        <a:srgbClr val="3996DF"/>
      </a:hlink>
      <a:folHlink>
        <a:srgbClr val="867ED0"/>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E42129F1-9979-45CE-AC99-7AED524228ED}"/>
    </a:ext>
  </a:extLst>
</a:theme>
</file>

<file path=ppt/theme/theme2.xml><?xml version="1.0" encoding="utf-8"?>
<a:theme xmlns:a="http://schemas.openxmlformats.org/drawingml/2006/main" name="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3.xml><?xml version="1.0" encoding="utf-8"?>
<a:theme xmlns:a="http://schemas.openxmlformats.org/drawingml/2006/main" name="1_Page Design">
  <a:themeElements>
    <a:clrScheme name="ERCOT colors">
      <a:dk1>
        <a:srgbClr val="171A1C"/>
      </a:dk1>
      <a:lt1>
        <a:srgbClr val="FFFFFF"/>
      </a:lt1>
      <a:dk2>
        <a:srgbClr val="4A525A"/>
      </a:dk2>
      <a:lt2>
        <a:srgbClr val="E6EBEF"/>
      </a:lt2>
      <a:accent1>
        <a:srgbClr val="005763"/>
      </a:accent1>
      <a:accent2>
        <a:srgbClr val="3DBED1"/>
      </a:accent2>
      <a:accent3>
        <a:srgbClr val="003865"/>
      </a:accent3>
      <a:accent4>
        <a:srgbClr val="0063B4"/>
      </a:accent4>
      <a:accent5>
        <a:srgbClr val="26D07C"/>
      </a:accent5>
      <a:accent6>
        <a:srgbClr val="867ED0"/>
      </a:accent6>
      <a:hlink>
        <a:srgbClr val="00AEC7"/>
      </a:hlink>
      <a:folHlink>
        <a:srgbClr val="685BC7"/>
      </a:folHlink>
    </a:clrScheme>
    <a:fontScheme name="ERCOT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4ECE1372-0C99-4BBD-8C9A-66BB973B0715}" vid="{AF2A68AE-DF5A-41FA-8DA3-295978B7C7E7}"/>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ERCOT Official PowerPoint Template - Public</Template>
  <TotalTime>0</TotalTime>
  <Words>3331</Words>
  <Application>Microsoft Office PowerPoint</Application>
  <PresentationFormat>Widescreen</PresentationFormat>
  <Paragraphs>302</Paragraphs>
  <Slides>18</Slides>
  <Notes>3</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18</vt:i4>
      </vt:variant>
    </vt:vector>
  </HeadingPairs>
  <TitlesOfParts>
    <vt:vector size="24" baseType="lpstr">
      <vt:lpstr>Aptos</vt:lpstr>
      <vt:lpstr>Arial</vt:lpstr>
      <vt:lpstr>Wingdings</vt:lpstr>
      <vt:lpstr>1_Cover</vt:lpstr>
      <vt:lpstr>Page Design</vt:lpstr>
      <vt:lpstr>1_Page Design</vt:lpstr>
      <vt:lpstr>2027 Ancillary Service Methodology Discussion   Luis Hinojosa Manager, Ancillary Services &amp; Operations Analytics  TAC  August 26, 2026</vt:lpstr>
      <vt:lpstr>Introduction</vt:lpstr>
      <vt:lpstr>Ancillary Services</vt:lpstr>
      <vt:lpstr>Regulation Quantities 2026 vs Preliminary 2027</vt:lpstr>
      <vt:lpstr>RRS Quantities 2026 vs Preliminary 2027</vt:lpstr>
      <vt:lpstr>ECRS &amp; Non-Spin Probabilistic Model Recap &amp; 2027 Recommendation</vt:lpstr>
      <vt:lpstr>Why is ERCOT proposing to change headroom-related parameter Y for 2027? </vt:lpstr>
      <vt:lpstr>Projected Installed Capacity of Wind and Solar Resources  (as of July 31, 2026)</vt:lpstr>
      <vt:lpstr>Uncertainty Growth Analysis</vt:lpstr>
      <vt:lpstr>Historic Headroom (i.e. Risk Credit) Observations </vt:lpstr>
      <vt:lpstr>ESR Capacity Is Also Growing — but So Is Load</vt:lpstr>
      <vt:lpstr>Summary of Feedback on Parameters &amp; Perspective</vt:lpstr>
      <vt:lpstr>2027 ECRS + Non-Spin Preliminary Quantities Comparison</vt:lpstr>
      <vt:lpstr>New Analysis: Probability of Watch, EEA, and Load Shed by Reserve Level</vt:lpstr>
      <vt:lpstr>Comparing Scenarios: Total Requirement vs. Reliability Benefit</vt:lpstr>
      <vt:lpstr>Comparing Scenarios: Total Requirement vs. Reliability Benefit, Contd.</vt:lpstr>
      <vt:lpstr>Summary and Next Steps</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Hinojosa, Luis</dc:creator>
  <cp:lastModifiedBy>McDowell, Matthew</cp:lastModifiedBy>
  <cp:revision>10</cp:revision>
  <dcterms:created xsi:type="dcterms:W3CDTF">2026-03-20T16:13:11Z</dcterms:created>
  <dcterms:modified xsi:type="dcterms:W3CDTF">2026-08-25T21:19:36Z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Method">
    <vt:lpwstr>Standard</vt:lpwstr>
  </property>
  <property fmtid="{D5CDD505-2E9C-101B-9397-08002B2CF9AE}" pid="4" name="MSIP_Label_7084cbda-52b8-46fb-a7b7-cb5bd465ed85_Name">
    <vt:lpwstr>Internal</vt:lpwstr>
  </property>
  <property fmtid="{D5CDD505-2E9C-101B-9397-08002B2CF9AE}" pid="5" name="MSIP_Label_7084cbda-52b8-46fb-a7b7-cb5bd465ed85_SiteId">
    <vt:lpwstr>0afb747d-bff7-4596-a9fc-950ef9e0ec45</vt:lpwstr>
  </property>
  <property fmtid="{D5CDD505-2E9C-101B-9397-08002B2CF9AE}" pid="6" name="MSIP_Label_7084cbda-52b8-46fb-a7b7-cb5bd465ed85_ActionId">
    <vt:lpwstr>ea6b1302-5424-4b1f-b9a8-9eed0120f1ec</vt:lpwstr>
  </property>
  <property fmtid="{D5CDD505-2E9C-101B-9397-08002B2CF9AE}" pid="7" name="MSIP_Label_7084cbda-52b8-46fb-a7b7-cb5bd465ed85_ContentBits">
    <vt:lpwstr>0</vt:lpwstr>
  </property>
  <property fmtid="{D5CDD505-2E9C-101B-9397-08002B2CF9AE}" pid="8" name="MSIP_Label_7084cbda-52b8-46fb-a7b7-cb5bd465ed85_Tag">
    <vt:lpwstr>10, 3, 0, 2</vt:lpwstr>
  </property>
  <property fmtid="{D5CDD505-2E9C-101B-9397-08002B2CF9AE}" pid="9" name="MSIP_Label_7084cbda-52b8-46fb-a7b7-cb5bd465ed85_SetDate">
    <vt:lpwstr>2026-07-20T15:40:57Z</vt:lpwstr>
  </property>
</Properties>
</file>