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5" r:id="rId4"/>
    <p:sldMasterId id="2147483764" r:id="rId5"/>
  </p:sldMasterIdLst>
  <p:notesMasterIdLst>
    <p:notesMasterId r:id="rId24"/>
  </p:notesMasterIdLst>
  <p:handoutMasterIdLst>
    <p:handoutMasterId r:id="rId25"/>
  </p:handoutMasterIdLst>
  <p:sldIdLst>
    <p:sldId id="2147478774" r:id="rId6"/>
    <p:sldId id="2147478778" r:id="rId7"/>
    <p:sldId id="2147478779" r:id="rId8"/>
    <p:sldId id="2147478780" r:id="rId9"/>
    <p:sldId id="2147478781" r:id="rId10"/>
    <p:sldId id="2147478782" r:id="rId11"/>
    <p:sldId id="2147478783" r:id="rId12"/>
    <p:sldId id="2147478784" r:id="rId13"/>
    <p:sldId id="2147478785" r:id="rId14"/>
    <p:sldId id="2147478786" r:id="rId15"/>
    <p:sldId id="2147478787" r:id="rId16"/>
    <p:sldId id="2147478788" r:id="rId17"/>
    <p:sldId id="2147478790" r:id="rId18"/>
    <p:sldId id="2147478789" r:id="rId19"/>
    <p:sldId id="2147478791" r:id="rId20"/>
    <p:sldId id="2147478792" r:id="rId21"/>
    <p:sldId id="2147478793" r:id="rId22"/>
    <p:sldId id="260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Section" id="{EAADFC70-D61D-4656-8B06-8883CD9AA798}">
          <p14:sldIdLst>
            <p14:sldId id="2147478774"/>
            <p14:sldId id="2147478778"/>
            <p14:sldId id="2147478779"/>
            <p14:sldId id="2147478780"/>
            <p14:sldId id="2147478781"/>
            <p14:sldId id="2147478782"/>
            <p14:sldId id="2147478783"/>
            <p14:sldId id="2147478784"/>
            <p14:sldId id="2147478785"/>
            <p14:sldId id="2147478786"/>
            <p14:sldId id="2147478787"/>
            <p14:sldId id="2147478788"/>
            <p14:sldId id="2147478790"/>
            <p14:sldId id="2147478789"/>
            <p14:sldId id="2147478791"/>
            <p14:sldId id="2147478792"/>
            <p14:sldId id="2147478793"/>
            <p14:sldId id="260"/>
          </p14:sldIdLst>
        </p14:section>
        <p14:section name="Additional Slides" id="{838F9A2D-6F16-460F-A975-BEEE75FC642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53F321-5236-6786-0960-374A204CD101}" name="Chuang, Jessalyn" initials="JC" userId="S::Jessalyn.Chuang@ercot.com::93db4669-2479-476a-b96c-1768d8507d2b" providerId="AD"/>
  <p188:author id="{DCE2E846-A41C-7095-E2BA-36D0669FFA49}" name="Drake, Gordon" initials="GD" userId="S::Gordon.Drake@ercot.com::d3aa080c-bd91-4052-98d6-063a86a83a9f" providerId="AD"/>
  <p188:author id="{056B1977-F8EF-E170-2F0A-36EE8C004044}" name="Petro, Nick" initials="RP" userId="S::Robert.Petro@ercot.com::f4669e5d-3df0-43f0-bbe8-5e3e7b0cdbca" providerId="AD"/>
  <p188:author id="{F24CEF7A-2E4C-9E46-94A3-5D31EB18D995}" name="Webster, Trudi" initials="WT" userId="S::trudi.webster@ercot.com::8d3e025b-0265-4fbd-b136-a7bc92c16fd8" providerId="AD"/>
  <p188:author id="{C47093A1-EA94-3DBA-9F8A-473D71E0B634}" name="Chu, Zhengguo" initials="ZC" userId="S::Zhengguo.Chu@ercot.com::46b45079-141b-4798-8f61-111a7cd7aa1e" providerId="AD"/>
  <p188:author id="{083EE7A5-F305-92ED-6652-38FC9F8A4846}" name="Chu, Zhengguo" initials="CZ" userId="S::zhengguo.chu@ercot.com::46b45079-141b-4798-8f61-111a7cd7aa1e" providerId="AD"/>
  <p188:author id="{A1A611C0-580D-8CEE-432E-BD197FCC0B9E}" name="Lyakhovets, Olha" initials="OL" userId="S::Olha.Lyakhovets@ercot.com::166ff867-0cd3-4db8-a739-f40a5de32105" providerId="AD"/>
  <p188:author id="{FAF841F7-8C07-BB5D-903B-88FBBF7ABABF}" name="Webster, Trudi" initials="WT" userId="S::Trudi.Webster@ercot.com::8d3e025b-0265-4fbd-b136-a7bc92c16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7474"/>
    <a:srgbClr val="D8F2F6"/>
    <a:srgbClr val="171A1C"/>
    <a:srgbClr val="005763"/>
    <a:srgbClr val="E6EBEF"/>
    <a:srgbClr val="B1E5ED"/>
    <a:srgbClr val="E16823"/>
    <a:srgbClr val="9E170D"/>
    <a:srgbClr val="5B6770"/>
    <a:srgbClr val="789D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F1ACC3-CF0C-46E9-AF77-B193B7A8E6C7}" v="2" dt="2026-08-21T15:01:19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o, Nick" userId="S::robert.petro@ercot.com::f4669e5d-3df0-43f0-bbe8-5e3e7b0cdbca" providerId="AD" clId="Web-{53D731C6-A872-66FE-74A0-43C827128B15}"/>
    <pc:docChg chg="modSld">
      <pc:chgData name="Petro, Nick" userId="S::robert.petro@ercot.com::f4669e5d-3df0-43f0-bbe8-5e3e7b0cdbca" providerId="AD" clId="Web-{53D731C6-A872-66FE-74A0-43C827128B15}" dt="2026-08-11T20:48:09.178" v="85"/>
      <pc:docMkLst>
        <pc:docMk/>
      </pc:docMkLst>
      <pc:sldChg chg="modSp">
        <pc:chgData name="Petro, Nick" userId="S::robert.petro@ercot.com::f4669e5d-3df0-43f0-bbe8-5e3e7b0cdbca" providerId="AD" clId="Web-{53D731C6-A872-66FE-74A0-43C827128B15}" dt="2026-08-11T20:48:09.178" v="85"/>
        <pc:sldMkLst>
          <pc:docMk/>
          <pc:sldMk cId="301773086" sldId="2147478792"/>
        </pc:sldMkLst>
        <pc:graphicFrameChg chg="mod modGraphic">
          <ac:chgData name="Petro, Nick" userId="S::robert.petro@ercot.com::f4669e5d-3df0-43f0-bbe8-5e3e7b0cdbca" providerId="AD" clId="Web-{53D731C6-A872-66FE-74A0-43C827128B15}" dt="2026-08-11T20:48:09.178" v="85"/>
          <ac:graphicFrameMkLst>
            <pc:docMk/>
            <pc:sldMk cId="301773086" sldId="2147478792"/>
            <ac:graphicFrameMk id="9" creationId="{707B9903-11B5-2732-72DD-74FBF62FCE56}"/>
          </ac:graphicFrameMkLst>
        </pc:graphicFrameChg>
      </pc:sldChg>
      <pc:sldChg chg="modSp">
        <pc:chgData name="Petro, Nick" userId="S::robert.petro@ercot.com::f4669e5d-3df0-43f0-bbe8-5e3e7b0cdbca" providerId="AD" clId="Web-{53D731C6-A872-66FE-74A0-43C827128B15}" dt="2026-08-11T20:48:05.006" v="79"/>
        <pc:sldMkLst>
          <pc:docMk/>
          <pc:sldMk cId="178131820" sldId="2147478793"/>
        </pc:sldMkLst>
        <pc:graphicFrameChg chg="mod modGraphic">
          <ac:chgData name="Petro, Nick" userId="S::robert.petro@ercot.com::f4669e5d-3df0-43f0-bbe8-5e3e7b0cdbca" providerId="AD" clId="Web-{53D731C6-A872-66FE-74A0-43C827128B15}" dt="2026-08-11T20:48:05.006" v="79"/>
          <ac:graphicFrameMkLst>
            <pc:docMk/>
            <pc:sldMk cId="178131820" sldId="2147478793"/>
            <ac:graphicFrameMk id="9" creationId="{2F77E73F-0C1B-82E0-BEA1-45CEF9BDA1AB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8DEB1-B249-FAB8-0590-0201814AB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5753E-1A3F-371A-F0D2-ACD0906BEB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4584AB-6C04-6E44-EF03-C49152B4A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2F10E-EF62-67C7-6774-F12C553A6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68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E509E-47D9-66C8-3E6C-D3098BB2E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67EE98-1720-05A4-1665-BA5B6DCD7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DB8952-58B8-6294-2834-D3A0F04C1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B521F-2198-ABEE-E411-CB075F292A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82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01D79-1E5C-3AC6-904A-B79F05B0A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C3DDA-B29B-1A11-B953-D4C25F10D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D8A41-C079-E340-C18D-C0E6A1B87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40493-BEF4-2158-34FC-289A99A018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06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2C00B-6A45-B2F5-E084-97616F467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6AB75-7E06-03C1-1F70-E811D6DD2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366AC-871E-1647-F360-403EA70F2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C0115-A315-E06E-A1D1-03306F3CF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28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BA5F6-4D5F-28D7-879F-9C79015D1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C2569A-2EF1-B9AC-05E2-8C5A2B144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DC9466-E276-F533-8174-5B5ADE234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F7E82-F945-ABE0-5F56-672CB9FF2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87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4342C-9BA8-4E7D-CE7C-996D75490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C2576D-8F88-E0CB-588C-7BFAAE9FA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793137-BC25-FAC4-3880-9CE7231F0E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A5E7B-B3B8-F64C-3920-DB38A3FE26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11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0FB74-B239-EA6C-2812-A8371B4D0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7713AF-CA80-803A-8632-040C3C3F8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21A6B-A9D7-8B6A-ADD3-D79159D9FD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CD91B-7B9F-4A75-2E4B-FA8656025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15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F8C5A-1D8D-E52B-8E47-5C969876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4091A3-1799-65C6-C7D2-9F917BCB1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17F8C5-8FBB-B6E5-87FB-95E177E9F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EFBAD-BA2B-43C5-6B9B-87E82A97B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44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D27F1-07AC-8FE1-DFFC-6D7645A23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C480F-8C3E-1409-25F2-F9F741391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41FDF6-826D-9CB4-37F8-C84FF922D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ADDE8-CB0C-DD94-4973-9A789AFED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69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5A951-75E9-91BB-FC7D-9812065A7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3A3459-2435-16B7-6E04-921279E05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A120B-E5A5-F25E-9B27-A019761981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91A50-709C-AE23-EDE0-8019A339F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19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F22A4-BCC9-F75B-519B-BB66DD789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A1A576-F262-6B3B-2CE9-9A5E56DB3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F9FED-A5A0-BFE3-1C8E-4CAB8E943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69666-1DC1-6398-0CE2-007A0B115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24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E86AC-445A-4C6E-F711-CB05956FC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90625A-6E92-478E-4F0A-B3436F3EA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47EB57-4403-2F6F-85A4-AF5115F8F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6A304-F279-2C37-2E8D-F66504C9D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20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BD74-B20A-2C91-4C06-973A4EDF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83BB8-F0C1-92EC-BA08-CC74CE7DD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AF9314-E13F-31BC-7EBE-4A441D387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42E6C-67B4-1F00-F73B-9340B7CE0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93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78E2A-5A89-327D-F84B-753D47102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98D771-8D54-DC1F-E6F8-9332B6A15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8C016-FC85-FF82-A223-E60C7001F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118A3-F8A0-D819-A9F4-8E0198613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2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8B27D-EB40-6712-7E3E-7D4640EC3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AF48B8-1791-F947-33E1-5FF5BA91C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6BFD2-293E-5E5C-E34D-E6133A35D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3F49F-8EE3-9A5E-AD5E-A2CA00BA68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87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778BF-831D-0939-BDD4-8BA3A9244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68EF1-9999-48FF-45C9-AFA0E24EC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7E41E2-FA59-A284-A0BE-17AAF6EE6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E5ACB-57D7-ED6A-0649-EB9D055B5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7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9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7517-B5A8-4E1F-B27B-622BE826AB2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16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 wit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5FFF-DC93-41E9-8B56-8D2A8B7F6D48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70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86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53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699" y="1466849"/>
            <a:ext cx="10248900" cy="2806677"/>
          </a:xfrm>
        </p:spPr>
        <p:txBody>
          <a:bodyPr>
            <a:normAutofit/>
          </a:bodyPr>
          <a:lstStyle>
            <a:lvl1pPr marL="0" indent="0"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409698" y="4463716"/>
            <a:ext cx="10267867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457200" tIns="182880" rIns="1828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457200" indent="0">
              <a:buNone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7803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303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9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4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8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E4FF8-A3D3-4599-A16A-3A00C58B5537}" type="datetime4">
              <a:rPr lang="en-US" smtClean="0"/>
              <a:t>August 21,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9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B4C3-4AF8-491E-B32B-CB7FA6991DE8}" type="datetime4">
              <a:rPr lang="en-US" smtClean="0"/>
              <a:t>August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2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634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850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E1C13-7F94-4729-9F46-A53B83193E99}" type="datetime4">
              <a:rPr lang="en-US" smtClean="0"/>
              <a:t>August 21,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0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781F-C11A-4B51-B8FA-D6D1992D50FF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1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3B202282-D206-4C18-93B8-D205E285190B}" type="datetime4">
              <a:rPr lang="en-US" smtClean="0"/>
              <a:t>August 21,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73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3" r:id="rId2"/>
    <p:sldLayoutId id="2147483767" r:id="rId3"/>
    <p:sldLayoutId id="2147483748" r:id="rId4"/>
    <p:sldLayoutId id="2147483749" r:id="rId5"/>
    <p:sldLayoutId id="2147483761" r:id="rId6"/>
    <p:sldLayoutId id="2147483762" r:id="rId7"/>
    <p:sldLayoutId id="2147483752" r:id="rId8"/>
    <p:sldLayoutId id="2147483754" r:id="rId9"/>
    <p:sldLayoutId id="2147483768" r:id="rId10"/>
    <p:sldLayoutId id="2147483756" r:id="rId11"/>
    <p:sldLayoutId id="2147483753" r:id="rId12"/>
    <p:sldLayoutId id="2147483770" r:id="rId13"/>
    <p:sldLayoutId id="2147483771" r:id="rId14"/>
    <p:sldLayoutId id="214748377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orient="horz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819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2F79F2-B3BA-8940-842B-E7FE187268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US" sz="2800"/>
              <a:t>Monthly Review of Reliability Unit Commitment Market Impacts – July 2026</a:t>
            </a:r>
            <a:br>
              <a:rPr lang="en-US" sz="2800"/>
            </a:br>
            <a:br>
              <a:rPr lang="en-US" sz="2800"/>
            </a:br>
            <a:r>
              <a:rPr lang="en-US" b="0" i="1">
                <a:solidFill>
                  <a:schemeClr val="tx2"/>
                </a:solidFill>
              </a:rPr>
              <a:t>Wholesale Market Working Group </a:t>
            </a:r>
            <a:br>
              <a:rPr lang="en-US" b="0" i="1">
                <a:solidFill>
                  <a:schemeClr val="tx2"/>
                </a:solidFill>
              </a:rPr>
            </a:br>
            <a:br>
              <a:rPr lang="en-US" b="0" i="1"/>
            </a:br>
            <a:r>
              <a:rPr lang="en-US" b="0" i="1">
                <a:solidFill>
                  <a:schemeClr val="tx2"/>
                </a:solidFill>
              </a:rPr>
              <a:t>ERCOT Market Analysis</a:t>
            </a:r>
            <a:br>
              <a:rPr lang="en-US" sz="1800" b="0"/>
            </a:br>
            <a:br>
              <a:rPr lang="en-US" b="0"/>
            </a:br>
            <a:r>
              <a:rPr lang="en-US" sz="1400" b="0"/>
              <a:t>August 2026</a:t>
            </a:r>
            <a:br>
              <a:rPr lang="en-US">
                <a:solidFill>
                  <a:schemeClr val="tx2"/>
                </a:solidFill>
                <a:cs typeface="Arial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23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A8FA-EABD-991A-2A2A-92F5F2CF8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24F5-A630-D76F-37B3-CBF1329FB73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RUC-Instructed Resource Dispatch above Low Dispatch Limit (LDL) in Non-Opt-Out Hours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121707-56F5-1D5C-FC06-FEB901EC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10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E06EAE-A548-B619-D2F1-1FE2BF3070F1}"/>
              </a:ext>
            </a:extLst>
          </p:cNvPr>
          <p:cNvSpPr txBox="1">
            <a:spLocks/>
          </p:cNvSpPr>
          <p:nvPr/>
        </p:nvSpPr>
        <p:spPr>
          <a:xfrm>
            <a:off x="685800" y="1371600"/>
            <a:ext cx="10820400" cy="449988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>
                <a:cs typeface="Arial"/>
              </a:rPr>
              <a:t>Out of 427.5 non-opt-out effective Resource-hours, RUC-instructed Resources were dispatched above their LDL for 13.9 resource-hours.</a:t>
            </a:r>
          </a:p>
          <a:p>
            <a:pPr lvl="1">
              <a:defRPr/>
            </a:pPr>
            <a:r>
              <a:rPr lang="en-US" sz="2000">
                <a:latin typeface="Arial" panose="020B0604020202020204"/>
              </a:rPr>
              <a:t>In 0.3 of these Resource-hours, the Locational Marginal Price (LMP) for the RUC-instructed Resource exceeded the RUC offer floor.</a:t>
            </a:r>
            <a:endParaRPr lang="en-US" sz="2000">
              <a:latin typeface="Arial" panose="020B0604020202020204"/>
              <a:cs typeface="Arial"/>
            </a:endParaRPr>
          </a:p>
          <a:p>
            <a:pPr lvl="1">
              <a:defRPr/>
            </a:pPr>
            <a:r>
              <a:rPr lang="en-US" sz="2000">
                <a:latin typeface="Arial" panose="020B0604020202020204"/>
              </a:rPr>
              <a:t>In 13.6 of these Resource-hours, the LMP for the RUC-instructed Resource fell below the RUC offer floor.​  </a:t>
            </a:r>
            <a:r>
              <a:rPr lang="en-US" sz="2000"/>
              <a:t>All 13.6 </a:t>
            </a:r>
            <a:r>
              <a:rPr lang="en-US" sz="2000">
                <a:latin typeface="Arial" panose="020B0604020202020204"/>
              </a:rPr>
              <a:t>Resource-hours saw the RUC-instructed Resource being mitigated.</a:t>
            </a:r>
            <a:endParaRPr lang="en-US" sz="20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There were Exceptional Fuel Cost submissions for a single RUC-Committed Resource in July 2026.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2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575C4-9E37-8A37-20BD-26DA3206A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E7E04E0-FA86-9455-7791-A1ED886D87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047" y="962427"/>
            <a:ext cx="7195779" cy="43159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063D4B-B6FC-2C41-FE86-8F6070D9FC9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Reliability Deployment Price Adder for Energy: Last 13 Months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71B9E9-1AC9-9317-87C5-A2A32F8D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27753-69D0-890E-35CC-3D0097991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017813" y="5431969"/>
            <a:ext cx="10156374" cy="486547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365760" tIns="91440" rIns="91440" bIns="91440" rtlCol="0" anchor="t">
            <a:noAutofit/>
          </a:bodyPr>
          <a:lstStyle/>
          <a:p>
            <a:r>
              <a:rPr lang="en-US"/>
              <a:t>July 2026 had a total of 138.3 RTRDPA hours with a time-weighted average value of $0.49/MWh.</a:t>
            </a:r>
            <a:endParaRPr lang="en-US">
              <a:solidFill>
                <a:schemeClr val="tx2"/>
              </a:solidFill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7492E8-FA68-0BDB-4FB5-D0EB395E5F92}"/>
              </a:ext>
            </a:extLst>
          </p:cNvPr>
          <p:cNvSpPr/>
          <p:nvPr/>
        </p:nvSpPr>
        <p:spPr>
          <a:xfrm>
            <a:off x="1137557" y="5994716"/>
            <a:ext cx="1015637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These graphs show RTRDPA instances by reliability action: 'RUC Only' for instances triggered solely by Reliability Unit Commitment, 'RUC and other triggers' for instances with RUC and additional triggers, and 'Other triggers only' for instances with non-RUC triggers. The daily average RTRDPA is calculated using the total duration across all categories. See ERCOT protocol section 6.5.7.3.1 for details.</a:t>
            </a:r>
          </a:p>
        </p:txBody>
      </p:sp>
    </p:spTree>
    <p:extLst>
      <p:ext uri="{BB962C8B-B14F-4D97-AF65-F5344CB8AC3E}">
        <p14:creationId xmlns:p14="http://schemas.microsoft.com/office/powerpoint/2010/main" val="2638870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D3986-38E8-EBA6-0D0E-6DED6B974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56AA9DD-38E2-3F0E-03D8-7E1ED02E19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046" y="901384"/>
            <a:ext cx="7452360" cy="44714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C73BF9-5B8E-CECA-A8D7-D4ED7B50779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Reliability Deployment Price Adder for Energy: July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AA1BF1-7733-6864-A024-31F88B5F8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12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E6897E-495D-D925-B68B-D19E4EE711EF}"/>
              </a:ext>
            </a:extLst>
          </p:cNvPr>
          <p:cNvSpPr/>
          <p:nvPr/>
        </p:nvSpPr>
        <p:spPr>
          <a:xfrm>
            <a:off x="1137557" y="5994716"/>
            <a:ext cx="1015637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These graphs show RTRDPA instances by reliability action: 'RUC Only' for instances triggered solely by Reliability Unit Commitment, 'RUC and other triggers' for instances with RUC and additional triggers, and 'Other triggers only' for instances with non-RUC triggers. The daily average RTRDPA is calculated using the total duration across all categories. See ERCOT protocol section 6.5.7.3.1 for details.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2DED4-1D15-D958-E3B2-2174C50C7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2009567" y="5470069"/>
            <a:ext cx="8172866" cy="486547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365760" tIns="91440" rIns="91440" bIns="91440" rtlCol="0" anchor="t">
            <a:noAutofit/>
          </a:bodyPr>
          <a:lstStyle/>
          <a:p>
            <a:r>
              <a:rPr lang="en-US"/>
              <a:t>July 22</a:t>
            </a:r>
            <a:r>
              <a:rPr lang="en-US" baseline="30000"/>
              <a:t>nd</a:t>
            </a:r>
            <a:r>
              <a:rPr lang="en-US"/>
              <a:t> had the highest daily time-weighted average RTRDPA of $2.06/MWh.</a:t>
            </a:r>
            <a:endParaRPr lang="en-US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9461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9BA82-0589-74C5-3EB5-F22B67F2A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B93FF-95A7-804F-7AE7-757A61EFC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829" y="457200"/>
            <a:ext cx="10750923" cy="9144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Reliability Deployment Price Adders for Ancillary Services: Last 8 Months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051682-3266-FD98-71A4-4700C553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CF167D-4D56-C260-7CE0-531D94970041}"/>
              </a:ext>
            </a:extLst>
          </p:cNvPr>
          <p:cNvSpPr/>
          <p:nvPr/>
        </p:nvSpPr>
        <p:spPr>
          <a:xfrm>
            <a:off x="679076" y="5943170"/>
            <a:ext cx="10979523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The average values are calculated as time-weighted average Real-Time Reliability Deployment Price Adders for each Ancillary Service during SCED intervals with RDPA active for any reliability event trigger. RDPAs for Ancillary Services are only available after RTC+B implementation on December 5, 2025</a:t>
            </a:r>
          </a:p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E2C950-0302-4D52-E565-08979F79476A}"/>
              </a:ext>
            </a:extLst>
          </p:cNvPr>
          <p:cNvSpPr txBox="1">
            <a:spLocks/>
          </p:cNvSpPr>
          <p:nvPr/>
        </p:nvSpPr>
        <p:spPr>
          <a:xfrm flipH="1">
            <a:off x="1627885" y="5390928"/>
            <a:ext cx="9159857" cy="68041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 July 2026, average Ancillary Service price adders decreased from June with the exception of Regulation Down.</a:t>
            </a:r>
            <a:endParaRPr lang="en-US">
              <a:solidFill>
                <a:schemeClr val="tx2"/>
              </a:solidFill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652B7A-BA84-73E5-7CF4-547ECCC536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77" y="1136455"/>
            <a:ext cx="8369246" cy="418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8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1280F-C4CC-51D2-3362-698D68879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67E372-F195-66DD-FBF2-E24F091070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418292"/>
            <a:ext cx="7754112" cy="3877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DF5971-D951-7219-3727-7BF6BD87888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Reliability Deployment Price Adder for Ancillary Services: July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4C3372-11DE-A05C-1190-DB44054F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8C8E45-2FC6-AD2F-DA09-1F5D27ED5C0C}"/>
              </a:ext>
            </a:extLst>
          </p:cNvPr>
          <p:cNvSpPr/>
          <p:nvPr/>
        </p:nvSpPr>
        <p:spPr>
          <a:xfrm>
            <a:off x="760397" y="5320196"/>
            <a:ext cx="1067120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The daily average values are calculated as time-weighted average Real-Time Reliability Deployment Price Adders (RDPA) for each Ancillary Service during SCED intervals with RDPA active for any reliability event trigger.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18E611-AF60-15CA-9D45-1440F27D7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468132"/>
              </p:ext>
            </p:extLst>
          </p:nvPr>
        </p:nvGraphicFramePr>
        <p:xfrm>
          <a:off x="8395498" y="1606550"/>
          <a:ext cx="3417743" cy="320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504">
                  <a:extLst>
                    <a:ext uri="{9D8B030D-6E8A-4147-A177-3AD203B41FA5}">
                      <a16:colId xmlns:a16="http://schemas.microsoft.com/office/drawing/2014/main" val="4053987122"/>
                    </a:ext>
                  </a:extLst>
                </a:gridCol>
                <a:gridCol w="1487239">
                  <a:extLst>
                    <a:ext uri="{9D8B030D-6E8A-4147-A177-3AD203B41FA5}">
                      <a16:colId xmlns:a16="http://schemas.microsoft.com/office/drawing/2014/main" val="505728447"/>
                    </a:ext>
                  </a:extLst>
                </a:gridCol>
              </a:tblGrid>
              <a:tr h="75296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RDPA</a:t>
                      </a:r>
                      <a:endParaRPr lang="en-US" sz="105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64008" marB="64008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Monthly Time 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Weighted Average ($/MWh)</a:t>
                      </a:r>
                    </a:p>
                  </a:txBody>
                  <a:tcPr marL="68580" marR="68580" marT="64008" marB="64008" anchor="ctr"/>
                </a:tc>
                <a:extLst>
                  <a:ext uri="{0D108BD9-81ED-4DB2-BD59-A6C34878D82A}">
                    <a16:rowId xmlns:a16="http://schemas.microsoft.com/office/drawing/2014/main" val="2975925283"/>
                  </a:ext>
                </a:extLst>
              </a:tr>
              <a:tr h="4303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Regulation Up </a:t>
                      </a:r>
                      <a:br>
                        <a:rPr lang="en-US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(Reg-Up)</a:t>
                      </a:r>
                    </a:p>
                  </a:txBody>
                  <a:tcPr marL="68580" marR="68580" marT="64008" marB="64008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0.09</a:t>
                      </a:r>
                    </a:p>
                  </a:txBody>
                  <a:tcPr marL="7620" marR="7620" marT="64008" marB="64008" anchor="ctr"/>
                </a:tc>
                <a:extLst>
                  <a:ext uri="{0D108BD9-81ED-4DB2-BD59-A6C34878D82A}">
                    <a16:rowId xmlns:a16="http://schemas.microsoft.com/office/drawing/2014/main" val="3158471243"/>
                  </a:ext>
                </a:extLst>
              </a:tr>
              <a:tr h="42118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Regulation Down </a:t>
                      </a:r>
                      <a:br>
                        <a:rPr lang="en-US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(Reg-Down)</a:t>
                      </a:r>
                    </a:p>
                  </a:txBody>
                  <a:tcPr marL="68580" marR="68580" marT="64008" marB="64008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0.02</a:t>
                      </a:r>
                    </a:p>
                  </a:txBody>
                  <a:tcPr marL="7620" marR="7620" marT="64008" marB="64008" anchor="ctr"/>
                </a:tc>
                <a:extLst>
                  <a:ext uri="{0D108BD9-81ED-4DB2-BD59-A6C34878D82A}">
                    <a16:rowId xmlns:a16="http://schemas.microsoft.com/office/drawing/2014/main" val="3992415683"/>
                  </a:ext>
                </a:extLst>
              </a:tr>
              <a:tr h="5241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0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Responsive Reserve Service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sz="10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(RRS)</a:t>
                      </a:r>
                    </a:p>
                  </a:txBody>
                  <a:tcPr marL="0" marR="0" marT="64008" marB="64008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0.08</a:t>
                      </a:r>
                    </a:p>
                  </a:txBody>
                  <a:tcPr marL="7620" marR="7620" marT="64008" marB="64008" anchor="ctr"/>
                </a:tc>
                <a:extLst>
                  <a:ext uri="{0D108BD9-81ED-4DB2-BD59-A6C34878D82A}">
                    <a16:rowId xmlns:a16="http://schemas.microsoft.com/office/drawing/2014/main" val="1356050549"/>
                  </a:ext>
                </a:extLst>
              </a:tr>
              <a:tr h="5241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0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ERCOT Contingency Reserve Service (ECRS)</a:t>
                      </a:r>
                    </a:p>
                  </a:txBody>
                  <a:tcPr marL="0" marR="0" marT="64008" marB="64008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0.15</a:t>
                      </a:r>
                    </a:p>
                  </a:txBody>
                  <a:tcPr marL="7620" marR="7620" marT="64008" marB="64008" anchor="ctr"/>
                </a:tc>
                <a:extLst>
                  <a:ext uri="{0D108BD9-81ED-4DB2-BD59-A6C34878D82A}">
                    <a16:rowId xmlns:a16="http://schemas.microsoft.com/office/drawing/2014/main" val="197292710"/>
                  </a:ext>
                </a:extLst>
              </a:tr>
              <a:tr h="5241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0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Non-Spinning Reserves 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sz="10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(Non-Spin)</a:t>
                      </a:r>
                    </a:p>
                  </a:txBody>
                  <a:tcPr marL="0" marR="0" marT="64008" marB="64008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0.25</a:t>
                      </a:r>
                    </a:p>
                  </a:txBody>
                  <a:tcPr marL="7620" marR="7620" marT="64008" marB="64008" anchor="ctr"/>
                </a:tc>
                <a:extLst>
                  <a:ext uri="{0D108BD9-81ED-4DB2-BD59-A6C34878D82A}">
                    <a16:rowId xmlns:a16="http://schemas.microsoft.com/office/drawing/2014/main" val="3008271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951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3C846-7086-B4F6-0D39-0B37C30BE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B57FD-D33F-A7B7-E7DF-16977C8C0E8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Clawback, Make-Whole, and Shortfall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BEA7F-6D32-51C0-9BFB-E9E78EA24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57A497-541C-C0CF-3792-BEAD99BDF622}"/>
              </a:ext>
            </a:extLst>
          </p:cNvPr>
          <p:cNvSpPr/>
          <p:nvPr/>
        </p:nvSpPr>
        <p:spPr>
          <a:xfrm>
            <a:off x="1137557" y="6060032"/>
            <a:ext cx="10156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Of the $889,608 in Make-Whole payments made in July 2026, $6.69 was uplifted to load due to rounding. The remaining amount was collected through Capacity-Short charges.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270731-BC90-313F-4BA0-7C70845040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895350" y="5489123"/>
            <a:ext cx="10640787" cy="5038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For July 2026, the total Clawback charge was $882. The total Make-Whole payment was $889,608.</a:t>
            </a:r>
            <a:endParaRPr lang="en-US">
              <a:solidFill>
                <a:schemeClr val="tx2"/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AC5CE8-B6EF-E3AD-50EA-1A3EA7080B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43" y="941517"/>
            <a:ext cx="7467600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52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2B1FE-1329-C6B2-0595-A5A851C6A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C27DB-26A7-C1DB-17A0-27CF975DD69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Clawback by Settlement Type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89485-CE3D-0E8B-8862-9393195C3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16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07B9903-11B5-2732-72DD-74FBF62FC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357101"/>
              </p:ext>
            </p:extLst>
          </p:nvPr>
        </p:nvGraphicFramePr>
        <p:xfrm>
          <a:off x="1524000" y="1037653"/>
          <a:ext cx="9144000" cy="4517517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407787450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8883854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05729824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4235459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86720095"/>
                    </a:ext>
                  </a:extLst>
                </a:gridCol>
              </a:tblGrid>
              <a:tr h="41949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Initial Settlement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Final Settlement Change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True-up Settlement Change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Net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344145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Jul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246,479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-18,991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227,488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397719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70952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122,634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122,634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7865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Oct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128,343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-68,059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60,284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22857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Nov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80,805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-14,883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65,922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73634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Dec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233,500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-14,862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218,638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70082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Jan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1,130,396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-123,980</a:t>
                      </a:r>
                      <a:endParaRPr lang="en-US" sz="120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1,006,416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5361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Feb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556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Mar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856,743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66264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Apr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242,784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225326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May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829747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Jun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138,880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731937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Jul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-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-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-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13034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71D30F1-146C-C42F-213A-8BCEA894FC88}"/>
              </a:ext>
            </a:extLst>
          </p:cNvPr>
          <p:cNvSpPr/>
          <p:nvPr/>
        </p:nvSpPr>
        <p:spPr>
          <a:xfrm>
            <a:off x="1523999" y="5754469"/>
            <a:ext cx="965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Negative dollars represent a payment from ERCOT to a market participant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“-” indicates settlement has yet to be completed.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Net figures may differ slightly due to rounding.</a:t>
            </a:r>
          </a:p>
        </p:txBody>
      </p:sp>
    </p:spTree>
    <p:extLst>
      <p:ext uri="{BB962C8B-B14F-4D97-AF65-F5344CB8AC3E}">
        <p14:creationId xmlns:p14="http://schemas.microsoft.com/office/powerpoint/2010/main" val="301773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7579-FD51-D24E-DBB2-42A096F13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2BC8D-EBCA-D9CB-1E6C-73344797C13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Make-Whole by Settlement Type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221271-86AB-EFA8-ADF4-804914CD8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17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F77E73F-0C1B-82E0-BEA1-45CEF9BDA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063833"/>
              </p:ext>
            </p:extLst>
          </p:nvPr>
        </p:nvGraphicFramePr>
        <p:xfrm>
          <a:off x="1524000" y="1037653"/>
          <a:ext cx="9144000" cy="4517517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407787450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8883854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05729824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4235459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86720095"/>
                    </a:ext>
                  </a:extLst>
                </a:gridCol>
              </a:tblGrid>
              <a:tr h="41949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Initial Settlement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Final Settlement Change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True-up Settlement Change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Net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344145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Jul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-382,887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-95,893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-478,780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397719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-487,773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-110,640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-598,413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70952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-2,035,251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-538,306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-2,573,557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7865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Oct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-1,016,193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-596,880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-1,613,073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22857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Nov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-1,151,712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-1,739,486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-2,891,198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73634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Dec ‘25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-271,995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-696,055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-968,051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70082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Jan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-431,896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-431,893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5361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Feb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556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Mar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-324,968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66264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Apr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-76,725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225326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May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-1,140,481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829747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Jun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-1,301,171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731937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Jul ‘26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-889,608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-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-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-</a:t>
                      </a:r>
                      <a:endParaRPr lang="en-US" sz="12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13034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C534FC9-3E9B-D44C-ACF8-A9157165090D}"/>
              </a:ext>
            </a:extLst>
          </p:cNvPr>
          <p:cNvSpPr/>
          <p:nvPr/>
        </p:nvSpPr>
        <p:spPr>
          <a:xfrm>
            <a:off x="1523999" y="5754469"/>
            <a:ext cx="965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Negative dollars represent a payment from ERCOT to a market participant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“-” indicates settlement has yet to be completed.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Net figures may differ slightly due to rounding.</a:t>
            </a:r>
          </a:p>
        </p:txBody>
      </p:sp>
    </p:spTree>
    <p:extLst>
      <p:ext uri="{BB962C8B-B14F-4D97-AF65-F5344CB8AC3E}">
        <p14:creationId xmlns:p14="http://schemas.microsoft.com/office/powerpoint/2010/main" val="178131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7" y="1430448"/>
            <a:ext cx="6457761" cy="3141552"/>
          </a:xfrm>
        </p:spPr>
        <p:txBody>
          <a:bodyPr/>
          <a:lstStyle/>
          <a:p>
            <a:r>
              <a:rPr lang="en-US"/>
              <a:t>     Questions/Comments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86326-3123-653B-CADF-281B85FA4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E10D9-AEAA-BA51-84F9-725B7507C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0E147-8BE0-37A1-310E-07F4F4FDB43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Resource-Hours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4CE110-AE80-6C0D-350F-43349490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2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ABE026D-3692-D58E-515E-4CC8585D5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252097"/>
              </p:ext>
            </p:extLst>
          </p:nvPr>
        </p:nvGraphicFramePr>
        <p:xfrm>
          <a:off x="1017813" y="1360714"/>
          <a:ext cx="10156380" cy="4326165"/>
        </p:xfrm>
        <a:graphic>
          <a:graphicData uri="http://schemas.openxmlformats.org/drawingml/2006/table">
            <a:tbl>
              <a:tblPr/>
              <a:tblGrid>
                <a:gridCol w="1692730">
                  <a:extLst>
                    <a:ext uri="{9D8B030D-6E8A-4147-A177-3AD203B41FA5}">
                      <a16:colId xmlns:a16="http://schemas.microsoft.com/office/drawing/2014/main" val="4077874506"/>
                    </a:ext>
                  </a:extLst>
                </a:gridCol>
                <a:gridCol w="1692730">
                  <a:extLst>
                    <a:ext uri="{9D8B030D-6E8A-4147-A177-3AD203B41FA5}">
                      <a16:colId xmlns:a16="http://schemas.microsoft.com/office/drawing/2014/main" val="2888385403"/>
                    </a:ext>
                  </a:extLst>
                </a:gridCol>
                <a:gridCol w="1692730">
                  <a:extLst>
                    <a:ext uri="{9D8B030D-6E8A-4147-A177-3AD203B41FA5}">
                      <a16:colId xmlns:a16="http://schemas.microsoft.com/office/drawing/2014/main" val="3057298247"/>
                    </a:ext>
                  </a:extLst>
                </a:gridCol>
                <a:gridCol w="1692730">
                  <a:extLst>
                    <a:ext uri="{9D8B030D-6E8A-4147-A177-3AD203B41FA5}">
                      <a16:colId xmlns:a16="http://schemas.microsoft.com/office/drawing/2014/main" val="742354591"/>
                    </a:ext>
                  </a:extLst>
                </a:gridCol>
                <a:gridCol w="1692730">
                  <a:extLst>
                    <a:ext uri="{9D8B030D-6E8A-4147-A177-3AD203B41FA5}">
                      <a16:colId xmlns:a16="http://schemas.microsoft.com/office/drawing/2014/main" val="786720095"/>
                    </a:ext>
                  </a:extLst>
                </a:gridCol>
                <a:gridCol w="1692730">
                  <a:extLst>
                    <a:ext uri="{9D8B030D-6E8A-4147-A177-3AD203B41FA5}">
                      <a16:colId xmlns:a16="http://schemas.microsoft.com/office/drawing/2014/main" val="3820250689"/>
                    </a:ext>
                  </a:extLst>
                </a:gridCol>
              </a:tblGrid>
              <a:tr h="419499"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July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Capacity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Congestion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344145"/>
                  </a:ext>
                </a:extLst>
              </a:tr>
              <a:tr h="4194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Opt-Out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Non-Opt-Out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Opt-Out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Non-Opt-Out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969321"/>
                  </a:ext>
                </a:extLst>
              </a:tr>
              <a:tr h="387463">
                <a:tc gridSpan="6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Instructed Resource-Hours</a:t>
                      </a:r>
                      <a:endParaRPr lang="en-US" sz="1800" b="0" i="0" u="none" strike="noStrike">
                        <a:solidFill>
                          <a:srgbClr val="5B677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49343"/>
                  </a:ext>
                </a:extLst>
              </a:tr>
              <a:tr h="3874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Total Count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439.0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17.0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369.0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5.0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48.0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433182"/>
                  </a:ext>
                </a:extLst>
              </a:tr>
              <a:tr h="387463">
                <a:tc gridSpan="6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Effective Resource-Hours*</a:t>
                      </a:r>
                      <a:endParaRPr lang="en-US" sz="1800" b="0" i="0" u="none" strike="noStrike">
                        <a:solidFill>
                          <a:srgbClr val="5B677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288465"/>
                  </a:ext>
                </a:extLst>
              </a:tr>
              <a:tr h="3874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Total Count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422.4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17.0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358.2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5.0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42.3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359266"/>
                  </a:ext>
                </a:extLst>
              </a:tr>
              <a:tr h="387463">
                <a:tc gridSpan="6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Average Megawatts (MW) for Effective Resource-Hours</a:t>
                      </a:r>
                      <a:endParaRPr lang="en-US" sz="1800" b="0" i="0" u="none" strike="noStrike">
                        <a:solidFill>
                          <a:srgbClr val="5B677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461015"/>
                  </a:ext>
                </a:extLst>
              </a:tr>
              <a:tr h="3874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Average LSL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47.2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90.8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43.8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71.0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56.0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397719"/>
                  </a:ext>
                </a:extLst>
              </a:tr>
              <a:tr h="3874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Average LDL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54.0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113.8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49.3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122.9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61.9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70952"/>
                  </a:ext>
                </a:extLst>
              </a:tr>
              <a:tr h="3874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Average BP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57.2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157.0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50.4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144.3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63.9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78650"/>
                  </a:ext>
                </a:extLst>
              </a:tr>
              <a:tr h="3874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Average HSL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190.8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196.0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174.6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392.0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</a:rPr>
                        <a:t>301.8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2285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BAB9B85-D7D5-662F-FD0B-DDB18FC940E8}"/>
              </a:ext>
            </a:extLst>
          </p:cNvPr>
          <p:cNvSpPr/>
          <p:nvPr/>
        </p:nvSpPr>
        <p:spPr>
          <a:xfrm>
            <a:off x="1017813" y="5940293"/>
            <a:ext cx="10156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solidFill>
                  <a:schemeClr val="tx2">
                    <a:lumMod val="75000"/>
                  </a:schemeClr>
                </a:solidFill>
                <a:cs typeface="Book Antiqua"/>
              </a:rPr>
              <a:t>* The difference between “Instructed” and “Effective” values is a result of Resources starting up, shutting down, receiving partial hour instructions, or otherwise not being dispatchable by SCED.</a:t>
            </a:r>
          </a:p>
        </p:txBody>
      </p:sp>
    </p:spTree>
    <p:extLst>
      <p:ext uri="{BB962C8B-B14F-4D97-AF65-F5344CB8AC3E}">
        <p14:creationId xmlns:p14="http://schemas.microsoft.com/office/powerpoint/2010/main" val="791441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205C8-0677-B286-2160-11CD8BA0F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D90F18-B5C3-71E7-6E05-B3B97C2DA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49" y="797411"/>
            <a:ext cx="9646920" cy="48234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211B4-5CEE-BAC3-E829-123B66D0927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Instruction Reasons: Last 13 Months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22C2D-C292-C541-E6B9-E70EE1C6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2C909-94A0-3701-E4A0-7A752B276E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85159" y="5747654"/>
            <a:ext cx="10401300" cy="97382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RUC activity decreased slightly in July compared to June.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89% of RUC effective Resource-hours in July 2026 were nominally attributed to address capacity needs.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353385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02D0C-0487-36CE-00E6-9717B38F6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AB364D-5FAE-DBEB-738C-241CDB70B5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46" y="845565"/>
            <a:ext cx="9272016" cy="46360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1E0FEB-3822-26CA-C7D7-2ECFF390AFD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Instruction Reasons in July 2026</a:t>
            </a:r>
            <a:br>
              <a:rPr lang="en-US"/>
            </a:b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8C25C-097A-75FC-D5F6-2CB205F84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14198-E98D-A239-7807-074E186C8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41193" y="5540187"/>
            <a:ext cx="11665323" cy="118128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There were 422.4 RUC total effective Resource-hours in July and 375.2 hours (89%) were committed to address capacity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The highest effective Resource-hours in July occurred on July 29</a:t>
            </a:r>
            <a:r>
              <a:rPr lang="en-US" kern="0" baseline="30000">
                <a:solidFill>
                  <a:prstClr val="black">
                    <a:lumMod val="90000"/>
                    <a:lumOff val="10000"/>
                  </a:prstClr>
                </a:solidFill>
              </a:rPr>
              <a:t>th</a:t>
            </a: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 to support capacity needs, which</a:t>
            </a:r>
            <a:r>
              <a:rPr lang="en-US"/>
              <a:t> was associated with the higher projected load forecast.</a:t>
            </a:r>
            <a:endParaRPr lang="en-US" kern="0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94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A1208-FDC7-14B3-EB14-B813CBAD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6368C-C167-738B-19DB-2FDA9E0270A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Non-opt-out and Opt-out Totals: Last 13 Months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0F2535-32E2-53CB-1BAE-B9FC1DC6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32F15-FABD-1F3F-2311-B98668EA81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055915" y="5747654"/>
            <a:ext cx="9862456" cy="65314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July 2026 had a total of 400.0 non-opt-out effective </a:t>
            </a:r>
            <a:r>
              <a:rPr lang="en-US" kern="0"/>
              <a:t>R</a:t>
            </a: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esource-hours (95%) and 22.0 opt-out effective </a:t>
            </a:r>
            <a:r>
              <a:rPr lang="en-US" kern="0"/>
              <a:t>R</a:t>
            </a: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esource-hours (5%).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3B51BF-2EDC-7B52-83C6-56D3CA2A73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303" y="821886"/>
            <a:ext cx="8107680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9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A40CE-4B3E-3F7A-A7C0-A94D49D0D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122A1-9345-820D-B2A6-3F1D753AE9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Non-opt-out and Opt-out Totals: </a:t>
            </a: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July</a:t>
            </a:r>
            <a:r>
              <a:rPr lang="en-US"/>
              <a:t> 2026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1F28B0-1D44-BA50-67DE-11ABF350C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9873D-BEA3-E409-0B77-42312347FC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055915" y="5747654"/>
            <a:ext cx="9862456" cy="65314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July 2026 had a total of 400.4 non-opt-out effective </a:t>
            </a:r>
            <a:r>
              <a:rPr lang="en-US" kern="0"/>
              <a:t>R</a:t>
            </a: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esource-hours (95%) and 22.0 opt-out effective </a:t>
            </a:r>
            <a:r>
              <a:rPr lang="en-US" kern="0"/>
              <a:t>R</a:t>
            </a:r>
            <a:r>
              <a:rPr lang="en-US" kern="0">
                <a:solidFill>
                  <a:prstClr val="black">
                    <a:lumMod val="90000"/>
                    <a:lumOff val="10000"/>
                  </a:prstClr>
                </a:solidFill>
              </a:rPr>
              <a:t>esource-hours (5%).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73C8B9-C650-0C99-AC46-B1D9F0274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23" y="805748"/>
            <a:ext cx="8092440" cy="485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87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C951-9AC4-3C9C-51BB-65C97DE70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A37C8-7EDD-AD35-1762-5C4FF93ACFC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RUC Lead Time Margin: July 2026</a:t>
            </a:r>
            <a:br>
              <a:rPr lang="en-US"/>
            </a:b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9AEDE-5470-EC0A-B091-EBA26D2FD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8F340-B32B-202A-E26F-0D09931ADA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017813" y="5475514"/>
            <a:ext cx="10156374" cy="42253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50% of RUC commitment windows had a lead time margin of 2 hours or less.</a:t>
            </a:r>
            <a:endParaRPr lang="en-US"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C55EEA-0EEA-A998-FA68-5629E53313FD}"/>
              </a:ext>
            </a:extLst>
          </p:cNvPr>
          <p:cNvSpPr/>
          <p:nvPr/>
        </p:nvSpPr>
        <p:spPr>
          <a:xfrm>
            <a:off x="1017813" y="5940293"/>
            <a:ext cx="101563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</a:rPr>
              <a:t>“Lead time” refers to the length of time between a RUC instruction and the start of the commitment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</a:rPr>
              <a:t>“Lead time margin” is the difference between lead time and the Resource’s startup time.</a:t>
            </a:r>
            <a:endParaRPr lang="en-US" sz="1400">
              <a:solidFill>
                <a:schemeClr val="tx2"/>
              </a:solidFill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/>
                </a:solidFill>
              </a:rPr>
              <a:t>In cases where a Resource is committed for multiple back-to-back time blocks, lead time margin is calculated from the first instruction.</a:t>
            </a:r>
            <a:endParaRPr lang="en-US" sz="1200">
              <a:solidFill>
                <a:schemeClr val="tx2"/>
              </a:solidFill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8D92FC-24FA-E899-D18C-7180558C7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067" y="1322947"/>
            <a:ext cx="6675120" cy="40050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ADE62C-2267-3E24-1289-E3C85BD50E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33" y="1451551"/>
            <a:ext cx="3760477" cy="395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1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F6687-4341-8445-0FDE-6F8F8F11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8DCAD-D1CC-5601-BE05-73C163FA3E3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Average Resource Age: Last 13 Months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6F109-5A08-BE64-01DA-DCF00A3D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DE669-63BE-B55F-0A4A-1979AB040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017813" y="5464628"/>
            <a:ext cx="10156374" cy="66071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In July 2026, the average age of RUC-committed Resources was 57.6 years for non-opt-out Resource-hours.</a:t>
            </a:r>
            <a:endParaRPr lang="en-US">
              <a:solidFill>
                <a:schemeClr val="tx2"/>
              </a:solidFill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84C620-1746-7A55-74AC-6EA99106C214}"/>
              </a:ext>
            </a:extLst>
          </p:cNvPr>
          <p:cNvSpPr/>
          <p:nvPr/>
        </p:nvSpPr>
        <p:spPr>
          <a:xfrm>
            <a:off x="1137557" y="6125347"/>
            <a:ext cx="101563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tx2"/>
                </a:solidFill>
              </a:rPr>
              <a:t>Note: For Resource configurations with multiple physical generators, the age of the oldest generator is used.</a:t>
            </a:r>
            <a:endParaRPr lang="en-US" sz="12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1DC787-06B5-2317-718D-71B13E720B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12" y="1003300"/>
            <a:ext cx="7027176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99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19E55-3A2E-15E6-041A-3C1266579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AF97E-CE63-8D50-AB0A-5657014822A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Age Category: Last 13 Months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9DFAF-9972-39E5-CE2C-5372DDC73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5E533-BD14-B3B1-8C4C-BE79FAF58B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017813" y="5344118"/>
            <a:ext cx="10156374" cy="660719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365760" tIns="91440" rIns="91440" bIns="91440" rtlCol="0" anchor="t">
            <a:noAutofit/>
          </a:bodyPr>
          <a:lstStyle/>
          <a:p>
            <a:r>
              <a:rPr lang="en-US"/>
              <a:t>In July 2026, 96% of RUC effective Resource-hours were provided by Resources that were at least 50 years old.</a:t>
            </a:r>
            <a:endParaRPr lang="en-US">
              <a:solidFill>
                <a:schemeClr val="tx2"/>
              </a:solidFill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5B5AB5-6779-A0C3-E204-257EC7C73222}"/>
              </a:ext>
            </a:extLst>
          </p:cNvPr>
          <p:cNvSpPr/>
          <p:nvPr/>
        </p:nvSpPr>
        <p:spPr>
          <a:xfrm>
            <a:off x="1137557" y="6125347"/>
            <a:ext cx="101563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tx2"/>
                </a:solidFill>
              </a:rPr>
              <a:t>Note: For Resource configurations with multiple physical generators, the age of the oldest generator is used.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AE95F6-2601-5644-28B3-C9E1D12E2285}"/>
              </a:ext>
            </a:extLst>
          </p:cNvPr>
          <p:cNvSpPr txBox="1"/>
          <p:nvPr/>
        </p:nvSpPr>
        <p:spPr>
          <a:xfrm>
            <a:off x="2508059" y="1325434"/>
            <a:ext cx="1594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Non-Opt-Out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9CC531-4C73-5A9B-2828-EE1E075EE0D8}"/>
              </a:ext>
            </a:extLst>
          </p:cNvPr>
          <p:cNvSpPr txBox="1"/>
          <p:nvPr/>
        </p:nvSpPr>
        <p:spPr>
          <a:xfrm>
            <a:off x="8448964" y="1325434"/>
            <a:ext cx="1152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Opt-Out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D15721-6886-D221-2279-0CBDBDAEE8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743" y="1673347"/>
            <a:ext cx="5852172" cy="35113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3BCE0F-9931-2A19-EC67-EDC4A4CA54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28" y="1673347"/>
            <a:ext cx="5852172" cy="351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02905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5A4393E2-984E-4EC6-A57F-55ABEA70BF7E}" vid="{DC19D82D-A86E-431A-8B02-3401DFD6F1FD}"/>
    </a:ext>
  </a:extLst>
</a:theme>
</file>

<file path=ppt/theme/theme2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981C3921-F832-4219-A434-38AF27917B91}" vid="{71A14E5E-F3BA-4FBB-8720-B6B3DBD7DB7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8c9251-373f-4ee3-86cf-d97122226a81" xsi:nil="true"/>
    <lcf76f155ced4ddcb4097134ff3c332f xmlns="5f527160-b6a2-448e-b210-55bbe2178a9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F51A5998F0944EA03AB587B5B58FD3" ma:contentTypeVersion="15" ma:contentTypeDescription="Create a new document." ma:contentTypeScope="" ma:versionID="7dec94e09d0e6a5a00bdcea4663f0644">
  <xsd:schema xmlns:xsd="http://www.w3.org/2001/XMLSchema" xmlns:xs="http://www.w3.org/2001/XMLSchema" xmlns:p="http://schemas.microsoft.com/office/2006/metadata/properties" xmlns:ns2="5f527160-b6a2-448e-b210-55bbe2178a90" xmlns:ns3="cf8c9251-373f-4ee3-86cf-d97122226a81" targetNamespace="http://schemas.microsoft.com/office/2006/metadata/properties" ma:root="true" ma:fieldsID="a8c20062cad1da43e3a9a47533c23959" ns2:_="" ns3:_="">
    <xsd:import namespace="5f527160-b6a2-448e-b210-55bbe2178a90"/>
    <xsd:import namespace="cf8c9251-373f-4ee3-86cf-d97122226a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27160-b6a2-448e-b210-55bbe2178a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102f585-f336-4ab5-8023-668eed9f00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8c9251-373f-4ee3-86cf-d97122226a8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7bce286-be28-47de-b9f7-94a506e34291}" ma:internalName="TaxCatchAll" ma:showField="CatchAllData" ma:web="cf8c9251-373f-4ee3-86cf-d97122226a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18ABE5-2C97-4413-ACB0-B3080BAFCA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526C54-2038-4DDB-9077-84C80FF069E0}">
  <ds:schemaRefs>
    <ds:schemaRef ds:uri="5f527160-b6a2-448e-b210-55bbe2178a90"/>
    <ds:schemaRef ds:uri="cf8c9251-373f-4ee3-86cf-d97122226a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50C3F85-4B2C-4935-B1B3-3AD61BCDD2E3}">
  <ds:schemaRefs>
    <ds:schemaRef ds:uri="5f527160-b6a2-448e-b210-55bbe2178a90"/>
    <ds:schemaRef ds:uri="cf8c9251-373f-4ee3-86cf-d97122226a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18</Slides>
  <Notes>16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Page Design</vt:lpstr>
      <vt:lpstr>Cover</vt:lpstr>
      <vt:lpstr>Monthly Review of Reliability Unit Commitment Market Impacts – July 2026  Wholesale Market Working Group   ERCOT Market Analysis  August 2026 </vt:lpstr>
      <vt:lpstr>RUC Resource-Hours</vt:lpstr>
      <vt:lpstr>RUC Instruction Reasons: Last 13 Months</vt:lpstr>
      <vt:lpstr>RUC Instruction Reasons in July 2026 </vt:lpstr>
      <vt:lpstr>Non-opt-out and Opt-out Totals: Last 13 Months</vt:lpstr>
      <vt:lpstr>Non-opt-out and Opt-out Totals: July 2026 </vt:lpstr>
      <vt:lpstr>RUC Lead Time Margin: July 2026 </vt:lpstr>
      <vt:lpstr>Average Resource Age: Last 13 Months</vt:lpstr>
      <vt:lpstr>Age Category: Last 13 Months</vt:lpstr>
      <vt:lpstr>RUC-Instructed Resource Dispatch above Low Dispatch Limit (LDL) in Non-Opt-Out Hours</vt:lpstr>
      <vt:lpstr>Reliability Deployment Price Adder for Energy: Last 13 Months</vt:lpstr>
      <vt:lpstr>Reliability Deployment Price Adder for Energy: July 2026</vt:lpstr>
      <vt:lpstr>Reliability Deployment Price Adders for Ancillary Services: Last 8 Months</vt:lpstr>
      <vt:lpstr>Reliability Deployment Price Adder for Ancillary Services: July 2026</vt:lpstr>
      <vt:lpstr>RUC Clawback, Make-Whole, and Shortfall</vt:lpstr>
      <vt:lpstr>RUC Clawback by Settlement Type</vt:lpstr>
      <vt:lpstr>RUC Make-Whole by Settlement Type</vt:lpstr>
      <vt:lpstr>     Questions/Comments 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revision>1</cp:revision>
  <cp:lastPrinted>2017-10-10T21:31:05Z</cp:lastPrinted>
  <dcterms:created xsi:type="dcterms:W3CDTF">2016-01-21T15:20:31Z</dcterms:created>
  <dcterms:modified xsi:type="dcterms:W3CDTF">2026-08-21T15:01:35Z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0x0101009AF51A5998F0944EA03AB587B5B58FD3</vt:lpwstr>
  </property>
  <property fmtid="{D5CDD505-2E9C-101B-9397-08002B2CF9AE}" pid="3" name="Order">
    <vt:r8>2600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Audience">
    <vt:lpwstr>Public</vt:lpwstr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Dimensions">
    <vt:lpwstr>Default Width</vt:lpwstr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  <property fmtid="{D5CDD505-2E9C-101B-9397-08002B2CF9AE}" pid="13" name="MSIP_Label_7084cbda-52b8-46fb-a7b7-cb5bd465ed85_Enabled">
    <vt:lpwstr>true</vt:lpwstr>
  </property>
  <property fmtid="{D5CDD505-2E9C-101B-9397-08002B2CF9AE}" pid="14" name="MSIP_Label_7084cbda-52b8-46fb-a7b7-cb5bd465ed85_SetDate">
    <vt:lpwstr>2026-07-06T18:51:35Z</vt:lpwstr>
  </property>
  <property fmtid="{D5CDD505-2E9C-101B-9397-08002B2CF9AE}" pid="15" name="MSIP_Label_7084cbda-52b8-46fb-a7b7-cb5bd465ed85_Method">
    <vt:lpwstr>Standard</vt:lpwstr>
  </property>
  <property fmtid="{D5CDD505-2E9C-101B-9397-08002B2CF9AE}" pid="16" name="MSIP_Label_7084cbda-52b8-46fb-a7b7-cb5bd465ed85_Name">
    <vt:lpwstr>Internal</vt:lpwstr>
  </property>
  <property fmtid="{D5CDD505-2E9C-101B-9397-08002B2CF9AE}" pid="17" name="MSIP_Label_7084cbda-52b8-46fb-a7b7-cb5bd465ed85_SiteId">
    <vt:lpwstr>0afb747d-bff7-4596-a9fc-950ef9e0ec45</vt:lpwstr>
  </property>
  <property fmtid="{D5CDD505-2E9C-101B-9397-08002B2CF9AE}" pid="18" name="MSIP_Label_7084cbda-52b8-46fb-a7b7-cb5bd465ed85_ActionId">
    <vt:lpwstr>2010146c-0011-47e0-87c0-aaebb2024fc3</vt:lpwstr>
  </property>
  <property fmtid="{D5CDD505-2E9C-101B-9397-08002B2CF9AE}" pid="19" name="MSIP_Label_7084cbda-52b8-46fb-a7b7-cb5bd465ed85_ContentBits">
    <vt:lpwstr>0</vt:lpwstr>
  </property>
  <property fmtid="{D5CDD505-2E9C-101B-9397-08002B2CF9AE}" pid="20" name="MSIP_Label_7084cbda-52b8-46fb-a7b7-cb5bd465ed85_Tag">
    <vt:lpwstr>10, 3, 0, 2</vt:lpwstr>
  </property>
</Properties>
</file>