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45" r:id="rId4"/>
    <p:sldMasterId id="2147483764" r:id="rId5"/>
  </p:sldMasterIdLst>
  <p:notesMasterIdLst>
    <p:notesMasterId r:id="rId8"/>
  </p:notesMasterIdLst>
  <p:handoutMasterIdLst>
    <p:handoutMasterId r:id="rId9"/>
  </p:handoutMasterIdLst>
  <p:sldIdLst>
    <p:sldId id="2147478774" r:id="rId6"/>
    <p:sldId id="2147478786" r:id="rId7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Main Section" id="{EAADFC70-D61D-4656-8B06-8883CD9AA798}">
          <p14:sldIdLst>
            <p14:sldId id="2147478774"/>
            <p14:sldId id="2147478786"/>
          </p14:sldIdLst>
        </p14:section>
        <p14:section name="Additional Slides" id="{838F9A2D-6F16-460F-A975-BEEE75FC6429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CE2E846-A41C-7095-E2BA-36D0669FFA49}" name="Drake, Gordon" initials="GD" userId="S::Gordon.Drake@ercot.com::d3aa080c-bd91-4052-98d6-063a86a83a9f" providerId="AD"/>
  <p188:author id="{056B1977-F8EF-E170-2F0A-36EE8C004044}" name="Petro, Nick" initials="RP" userId="S::Robert.Petro@ercot.com::f4669e5d-3df0-43f0-bbe8-5e3e7b0cdbca" providerId="AD"/>
  <p188:author id="{F24CEF7A-2E4C-9E46-94A3-5D31EB18D995}" name="Webster, Trudi" initials="WT" userId="S::trudi.webster@ercot.com::8d3e025b-0265-4fbd-b136-a7bc92c16fd8" providerId="AD"/>
  <p188:author id="{C47093A1-EA94-3DBA-9F8A-473D71E0B634}" name="Chu, Zhengguo" initials="ZC" userId="S::Zhengguo.Chu@ercot.com::46b45079-141b-4798-8f61-111a7cd7aa1e" providerId="AD"/>
  <p188:author id="{083EE7A5-F305-92ED-6652-38FC9F8A4846}" name="Chu, Zhengguo" initials="CZ" userId="S::zhengguo.chu@ercot.com::46b45079-141b-4798-8f61-111a7cd7aa1e" providerId="AD"/>
  <p188:author id="{A1A611C0-580D-8CEE-432E-BD197FCC0B9E}" name="Lyakhovets, Olha" initials="OL" userId="S::Olha.Lyakhovets@ercot.com::166ff867-0cd3-4db8-a739-f40a5de32105" providerId="AD"/>
  <p188:author id="{FAF841F7-8C07-BB5D-903B-88FBBF7ABABF}" name="Webster, Trudi" initials="WT" userId="S::Trudi.Webster@ercot.com::8d3e025b-0265-4fbd-b136-a7bc92c16fd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8F2F6"/>
    <a:srgbClr val="171A1C"/>
    <a:srgbClr val="005763"/>
    <a:srgbClr val="E6EBEF"/>
    <a:srgbClr val="747474"/>
    <a:srgbClr val="B1E5ED"/>
    <a:srgbClr val="E16823"/>
    <a:srgbClr val="9E170D"/>
    <a:srgbClr val="5B6770"/>
    <a:srgbClr val="789D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2" d="100"/>
          <a:sy n="142" d="100"/>
        </p:scale>
        <p:origin x="978" y="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microsoft.com/office/2018/10/relationships/authors" Target="authors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handoutMaster" Target="handoutMasters/handout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uang, Jessalyn" userId="93db4669-2479-476a-b96c-1768d8507d2b" providerId="ADAL" clId="{FF1524AA-02E3-4975-A197-E12939504A90}"/>
    <pc:docChg chg="modSld">
      <pc:chgData name="Chuang, Jessalyn" userId="93db4669-2479-476a-b96c-1768d8507d2b" providerId="ADAL" clId="{FF1524AA-02E3-4975-A197-E12939504A90}" dt="2026-08-11T14:46:45.862" v="7" actId="20577"/>
      <pc:docMkLst>
        <pc:docMk/>
      </pc:docMkLst>
      <pc:sldChg chg="modSp mod">
        <pc:chgData name="Chuang, Jessalyn" userId="93db4669-2479-476a-b96c-1768d8507d2b" providerId="ADAL" clId="{FF1524AA-02E3-4975-A197-E12939504A90}" dt="2026-08-11T14:46:45.862" v="7" actId="20577"/>
        <pc:sldMkLst>
          <pc:docMk/>
          <pc:sldMk cId="3773123772" sldId="2147478774"/>
        </pc:sldMkLst>
        <pc:spChg chg="mod">
          <ac:chgData name="Chuang, Jessalyn" userId="93db4669-2479-476a-b96c-1768d8507d2b" providerId="ADAL" clId="{FF1524AA-02E3-4975-A197-E12939504A90}" dt="2026-08-11T14:46:45.862" v="7" actId="20577"/>
          <ac:spMkLst>
            <pc:docMk/>
            <pc:sldMk cId="3773123772" sldId="2147478774"/>
            <ac:spMk id="3" creationId="{EB2F79F2-B3BA-8940-842B-E7FE18726898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0BF31-E9A8-4E88-81E7-44C5092290FC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B2BDB1-E95E-402D-B2EB-CA9CC1A395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2199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67EFB637-CCC9-4803-8851-F6915048CBB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62AC51D-6DAA-4455-8EA7-D54B64909A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5930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0778BF-831D-0939-BDD4-8BA3A9244F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3F68EF1-9999-48FF-45C9-AFA0E24EC9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37E41E2-FA59-A284-A0BE-17AAF6EE68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BE5ACB-57D7-ED6A-0649-EB9D055B54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8728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5" Type="http://schemas.openxmlformats.org/officeDocument/2006/relationships/image" Target="../media/image5.svg"/><Relationship Id="rId4" Type="http://schemas.openxmlformats.org/officeDocument/2006/relationships/image" Target="../media/image4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9C062-513C-DF24-5E8C-7A974D5720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3400" y="1122363"/>
            <a:ext cx="11125200" cy="2387600"/>
          </a:xfrm>
        </p:spPr>
        <p:txBody>
          <a:bodyPr anchor="ctr"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2C3F11-2763-0216-A1B0-5E8B4FA801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3400" y="3602038"/>
            <a:ext cx="11125200" cy="1655762"/>
          </a:xfrm>
        </p:spPr>
        <p:txBody>
          <a:bodyPr wrap="square"/>
          <a:lstStyle>
            <a:lvl1pPr marL="0" indent="0" algn="ctr">
              <a:buNone/>
              <a:defRPr sz="2400" b="1">
                <a:solidFill>
                  <a:srgbClr val="00829B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5C98B8-43D7-C7B4-9956-25AC1BBC5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E9BF30-5D82-5572-733E-882E0C0D3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45B5F-6A76-46F9-AC11-757A044249AE}" type="datetime4">
              <a:rPr lang="en-US" smtClean="0"/>
              <a:t>August 11, 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5906F4-426A-AD9D-021A-D7E95E349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3454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>
            <a:extLst>
              <a:ext uri="{FF2B5EF4-FFF2-40B4-BE49-F238E27FC236}">
                <a16:creationId xmlns:a16="http://schemas.microsoft.com/office/drawing/2014/main" id="{0511CB1D-D7A8-8516-A8D6-FDE88BB37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868" y="1430448"/>
            <a:ext cx="5565132" cy="1848259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7DB85F87-C4AC-5AA2-4395-ABB6B533D5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0868" y="3501136"/>
            <a:ext cx="5565132" cy="682625"/>
          </a:xfrm>
        </p:spPr>
        <p:txBody>
          <a:bodyPr wrap="square"/>
          <a:lstStyle>
            <a:lvl1pPr>
              <a:defRPr sz="2400" b="1">
                <a:solidFill>
                  <a:srgbClr val="00829B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Footer Placeholder 3">
            <a:extLst>
              <a:ext uri="{FF2B5EF4-FFF2-40B4-BE49-F238E27FC236}">
                <a16:creationId xmlns:a16="http://schemas.microsoft.com/office/drawing/2014/main" id="{524951DF-39E3-E4DB-EB22-28C36CEEB9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0869" y="6356350"/>
            <a:ext cx="801052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DDF3-D449-4F98-B894-CB4D05D68FAC}" type="datetime4">
              <a:rPr lang="en-US" smtClean="0"/>
              <a:t>August 11, 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995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724F3841-022A-64DD-C790-8E712FB9D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4619625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Graphic 18" descr="ERCOT logo">
            <a:extLst>
              <a:ext uri="{FF2B5EF4-FFF2-40B4-BE49-F238E27FC236}">
                <a16:creationId xmlns:a16="http://schemas.microsoft.com/office/drawing/2014/main" id="{B751E01E-9D1B-AB32-9537-F544F49949E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37956" y="108220"/>
            <a:ext cx="703682" cy="259285"/>
          </a:xfrm>
          <a:prstGeom prst="rect">
            <a:avLst/>
          </a:prstGeom>
        </p:spPr>
      </p:pic>
      <p:grpSp>
        <p:nvGrpSpPr>
          <p:cNvPr id="20" name="Group 19" descr="Confidential document label">
            <a:extLst>
              <a:ext uri="{FF2B5EF4-FFF2-40B4-BE49-F238E27FC236}">
                <a16:creationId xmlns:a16="http://schemas.microsoft.com/office/drawing/2014/main" id="{3B6CFFE6-489D-17D2-9884-1ADAECA66CA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 userDrawn="1"/>
        </p:nvGrpSpPr>
        <p:grpSpPr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55FA20CA-1326-E8FD-F266-B055679F20E2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rgbClr val="00829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3744901-5CF8-A85F-8C67-5BB032900B25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spc="0">
                  <a:solidFill>
                    <a:schemeClr val="bg1"/>
                  </a:solidFill>
                </a:rPr>
                <a:t>CONFIDENTIAL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5AB5A33-CD56-3912-4016-20DF30F14C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869" y="1430448"/>
            <a:ext cx="4064224" cy="1848259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113BE72E-F22F-EA59-A56F-ACBBDAEAF81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0869" y="3501136"/>
            <a:ext cx="4078434" cy="682625"/>
          </a:xfrm>
        </p:spPr>
        <p:txBody>
          <a:bodyPr wrap="square"/>
          <a:lstStyle>
            <a:lvl1pPr>
              <a:defRPr sz="2400" b="1">
                <a:solidFill>
                  <a:srgbClr val="00829B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A05AE35-B341-C586-A0DD-9B916DA1D81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76825" y="1371600"/>
            <a:ext cx="65817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23DE44-506E-FCA1-8F5C-9F7354AAE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0869" y="6356350"/>
            <a:ext cx="801052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97517-B5A8-4E1F-B27B-622BE826AB2C}" type="datetime4">
              <a:rPr lang="en-US" smtClean="0"/>
              <a:t>August 11, 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8166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 Slide with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DB285AF9-0372-9C81-F75D-2589F4F48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23DE44-506E-FCA1-8F5C-9F7354AAE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25FFF-DC93-41E9-8B56-8D2A8B7F6D48}" type="datetime4">
              <a:rPr lang="en-US" smtClean="0"/>
              <a:t>August 11, 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4703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DB285AF9-0372-9C81-F75D-2589F4F48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23DE44-506E-FCA1-8F5C-9F7354AAE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DDF3-D449-4F98-B894-CB4D05D68FAC}" type="datetime4">
              <a:rPr lang="en-US" smtClean="0"/>
              <a:t>August 11, 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7866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27592878-2087-441A-BF63-8BAC672970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75DFB14-F372-06CE-E1C3-58DFC53BCF1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11187714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3400" y="6356350"/>
            <a:ext cx="801052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716884" y="6356350"/>
            <a:ext cx="2773273" cy="365125"/>
          </a:xfrm>
        </p:spPr>
        <p:txBody>
          <a:bodyPr/>
          <a:lstStyle/>
          <a:p>
            <a:fld id="{14560760-0B16-41B8-81DA-58FA2187E1CC}" type="datetime4">
              <a:rPr lang="en-US" smtClean="0"/>
              <a:t>August 11, 2026</a:t>
            </a:fld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8600" y="6356350"/>
            <a:ext cx="533400" cy="365125"/>
          </a:xfrm>
        </p:spPr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1532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eynot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9C8853-B873-F2E3-2665-37A006BD8B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B3D3AE-2541-364A-0DC2-19A646A7D8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9699" y="1466849"/>
            <a:ext cx="10248900" cy="2806677"/>
          </a:xfrm>
        </p:spPr>
        <p:txBody>
          <a:bodyPr>
            <a:normAutofit/>
          </a:bodyPr>
          <a:lstStyle>
            <a:lvl1pPr marL="0" indent="0">
              <a:buNone/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2927F-A0F2-4B8B-8583-E7E57526878C}" type="datetime4">
              <a:rPr lang="en-US" smtClean="0"/>
              <a:t>August 11,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CC02514-7922-9313-80E4-38CE9C0E38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1409698" y="4463716"/>
            <a:ext cx="10267867" cy="1744579"/>
          </a:xfrm>
          <a:prstGeom prst="foldedCorner">
            <a:avLst>
              <a:gd name="adj" fmla="val 16667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457200" tIns="182880" rIns="182880" bIns="182880">
            <a:noAutofit/>
          </a:bodyPr>
          <a:lstStyle>
            <a:lvl1pPr marL="0" indent="0">
              <a:buNone/>
              <a:defRPr lang="en-US" sz="1600" b="1" dirty="0"/>
            </a:lvl1pPr>
            <a:lvl2pPr marL="457200" indent="0">
              <a:buNone/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678035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v1(defaul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CF6855-B24E-92AB-2FE8-002F720AEB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82069" y="2564247"/>
            <a:ext cx="4882568" cy="3999346"/>
          </a:xfrm>
          <a:prstGeom prst="rect">
            <a:avLst/>
          </a:prstGeom>
        </p:spPr>
        <p:txBody>
          <a:bodyPr anchor="t"/>
          <a:lstStyle>
            <a:lvl1pPr algn="l">
              <a:defRPr lang="en-US" sz="2000" b="1" dirty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br>
              <a:rPr lang="en-US"/>
            </a:br>
            <a:endParaRPr lang="en-US"/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BED41D71-8915-53EB-36A0-392D41DD0EA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6427363" y="5054600"/>
            <a:ext cx="5201214" cy="1457037"/>
          </a:xfrm>
          <a:prstGeom prst="foldedCorner">
            <a:avLst>
              <a:gd name="adj" fmla="val 21194"/>
            </a:avLst>
          </a:prstGeom>
          <a:solidFill>
            <a:srgbClr val="E6EBF0">
              <a:alpha val="68000"/>
            </a:srgbClr>
          </a:solidFill>
          <a:ln w="9525" cap="rnd">
            <a:noFill/>
          </a:ln>
          <a:effectLst>
            <a:outerShdw blurRad="50800" dist="38100" dir="10800000" sx="1000" sy="1000" algn="r" rotWithShape="0">
              <a:prstClr val="black">
                <a:alpha val="46000"/>
              </a:prstClr>
            </a:outerShdw>
          </a:effectLst>
        </p:spPr>
        <p:txBody>
          <a:bodyPr vert="horz" wrap="square" lIns="274320" tIns="182880" rIns="640080" bIns="18288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lang="en-US" sz="1400" dirty="0" smtClean="0"/>
            </a:lvl2pPr>
            <a:lvl3pPr marL="548640" indent="-18288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◦"/>
              <a:defRPr lang="en-US" sz="1400" dirty="0"/>
            </a:lvl3pPr>
            <a:lvl4pPr marL="73152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-"/>
              <a:defRPr lang="en-US" sz="1400" dirty="0" smtClean="0"/>
            </a:lvl4pPr>
            <a:lvl5pPr marL="91440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◦"/>
              <a:defRPr lang="en-US" sz="1400" dirty="0"/>
            </a:lvl5pPr>
            <a:lvl6pPr marL="109728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400"/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8">
            <a:extLst>
              <a:ext uri="{FF2B5EF4-FFF2-40B4-BE49-F238E27FC236}">
                <a16:creationId xmlns:a16="http://schemas.microsoft.com/office/drawing/2014/main" id="{4A302066-7B9E-F90D-A634-1CEEF4EAA7FF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427365" y="1092200"/>
            <a:ext cx="5201213" cy="255158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b="1" i="0"/>
            </a:lvl1pPr>
            <a:lvl2pPr marL="54864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 sz="1400"/>
            </a:lvl2pPr>
            <a:lvl3pPr marL="73152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-"/>
              <a:defRPr sz="1400"/>
            </a:lvl3pPr>
            <a:lvl4pPr marL="91440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◦"/>
              <a:defRPr sz="1400"/>
            </a:lvl4pPr>
            <a:lvl5pPr marL="109728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603035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B6F8A40-F0D0-857B-E8A8-1B3161AC4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2DC5253-5E42-F62E-EA4E-3AB21BA87C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420624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51000">
                <a:srgbClr val="B1E5ED">
                  <a:alpha val="6667"/>
                </a:srgbClr>
              </a:gs>
              <a:gs pos="71000">
                <a:srgbClr val="2794A4">
                  <a:alpha val="83922"/>
                </a:srgbClr>
              </a:gs>
              <a:gs pos="98000">
                <a:srgbClr val="00343B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ERCOT logo white on background">
            <a:extLst>
              <a:ext uri="{FF2B5EF4-FFF2-40B4-BE49-F238E27FC236}">
                <a16:creationId xmlns:a16="http://schemas.microsoft.com/office/drawing/2014/main" id="{590365CF-9C80-03DF-D245-DBE4EBA3335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74555" y="1125953"/>
            <a:ext cx="2425881" cy="889910"/>
          </a:xfrm>
          <a:prstGeom prst="rect">
            <a:avLst/>
          </a:prstGeom>
          <a:effectLst>
            <a:outerShdw blurRad="50800" dist="12700" dir="10800000" algn="r" rotWithShape="0">
              <a:schemeClr val="tx2">
                <a:alpha val="40000"/>
              </a:scheme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A1A5353-DA71-B6B2-BDDB-2FB68F1F0909}"/>
              </a:ext>
            </a:extLst>
          </p:cNvPr>
          <p:cNvSpPr txBox="1"/>
          <p:nvPr userDrawn="1"/>
        </p:nvSpPr>
        <p:spPr>
          <a:xfrm>
            <a:off x="-91688" y="503044"/>
            <a:ext cx="11629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spc="0">
                <a:solidFill>
                  <a:schemeClr val="bg1"/>
                </a:solidFill>
              </a:rPr>
              <a:t>CONFIDENTIAL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05802D9-2F73-A263-28E7-486C8A489A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241ADA3-F564-E7C2-1972-0F9FF557AE05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77A54B6-1CA8-9AE2-BCA6-21205CB4852B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spc="80" baseline="0">
                  <a:solidFill>
                    <a:schemeClr val="bg1"/>
                  </a:solidFill>
                </a:rPr>
                <a:t>PUBLIC</a:t>
              </a:r>
            </a:p>
          </p:txBody>
        </p:sp>
      </p:grpSp>
      <p:pic>
        <p:nvPicPr>
          <p:cNvPr id="3" name="Graphic 2">
            <a:extLst>
              <a:ext uri="{FF2B5EF4-FFF2-40B4-BE49-F238E27FC236}">
                <a16:creationId xmlns:a16="http://schemas.microsoft.com/office/drawing/2014/main" id="{81B94DDE-8E3F-CACF-1508-79E6F98F5E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9827" t="14818" r="10238" b="43257"/>
          <a:stretch>
            <a:fillRect/>
          </a:stretch>
        </p:blipFill>
        <p:spPr>
          <a:xfrm>
            <a:off x="-1" y="-1"/>
            <a:ext cx="12192001" cy="573204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CF6855-B24E-92AB-2FE8-002F720AEB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074920" y="2062263"/>
            <a:ext cx="6316168" cy="3366409"/>
          </a:xfrm>
          <a:prstGeom prst="rect">
            <a:avLst/>
          </a:prstGeom>
        </p:spPr>
        <p:txBody>
          <a:bodyPr anchor="t"/>
          <a:lstStyle>
            <a:lvl1pPr algn="l">
              <a:defRPr lang="en-US" sz="2000" b="1" dirty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br>
              <a:rPr lang="en-US"/>
            </a:b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8990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27592878-2087-441A-BF63-8BAC672970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75DFB14-F372-06CE-E1C3-58DFC53BCF1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11187714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3400" y="6356350"/>
            <a:ext cx="801052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716884" y="6356350"/>
            <a:ext cx="2773273" cy="365125"/>
          </a:xfrm>
        </p:spPr>
        <p:txBody>
          <a:bodyPr/>
          <a:lstStyle/>
          <a:p>
            <a:fld id="{14560760-0B16-41B8-81DA-58FA2187E1CC}" type="datetime4">
              <a:rPr lang="en-US" smtClean="0"/>
              <a:t>August 11, 2026</a:t>
            </a:fld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8600" y="6356350"/>
            <a:ext cx="533400" cy="365125"/>
          </a:xfrm>
        </p:spPr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8432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 Key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7592878-2087-441A-BF63-8BAC672970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75DFB14-F372-06CE-E1C3-58DFC53BCF1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6867525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28CAB249-6E2A-0D66-037F-C8C994EC04E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7598003" y="1676400"/>
            <a:ext cx="4060596" cy="3190875"/>
          </a:xfrm>
          <a:prstGeom prst="foldedCorner">
            <a:avLst>
              <a:gd name="adj" fmla="val 8542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b="1" dirty="0"/>
            </a:lvl1pPr>
            <a:lvl2pPr marL="548640" indent="-182880">
              <a:buFont typeface="Arial" panose="020B0604020202020204" pitchFamily="34" charset="0"/>
              <a:buChar char="•"/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60760-0B16-41B8-81DA-58FA2187E1CC}" type="datetime4">
              <a:rPr lang="en-US" smtClean="0"/>
              <a:t>August 11, 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782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note with Side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EF24F99E-0EFC-4E0E-5FA5-D6E209736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5991225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6CB17BE-2CF2-5B69-2FA2-C556C75E78C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95299" y="1676400"/>
            <a:ext cx="6791325" cy="26098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CC02514-7922-9313-80E4-38CE9C0E38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495300" y="4463716"/>
            <a:ext cx="6800850" cy="1744579"/>
          </a:xfrm>
          <a:prstGeom prst="foldedCorner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buFont typeface="Arial" panose="020B0604020202020204" pitchFamily="34" charset="0"/>
              <a:buChar char="•"/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C5D5F82-2DE8-D31E-AE3D-018BD935DE3D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077201" y="533400"/>
            <a:ext cx="3581400" cy="5638799"/>
          </a:xfrm>
        </p:spPr>
        <p:txBody>
          <a:bodyPr>
            <a:no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3401" y="6356350"/>
            <a:ext cx="6762749" cy="365125"/>
          </a:xfrm>
        </p:spPr>
        <p:txBody>
          <a:bodyPr wrap="square" lIns="0"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E4FF8-A3D3-4599-A16A-3A00C58B5537}" type="datetime4">
              <a:rPr lang="en-US" smtClean="0"/>
              <a:t>August 11, 2026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55086D0-23A2-1C6B-A4BF-B6E909DA99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572375" y="0"/>
            <a:ext cx="4619625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2902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not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698A9E75-460B-F928-5105-B8FF5327A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48759D8-B0A7-2B10-9F64-81A8CC0F576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11163300" cy="2619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CC02514-7922-9313-80E4-38CE9C0E38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495299" y="4463716"/>
            <a:ext cx="11163298" cy="1744579"/>
          </a:xfrm>
          <a:prstGeom prst="foldedCorner">
            <a:avLst>
              <a:gd name="adj" fmla="val 16667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buFont typeface="Arial" panose="020B0604020202020204" pitchFamily="34" charset="0"/>
              <a:buChar char="•"/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7B4C3-4AF8-491E-B32B-CB7FA6991DE8}" type="datetime4">
              <a:rPr lang="en-US" smtClean="0"/>
              <a:t>August 11, 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2265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not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698A9E75-460B-F928-5105-B8FF5327A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48759D8-B0A7-2B10-9F64-81A8CC0F576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5394223" cy="45179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CC02514-7922-9313-80E4-38CE9C0E38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6331972" y="4630994"/>
            <a:ext cx="5326623" cy="1577301"/>
          </a:xfrm>
          <a:prstGeom prst="foldedCorner">
            <a:avLst>
              <a:gd name="adj" fmla="val 16667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buFont typeface="Arial" panose="020B0604020202020204" pitchFamily="34" charset="0"/>
              <a:buChar char="•"/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B62A2-45B4-4ECA-8168-BE9383DA5644}" type="datetime4">
              <a:rPr lang="en-US" smtClean="0"/>
              <a:t>August 11, 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B0CE8C99-4E3A-25C3-1E3E-9D611CA96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322142" y="1661652"/>
            <a:ext cx="5336458" cy="277269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066342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note and Image in Side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F05638A-F774-C6DB-0DC6-A2F6139BCE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001" y="0"/>
            <a:ext cx="6096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698A9E75-460B-F928-5105-B8FF5327A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46482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48759D8-B0A7-2B10-9F64-81A8CC0F576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5394223" cy="45179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CC02514-7922-9313-80E4-38CE9C0E38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6331972" y="4630994"/>
            <a:ext cx="5326623" cy="1577301"/>
          </a:xfrm>
          <a:prstGeom prst="foldedCorner">
            <a:avLst>
              <a:gd name="adj" fmla="val 16667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buFont typeface="Arial" panose="020B0604020202020204" pitchFamily="34" charset="0"/>
              <a:buChar char="•"/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2E430-0983-479E-8535-00F341009C9B}" type="datetime4">
              <a:rPr lang="en-US" smtClean="0"/>
              <a:t>August 11, 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B0CE8C99-4E3A-25C3-1E3E-9D611CA96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322142" y="1661652"/>
            <a:ext cx="5336458" cy="277269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0850704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197228CF-7CDD-26CC-CA47-4AF0A314BD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4838700" cy="12192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277CEE6-13A0-6BA8-8A3C-EA3A8B9CA32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3776" y="2152650"/>
            <a:ext cx="5602224" cy="40195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E24E62B-01AB-F5DE-E2D4-85B1DECC92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496050" y="0"/>
            <a:ext cx="5695950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C33291D-BE72-DBF6-5318-1BD0E7127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853288" y="6356350"/>
            <a:ext cx="1338712" cy="3651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138100-AC14-9CC0-AD86-426AD89D43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796E23-B521-5C07-85E1-BA73A20DB2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E1C13-7F94-4729-9F46-A53B83193E99}" type="datetime4">
              <a:rPr lang="en-US" smtClean="0"/>
              <a:t>August 11, 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2A00A7-6A1E-80A0-8EB9-F7F059255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8097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Soc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021CF500-4BD3-92C6-CCBD-156DED65A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868" y="1430448"/>
            <a:ext cx="5565131" cy="1848259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2" name="Text Placeholder 22">
            <a:extLst>
              <a:ext uri="{FF2B5EF4-FFF2-40B4-BE49-F238E27FC236}">
                <a16:creationId xmlns:a16="http://schemas.microsoft.com/office/drawing/2014/main" id="{5BFBC12E-0B6E-E8C7-9088-B497FB49171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0868" y="3501136"/>
            <a:ext cx="5565131" cy="682625"/>
          </a:xfrm>
        </p:spPr>
        <p:txBody>
          <a:bodyPr wrap="square"/>
          <a:lstStyle>
            <a:lvl1pPr>
              <a:defRPr sz="2400" b="1">
                <a:solidFill>
                  <a:srgbClr val="00829B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24F3841-022A-64DD-C790-8E712FB9D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572375" y="0"/>
            <a:ext cx="4619625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2E7750B-0863-BB91-0C67-54B5E9B868D6}"/>
              </a:ext>
            </a:extLst>
          </p:cNvPr>
          <p:cNvSpPr txBox="1"/>
          <p:nvPr userDrawn="1"/>
        </p:nvSpPr>
        <p:spPr>
          <a:xfrm>
            <a:off x="8032876" y="1370524"/>
            <a:ext cx="3625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Learn More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961C0C-432D-CBAD-EA65-6543DA81C252}"/>
              </a:ext>
            </a:extLst>
          </p:cNvPr>
          <p:cNvSpPr txBox="1"/>
          <p:nvPr userDrawn="1"/>
        </p:nvSpPr>
        <p:spPr>
          <a:xfrm>
            <a:off x="8054878" y="1783080"/>
            <a:ext cx="33209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srgbClr val="00829B"/>
                </a:solidFill>
              </a:rPr>
              <a:t>www.ercot.com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781169-74C0-5084-B1E5-21B24E64EBD9}"/>
              </a:ext>
            </a:extLst>
          </p:cNvPr>
          <p:cNvSpPr txBox="1"/>
          <p:nvPr userDrawn="1"/>
        </p:nvSpPr>
        <p:spPr>
          <a:xfrm>
            <a:off x="8032876" y="2442045"/>
            <a:ext cx="3625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Download ERCOT Mobile App</a:t>
            </a:r>
          </a:p>
        </p:txBody>
      </p:sp>
      <p:pic>
        <p:nvPicPr>
          <p:cNvPr id="9" name="Graphic 8" descr="Google play logo on the left and App Store logo on the right">
            <a:extLst>
              <a:ext uri="{FF2B5EF4-FFF2-40B4-BE49-F238E27FC236}">
                <a16:creationId xmlns:a16="http://schemas.microsoft.com/office/drawing/2014/main" id="{4CC00E98-A942-2688-815D-B898449C0BC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341368" y="2987763"/>
            <a:ext cx="2635124" cy="36744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EBBA5BE-9DD2-6EE7-CE28-D076D6D33E94}"/>
              </a:ext>
            </a:extLst>
          </p:cNvPr>
          <p:cNvSpPr txBox="1"/>
          <p:nvPr userDrawn="1"/>
        </p:nvSpPr>
        <p:spPr>
          <a:xfrm>
            <a:off x="8054878" y="3786789"/>
            <a:ext cx="3625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Connect With Us</a:t>
            </a:r>
          </a:p>
        </p:txBody>
      </p:sp>
      <p:pic>
        <p:nvPicPr>
          <p:cNvPr id="11" name="Graphic 10" descr="Instagram icon">
            <a:extLst>
              <a:ext uri="{FF2B5EF4-FFF2-40B4-BE49-F238E27FC236}">
                <a16:creationId xmlns:a16="http://schemas.microsoft.com/office/drawing/2014/main" id="{808F1D0F-170C-B600-9B14-471787DABDB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26128" y="4359746"/>
            <a:ext cx="314995" cy="31499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0EB4558-FE65-DD30-A396-E7A22D6A4264}"/>
              </a:ext>
            </a:extLst>
          </p:cNvPr>
          <p:cNvSpPr txBox="1"/>
          <p:nvPr userDrawn="1"/>
        </p:nvSpPr>
        <p:spPr>
          <a:xfrm>
            <a:off x="8715473" y="4378550"/>
            <a:ext cx="30987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/>
              <a:t>facebook.com/ERCOTISO</a:t>
            </a:r>
          </a:p>
        </p:txBody>
      </p:sp>
      <p:pic>
        <p:nvPicPr>
          <p:cNvPr id="13" name="Graphic 12" descr="Twitter or X  icon">
            <a:extLst>
              <a:ext uri="{FF2B5EF4-FFF2-40B4-BE49-F238E27FC236}">
                <a16:creationId xmlns:a16="http://schemas.microsoft.com/office/drawing/2014/main" id="{787C2377-716C-DE29-E499-06278CE1DB0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26128" y="4816173"/>
            <a:ext cx="314995" cy="31499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6BFB969-D759-088E-D454-9701B3843365}"/>
              </a:ext>
            </a:extLst>
          </p:cNvPr>
          <p:cNvSpPr txBox="1"/>
          <p:nvPr userDrawn="1"/>
        </p:nvSpPr>
        <p:spPr>
          <a:xfrm>
            <a:off x="8715473" y="4823175"/>
            <a:ext cx="2108130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/>
              <a:t>x.com/ercot_iso</a:t>
            </a:r>
          </a:p>
        </p:txBody>
      </p:sp>
      <p:pic>
        <p:nvPicPr>
          <p:cNvPr id="15" name="Graphic 14" descr="LinkedIn icon">
            <a:extLst>
              <a:ext uri="{FF2B5EF4-FFF2-40B4-BE49-F238E27FC236}">
                <a16:creationId xmlns:a16="http://schemas.microsoft.com/office/drawing/2014/main" id="{44604974-1959-249D-D54A-C4A63E150B5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8326128" y="5292078"/>
            <a:ext cx="314995" cy="31499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405696A-1EA6-9F4D-1D36-33EB7B0D95CF}"/>
              </a:ext>
            </a:extLst>
          </p:cNvPr>
          <p:cNvSpPr txBox="1"/>
          <p:nvPr userDrawn="1"/>
        </p:nvSpPr>
        <p:spPr>
          <a:xfrm>
            <a:off x="8715473" y="5299080"/>
            <a:ext cx="3132351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/>
              <a:t>linkedin.com/company/ercot</a:t>
            </a:r>
          </a:p>
        </p:txBody>
      </p:sp>
      <p:pic>
        <p:nvPicPr>
          <p:cNvPr id="17" name="Graphic 16" descr="Instagram icon">
            <a:extLst>
              <a:ext uri="{FF2B5EF4-FFF2-40B4-BE49-F238E27FC236}">
                <a16:creationId xmlns:a16="http://schemas.microsoft.com/office/drawing/2014/main" id="{253A132C-4DFA-62F1-D25A-9C176280377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326128" y="5773360"/>
            <a:ext cx="314996" cy="31499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C36F1584-300D-A8F1-CE34-0DF564E4405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 userDrawn="1"/>
        </p:nvSpPr>
        <p:spPr>
          <a:xfrm>
            <a:off x="8706121" y="5773359"/>
            <a:ext cx="3132351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/>
              <a:t>instagram.com/ercot_iso</a:t>
            </a:r>
          </a:p>
        </p:txBody>
      </p:sp>
      <p:sp>
        <p:nvSpPr>
          <p:cNvPr id="20" name="Footer Placeholder 3">
            <a:extLst>
              <a:ext uri="{FF2B5EF4-FFF2-40B4-BE49-F238E27FC236}">
                <a16:creationId xmlns:a16="http://schemas.microsoft.com/office/drawing/2014/main" id="{7C754C4F-B602-D803-BB7A-BEE1415CE0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0869" y="6356350"/>
            <a:ext cx="5565131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4781F-C11A-4B51-B8FA-D6D1992D50FF}" type="datetime4">
              <a:rPr lang="en-US" smtClean="0"/>
              <a:t>August 11, 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212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8.svg"/><Relationship Id="rId4" Type="http://schemas.openxmlformats.org/officeDocument/2006/relationships/image" Target="../media/image7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D23ED7C-25D4-4004-0ADC-2942F5EF2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17534D-C175-91CE-AB0E-8AF7612994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3400" y="1706252"/>
            <a:ext cx="11125201" cy="447071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8CF572-2776-A000-A27C-E69A8CD2DB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716884" y="6356350"/>
            <a:ext cx="2773273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200">
                <a:solidFill>
                  <a:srgbClr val="5B6770"/>
                </a:solidFill>
              </a:defRPr>
            </a:lvl1pPr>
          </a:lstStyle>
          <a:p>
            <a:fld id="{3B202282-D206-4C18-93B8-D205E285190B}" type="datetime4">
              <a:rPr lang="en-US" smtClean="0"/>
              <a:t>August 11,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71D105-0AFC-E989-21E7-4A75772245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3400" y="6356350"/>
            <a:ext cx="8010526" cy="365125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 anchor="ctr"/>
          <a:lstStyle>
            <a:lvl1pPr algn="l">
              <a:defRPr sz="1200">
                <a:solidFill>
                  <a:srgbClr val="5B6770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294E2B-7999-A86B-70B0-0CA8AF3AB0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8600" y="6356350"/>
            <a:ext cx="533400" cy="36512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ctr">
            <a:normAutofit/>
          </a:bodyPr>
          <a:lstStyle>
            <a:lvl1pPr algn="ctr">
              <a:defRPr sz="1200" b="1">
                <a:solidFill>
                  <a:schemeClr val="accent1"/>
                </a:solidFill>
              </a:defRPr>
            </a:lvl1pPr>
          </a:lstStyle>
          <a:p>
            <a:fld id="{BCDE79FB-97BA-492B-8D57-F1373F9ADA9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3" name="Graphic 22" descr="ERCOT logo">
            <a:extLst>
              <a:ext uri="{FF2B5EF4-FFF2-40B4-BE49-F238E27FC236}">
                <a16:creationId xmlns:a16="http://schemas.microsoft.com/office/drawing/2014/main" id="{860966C1-7702-678E-6F8A-91940323E9F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137956" y="108220"/>
            <a:ext cx="703682" cy="259285"/>
          </a:xfrm>
          <a:prstGeom prst="rect">
            <a:avLst/>
          </a:prstGeom>
        </p:spPr>
      </p:pic>
      <p:grpSp>
        <p:nvGrpSpPr>
          <p:cNvPr id="7" name="Group 6" descr="Confidential document label">
            <a:extLst>
              <a:ext uri="{FF2B5EF4-FFF2-40B4-BE49-F238E27FC236}">
                <a16:creationId xmlns:a16="http://schemas.microsoft.com/office/drawing/2014/main" id="{7CE24704-51D7-2CB8-A1DB-A39B7EEEA928}"/>
              </a:ext>
            </a:extLst>
          </p:cNvPr>
          <p:cNvGrpSpPr/>
          <p:nvPr/>
        </p:nvGrpSpPr>
        <p:grpSpPr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22AAAB4-B1A4-DCFD-AF60-75F135DD9F6D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rgbClr val="00829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209C7F2-C29B-60A9-D309-0B97779BE9DF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spc="0">
                  <a:solidFill>
                    <a:schemeClr val="bg1"/>
                  </a:solidFill>
                </a:rPr>
                <a:t>PUBLIC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75734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3" r:id="rId2"/>
    <p:sldLayoutId id="2147483767" r:id="rId3"/>
    <p:sldLayoutId id="2147483748" r:id="rId4"/>
    <p:sldLayoutId id="2147483749" r:id="rId5"/>
    <p:sldLayoutId id="2147483761" r:id="rId6"/>
    <p:sldLayoutId id="2147483762" r:id="rId7"/>
    <p:sldLayoutId id="2147483752" r:id="rId8"/>
    <p:sldLayoutId id="2147483754" r:id="rId9"/>
    <p:sldLayoutId id="2147483768" r:id="rId10"/>
    <p:sldLayoutId id="2147483756" r:id="rId11"/>
    <p:sldLayoutId id="2147483753" r:id="rId12"/>
    <p:sldLayoutId id="2147483770" r:id="rId13"/>
    <p:sldLayoutId id="2147483771" r:id="rId14"/>
    <p:sldLayoutId id="2147483772" r:id="rId1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None/>
        <a:defRPr sz="16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•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◦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-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•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344">
          <p15:clr>
            <a:srgbClr val="F26B43"/>
          </p15:clr>
        </p15:guide>
        <p15:guide id="3" pos="312">
          <p15:clr>
            <a:srgbClr val="F26B43"/>
          </p15:clr>
        </p15:guide>
        <p15:guide id="5" pos="3840">
          <p15:clr>
            <a:srgbClr val="F26B43"/>
          </p15:clr>
        </p15:guide>
        <p15:guide id="6" orient="horz" pos="2160">
          <p15:clr>
            <a:srgbClr val="F26B43"/>
          </p15:clr>
        </p15:guide>
        <p15:guide id="7" orient="horz" pos="864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A1678F26-9E3A-1EC0-39CE-8DC562CAF9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59827" t="14818" r="10238" b="43257"/>
          <a:stretch>
            <a:fillRect/>
          </a:stretch>
        </p:blipFill>
        <p:spPr>
          <a:xfrm>
            <a:off x="-1" y="-1"/>
            <a:ext cx="12192001" cy="573204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83DA6C0-622C-56B9-A11A-C7B46D6B18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>
          <a:xfrm>
            <a:off x="-1" y="0"/>
            <a:ext cx="6096001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51000">
                <a:srgbClr val="B1E5ED">
                  <a:alpha val="6667"/>
                </a:srgbClr>
              </a:gs>
              <a:gs pos="71000">
                <a:srgbClr val="2794A4">
                  <a:alpha val="83922"/>
                </a:srgbClr>
              </a:gs>
              <a:gs pos="98000">
                <a:srgbClr val="00343B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Graphic 12" descr="ERCOT logo white on background">
            <a:extLst>
              <a:ext uri="{FF2B5EF4-FFF2-40B4-BE49-F238E27FC236}">
                <a16:creationId xmlns:a16="http://schemas.microsoft.com/office/drawing/2014/main" id="{24916EE6-D8BD-2246-322B-E4425F0F9A2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4555" y="1125953"/>
            <a:ext cx="2425881" cy="889910"/>
          </a:xfrm>
          <a:prstGeom prst="rect">
            <a:avLst/>
          </a:prstGeom>
          <a:effectLst>
            <a:outerShdw blurRad="50800" dist="12700" dir="10800000" algn="r" rotWithShape="0">
              <a:schemeClr val="tx2">
                <a:alpha val="40000"/>
              </a:schemeClr>
            </a:outerShdw>
          </a:effec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DC1132D-9952-07F0-B506-0AC57F014644}"/>
              </a:ext>
            </a:extLst>
          </p:cNvPr>
          <p:cNvSpPr txBox="1"/>
          <p:nvPr/>
        </p:nvSpPr>
        <p:spPr>
          <a:xfrm>
            <a:off x="-91688" y="503044"/>
            <a:ext cx="11629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spc="0">
                <a:solidFill>
                  <a:schemeClr val="bg1"/>
                </a:solidFill>
              </a:rPr>
              <a:t>CONFIDENTIAL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FE356D3-1829-BA32-62D3-D6BBF887FF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69F1A3B-7D9E-6E0C-224F-7FFACD1B9397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32CD704-9BA3-CCE0-2685-8FBAA5974224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spc="80" baseline="0">
                  <a:solidFill>
                    <a:schemeClr val="bg1"/>
                  </a:solidFill>
                </a:rPr>
                <a:t>PUBLIC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18190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9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B2F79F2-B3BA-8940-842B-E7FE1872689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lIns="91440" tIns="45720" rIns="91440" bIns="45720" anchor="t"/>
          <a:lstStyle/>
          <a:p>
            <a:r>
              <a:rPr lang="en-US" sz="2800" dirty="0">
                <a:solidFill>
                  <a:schemeClr val="tx2"/>
                </a:solidFill>
              </a:rPr>
              <a:t>Market Update </a:t>
            </a:r>
            <a:r>
              <a:rPr lang="en-US" sz="2800" dirty="0"/>
              <a:t>– July 2026</a:t>
            </a:r>
            <a:br>
              <a:rPr lang="en-US" sz="2800" dirty="0"/>
            </a:br>
            <a:br>
              <a:rPr lang="en-US" sz="2800" dirty="0"/>
            </a:br>
            <a:r>
              <a:rPr lang="en-US" b="0" i="1" dirty="0">
                <a:solidFill>
                  <a:schemeClr val="tx2"/>
                </a:solidFill>
              </a:rPr>
              <a:t>Wholesale Market Working Group </a:t>
            </a:r>
            <a:br>
              <a:rPr lang="en-US" b="0" i="1" dirty="0">
                <a:solidFill>
                  <a:schemeClr val="tx2"/>
                </a:solidFill>
              </a:rPr>
            </a:br>
            <a:br>
              <a:rPr lang="en-US" b="0" i="1" dirty="0"/>
            </a:br>
            <a:r>
              <a:rPr lang="en-US" b="0" i="1" dirty="0">
                <a:solidFill>
                  <a:schemeClr val="tx2"/>
                </a:solidFill>
              </a:rPr>
              <a:t>ERCOT Market Analysis</a:t>
            </a:r>
            <a:br>
              <a:rPr lang="en-US" sz="1800" b="0" dirty="0"/>
            </a:br>
            <a:br>
              <a:rPr lang="en-US" b="0" dirty="0"/>
            </a:br>
            <a:r>
              <a:rPr lang="en-US" sz="1400" b="0" dirty="0"/>
              <a:t>August, 2026</a:t>
            </a:r>
            <a:br>
              <a:rPr lang="en-US" dirty="0">
                <a:solidFill>
                  <a:schemeClr val="tx2"/>
                </a:solidFill>
                <a:cs typeface="Arial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31237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DBA8FA-EABD-991A-2A2A-92F5F2CF8F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824F5-A630-D76F-37B3-CBF1329FB735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91440" tIns="45720" rIns="91440" bIns="45720" anchor="t"/>
          <a:lstStyle/>
          <a:p>
            <a:r>
              <a:rPr lang="en-US"/>
              <a:t>Manual Overrides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0121707-56F5-1D5C-FC06-FEB901ECF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1D93BD3E-1E9A-4970-A6F7-E7AC52762E0C}" type="slidenum">
              <a:rPr lang="en-US" dirty="0" smtClean="0"/>
              <a:pPr/>
              <a:t>2</a:t>
            </a:fld>
            <a:endParaRPr lang="en-US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D7E06EAE-A548-B619-D2F1-1FE2BF3070F1}"/>
              </a:ext>
            </a:extLst>
          </p:cNvPr>
          <p:cNvSpPr txBox="1">
            <a:spLocks/>
          </p:cNvSpPr>
          <p:nvPr/>
        </p:nvSpPr>
        <p:spPr>
          <a:xfrm>
            <a:off x="685800" y="1371600"/>
            <a:ext cx="10820400" cy="4499882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◦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-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9728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000">
              <a:solidFill>
                <a:schemeClr val="tx2"/>
              </a:solidFill>
            </a:endParaRPr>
          </a:p>
          <a:p>
            <a:pPr algn="ctr"/>
            <a:endParaRPr lang="en-US" sz="2000">
              <a:solidFill>
                <a:schemeClr val="tx2"/>
              </a:solidFill>
            </a:endParaRPr>
          </a:p>
          <a:p>
            <a:pPr algn="ctr"/>
            <a:endParaRPr lang="en-US" sz="2000">
              <a:solidFill>
                <a:schemeClr val="tx2"/>
              </a:solidFill>
            </a:endParaRPr>
          </a:p>
          <a:p>
            <a:pPr algn="ctr"/>
            <a:endParaRPr lang="en-US" sz="2000">
              <a:solidFill>
                <a:schemeClr val="tx2"/>
              </a:solidFill>
            </a:endParaRPr>
          </a:p>
          <a:p>
            <a:pPr algn="ctr"/>
            <a:endParaRPr lang="en-US" sz="2000">
              <a:solidFill>
                <a:schemeClr val="tx2"/>
              </a:solidFill>
            </a:endParaRPr>
          </a:p>
          <a:p>
            <a:pPr algn="ctr"/>
            <a:r>
              <a:rPr lang="en-US" sz="2000" i="1">
                <a:solidFill>
                  <a:schemeClr val="tx2"/>
                </a:solidFill>
              </a:rPr>
              <a:t>No HDL/LDL Overrides</a:t>
            </a:r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824953"/>
      </p:ext>
    </p:extLst>
  </p:cSld>
  <p:clrMapOvr>
    <a:masterClrMapping/>
  </p:clrMapOvr>
</p:sld>
</file>

<file path=ppt/theme/theme1.xml><?xml version="1.0" encoding="utf-8"?>
<a:theme xmlns:a="http://schemas.openxmlformats.org/drawingml/2006/main" name="Page Design">
  <a:themeElements>
    <a:clrScheme name="ERCOT colors">
      <a:dk1>
        <a:srgbClr val="171A1C"/>
      </a:dk1>
      <a:lt1>
        <a:srgbClr val="FFFFFF"/>
      </a:lt1>
      <a:dk2>
        <a:srgbClr val="4A525A"/>
      </a:dk2>
      <a:lt2>
        <a:srgbClr val="E6EBEF"/>
      </a:lt2>
      <a:accent1>
        <a:srgbClr val="005763"/>
      </a:accent1>
      <a:accent2>
        <a:srgbClr val="3DBED1"/>
      </a:accent2>
      <a:accent3>
        <a:srgbClr val="003865"/>
      </a:accent3>
      <a:accent4>
        <a:srgbClr val="0063B4"/>
      </a:accent4>
      <a:accent5>
        <a:srgbClr val="26D07C"/>
      </a:accent5>
      <a:accent6>
        <a:srgbClr val="867ED0"/>
      </a:accent6>
      <a:hlink>
        <a:srgbClr val="00AEC7"/>
      </a:hlink>
      <a:folHlink>
        <a:srgbClr val="685BC7"/>
      </a:folHlink>
    </a:clrScheme>
    <a:fontScheme name="ERCOT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2" id="{5A4393E2-984E-4EC6-A57F-55ABEA70BF7E}" vid="{DC19D82D-A86E-431A-8B02-3401DFD6F1FD}"/>
    </a:ext>
  </a:extLst>
</a:theme>
</file>

<file path=ppt/theme/theme2.xml><?xml version="1.0" encoding="utf-8"?>
<a:theme xmlns:a="http://schemas.openxmlformats.org/drawingml/2006/main" name="Cover">
  <a:themeElements>
    <a:clrScheme name="ERCOT">
      <a:dk1>
        <a:srgbClr val="000000"/>
      </a:dk1>
      <a:lt1>
        <a:srgbClr val="FFFFFF"/>
      </a:lt1>
      <a:dk2>
        <a:srgbClr val="2D3338"/>
      </a:dk2>
      <a:lt2>
        <a:srgbClr val="FFFFFF"/>
      </a:lt2>
      <a:accent1>
        <a:srgbClr val="003865"/>
      </a:accent1>
      <a:accent2>
        <a:srgbClr val="5B6770"/>
      </a:accent2>
      <a:accent3>
        <a:srgbClr val="26D07C"/>
      </a:accent3>
      <a:accent4>
        <a:srgbClr val="00829B"/>
      </a:accent4>
      <a:accent5>
        <a:srgbClr val="685BC7"/>
      </a:accent5>
      <a:accent6>
        <a:srgbClr val="890C58"/>
      </a:accent6>
      <a:hlink>
        <a:srgbClr val="3996DF"/>
      </a:hlink>
      <a:folHlink>
        <a:srgbClr val="867ED0"/>
      </a:folHlink>
    </a:clrScheme>
    <a:fontScheme name="ERCOT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981C3921-F832-4219-A434-38AF27917B91}" vid="{71A14E5E-F3BA-4FBB-8720-B6B3DBD7DB74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f8c9251-373f-4ee3-86cf-d97122226a81" xsi:nil="true"/>
    <lcf76f155ced4ddcb4097134ff3c332f xmlns="5f527160-b6a2-448e-b210-55bbe2178a90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AF51A5998F0944EA03AB587B5B58FD3" ma:contentTypeVersion="14" ma:contentTypeDescription="Create a new document." ma:contentTypeScope="" ma:versionID="1f25472f7952a823f26b82c9247c2399">
  <xsd:schema xmlns:xsd="http://www.w3.org/2001/XMLSchema" xmlns:xs="http://www.w3.org/2001/XMLSchema" xmlns:p="http://schemas.microsoft.com/office/2006/metadata/properties" xmlns:ns2="5f527160-b6a2-448e-b210-55bbe2178a90" xmlns:ns3="cf8c9251-373f-4ee3-86cf-d97122226a81" targetNamespace="http://schemas.microsoft.com/office/2006/metadata/properties" ma:root="true" ma:fieldsID="bfa16fa066c0db69e062a31bbb6beaa7" ns2:_="" ns3:_="">
    <xsd:import namespace="5f527160-b6a2-448e-b210-55bbe2178a90"/>
    <xsd:import namespace="cf8c9251-373f-4ee3-86cf-d97122226a8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527160-b6a2-448e-b210-55bbe2178a9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a102f585-f336-4ab5-8023-668eed9f00b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8c9251-373f-4ee3-86cf-d97122226a81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87bce286-be28-47de-b9f7-94a506e34291}" ma:internalName="TaxCatchAll" ma:showField="CatchAllData" ma:web="cf8c9251-373f-4ee3-86cf-d97122226a8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A526C54-2038-4DDB-9077-84C80FF069E0}">
  <ds:schemaRefs>
    <ds:schemaRef ds:uri="5f527160-b6a2-448e-b210-55bbe2178a90"/>
    <ds:schemaRef ds:uri="cf8c9251-373f-4ee3-86cf-d97122226a81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985FF0ED-FE26-4CA4-B5B4-12A608937461}">
  <ds:schemaRefs>
    <ds:schemaRef ds:uri="5f527160-b6a2-448e-b210-55bbe2178a90"/>
    <ds:schemaRef ds:uri="cf8c9251-373f-4ee3-86cf-d97122226a8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9F18ABE5-2C97-4413-ACB0-B3080BAFCAD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31</Words>
  <Application>Microsoft Office PowerPoint</Application>
  <PresentationFormat>Widescreen</PresentationFormat>
  <Paragraphs>10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Wingdings</vt:lpstr>
      <vt:lpstr>Page Design</vt:lpstr>
      <vt:lpstr>Cover</vt:lpstr>
      <vt:lpstr>Market Update – July 2026  Wholesale Market Working Group   ERCOT Market Analysis  August, 2026 </vt:lpstr>
      <vt:lpstr>Manual Overrides</vt:lpstr>
    </vt:vector>
  </TitlesOfParts>
  <Company>The Electric Reliability Council of Texas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Pysh, Danya</dc:creator>
  <cp:lastModifiedBy>Chuang, Jessalyn</cp:lastModifiedBy>
  <cp:revision>2</cp:revision>
  <cp:lastPrinted>2017-10-10T21:31:05Z</cp:lastPrinted>
  <dcterms:created xsi:type="dcterms:W3CDTF">2016-01-21T15:20:31Z</dcterms:created>
  <dcterms:modified xsi:type="dcterms:W3CDTF">2026-08-11T14:46:48Z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0x0101009AF51A5998F0944EA03AB587B5B58FD3</vt:lpwstr>
  </property>
  <property fmtid="{D5CDD505-2E9C-101B-9397-08002B2CF9AE}" pid="3" name="Order">
    <vt:r8>2600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Audience">
    <vt:lpwstr>Public</vt:lpwstr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Dimensions">
    <vt:lpwstr>Default Width</vt:lpwstr>
  </property>
  <property fmtid="{D5CDD505-2E9C-101B-9397-08002B2CF9AE}" pid="10" name="_ExtendedDescription">
    <vt:lpwstr/>
  </property>
  <property fmtid="{D5CDD505-2E9C-101B-9397-08002B2CF9AE}" pid="11" name="TriggerFlowInfo">
    <vt:lpwstr/>
  </property>
  <property fmtid="{D5CDD505-2E9C-101B-9397-08002B2CF9AE}" pid="12" name="MediaServiceImageTags">
    <vt:lpwstr/>
  </property>
  <property fmtid="{D5CDD505-2E9C-101B-9397-08002B2CF9AE}" pid="13" name="MSIP_Label_7084cbda-52b8-46fb-a7b7-cb5bd465ed85_Enabled">
    <vt:lpwstr>true</vt:lpwstr>
  </property>
  <property fmtid="{D5CDD505-2E9C-101B-9397-08002B2CF9AE}" pid="14" name="MSIP_Label_7084cbda-52b8-46fb-a7b7-cb5bd465ed85_SetDate">
    <vt:lpwstr>2026-07-16T19:40:57Z</vt:lpwstr>
  </property>
  <property fmtid="{D5CDD505-2E9C-101B-9397-08002B2CF9AE}" pid="15" name="MSIP_Label_7084cbda-52b8-46fb-a7b7-cb5bd465ed85_Method">
    <vt:lpwstr>Standard</vt:lpwstr>
  </property>
  <property fmtid="{D5CDD505-2E9C-101B-9397-08002B2CF9AE}" pid="16" name="MSIP_Label_7084cbda-52b8-46fb-a7b7-cb5bd465ed85_Name">
    <vt:lpwstr>Internal</vt:lpwstr>
  </property>
  <property fmtid="{D5CDD505-2E9C-101B-9397-08002B2CF9AE}" pid="17" name="MSIP_Label_7084cbda-52b8-46fb-a7b7-cb5bd465ed85_SiteId">
    <vt:lpwstr>0afb747d-bff7-4596-a9fc-950ef9e0ec45</vt:lpwstr>
  </property>
  <property fmtid="{D5CDD505-2E9C-101B-9397-08002B2CF9AE}" pid="18" name="MSIP_Label_7084cbda-52b8-46fb-a7b7-cb5bd465ed85_ActionId">
    <vt:lpwstr>2010146c-0011-47e0-87c0-aaebb2024fc3</vt:lpwstr>
  </property>
  <property fmtid="{D5CDD505-2E9C-101B-9397-08002B2CF9AE}" pid="19" name="MSIP_Label_7084cbda-52b8-46fb-a7b7-cb5bd465ed85_ContentBits">
    <vt:lpwstr>0</vt:lpwstr>
  </property>
  <property fmtid="{D5CDD505-2E9C-101B-9397-08002B2CF9AE}" pid="20" name="MSIP_Label_7084cbda-52b8-46fb-a7b7-cb5bd465ed85_Tag">
    <vt:lpwstr>10, 3, 0, 2</vt:lpwstr>
  </property>
</Properties>
</file>