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  <p:sldMasterId id="2147483660" r:id="rId5"/>
  </p:sldMasterIdLst>
  <p:notesMasterIdLst>
    <p:notesMasterId r:id="rId9"/>
  </p:notesMasterIdLst>
  <p:handoutMasterIdLst>
    <p:handoutMasterId r:id="rId10"/>
  </p:handoutMasterIdLst>
  <p:sldIdLst>
    <p:sldId id="2147478765" r:id="rId6"/>
    <p:sldId id="2147478763" r:id="rId7"/>
    <p:sldId id="21474787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E5ED"/>
    <a:srgbClr val="2794A4"/>
    <a:srgbClr val="00343B"/>
    <a:srgbClr val="00829B"/>
    <a:srgbClr val="E6EBF0"/>
    <a:srgbClr val="FFFFFF"/>
    <a:srgbClr val="DADCDE"/>
    <a:srgbClr val="A9E5EA"/>
    <a:srgbClr val="00AEC7"/>
    <a:srgbClr val="D6D9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2" d="100"/>
          <a:sy n="52" d="100"/>
        </p:scale>
        <p:origin x="122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054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54C447-F63E-708A-7640-F379BC3B6F4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E9CD3C-9D08-D54A-E18D-CB66DD985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C7D50-3744-4F5E-B211-7EE7AB53D25A}" type="datetimeFigureOut">
              <a:rPr lang="en-US" smtClean="0"/>
              <a:t>8/18/2026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A76D3F-B471-2F90-E003-19CC7E13919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FA019F-EAF7-AC1D-CF33-3B24307B5D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B4229-F194-457F-858D-7FD6DC77E73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54939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32203-7F7F-406D-A6A3-240BE64C5DF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94BC6D-B4C2-499C-B968-7B53BF050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038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v1(defaul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F6855-B24E-92AB-2FE8-002F720AEB1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82069" y="2564247"/>
            <a:ext cx="4882568" cy="3999346"/>
          </a:xfrm>
          <a:prstGeom prst="rect">
            <a:avLst/>
          </a:prstGeom>
        </p:spPr>
        <p:txBody>
          <a:bodyPr anchor="t"/>
          <a:lstStyle>
            <a:lvl1pPr algn="l">
              <a:defRPr lang="en-US" sz="2000" b="1" dirty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endParaRPr lang="en-US" dirty="0"/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BED41D71-8915-53EB-36A0-392D41DD0EA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6427363" y="5054600"/>
            <a:ext cx="5201214" cy="1457037"/>
          </a:xfrm>
          <a:prstGeom prst="foldedCorner">
            <a:avLst>
              <a:gd name="adj" fmla="val 21194"/>
            </a:avLst>
          </a:prstGeom>
          <a:solidFill>
            <a:srgbClr val="E6EBF0">
              <a:alpha val="68000"/>
            </a:srgbClr>
          </a:solidFill>
          <a:ln w="9525" cap="rnd">
            <a:noFill/>
          </a:ln>
          <a:effectLst>
            <a:outerShdw blurRad="50800" dist="38100" dir="10800000" sx="1000" sy="1000" algn="r" rotWithShape="0">
              <a:prstClr val="black">
                <a:alpha val="46000"/>
              </a:prstClr>
            </a:outerShdw>
          </a:effectLst>
        </p:spPr>
        <p:txBody>
          <a:bodyPr vert="horz" wrap="square" lIns="274320" tIns="182880" rIns="640080" bIns="18288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1400" dirty="0" smtClean="0"/>
            </a:lvl2pPr>
            <a:lvl3pPr marL="548640" indent="-18288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◦"/>
              <a:defRPr lang="en-US" sz="1400" dirty="0"/>
            </a:lvl3pPr>
            <a:lvl4pPr marL="73152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-"/>
              <a:defRPr lang="en-US" sz="1400" dirty="0" smtClean="0"/>
            </a:lvl4pPr>
            <a:lvl5pPr marL="91440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◦"/>
              <a:defRPr lang="en-US" sz="1400" dirty="0"/>
            </a:lvl5pPr>
            <a:lvl6pPr marL="109728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  <a:defRPr sz="1400"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4A302066-7B9E-F90D-A634-1CEEF4EAA7FF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27365" y="1092200"/>
            <a:ext cx="5201213" cy="25515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600" b="1" i="0"/>
            </a:lvl1pPr>
            <a:lvl2pPr marL="54864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sz="1400"/>
            </a:lvl2pPr>
            <a:lvl3pPr marL="73152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-"/>
              <a:defRPr sz="1400"/>
            </a:lvl3pPr>
            <a:lvl4pPr marL="91440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◦"/>
              <a:defRPr sz="1400"/>
            </a:lvl4pPr>
            <a:lvl5pPr marL="109728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3455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6F8A40-F0D0-857B-E8A8-1B3161AC4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DC5253-5E42-F62E-EA4E-3AB21BA87C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420624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1000">
                <a:srgbClr val="B1E5ED">
                  <a:alpha val="6667"/>
                </a:srgbClr>
              </a:gs>
              <a:gs pos="71000">
                <a:srgbClr val="2794A4">
                  <a:alpha val="83922"/>
                </a:srgbClr>
              </a:gs>
              <a:gs pos="98000">
                <a:srgbClr val="00343B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ERCOT logo white on background">
            <a:extLst>
              <a:ext uri="{FF2B5EF4-FFF2-40B4-BE49-F238E27FC236}">
                <a16:creationId xmlns:a16="http://schemas.microsoft.com/office/drawing/2014/main" id="{590365CF-9C80-03DF-D245-DBE4EBA3335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74555" y="1125953"/>
            <a:ext cx="2425881" cy="889910"/>
          </a:xfrm>
          <a:prstGeom prst="rect">
            <a:avLst/>
          </a:prstGeom>
          <a:effectLst>
            <a:outerShdw blurRad="50800" dist="12700" dir="10800000" algn="r" rotWithShape="0">
              <a:schemeClr val="tx2">
                <a:alpha val="40000"/>
              </a:scheme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A1A5353-DA71-B6B2-BDDB-2FB68F1F0909}"/>
              </a:ext>
            </a:extLst>
          </p:cNvPr>
          <p:cNvSpPr txBox="1"/>
          <p:nvPr userDrawn="1"/>
        </p:nvSpPr>
        <p:spPr>
          <a:xfrm>
            <a:off x="-91688" y="503044"/>
            <a:ext cx="11629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spc="0" dirty="0">
                <a:solidFill>
                  <a:schemeClr val="bg1"/>
                </a:solidFill>
              </a:rPr>
              <a:t>CONFIDENTIAL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05802D9-2F73-A263-28E7-486C8A489A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241ADA3-F564-E7C2-1972-0F9FF557AE05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77A54B6-1CA8-9AE2-BCA6-21205CB4852B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  <p:pic>
        <p:nvPicPr>
          <p:cNvPr id="3" name="Graphic 2">
            <a:extLst>
              <a:ext uri="{FF2B5EF4-FFF2-40B4-BE49-F238E27FC236}">
                <a16:creationId xmlns:a16="http://schemas.microsoft.com/office/drawing/2014/main" id="{81B94DDE-8E3F-CACF-1508-79E6F98F5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9827" t="14818" r="10238" b="43257"/>
          <a:stretch>
            <a:fillRect/>
          </a:stretch>
        </p:blipFill>
        <p:spPr>
          <a:xfrm>
            <a:off x="-1" y="-1"/>
            <a:ext cx="12192001" cy="573204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CF6855-B24E-92AB-2FE8-002F720AEB1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74920" y="2062263"/>
            <a:ext cx="6316168" cy="3366409"/>
          </a:xfrm>
          <a:prstGeom prst="rect">
            <a:avLst/>
          </a:prstGeom>
        </p:spPr>
        <p:txBody>
          <a:bodyPr anchor="t"/>
          <a:lstStyle>
            <a:lvl1pPr algn="l">
              <a:defRPr lang="en-US" sz="2000" b="1" dirty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910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9C062-513C-DF24-5E8C-7A974D5720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22363"/>
            <a:ext cx="11125200" cy="2387600"/>
          </a:xfrm>
        </p:spPr>
        <p:txBody>
          <a:bodyPr anchor="ctr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2C3F11-2763-0216-A1B0-5E8B4FA801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3602038"/>
            <a:ext cx="11125200" cy="1655762"/>
          </a:xfrm>
        </p:spPr>
        <p:txBody>
          <a:bodyPr wrap="square"/>
          <a:lstStyle>
            <a:lvl1pPr marL="0" indent="0" algn="ctr">
              <a:buNone/>
              <a:defRPr sz="2400" b="1">
                <a:solidFill>
                  <a:srgbClr val="00829B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5C98B8-43D7-C7B4-9956-25AC1BBC5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9BF30-5D82-5572-733E-882E0C0D3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45B5F-6A76-46F9-AC11-757A044249AE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5906F4-426A-AD9D-021A-D7E95E349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130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27592878-2087-441A-BF63-8BAC67297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75DFB14-F372-06CE-E1C3-58DFC53BCF1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11187714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356350"/>
            <a:ext cx="801052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16884" y="6356350"/>
            <a:ext cx="2773273" cy="365125"/>
          </a:xfrm>
        </p:spPr>
        <p:txBody>
          <a:bodyPr/>
          <a:lstStyle/>
          <a:p>
            <a:fld id="{14560760-0B16-41B8-81DA-58FA2187E1CC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8600" y="6356350"/>
            <a:ext cx="533400" cy="365125"/>
          </a:xfrm>
        </p:spPr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474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98A9E75-460B-F928-5105-B8FF5327A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48759D8-B0A7-2B10-9F64-81A8CC0F57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5394223" cy="45179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CC02514-7922-9313-80E4-38CE9C0E38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6331972" y="4630994"/>
            <a:ext cx="5326623" cy="1577301"/>
          </a:xfrm>
          <a:prstGeom prst="foldedCorner">
            <a:avLst>
              <a:gd name="adj" fmla="val 16667"/>
            </a:avLst>
          </a:prstGeom>
          <a:solidFill>
            <a:schemeClr val="accent1">
              <a:lumMod val="10000"/>
              <a:lumOff val="9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buFont typeface="Arial" panose="020B0604020202020204" pitchFamily="34" charset="0"/>
              <a:buChar char="•"/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62A2-45B4-4ECA-8168-BE9383DA5644}" type="datetime4">
              <a:rPr lang="en-US" smtClean="0"/>
              <a:t>August 18,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B0CE8C99-4E3A-25C3-1E3E-9D611CA96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22142" y="1661652"/>
            <a:ext cx="5336458" cy="277269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6374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 and Image in Side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F05638A-F774-C6DB-0DC6-A2F6139BCE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1" y="0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98A9E75-460B-F928-5105-B8FF5327A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46482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48759D8-B0A7-2B10-9F64-81A8CC0F57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5394223" cy="45179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CC02514-7922-9313-80E4-38CE9C0E38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6331972" y="4630994"/>
            <a:ext cx="5326623" cy="1577301"/>
          </a:xfrm>
          <a:prstGeom prst="foldedCorner">
            <a:avLst>
              <a:gd name="adj" fmla="val 16667"/>
            </a:avLst>
          </a:prstGeom>
          <a:solidFill>
            <a:schemeClr val="accent1">
              <a:lumMod val="10000"/>
              <a:lumOff val="9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buFont typeface="Arial" panose="020B0604020202020204" pitchFamily="34" charset="0"/>
              <a:buChar char="•"/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2E430-0983-479E-8535-00F341009C9B}" type="datetime4">
              <a:rPr lang="en-US" smtClean="0"/>
              <a:t>August 18,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B0CE8C99-4E3A-25C3-1E3E-9D611CA96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22142" y="1661652"/>
            <a:ext cx="5336458" cy="277269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17653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Key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27592878-2087-441A-BF63-8BAC67297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75DFB14-F372-06CE-E1C3-58DFC53BCF1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6867525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28CAB249-6E2A-0D66-037F-C8C994EC04E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7598003" y="1676400"/>
            <a:ext cx="4060596" cy="3190875"/>
          </a:xfrm>
          <a:prstGeom prst="foldedCorner">
            <a:avLst>
              <a:gd name="adj" fmla="val 8542"/>
            </a:avLst>
          </a:prstGeom>
          <a:solidFill>
            <a:schemeClr val="accent1">
              <a:lumMod val="10000"/>
              <a:lumOff val="9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b="1" dirty="0"/>
            </a:lvl1pPr>
            <a:lvl2pPr marL="548640" indent="-182880">
              <a:buFont typeface="Arial" panose="020B0604020202020204" pitchFamily="34" charset="0"/>
              <a:buChar char="•"/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0760-0B16-41B8-81DA-58FA2187E1CC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991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 with Side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EF24F99E-0EFC-4E0E-5FA5-D6E209736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5991225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6CB17BE-2CF2-5B69-2FA2-C556C75E78C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5299" y="1676400"/>
            <a:ext cx="6791325" cy="26098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CC02514-7922-9313-80E4-38CE9C0E38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495300" y="4463716"/>
            <a:ext cx="6800850" cy="1744579"/>
          </a:xfrm>
          <a:prstGeom prst="foldedCorner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buFont typeface="Arial" panose="020B0604020202020204" pitchFamily="34" charset="0"/>
              <a:buChar char="•"/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C5D5F82-2DE8-D31E-AE3D-018BD935DE3D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077201" y="533400"/>
            <a:ext cx="3581400" cy="5638799"/>
          </a:xfrm>
        </p:spPr>
        <p:txBody>
          <a:bodyPr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1" y="6356350"/>
            <a:ext cx="6762749" cy="365125"/>
          </a:xfrm>
        </p:spPr>
        <p:txBody>
          <a:bodyPr wrap="square" lIns="0"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927F-A0F2-4B8B-8583-E7E57526878C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5086D0-23A2-1C6B-A4BF-B6E909DA99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72375" y="0"/>
            <a:ext cx="461962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475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98A9E75-460B-F928-5105-B8FF5327A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48759D8-B0A7-2B10-9F64-81A8CC0F57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11163300" cy="2619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CC02514-7922-9313-80E4-38CE9C0E38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495299" y="4463716"/>
            <a:ext cx="11163298" cy="1744579"/>
          </a:xfrm>
          <a:prstGeom prst="foldedCorner">
            <a:avLst>
              <a:gd name="adj" fmla="val 16667"/>
            </a:avLst>
          </a:prstGeom>
          <a:solidFill>
            <a:schemeClr val="accent1">
              <a:lumMod val="10000"/>
              <a:lumOff val="9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buFont typeface="Arial" panose="020B0604020202020204" pitchFamily="34" charset="0"/>
              <a:buChar char="•"/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927F-A0F2-4B8B-8583-E7E57526878C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351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03A0C87A-E909-99E5-543B-B8CA963FA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43EC354D-D331-C418-3300-B354E37BE1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5300" y="1981200"/>
            <a:ext cx="5381625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8AF89336-B087-2FA3-5FA7-10663E4994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43650" y="1971674"/>
            <a:ext cx="5314950" cy="42107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5AFFA6-4F88-DA05-B2CA-9691F408E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D51180-8907-F3FB-F8E0-201D1BE61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BA03-1E8A-4A71-9375-E941FF070046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C96C78-7C87-2BC7-8FE9-856E3E375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544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5BA45-4981-AC22-EC96-99A5E0901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61962"/>
            <a:ext cx="4838700" cy="1527094"/>
          </a:xfrm>
        </p:spPr>
        <p:txBody>
          <a:bodyPr anchor="t">
            <a:normAutofit/>
          </a:bodyPr>
          <a:lstStyle>
            <a:lvl1pPr>
              <a:defRPr lang="en-US" dirty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273643-F605-4790-3956-B453E9FC9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188F8-67CB-419F-AAD4-5AB1C4EFBB40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265AF8-0057-EBA2-2E30-0B7411397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5ADE8A-3AB5-3C00-B26E-3F6DD6EA5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81ED5FB-5036-27D9-26F4-B48307D67C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5300" y="2181225"/>
            <a:ext cx="5600700" cy="4000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B0ACB72E-F2A9-AC8B-FAC7-489B472850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57950" y="457200"/>
            <a:ext cx="5200650" cy="572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45951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197228CF-7CDD-26CC-CA47-4AF0A314B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4838700" cy="12192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277CEE6-13A0-6BA8-8A3C-EA3A8B9CA32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3776" y="2152650"/>
            <a:ext cx="5602224" cy="40195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24E62B-01AB-F5DE-E2D4-85B1DECC9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496050" y="0"/>
            <a:ext cx="5695950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C33291D-BE72-DBF6-5318-1BD0E7127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853288" y="6356350"/>
            <a:ext cx="1338712" cy="36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138100-AC14-9CC0-AD86-426AD89D4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796E23-B521-5C07-85E1-BA73A20DB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0D0B2-8800-4E48-BDCE-A19E57C7C5AF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2A00A7-6A1E-80A0-8EB9-F7F059255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312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DB285AF9-0372-9C81-F75D-2589F4F4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23DE44-506E-FCA1-8F5C-9F7354AAE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848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Soc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">
            <a:extLst>
              <a:ext uri="{FF2B5EF4-FFF2-40B4-BE49-F238E27FC236}">
                <a16:creationId xmlns:a16="http://schemas.microsoft.com/office/drawing/2014/main" id="{021CF500-4BD3-92C6-CCBD-156DED65A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868" y="1430448"/>
            <a:ext cx="5565131" cy="1848259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2" name="Text Placeholder 22">
            <a:extLst>
              <a:ext uri="{FF2B5EF4-FFF2-40B4-BE49-F238E27FC236}">
                <a16:creationId xmlns:a16="http://schemas.microsoft.com/office/drawing/2014/main" id="{5BFBC12E-0B6E-E8C7-9088-B497FB49171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0868" y="3501136"/>
            <a:ext cx="5565131" cy="682625"/>
          </a:xfrm>
        </p:spPr>
        <p:txBody>
          <a:bodyPr wrap="square"/>
          <a:lstStyle>
            <a:lvl1pPr>
              <a:defRPr sz="2400" b="1">
                <a:solidFill>
                  <a:srgbClr val="00829B"/>
                </a:soli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24F3841-022A-64DD-C790-8E712FB9D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72375" y="0"/>
            <a:ext cx="461962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E7750B-0863-BB91-0C67-54B5E9B868D6}"/>
              </a:ext>
            </a:extLst>
          </p:cNvPr>
          <p:cNvSpPr txBox="1"/>
          <p:nvPr userDrawn="1"/>
        </p:nvSpPr>
        <p:spPr>
          <a:xfrm>
            <a:off x="8032876" y="1370524"/>
            <a:ext cx="362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Learn More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961C0C-432D-CBAD-EA65-6543DA81C252}"/>
              </a:ext>
            </a:extLst>
          </p:cNvPr>
          <p:cNvSpPr txBox="1"/>
          <p:nvPr userDrawn="1"/>
        </p:nvSpPr>
        <p:spPr>
          <a:xfrm>
            <a:off x="8054878" y="1783080"/>
            <a:ext cx="3320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829B"/>
                </a:solidFill>
              </a:rPr>
              <a:t>www.ercot.com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781169-74C0-5084-B1E5-21B24E64EBD9}"/>
              </a:ext>
            </a:extLst>
          </p:cNvPr>
          <p:cNvSpPr txBox="1"/>
          <p:nvPr userDrawn="1"/>
        </p:nvSpPr>
        <p:spPr>
          <a:xfrm>
            <a:off x="8032876" y="2442045"/>
            <a:ext cx="362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Download ERCOT Mobile App</a:t>
            </a:r>
          </a:p>
        </p:txBody>
      </p:sp>
      <p:pic>
        <p:nvPicPr>
          <p:cNvPr id="9" name="Graphic 8" descr="Google play logo on the left and App Store logo on the right">
            <a:extLst>
              <a:ext uri="{FF2B5EF4-FFF2-40B4-BE49-F238E27FC236}">
                <a16:creationId xmlns:a16="http://schemas.microsoft.com/office/drawing/2014/main" id="{4CC00E98-A942-2688-815D-B898449C0BC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341368" y="2987763"/>
            <a:ext cx="2635124" cy="3674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EBBA5BE-9DD2-6EE7-CE28-D076D6D33E94}"/>
              </a:ext>
            </a:extLst>
          </p:cNvPr>
          <p:cNvSpPr txBox="1"/>
          <p:nvPr userDrawn="1"/>
        </p:nvSpPr>
        <p:spPr>
          <a:xfrm>
            <a:off x="8054878" y="3786789"/>
            <a:ext cx="362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Connect With Us</a:t>
            </a:r>
          </a:p>
        </p:txBody>
      </p:sp>
      <p:pic>
        <p:nvPicPr>
          <p:cNvPr id="11" name="Graphic 10" descr="Instagram icon">
            <a:extLst>
              <a:ext uri="{FF2B5EF4-FFF2-40B4-BE49-F238E27FC236}">
                <a16:creationId xmlns:a16="http://schemas.microsoft.com/office/drawing/2014/main" id="{808F1D0F-170C-B600-9B14-471787DABDB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26128" y="4359746"/>
            <a:ext cx="314995" cy="3149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EB4558-FE65-DD30-A396-E7A22D6A4264}"/>
              </a:ext>
            </a:extLst>
          </p:cNvPr>
          <p:cNvSpPr txBox="1"/>
          <p:nvPr userDrawn="1"/>
        </p:nvSpPr>
        <p:spPr>
          <a:xfrm>
            <a:off x="8715473" y="4378550"/>
            <a:ext cx="30987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facebook.com/ERCOTISO</a:t>
            </a:r>
          </a:p>
        </p:txBody>
      </p:sp>
      <p:pic>
        <p:nvPicPr>
          <p:cNvPr id="13" name="Graphic 12" descr="Twitter or X  icon">
            <a:extLst>
              <a:ext uri="{FF2B5EF4-FFF2-40B4-BE49-F238E27FC236}">
                <a16:creationId xmlns:a16="http://schemas.microsoft.com/office/drawing/2014/main" id="{787C2377-716C-DE29-E499-06278CE1DB0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26128" y="4816173"/>
            <a:ext cx="314995" cy="31499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6BFB969-D759-088E-D454-9701B3843365}"/>
              </a:ext>
            </a:extLst>
          </p:cNvPr>
          <p:cNvSpPr txBox="1"/>
          <p:nvPr userDrawn="1"/>
        </p:nvSpPr>
        <p:spPr>
          <a:xfrm>
            <a:off x="8715473" y="4823175"/>
            <a:ext cx="2108130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dirty="0"/>
              <a:t>x.com/ercot_iso</a:t>
            </a:r>
          </a:p>
        </p:txBody>
      </p:sp>
      <p:pic>
        <p:nvPicPr>
          <p:cNvPr id="15" name="Graphic 14" descr="LinkedIn icon">
            <a:extLst>
              <a:ext uri="{FF2B5EF4-FFF2-40B4-BE49-F238E27FC236}">
                <a16:creationId xmlns:a16="http://schemas.microsoft.com/office/drawing/2014/main" id="{44604974-1959-249D-D54A-C4A63E150B5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26128" y="5292078"/>
            <a:ext cx="314995" cy="31499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405696A-1EA6-9F4D-1D36-33EB7B0D95CF}"/>
              </a:ext>
            </a:extLst>
          </p:cNvPr>
          <p:cNvSpPr txBox="1"/>
          <p:nvPr userDrawn="1"/>
        </p:nvSpPr>
        <p:spPr>
          <a:xfrm>
            <a:off x="8715473" y="5299080"/>
            <a:ext cx="3132351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dirty="0"/>
              <a:t>linkedin.com/company/ercot</a:t>
            </a:r>
          </a:p>
        </p:txBody>
      </p:sp>
      <p:pic>
        <p:nvPicPr>
          <p:cNvPr id="17" name="Graphic 16" descr="Instagram icon">
            <a:extLst>
              <a:ext uri="{FF2B5EF4-FFF2-40B4-BE49-F238E27FC236}">
                <a16:creationId xmlns:a16="http://schemas.microsoft.com/office/drawing/2014/main" id="{253A132C-4DFA-62F1-D25A-9C176280377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26128" y="5773360"/>
            <a:ext cx="314996" cy="31499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36F1584-300D-A8F1-CE34-0DF564E4405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 userDrawn="1"/>
        </p:nvSpPr>
        <p:spPr>
          <a:xfrm>
            <a:off x="8706121" y="5773359"/>
            <a:ext cx="3132351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dirty="0"/>
              <a:t>instagram.com/ercot_iso</a:t>
            </a:r>
          </a:p>
        </p:txBody>
      </p:sp>
      <p:sp>
        <p:nvSpPr>
          <p:cNvPr id="20" name="Footer Placeholder 3">
            <a:extLst>
              <a:ext uri="{FF2B5EF4-FFF2-40B4-BE49-F238E27FC236}">
                <a16:creationId xmlns:a16="http://schemas.microsoft.com/office/drawing/2014/main" id="{7C754C4F-B602-D803-BB7A-BEE1415CE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869" y="6356350"/>
            <a:ext cx="5565131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0560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id="{0511CB1D-D7A8-8516-A8D6-FDE88BB37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868" y="1430448"/>
            <a:ext cx="5565132" cy="1848259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7DB85F87-C4AC-5AA2-4395-ABB6B533D5D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0868" y="3501136"/>
            <a:ext cx="5565132" cy="682625"/>
          </a:xfrm>
        </p:spPr>
        <p:txBody>
          <a:bodyPr wrap="square"/>
          <a:lstStyle>
            <a:lvl1pPr>
              <a:defRPr sz="2400" b="1">
                <a:solidFill>
                  <a:srgbClr val="00829B"/>
                </a:soli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Footer Placeholder 3">
            <a:extLst>
              <a:ext uri="{FF2B5EF4-FFF2-40B4-BE49-F238E27FC236}">
                <a16:creationId xmlns:a16="http://schemas.microsoft.com/office/drawing/2014/main" id="{524951DF-39E3-E4DB-EB22-28C36CEEB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869" y="6356350"/>
            <a:ext cx="801052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9429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24F3841-022A-64DD-C790-8E712FB9D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61962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Graphic 18" descr="ERCOT logo">
            <a:extLst>
              <a:ext uri="{FF2B5EF4-FFF2-40B4-BE49-F238E27FC236}">
                <a16:creationId xmlns:a16="http://schemas.microsoft.com/office/drawing/2014/main" id="{B751E01E-9D1B-AB32-9537-F544F49949E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37956" y="108220"/>
            <a:ext cx="703682" cy="25928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AB5A33-CD56-3912-4016-20DF30F14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869" y="1430448"/>
            <a:ext cx="4064224" cy="1848259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113BE72E-F22F-EA59-A56F-ACBBDAEAF81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0869" y="3501136"/>
            <a:ext cx="4078434" cy="682625"/>
          </a:xfrm>
        </p:spPr>
        <p:txBody>
          <a:bodyPr wrap="square"/>
          <a:lstStyle>
            <a:lvl1pPr>
              <a:defRPr sz="2400" b="1">
                <a:solidFill>
                  <a:srgbClr val="00829B"/>
                </a:soli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A05AE35-B341-C586-A0DD-9B916DA1D81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076825" y="1371600"/>
            <a:ext cx="6581775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23DE44-506E-FCA1-8F5C-9F7354AAE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869" y="6356350"/>
            <a:ext cx="801052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8" name="Group 7" descr="Confidential document label">
            <a:extLst>
              <a:ext uri="{FF2B5EF4-FFF2-40B4-BE49-F238E27FC236}">
                <a16:creationId xmlns:a16="http://schemas.microsoft.com/office/drawing/2014/main" id="{CDD9FF63-9408-EDE4-8E4D-207871A99374}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0E25432-F52F-28E3-5AF1-36B3BEC45282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rgbClr val="0082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9B3A409-F400-7551-A8C4-6293E631585B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64674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3.svg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A1678F26-9E3A-1EC0-39CE-8DC562CAF9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9827" t="14818" r="10238" b="43257"/>
          <a:stretch>
            <a:fillRect/>
          </a:stretch>
        </p:blipFill>
        <p:spPr>
          <a:xfrm>
            <a:off x="-1" y="-1"/>
            <a:ext cx="12192001" cy="573204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83DA6C0-622C-56B9-A11A-C7B46D6B1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-1" y="0"/>
            <a:ext cx="609600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1000">
                <a:srgbClr val="B1E5ED">
                  <a:alpha val="6667"/>
                </a:srgbClr>
              </a:gs>
              <a:gs pos="71000">
                <a:srgbClr val="2794A4">
                  <a:alpha val="83922"/>
                </a:srgbClr>
              </a:gs>
              <a:gs pos="98000">
                <a:srgbClr val="00343B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12" descr="ERCOT logo white on background">
            <a:extLst>
              <a:ext uri="{FF2B5EF4-FFF2-40B4-BE49-F238E27FC236}">
                <a16:creationId xmlns:a16="http://schemas.microsoft.com/office/drawing/2014/main" id="{24916EE6-D8BD-2246-322B-E4425F0F9A2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4555" y="1125953"/>
            <a:ext cx="2425881" cy="889910"/>
          </a:xfrm>
          <a:prstGeom prst="rect">
            <a:avLst/>
          </a:prstGeom>
          <a:effectLst>
            <a:outerShdw blurRad="50800" dist="12700" dir="10800000" algn="r" rotWithShape="0">
              <a:schemeClr val="tx2">
                <a:alpha val="40000"/>
              </a:scheme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DC1132D-9952-07F0-B506-0AC57F014644}"/>
              </a:ext>
            </a:extLst>
          </p:cNvPr>
          <p:cNvSpPr txBox="1"/>
          <p:nvPr userDrawn="1"/>
        </p:nvSpPr>
        <p:spPr>
          <a:xfrm>
            <a:off x="-91688" y="503044"/>
            <a:ext cx="11629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spc="0" dirty="0">
                <a:solidFill>
                  <a:schemeClr val="bg1"/>
                </a:solidFill>
              </a:rPr>
              <a:t>CONFIDENTIAL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FE356D3-1829-BA32-62D3-D6BBF887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69F1A3B-7D9E-6E0C-224F-7FFACD1B9397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32CD704-9BA3-CCE0-2685-8FBAA5974224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38138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23ED7C-25D4-4004-0ADC-2942F5EF2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17534D-C175-91CE-AB0E-8AF7612994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3400" y="1706252"/>
            <a:ext cx="11125201" cy="44707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CF572-2776-A000-A27C-E69A8CD2DB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716884" y="6356350"/>
            <a:ext cx="2773273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>
                <a:solidFill>
                  <a:srgbClr val="5B6770"/>
                </a:solidFill>
              </a:defRPr>
            </a:lvl1pPr>
          </a:lstStyle>
          <a:p>
            <a:fld id="{B145F6E8-FE0B-4A87-A96D-6C3DE3AC3724}" type="datetime4">
              <a:rPr lang="en-US" smtClean="0"/>
              <a:t>August 18, 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1D105-0AFC-E989-21E7-4A75772245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3400" y="6356350"/>
            <a:ext cx="8010526" cy="365125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 anchor="ctr"/>
          <a:lstStyle>
            <a:lvl1pPr algn="l">
              <a:defRPr sz="1200">
                <a:solidFill>
                  <a:srgbClr val="5B677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94E2B-7999-A86B-70B0-0CA8AF3AB0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8600" y="6356350"/>
            <a:ext cx="5334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 b="1">
                <a:solidFill>
                  <a:schemeClr val="accent1"/>
                </a:solidFill>
              </a:defRPr>
            </a:lvl1pPr>
          </a:lstStyle>
          <a:p>
            <a:fld id="{BCDE79FB-97BA-492B-8D57-F1373F9ADA9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3" name="Graphic 22" descr="ERCOT logo">
            <a:extLst>
              <a:ext uri="{FF2B5EF4-FFF2-40B4-BE49-F238E27FC236}">
                <a16:creationId xmlns:a16="http://schemas.microsoft.com/office/drawing/2014/main" id="{860966C1-7702-678E-6F8A-91940323E9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/>
        </p:blipFill>
        <p:spPr>
          <a:xfrm>
            <a:off x="137956" y="108220"/>
            <a:ext cx="703682" cy="259285"/>
          </a:xfrm>
          <a:prstGeom prst="rect">
            <a:avLst/>
          </a:prstGeom>
        </p:spPr>
      </p:pic>
      <p:grpSp>
        <p:nvGrpSpPr>
          <p:cNvPr id="7" name="Group 6" descr="Confidential document label">
            <a:extLst>
              <a:ext uri="{FF2B5EF4-FFF2-40B4-BE49-F238E27FC236}">
                <a16:creationId xmlns:a16="http://schemas.microsoft.com/office/drawing/2014/main" id="{7CE24704-51D7-2CB8-A1DB-A39B7EEEA928}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22AAAB4-B1A4-DCFD-AF60-75F135DD9F6D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rgbClr val="0082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209C7F2-C29B-60A9-D309-0B97779BE9DF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99037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81" r:id="rId2"/>
    <p:sldLayoutId id="2147483682" r:id="rId3"/>
    <p:sldLayoutId id="2147483683" r:id="rId4"/>
    <p:sldLayoutId id="2147483671" r:id="rId5"/>
    <p:sldLayoutId id="2147483673" r:id="rId6"/>
    <p:sldLayoutId id="2147483672" r:id="rId7"/>
    <p:sldLayoutId id="2147483664" r:id="rId8"/>
    <p:sldLayoutId id="2147483668" r:id="rId9"/>
    <p:sldLayoutId id="2147483669" r:id="rId10"/>
    <p:sldLayoutId id="2147483666" r:id="rId11"/>
    <p:sldLayoutId id="2147483675" r:id="rId12"/>
    <p:sldLayoutId id="2147483679" r:id="rId13"/>
    <p:sldLayoutId id="2147483676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None/>
        <a:defRPr sz="16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◦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-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344">
          <p15:clr>
            <a:srgbClr val="F26B43"/>
          </p15:clr>
        </p15:guide>
        <p15:guide id="3" pos="312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BAF31B-7178-C607-17D8-2A2BD0BBE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499839-B798-E7B3-DB15-49FAE56390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800" dirty="0"/>
              <a:t>SWD Reporting and 2026 Coordination</a:t>
            </a:r>
            <a:br>
              <a:rPr lang="en-US" sz="1400" b="0" dirty="0"/>
            </a:br>
            <a:br>
              <a:rPr lang="en-US" sz="1400" b="0" dirty="0"/>
            </a:br>
            <a:br>
              <a:rPr lang="en-US" sz="1400" b="0" dirty="0"/>
            </a:br>
            <a:r>
              <a:rPr lang="en-US" sz="1800" dirty="0"/>
              <a:t>Aaron Ballew,</a:t>
            </a:r>
            <a:br>
              <a:rPr lang="en-US" sz="1800" dirty="0"/>
            </a:br>
            <a:r>
              <a:rPr lang="en-US" sz="1800" b="0" dirty="0"/>
              <a:t>ERCOT Operations Training Sr </a:t>
            </a:r>
            <a:r>
              <a:rPr lang="en-US" sz="1800" b="0" dirty="0" err="1"/>
              <a:t>Mgr</a:t>
            </a:r>
            <a:br>
              <a:rPr lang="en-US" sz="1800" b="0" dirty="0"/>
            </a:br>
            <a:br>
              <a:rPr lang="en-US" sz="1400" b="0" dirty="0"/>
            </a:br>
            <a:br>
              <a:rPr lang="en-US" sz="1200" b="0" dirty="0"/>
            </a:br>
            <a:fld id="{791A7780-03EF-4C42-B9F1-72A8C3465823}" type="datetime4">
              <a:rPr lang="en-US" sz="1100" b="0"/>
              <a:pPr lvl="0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defRPr/>
              </a:pPr>
              <a:t>August 18, 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39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6C0C0-0BCB-DB26-662D-330CD3E12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SWD Entity Participant Report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ECA840-0A0F-694A-41FD-891C8FA19C3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 ERCOT Nodal Operating Guide Section 1.5.4, ERCOT, Inc. reports the entity participation in the annual severe weather drill. </a:t>
            </a:r>
          </a:p>
          <a:p>
            <a:endParaRPr lang="en-US" dirty="0"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table below summarizes the count of individual QSE and TO entities that participated in the corresponding year’s drill: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1AA175-1712-7D6A-A857-023F303E9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2</a:t>
            </a:fld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FD91DE9-9F00-F821-8518-033871697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350348"/>
              </p:ext>
            </p:extLst>
          </p:nvPr>
        </p:nvGraphicFramePr>
        <p:xfrm>
          <a:off x="1956988" y="2991028"/>
          <a:ext cx="7977957" cy="21837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30616">
                  <a:extLst>
                    <a:ext uri="{9D8B030D-6E8A-4147-A177-3AD203B41FA5}">
                      <a16:colId xmlns:a16="http://schemas.microsoft.com/office/drawing/2014/main" val="2503595261"/>
                    </a:ext>
                  </a:extLst>
                </a:gridCol>
                <a:gridCol w="1704949">
                  <a:extLst>
                    <a:ext uri="{9D8B030D-6E8A-4147-A177-3AD203B41FA5}">
                      <a16:colId xmlns:a16="http://schemas.microsoft.com/office/drawing/2014/main" val="4123599027"/>
                    </a:ext>
                  </a:extLst>
                </a:gridCol>
                <a:gridCol w="1549954">
                  <a:extLst>
                    <a:ext uri="{9D8B030D-6E8A-4147-A177-3AD203B41FA5}">
                      <a16:colId xmlns:a16="http://schemas.microsoft.com/office/drawing/2014/main" val="822393237"/>
                    </a:ext>
                  </a:extLst>
                </a:gridCol>
                <a:gridCol w="2092438">
                  <a:extLst>
                    <a:ext uri="{9D8B030D-6E8A-4147-A177-3AD203B41FA5}">
                      <a16:colId xmlns:a16="http://schemas.microsoft.com/office/drawing/2014/main" val="155868736"/>
                    </a:ext>
                  </a:extLst>
                </a:gridCol>
              </a:tblGrid>
              <a:tr h="755074">
                <a:tc>
                  <a:txBody>
                    <a:bodyPr/>
                    <a:lstStyle/>
                    <a:p>
                      <a:pPr marL="0" marR="0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Date of Drill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TO 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QSE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Other/Unknown Entity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8623647"/>
                  </a:ext>
                </a:extLst>
              </a:tr>
              <a:tr h="3302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October 26, 2022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21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41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1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374883"/>
                  </a:ext>
                </a:extLst>
              </a:tr>
              <a:tr h="3661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August 11, 2023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21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45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2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8269308"/>
                  </a:ext>
                </a:extLst>
              </a:tr>
              <a:tr h="3661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August 29, 2024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18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30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3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573803"/>
                  </a:ext>
                </a:extLst>
              </a:tr>
              <a:tr h="3661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June 5, 2025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23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30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6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13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6992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6632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CE5EB-1AAC-8661-ACA5-A76677633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2026 SWD Updates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060C08-08A5-9117-BC16-9F2173D339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2026 SWD is currently scheduled for October 14, 2026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This year’s training is a Winter Storm Drill and will include:</a:t>
            </a:r>
          </a:p>
          <a:p>
            <a:pPr marL="834390" lvl="1" indent="-285750"/>
            <a:r>
              <a:rPr lang="en-US" dirty="0"/>
              <a:t>Brief learning topic covering Emergency procedures </a:t>
            </a:r>
          </a:p>
          <a:p>
            <a:pPr marL="834390" lvl="1" indent="-285750"/>
            <a:r>
              <a:rPr lang="en-US" dirty="0"/>
              <a:t>***Exercise </a:t>
            </a:r>
            <a:r>
              <a:rPr lang="en-US" dirty="0" err="1"/>
              <a:t>Exercise</a:t>
            </a:r>
            <a:r>
              <a:rPr lang="en-US" dirty="0"/>
              <a:t> Exercise***  Hot-line calls, scripts, and repeat backs will be simulated</a:t>
            </a:r>
          </a:p>
          <a:p>
            <a:pPr marL="834390" lvl="1" indent="-285750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Market Notice will be distributed in September formalizing the scheduling and providing a link for participants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Questions or feedback on </a:t>
            </a:r>
            <a:r>
              <a:rPr lang="en-US"/>
              <a:t>this year’s </a:t>
            </a:r>
            <a:r>
              <a:rPr lang="en-US" dirty="0"/>
              <a:t>drill?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4AC548-092A-FAAB-8626-E2E8497BD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245928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ERCOT">
      <a:dk1>
        <a:srgbClr val="000000"/>
      </a:dk1>
      <a:lt1>
        <a:srgbClr val="FFFFFF"/>
      </a:lt1>
      <a:dk2>
        <a:srgbClr val="2D3338"/>
      </a:dk2>
      <a:lt2>
        <a:srgbClr val="FFFFFF"/>
      </a:lt2>
      <a:accent1>
        <a:srgbClr val="003865"/>
      </a:accent1>
      <a:accent2>
        <a:srgbClr val="5B6770"/>
      </a:accent2>
      <a:accent3>
        <a:srgbClr val="26D07C"/>
      </a:accent3>
      <a:accent4>
        <a:srgbClr val="00829B"/>
      </a:accent4>
      <a:accent5>
        <a:srgbClr val="685BC7"/>
      </a:accent5>
      <a:accent6>
        <a:srgbClr val="890C58"/>
      </a:accent6>
      <a:hlink>
        <a:srgbClr val="3996DF"/>
      </a:hlink>
      <a:folHlink>
        <a:srgbClr val="867ED0"/>
      </a:folHlink>
    </a:clrScheme>
    <a:fontScheme name="ERCOT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8.25.26 OWG- ERCOT SWD Reporting and 2026 Update-Public" id="{B01B27B0-2845-40B0-AE94-BDDBD1E8CA52}" vid="{E34E7672-6E47-4C4B-92F5-0D6DA319ACEA}"/>
    </a:ext>
  </a:extLst>
</a:theme>
</file>

<file path=ppt/theme/theme2.xml><?xml version="1.0" encoding="utf-8"?>
<a:theme xmlns:a="http://schemas.openxmlformats.org/drawingml/2006/main" name="Page Design">
  <a:themeElements>
    <a:clrScheme name="ERCOT colors">
      <a:dk1>
        <a:srgbClr val="171A1C"/>
      </a:dk1>
      <a:lt1>
        <a:srgbClr val="FFFFFF"/>
      </a:lt1>
      <a:dk2>
        <a:srgbClr val="4A525A"/>
      </a:dk2>
      <a:lt2>
        <a:srgbClr val="E6EBEF"/>
      </a:lt2>
      <a:accent1>
        <a:srgbClr val="005763"/>
      </a:accent1>
      <a:accent2>
        <a:srgbClr val="3DBED1"/>
      </a:accent2>
      <a:accent3>
        <a:srgbClr val="003865"/>
      </a:accent3>
      <a:accent4>
        <a:srgbClr val="0063B4"/>
      </a:accent4>
      <a:accent5>
        <a:srgbClr val="26D07C"/>
      </a:accent5>
      <a:accent6>
        <a:srgbClr val="867ED0"/>
      </a:accent6>
      <a:hlink>
        <a:srgbClr val="00AEC7"/>
      </a:hlink>
      <a:folHlink>
        <a:srgbClr val="685BC7"/>
      </a:folHlink>
    </a:clrScheme>
    <a:fontScheme name="ERCOT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8.25.26 OWG- ERCOT SWD Reporting and 2026 Update-Public" id="{B01B27B0-2845-40B0-AE94-BDDBD1E8CA52}" vid="{39EE11F7-BC00-45C1-B73A-A4C57E2D73A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787AF12A7CD4498E56C01BE7A4622B" ma:contentTypeVersion="31" ma:contentTypeDescription="Create a new document." ma:contentTypeScope="" ma:versionID="2b08b949e5be447c87b576e8a08fa6d0">
  <xsd:schema xmlns:xsd="http://www.w3.org/2001/XMLSchema" xmlns:xs="http://www.w3.org/2001/XMLSchema" xmlns:p="http://schemas.microsoft.com/office/2006/metadata/properties" xmlns:ns2="c0444c7b-9809-48b8-8326-bb90249c9d07" xmlns:ns3="fb345aca-afcc-41ce-93cb-87b3e88e776f" xmlns:ns4="http://schemas.microsoft.com/sharepoint/v3/fields" targetNamespace="http://schemas.microsoft.com/office/2006/metadata/properties" ma:root="true" ma:fieldsID="a125cc7d07f8cab516d975063ba58291" ns2:_="" ns3:_="" ns4:_="">
    <xsd:import namespace="c0444c7b-9809-48b8-8326-bb90249c9d07"/>
    <xsd:import namespace="fb345aca-afcc-41ce-93cb-87b3e88e776f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comments" minOccurs="0"/>
                <xsd:element ref="ns3:Information_x0020_Classification" minOccurs="0"/>
                <xsd:element ref="ns4:_DCDateCreated" minOccurs="0"/>
                <xsd:element ref="ns2:TFE_x0020_Part_x0020_B_x0020_list" minOccurs="0"/>
                <xsd:element ref="ns2:ArticleStartDate" minOccurs="0"/>
                <xsd:element ref="ns2:Compliance_x0020_Owner0" minOccurs="0"/>
                <xsd:element ref="ns2:RoutingRuleDescription" minOccurs="0"/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Tab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44c7b-9809-48b8-8326-bb90249c9d07" elementFormDefault="qualified">
    <xsd:import namespace="http://schemas.microsoft.com/office/2006/documentManagement/types"/>
    <xsd:import namespace="http://schemas.microsoft.com/office/infopath/2007/PartnerControls"/>
    <xsd:element name="comments" ma:index="2" nillable="true" ma:displayName="Notes" ma:internalName="comments" ma:readOnly="false">
      <xsd:simpleType>
        <xsd:restriction base="dms:Note">
          <xsd:maxLength value="255"/>
        </xsd:restriction>
      </xsd:simpleType>
    </xsd:element>
    <xsd:element name="TFE_x0020_Part_x0020_B_x0020_list" ma:index="5" nillable="true" ma:displayName="TFE Part B list" ma:format="Hyperlink" ma:internalName="TFE_x0020_Part_x0020_B_x0020_list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ArticleStartDate" ma:index="6" nillable="true" ma:displayName="Article Date" ma:description="Date of the document" ma:format="DateOnly" ma:internalName="ArticleStartDate" ma:readOnly="false">
      <xsd:simpleType>
        <xsd:restriction base="dms:DateTime"/>
      </xsd:simpleType>
    </xsd:element>
    <xsd:element name="Compliance_x0020_Owner0" ma:index="7" nillable="true" ma:displayName="Compliance Partner" ma:format="Dropdown" ma:list="UserInfo" ma:SharePointGroup="0" ma:internalName="Compliance_x0020_Owner0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outingRuleDescription" ma:index="8" nillable="true" ma:displayName="Description" ma:description="" ma:hidden="true" ma:internalName="RoutingRuleDescription" ma:readOnly="false">
      <xsd:simpleType>
        <xsd:restriction base="dms:Text">
          <xsd:maxLength value="255"/>
        </xsd:restriction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a102f585-f336-4ab5-8023-668eed9f00b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Tab" ma:index="27" nillable="true" ma:displayName="Tab" ma:format="Dropdown" ma:internalName="Tab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0" nillable="true" ma:displayName="MediaServiceBillingMetadata" ma:hidden="true" ma:internalName="MediaServiceBillingMetadata" ma:readOnly="true">
      <xsd:simpleType>
        <xsd:restriction base="dms:Note"/>
      </xsd:simpleType>
    </xsd:element>
    <xsd:element name="Status" ma:index="31" nillable="true" ma:displayName="Status" ma:format="Dropdown" ma:internalName="Status">
      <xsd:simpleType>
        <xsd:restriction base="dms:Choice"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345aca-afcc-41ce-93cb-87b3e88e776f" elementFormDefault="qualified">
    <xsd:import namespace="http://schemas.microsoft.com/office/2006/documentManagement/types"/>
    <xsd:import namespace="http://schemas.microsoft.com/office/infopath/2007/PartnerControls"/>
    <xsd:element name="Information_x0020_Classification" ma:index="3" nillable="true" ma:displayName="Information Classification" ma:default="ERCOT Limited" ma:description="ERCOT Information Classification" ma:format="Dropdown" ma:internalName="Information_x0020_Classification" ma:readOnly="false">
      <xsd:simpleType>
        <xsd:union memberTypes="dms:Text">
          <xsd:simpleType>
            <xsd:restriction base="dms:Choice">
              <xsd:enumeration value="Public"/>
              <xsd:enumeration value="ERCOT Limited"/>
              <xsd:enumeration value="ERCOT Confidential"/>
              <xsd:enumeration value="ERCOT Restricted"/>
            </xsd:restriction>
          </xsd:simpleType>
        </xsd:union>
      </xsd:simpleType>
    </xsd:element>
    <xsd:element name="TaxCatchAll" ma:index="19" nillable="true" ma:displayName="Taxonomy Catch All Column" ma:hidden="true" ma:list="{f05ccff7-e949-445a-8aca-0ad7629958f3}" ma:internalName="TaxCatchAll" ma:showField="CatchAllData" ma:web="fb345aca-afcc-41ce-93cb-87b3e88e77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DCDateCreated" ma:index="4" nillable="true" ma:displayName="Original Creation Date" ma:default="[today]" ma:description="The date on which this resource was created" ma:format="DateOnly" ma:internalName="_DCDateCreated" ma:readOnly="fals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1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345aca-afcc-41ce-93cb-87b3e88e776f" xsi:nil="true"/>
    <Information_x0020_Classification xmlns="fb345aca-afcc-41ce-93cb-87b3e88e776f">ERCOT Limited</Information_x0020_Classification>
    <lcf76f155ced4ddcb4097134ff3c332f xmlns="c0444c7b-9809-48b8-8326-bb90249c9d07">
      <Terms xmlns="http://schemas.microsoft.com/office/infopath/2007/PartnerControls"/>
    </lcf76f155ced4ddcb4097134ff3c332f>
    <Compliance_x0020_Owner0 xmlns="c0444c7b-9809-48b8-8326-bb90249c9d07">
      <UserInfo>
        <DisplayName/>
        <AccountId xsi:nil="true"/>
        <AccountType/>
      </UserInfo>
    </Compliance_x0020_Owner0>
    <ArticleStartDate xmlns="c0444c7b-9809-48b8-8326-bb90249c9d07" xsi:nil="true"/>
    <TFE_x0020_Part_x0020_B_x0020_list xmlns="c0444c7b-9809-48b8-8326-bb90249c9d07">
      <Url xsi:nil="true"/>
      <Description xsi:nil="true"/>
    </TFE_x0020_Part_x0020_B_x0020_list>
    <Tab xmlns="c0444c7b-9809-48b8-8326-bb90249c9d07" xsi:nil="true"/>
    <comments xmlns="c0444c7b-9809-48b8-8326-bb90249c9d07" xsi:nil="true"/>
    <Status xmlns="c0444c7b-9809-48b8-8326-bb90249c9d07" xsi:nil="true"/>
    <RoutingRuleDescription xmlns="c0444c7b-9809-48b8-8326-bb90249c9d07" xsi:nil="true"/>
    <_DCDateCreated xmlns="http://schemas.microsoft.com/sharepoint/v3/fields">2026-08-10T16:20:03+00:00</_DCDateCreated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A33A8E-1D76-4088-B13E-8B01D7C008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444c7b-9809-48b8-8326-bb90249c9d07"/>
    <ds:schemaRef ds:uri="fb345aca-afcc-41ce-93cb-87b3e88e776f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E754FD2-17D2-4534-9157-8CFDD0166132}">
  <ds:schemaRefs>
    <ds:schemaRef ds:uri="http://schemas.microsoft.com/office/2006/documentManagement/types"/>
    <ds:schemaRef ds:uri="fb345aca-afcc-41ce-93cb-87b3e88e776f"/>
    <ds:schemaRef ds:uri="http://www.w3.org/XML/1998/namespace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sharepoint/v3/fields"/>
    <ds:schemaRef ds:uri="c0444c7b-9809-48b8-8326-bb90249c9d07"/>
    <ds:schemaRef ds:uri="http://schemas.microsoft.com/office/2006/metadata/properties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6A5F3B15-1EDA-47D5-B690-303F08E28C2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179</Words>
  <Application>Microsoft Office PowerPoint</Application>
  <PresentationFormat>Widescreen</PresentationFormat>
  <Paragraphs>38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Arial</vt:lpstr>
      <vt:lpstr>Wingdings</vt:lpstr>
      <vt:lpstr>Cover</vt:lpstr>
      <vt:lpstr>Page Design</vt:lpstr>
      <vt:lpstr>SWD Reporting and 2026 Coordination   Aaron Ballew, ERCOT Operations Training Sr Mgr   August 18, 2026</vt:lpstr>
      <vt:lpstr>SWD Entity Participant Report</vt:lpstr>
      <vt:lpstr>2026 SWD Updates</vt:lpstr>
    </vt:vector>
  </TitlesOfParts>
  <Company>ERCOT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Lyakhovets, Olha</dc:creator>
  <cp:keywords/>
  <cp:lastModifiedBy>Ballew, Aaron</cp:lastModifiedBy>
  <cp:revision>3</cp:revision>
  <dcterms:created xsi:type="dcterms:W3CDTF">2026-03-16T16:49:00Z</dcterms:created>
  <dcterms:modified xsi:type="dcterms:W3CDTF">2026-08-18T13:57:36Z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0x01010080787AF12A7CD4498E56C01BE7A4622B</vt:lpwstr>
  </property>
  <property fmtid="{D5CDD505-2E9C-101B-9397-08002B2CF9AE}" pid="3" name="MediaServiceImageTags">
    <vt:lpwstr/>
  </property>
  <property fmtid="{D5CDD505-2E9C-101B-9397-08002B2CF9AE}" pid="4" name="MSIP_Label_c144db1d-993e-40da-980d-6eea152adc50_Enabled">
    <vt:lpwstr>true</vt:lpwstr>
  </property>
  <property fmtid="{D5CDD505-2E9C-101B-9397-08002B2CF9AE}" pid="5" name="MSIP_Label_c144db1d-993e-40da-980d-6eea152adc50_SetDate">
    <vt:lpwstr>2026-02-04T21:33:56Z</vt:lpwstr>
  </property>
  <property fmtid="{D5CDD505-2E9C-101B-9397-08002B2CF9AE}" pid="6" name="MSIP_Label_c144db1d-993e-40da-980d-6eea152adc50_Method">
    <vt:lpwstr>Privileged</vt:lpwstr>
  </property>
  <property fmtid="{D5CDD505-2E9C-101B-9397-08002B2CF9AE}" pid="7" name="MSIP_Label_c144db1d-993e-40da-980d-6eea152adc50_Name">
    <vt:lpwstr>Public</vt:lpwstr>
  </property>
  <property fmtid="{D5CDD505-2E9C-101B-9397-08002B2CF9AE}" pid="8" name="MSIP_Label_c144db1d-993e-40da-980d-6eea152adc50_SiteId">
    <vt:lpwstr>0afb747d-bff7-4596-a9fc-950ef9e0ec45</vt:lpwstr>
  </property>
  <property fmtid="{D5CDD505-2E9C-101B-9397-08002B2CF9AE}" pid="9" name="MSIP_Label_c144db1d-993e-40da-980d-6eea152adc50_ActionId">
    <vt:lpwstr>1d14393e-8913-4215-8969-3d0b24cf798e</vt:lpwstr>
  </property>
  <property fmtid="{D5CDD505-2E9C-101B-9397-08002B2CF9AE}" pid="10" name="MSIP_Label_c144db1d-993e-40da-980d-6eea152adc50_ContentBits">
    <vt:lpwstr>0</vt:lpwstr>
  </property>
  <property fmtid="{D5CDD505-2E9C-101B-9397-08002B2CF9AE}" pid="11" name="MSIP_Label_c144db1d-993e-40da-980d-6eea152adc50_Tag">
    <vt:lpwstr>10, 0, 1, 1</vt:lpwstr>
  </property>
</Properties>
</file>