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3" r:id="rId5"/>
    <p:sldId id="257" r:id="rId6"/>
    <p:sldId id="261" r:id="rId7"/>
    <p:sldId id="262" r:id="rId8"/>
    <p:sldId id="260"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931B183-4EEB-4372-B24A-E361CEFD3DDD}" v="17" dt="2026-08-21T17:27:52.30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60"/>
  </p:normalViewPr>
  <p:slideViewPr>
    <p:cSldViewPr snapToGrid="0">
      <p:cViewPr varScale="1">
        <p:scale>
          <a:sx n="97" d="100"/>
          <a:sy n="97" d="100"/>
        </p:scale>
        <p:origin x="96" y="2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Shane SENA-STX/A/72" userId="6d8fd948-ee81-4d6e-a709-eedb3559ddd3" providerId="ADAL" clId="{8A0DFA65-00CC-47A3-AEB2-F798A12B8F18}"/>
    <pc:docChg chg="undo custSel addSld delSld modSld">
      <pc:chgData name="Thomas, Shane SENA-STX/A/72" userId="6d8fd948-ee81-4d6e-a709-eedb3559ddd3" providerId="ADAL" clId="{8A0DFA65-00CC-47A3-AEB2-F798A12B8F18}" dt="2026-08-21T21:29:33.104" v="2208" actId="20577"/>
      <pc:docMkLst>
        <pc:docMk/>
      </pc:docMkLst>
      <pc:sldChg chg="modSp mod">
        <pc:chgData name="Thomas, Shane SENA-STX/A/72" userId="6d8fd948-ee81-4d6e-a709-eedb3559ddd3" providerId="ADAL" clId="{8A0DFA65-00CC-47A3-AEB2-F798A12B8F18}" dt="2026-08-21T16:33:55.337" v="11" actId="20577"/>
        <pc:sldMkLst>
          <pc:docMk/>
          <pc:sldMk cId="3224583021" sldId="256"/>
        </pc:sldMkLst>
        <pc:spChg chg="mod">
          <ac:chgData name="Thomas, Shane SENA-STX/A/72" userId="6d8fd948-ee81-4d6e-a709-eedb3559ddd3" providerId="ADAL" clId="{8A0DFA65-00CC-47A3-AEB2-F798A12B8F18}" dt="2026-08-21T16:33:55.337" v="11" actId="20577"/>
          <ac:spMkLst>
            <pc:docMk/>
            <pc:sldMk cId="3224583021" sldId="256"/>
            <ac:spMk id="2" creationId="{AD685BF8-F415-82FB-94FA-8D52C532503F}"/>
          </ac:spMkLst>
        </pc:spChg>
      </pc:sldChg>
      <pc:sldChg chg="modSp mod">
        <pc:chgData name="Thomas, Shane SENA-STX/A/72" userId="6d8fd948-ee81-4d6e-a709-eedb3559ddd3" providerId="ADAL" clId="{8A0DFA65-00CC-47A3-AEB2-F798A12B8F18}" dt="2026-08-21T17:44:11.691" v="927" actId="20577"/>
        <pc:sldMkLst>
          <pc:docMk/>
          <pc:sldMk cId="1563790677" sldId="257"/>
        </pc:sldMkLst>
        <pc:spChg chg="mod">
          <ac:chgData name="Thomas, Shane SENA-STX/A/72" userId="6d8fd948-ee81-4d6e-a709-eedb3559ddd3" providerId="ADAL" clId="{8A0DFA65-00CC-47A3-AEB2-F798A12B8F18}" dt="2026-08-21T17:18:18.279" v="783" actId="20577"/>
          <ac:spMkLst>
            <pc:docMk/>
            <pc:sldMk cId="1563790677" sldId="257"/>
            <ac:spMk id="2" creationId="{007916C1-E369-CC70-1BF9-AE2D34616532}"/>
          </ac:spMkLst>
        </pc:spChg>
        <pc:spChg chg="mod">
          <ac:chgData name="Thomas, Shane SENA-STX/A/72" userId="6d8fd948-ee81-4d6e-a709-eedb3559ddd3" providerId="ADAL" clId="{8A0DFA65-00CC-47A3-AEB2-F798A12B8F18}" dt="2026-08-21T17:44:11.691" v="927" actId="20577"/>
          <ac:spMkLst>
            <pc:docMk/>
            <pc:sldMk cId="1563790677" sldId="257"/>
            <ac:spMk id="3" creationId="{EA5001C7-0B1A-6CFD-8CB2-99A65CCC570F}"/>
          </ac:spMkLst>
        </pc:spChg>
      </pc:sldChg>
      <pc:sldChg chg="modSp mod">
        <pc:chgData name="Thomas, Shane SENA-STX/A/72" userId="6d8fd948-ee81-4d6e-a709-eedb3559ddd3" providerId="ADAL" clId="{8A0DFA65-00CC-47A3-AEB2-F798A12B8F18}" dt="2026-08-21T18:16:59.893" v="1738" actId="403"/>
        <pc:sldMkLst>
          <pc:docMk/>
          <pc:sldMk cId="2925194208" sldId="258"/>
        </pc:sldMkLst>
        <pc:spChg chg="mod">
          <ac:chgData name="Thomas, Shane SENA-STX/A/72" userId="6d8fd948-ee81-4d6e-a709-eedb3559ddd3" providerId="ADAL" clId="{8A0DFA65-00CC-47A3-AEB2-F798A12B8F18}" dt="2026-08-21T16:37:52.085" v="36" actId="27636"/>
          <ac:spMkLst>
            <pc:docMk/>
            <pc:sldMk cId="2925194208" sldId="258"/>
            <ac:spMk id="2" creationId="{CC6F9DBB-E6FD-D7A7-6EB6-D9AC7FD86DA3}"/>
          </ac:spMkLst>
        </pc:spChg>
        <pc:spChg chg="mod">
          <ac:chgData name="Thomas, Shane SENA-STX/A/72" userId="6d8fd948-ee81-4d6e-a709-eedb3559ddd3" providerId="ADAL" clId="{8A0DFA65-00CC-47A3-AEB2-F798A12B8F18}" dt="2026-08-21T18:16:59.893" v="1738" actId="403"/>
          <ac:spMkLst>
            <pc:docMk/>
            <pc:sldMk cId="2925194208" sldId="258"/>
            <ac:spMk id="3" creationId="{52E5108C-F88E-962B-13FB-66F7050505DB}"/>
          </ac:spMkLst>
        </pc:spChg>
      </pc:sldChg>
      <pc:sldChg chg="modSp mod">
        <pc:chgData name="Thomas, Shane SENA-STX/A/72" userId="6d8fd948-ee81-4d6e-a709-eedb3559ddd3" providerId="ADAL" clId="{8A0DFA65-00CC-47A3-AEB2-F798A12B8F18}" dt="2026-08-21T18:20:57.857" v="1775" actId="404"/>
        <pc:sldMkLst>
          <pc:docMk/>
          <pc:sldMk cId="4225544264" sldId="259"/>
        </pc:sldMkLst>
        <pc:spChg chg="mod">
          <ac:chgData name="Thomas, Shane SENA-STX/A/72" userId="6d8fd948-ee81-4d6e-a709-eedb3559ddd3" providerId="ADAL" clId="{8A0DFA65-00CC-47A3-AEB2-F798A12B8F18}" dt="2026-08-21T16:50:53.544" v="426" actId="20577"/>
          <ac:spMkLst>
            <pc:docMk/>
            <pc:sldMk cId="4225544264" sldId="259"/>
            <ac:spMk id="2" creationId="{CCDC3D20-5E03-51A3-0C36-BB3B9AC2790C}"/>
          </ac:spMkLst>
        </pc:spChg>
        <pc:spChg chg="mod">
          <ac:chgData name="Thomas, Shane SENA-STX/A/72" userId="6d8fd948-ee81-4d6e-a709-eedb3559ddd3" providerId="ADAL" clId="{8A0DFA65-00CC-47A3-AEB2-F798A12B8F18}" dt="2026-08-21T18:20:57.857" v="1775" actId="404"/>
          <ac:spMkLst>
            <pc:docMk/>
            <pc:sldMk cId="4225544264" sldId="259"/>
            <ac:spMk id="3" creationId="{5FBF3602-C2EE-DEB8-1449-D669C49DE447}"/>
          </ac:spMkLst>
        </pc:spChg>
      </pc:sldChg>
      <pc:sldChg chg="modSp mod">
        <pc:chgData name="Thomas, Shane SENA-STX/A/72" userId="6d8fd948-ee81-4d6e-a709-eedb3559ddd3" providerId="ADAL" clId="{8A0DFA65-00CC-47A3-AEB2-F798A12B8F18}" dt="2026-08-21T17:16:59.649" v="760" actId="6549"/>
        <pc:sldMkLst>
          <pc:docMk/>
          <pc:sldMk cId="3982511708" sldId="260"/>
        </pc:sldMkLst>
        <pc:spChg chg="mod">
          <ac:chgData name="Thomas, Shane SENA-STX/A/72" userId="6d8fd948-ee81-4d6e-a709-eedb3559ddd3" providerId="ADAL" clId="{8A0DFA65-00CC-47A3-AEB2-F798A12B8F18}" dt="2026-08-21T17:16:59.649" v="760" actId="6549"/>
          <ac:spMkLst>
            <pc:docMk/>
            <pc:sldMk cId="3982511708" sldId="260"/>
            <ac:spMk id="3" creationId="{9E851739-6BD0-EBA9-4A44-FA366B60F4C3}"/>
          </ac:spMkLst>
        </pc:spChg>
      </pc:sldChg>
      <pc:sldChg chg="modSp add mod">
        <pc:chgData name="Thomas, Shane SENA-STX/A/72" userId="6d8fd948-ee81-4d6e-a709-eedb3559ddd3" providerId="ADAL" clId="{8A0DFA65-00CC-47A3-AEB2-F798A12B8F18}" dt="2026-08-21T18:17:57.611" v="1747" actId="255"/>
        <pc:sldMkLst>
          <pc:docMk/>
          <pc:sldMk cId="2775861090" sldId="261"/>
        </pc:sldMkLst>
        <pc:spChg chg="mod">
          <ac:chgData name="Thomas, Shane SENA-STX/A/72" userId="6d8fd948-ee81-4d6e-a709-eedb3559ddd3" providerId="ADAL" clId="{8A0DFA65-00CC-47A3-AEB2-F798A12B8F18}" dt="2026-08-21T17:18:40.750" v="787" actId="20577"/>
          <ac:spMkLst>
            <pc:docMk/>
            <pc:sldMk cId="2775861090" sldId="261"/>
            <ac:spMk id="2" creationId="{007916C1-E369-CC70-1BF9-AE2D34616532}"/>
          </ac:spMkLst>
        </pc:spChg>
        <pc:spChg chg="mod">
          <ac:chgData name="Thomas, Shane SENA-STX/A/72" userId="6d8fd948-ee81-4d6e-a709-eedb3559ddd3" providerId="ADAL" clId="{8A0DFA65-00CC-47A3-AEB2-F798A12B8F18}" dt="2026-08-21T18:17:57.611" v="1747" actId="255"/>
          <ac:spMkLst>
            <pc:docMk/>
            <pc:sldMk cId="2775861090" sldId="261"/>
            <ac:spMk id="3" creationId="{EA5001C7-0B1A-6CFD-8CB2-99A65CCC570F}"/>
          </ac:spMkLst>
        </pc:spChg>
      </pc:sldChg>
      <pc:sldChg chg="modSp add mod">
        <pc:chgData name="Thomas, Shane SENA-STX/A/72" userId="6d8fd948-ee81-4d6e-a709-eedb3559ddd3" providerId="ADAL" clId="{8A0DFA65-00CC-47A3-AEB2-F798A12B8F18}" dt="2026-08-21T17:43:01.104" v="913" actId="400"/>
        <pc:sldMkLst>
          <pc:docMk/>
          <pc:sldMk cId="1559971588" sldId="262"/>
        </pc:sldMkLst>
        <pc:spChg chg="mod">
          <ac:chgData name="Thomas, Shane SENA-STX/A/72" userId="6d8fd948-ee81-4d6e-a709-eedb3559ddd3" providerId="ADAL" clId="{8A0DFA65-00CC-47A3-AEB2-F798A12B8F18}" dt="2026-08-21T17:27:21.204" v="833" actId="20577"/>
          <ac:spMkLst>
            <pc:docMk/>
            <pc:sldMk cId="1559971588" sldId="262"/>
            <ac:spMk id="2" creationId="{007916C1-E369-CC70-1BF9-AE2D34616532}"/>
          </ac:spMkLst>
        </pc:spChg>
        <pc:spChg chg="mod">
          <ac:chgData name="Thomas, Shane SENA-STX/A/72" userId="6d8fd948-ee81-4d6e-a709-eedb3559ddd3" providerId="ADAL" clId="{8A0DFA65-00CC-47A3-AEB2-F798A12B8F18}" dt="2026-08-21T17:43:01.104" v="913" actId="400"/>
          <ac:spMkLst>
            <pc:docMk/>
            <pc:sldMk cId="1559971588" sldId="262"/>
            <ac:spMk id="3" creationId="{EA5001C7-0B1A-6CFD-8CB2-99A65CCC570F}"/>
          </ac:spMkLst>
        </pc:spChg>
      </pc:sldChg>
      <pc:sldChg chg="modSp add mod">
        <pc:chgData name="Thomas, Shane SENA-STX/A/72" userId="6d8fd948-ee81-4d6e-a709-eedb3559ddd3" providerId="ADAL" clId="{8A0DFA65-00CC-47A3-AEB2-F798A12B8F18}" dt="2026-08-21T21:29:33.104" v="2208" actId="20577"/>
        <pc:sldMkLst>
          <pc:docMk/>
          <pc:sldMk cId="733741888" sldId="263"/>
        </pc:sldMkLst>
        <pc:spChg chg="mod">
          <ac:chgData name="Thomas, Shane SENA-STX/A/72" userId="6d8fd948-ee81-4d6e-a709-eedb3559ddd3" providerId="ADAL" clId="{8A0DFA65-00CC-47A3-AEB2-F798A12B8F18}" dt="2026-08-21T17:28:13.609" v="870" actId="20577"/>
          <ac:spMkLst>
            <pc:docMk/>
            <pc:sldMk cId="733741888" sldId="263"/>
            <ac:spMk id="2" creationId="{CCDC3D20-5E03-51A3-0C36-BB3B9AC2790C}"/>
          </ac:spMkLst>
        </pc:spChg>
        <pc:spChg chg="mod">
          <ac:chgData name="Thomas, Shane SENA-STX/A/72" userId="6d8fd948-ee81-4d6e-a709-eedb3559ddd3" providerId="ADAL" clId="{8A0DFA65-00CC-47A3-AEB2-F798A12B8F18}" dt="2026-08-21T21:29:33.104" v="2208" actId="20577"/>
          <ac:spMkLst>
            <pc:docMk/>
            <pc:sldMk cId="733741888" sldId="263"/>
            <ac:spMk id="3" creationId="{5FBF3602-C2EE-DEB8-1449-D669C49DE447}"/>
          </ac:spMkLst>
        </pc:spChg>
      </pc:sldChg>
      <pc:sldChg chg="new del">
        <pc:chgData name="Thomas, Shane SENA-STX/A/72" userId="6d8fd948-ee81-4d6e-a709-eedb3559ddd3" providerId="ADAL" clId="{8A0DFA65-00CC-47A3-AEB2-F798A12B8F18}" dt="2026-08-21T17:27:50.300" v="835" actId="2696"/>
        <pc:sldMkLst>
          <pc:docMk/>
          <pc:sldMk cId="4195818039" sldId="263"/>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7AD309-AD4A-D33C-733C-647A7CF9C9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8192D1-DDFE-3F1F-8B28-702FCC6958C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A3D1232-A205-731D-E463-FD2088790FD5}"/>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52BAB156-B421-B3AA-1C8B-8167D7CF78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F1600D-395B-FBD7-A884-E2AFC7E03F2C}"/>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3304969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E7AFF-79D0-8624-2457-2F4694571A9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CE24D7D-9782-AB10-C6B7-46BADFBD8B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2B0D718-215B-E3E9-BA13-37D2AAA54B45}"/>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8DE4660F-85EB-B28B-9F15-053F3BD730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0ADE45-28AC-EAD4-5CE4-19729F6A98D1}"/>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3663605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CBACF3-DE6A-8133-C2DE-E4C48E1FAA8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97F364E-456B-BF27-4E60-A7D6B1A56F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E617CB0-AE55-9CCA-4EEB-8A251CB103D6}"/>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23B54453-CF09-6B50-F780-99C560DD75A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1C4DF27-7C4F-F26A-07AA-14406E8C4681}"/>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36579672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FEC827-66DE-81BE-E97F-98F67CB4559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DCA8E23-3F52-B803-B1C0-C3D813A496C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A699AF-5097-0323-5AA8-AE47305A446B}"/>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D166A22B-B3E3-0F80-D3DC-1F8E81920DB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E7B012-F3B8-1E26-EAF0-EF53AC3249C2}"/>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2647531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F16AD-F7DB-6451-81BD-3824359D04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35B2131-CD7F-7C10-5987-69C3993A5CB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A067A1-EAC5-5856-DD22-95F69A5DE36D}"/>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3DAF5DD3-F448-EE80-72C3-EB386386C2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D8D4EA-26C0-C5A0-685C-3747C8A13624}"/>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3450709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0B3289-A286-7215-1BB2-FB3896214B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BF92BF1-5870-6B13-B203-28F8A66B247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8449F3C-092E-8482-890E-9CAE7AA666F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00C79BA-97D8-AC85-6950-DA6F17BEB39F}"/>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6" name="Footer Placeholder 5">
            <a:extLst>
              <a:ext uri="{FF2B5EF4-FFF2-40B4-BE49-F238E27FC236}">
                <a16:creationId xmlns:a16="http://schemas.microsoft.com/office/drawing/2014/main" id="{2B5611A1-1AA1-ACAF-AD43-C15B8DA9C7B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7676B9-B81C-C3CB-F46A-72945F6BC67E}"/>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17499945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0BA47-EA6E-D8AB-2525-E20AACD88C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F0DCF03-B8D5-79F4-40E7-631712DA72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9D5E250-3AC6-58A3-B5BD-8020F84A75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AE82677-16BA-C77D-E274-70C4D3BB12B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947C931-2E19-2737-0855-231E0C22B3C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05E29717-848C-6BC9-69B2-6638A97CA5A4}"/>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8" name="Footer Placeholder 7">
            <a:extLst>
              <a:ext uri="{FF2B5EF4-FFF2-40B4-BE49-F238E27FC236}">
                <a16:creationId xmlns:a16="http://schemas.microsoft.com/office/drawing/2014/main" id="{9ABC8A3B-27D7-11CB-8EA6-B6E5A99D674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BA6B175-7BC8-F193-2203-BF0EF0EC19B9}"/>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1208919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D4A69E-116C-B4FD-9452-E5AA4C5274C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4CFCAA2-E823-A70B-0896-50708D06BF4C}"/>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4" name="Footer Placeholder 3">
            <a:extLst>
              <a:ext uri="{FF2B5EF4-FFF2-40B4-BE49-F238E27FC236}">
                <a16:creationId xmlns:a16="http://schemas.microsoft.com/office/drawing/2014/main" id="{77BFC392-841D-2F13-AF96-F78CD5D7C28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CD07CA4-71C6-1A86-52EE-7E54CCC4AC77}"/>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582376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10C913-6D3C-4120-3B46-F0215FBE5BA7}"/>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3" name="Footer Placeholder 2">
            <a:extLst>
              <a:ext uri="{FF2B5EF4-FFF2-40B4-BE49-F238E27FC236}">
                <a16:creationId xmlns:a16="http://schemas.microsoft.com/office/drawing/2014/main" id="{CF6E0C39-1D52-5587-22B9-992B52A5959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9AC226-400B-0473-B01C-8E4348C6722B}"/>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414380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98C815-EE08-417D-5A8E-00D65D603A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08EA1B5-6BD2-20CC-A472-8E7B828F753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C8558E0D-F855-ECB2-C2B4-52362A435AE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40D838-4A73-9E7B-F006-C9853717C30A}"/>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6" name="Footer Placeholder 5">
            <a:extLst>
              <a:ext uri="{FF2B5EF4-FFF2-40B4-BE49-F238E27FC236}">
                <a16:creationId xmlns:a16="http://schemas.microsoft.com/office/drawing/2014/main" id="{4C177149-E3DB-CDE9-0AB8-1E01CE0A420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A33EA98-A0B8-E3A5-8456-CE433D346822}"/>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1535922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9B38F-7271-A789-5D21-B91276353E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EF4843-0701-CB1C-83F6-F42D3FE2274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F38B4A2-95C4-4DF4-48F1-8A4D8F71F6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00C8BF-2C71-1DC8-1714-20B1B2800A4E}"/>
              </a:ext>
            </a:extLst>
          </p:cNvPr>
          <p:cNvSpPr>
            <a:spLocks noGrp="1"/>
          </p:cNvSpPr>
          <p:nvPr>
            <p:ph type="dt" sz="half" idx="10"/>
          </p:nvPr>
        </p:nvSpPr>
        <p:spPr/>
        <p:txBody>
          <a:bodyPr/>
          <a:lstStyle/>
          <a:p>
            <a:fld id="{587E66DF-DA03-4F9F-9C9F-820D7125CA60}" type="datetimeFigureOut">
              <a:rPr lang="en-US" smtClean="0"/>
              <a:t>8/21/2026</a:t>
            </a:fld>
            <a:endParaRPr lang="en-US"/>
          </a:p>
        </p:txBody>
      </p:sp>
      <p:sp>
        <p:nvSpPr>
          <p:cNvPr id="6" name="Footer Placeholder 5">
            <a:extLst>
              <a:ext uri="{FF2B5EF4-FFF2-40B4-BE49-F238E27FC236}">
                <a16:creationId xmlns:a16="http://schemas.microsoft.com/office/drawing/2014/main" id="{2BA9828B-467C-6C61-A3EC-91A6350757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A5955FD-8EA2-4CD8-D5D2-E9E2138CAA24}"/>
              </a:ext>
            </a:extLst>
          </p:cNvPr>
          <p:cNvSpPr>
            <a:spLocks noGrp="1"/>
          </p:cNvSpPr>
          <p:nvPr>
            <p:ph type="sldNum" sz="quarter" idx="12"/>
          </p:nvPr>
        </p:nvSpPr>
        <p:spPr/>
        <p:txBody>
          <a:bodyPr/>
          <a:lstStyle/>
          <a:p>
            <a:fld id="{82B13701-90F3-470E-AEAA-374508DE5720}" type="slidenum">
              <a:rPr lang="en-US" smtClean="0"/>
              <a:t>‹#›</a:t>
            </a:fld>
            <a:endParaRPr lang="en-US"/>
          </a:p>
        </p:txBody>
      </p:sp>
    </p:spTree>
    <p:extLst>
      <p:ext uri="{BB962C8B-B14F-4D97-AF65-F5344CB8AC3E}">
        <p14:creationId xmlns:p14="http://schemas.microsoft.com/office/powerpoint/2010/main" val="3422268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3D41809-986A-3EA6-AC84-93D1F4ED99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A6439D7-73F7-9F2A-2D48-2B38E51222D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F2536B9-CACB-C49C-BB53-8C6E57FB284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87E66DF-DA03-4F9F-9C9F-820D7125CA60}" type="datetimeFigureOut">
              <a:rPr lang="en-US" smtClean="0"/>
              <a:t>8/21/2026</a:t>
            </a:fld>
            <a:endParaRPr lang="en-US"/>
          </a:p>
        </p:txBody>
      </p:sp>
      <p:sp>
        <p:nvSpPr>
          <p:cNvPr id="5" name="Footer Placeholder 4">
            <a:extLst>
              <a:ext uri="{FF2B5EF4-FFF2-40B4-BE49-F238E27FC236}">
                <a16:creationId xmlns:a16="http://schemas.microsoft.com/office/drawing/2014/main" id="{1DB828E9-C496-FEDA-4B41-B209344AFE8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61469521-BC79-D03D-43AE-764027B0DE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2B13701-90F3-470E-AEAA-374508DE5720}" type="slidenum">
              <a:rPr lang="en-US" smtClean="0"/>
              <a:t>‹#›</a:t>
            </a:fld>
            <a:endParaRPr lang="en-US"/>
          </a:p>
        </p:txBody>
      </p:sp>
    </p:spTree>
    <p:extLst>
      <p:ext uri="{BB962C8B-B14F-4D97-AF65-F5344CB8AC3E}">
        <p14:creationId xmlns:p14="http://schemas.microsoft.com/office/powerpoint/2010/main" val="397967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43CAA20-3569-4189-9E48-239A229A86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685BF8-F415-82FB-94FA-8D52C532503F}"/>
              </a:ext>
            </a:extLst>
          </p:cNvPr>
          <p:cNvSpPr>
            <a:spLocks noGrp="1"/>
          </p:cNvSpPr>
          <p:nvPr>
            <p:ph type="ctrTitle"/>
          </p:nvPr>
        </p:nvSpPr>
        <p:spPr>
          <a:xfrm>
            <a:off x="838200" y="451381"/>
            <a:ext cx="10512552" cy="4066540"/>
          </a:xfrm>
        </p:spPr>
        <p:txBody>
          <a:bodyPr anchor="b">
            <a:normAutofit/>
          </a:bodyPr>
          <a:lstStyle/>
          <a:p>
            <a:pPr algn="l"/>
            <a:r>
              <a:rPr lang="en-US" sz="6600" dirty="0"/>
              <a:t>ROS Report – August 26, 2026</a:t>
            </a:r>
          </a:p>
        </p:txBody>
      </p:sp>
      <p:sp>
        <p:nvSpPr>
          <p:cNvPr id="3" name="Subtitle 2">
            <a:extLst>
              <a:ext uri="{FF2B5EF4-FFF2-40B4-BE49-F238E27FC236}">
                <a16:creationId xmlns:a16="http://schemas.microsoft.com/office/drawing/2014/main" id="{77FCA5D7-0461-019D-ED89-F9B0CE5A0763}"/>
              </a:ext>
            </a:extLst>
          </p:cNvPr>
          <p:cNvSpPr>
            <a:spLocks noGrp="1"/>
          </p:cNvSpPr>
          <p:nvPr>
            <p:ph type="subTitle" idx="1"/>
          </p:nvPr>
        </p:nvSpPr>
        <p:spPr>
          <a:xfrm>
            <a:off x="838199" y="4983276"/>
            <a:ext cx="10512552" cy="1126680"/>
          </a:xfrm>
        </p:spPr>
        <p:txBody>
          <a:bodyPr>
            <a:normAutofit/>
          </a:bodyPr>
          <a:lstStyle/>
          <a:p>
            <a:pPr algn="l"/>
            <a:r>
              <a:rPr lang="en-US" dirty="0"/>
              <a:t>Shane Thomas</a:t>
            </a:r>
            <a:endParaRPr lang="en-US"/>
          </a:p>
        </p:txBody>
      </p:sp>
      <p:sp>
        <p:nvSpPr>
          <p:cNvPr id="10" name="sketch line">
            <a:extLst>
              <a:ext uri="{FF2B5EF4-FFF2-40B4-BE49-F238E27FC236}">
                <a16:creationId xmlns:a16="http://schemas.microsoft.com/office/drawing/2014/main" id="{DA542B6D-E775-4832-91DC-2D20F85781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18595"/>
            <a:ext cx="5410200" cy="18288"/>
          </a:xfrm>
          <a:custGeom>
            <a:avLst/>
            <a:gdLst>
              <a:gd name="csX0" fmla="*/ 0 w 5410200"/>
              <a:gd name="csY0" fmla="*/ 0 h 18288"/>
              <a:gd name="csX1" fmla="*/ 568071 w 5410200"/>
              <a:gd name="csY1" fmla="*/ 0 h 18288"/>
              <a:gd name="csX2" fmla="*/ 1298448 w 5410200"/>
              <a:gd name="csY2" fmla="*/ 0 h 18288"/>
              <a:gd name="csX3" fmla="*/ 1920621 w 5410200"/>
              <a:gd name="csY3" fmla="*/ 0 h 18288"/>
              <a:gd name="csX4" fmla="*/ 2488692 w 5410200"/>
              <a:gd name="csY4" fmla="*/ 0 h 18288"/>
              <a:gd name="csX5" fmla="*/ 3219069 w 5410200"/>
              <a:gd name="csY5" fmla="*/ 0 h 18288"/>
              <a:gd name="csX6" fmla="*/ 3895344 w 5410200"/>
              <a:gd name="csY6" fmla="*/ 0 h 18288"/>
              <a:gd name="csX7" fmla="*/ 4571619 w 5410200"/>
              <a:gd name="csY7" fmla="*/ 0 h 18288"/>
              <a:gd name="csX8" fmla="*/ 5410200 w 5410200"/>
              <a:gd name="csY8" fmla="*/ 0 h 18288"/>
              <a:gd name="csX9" fmla="*/ 5410200 w 5410200"/>
              <a:gd name="csY9" fmla="*/ 18288 h 18288"/>
              <a:gd name="csX10" fmla="*/ 4842129 w 5410200"/>
              <a:gd name="csY10" fmla="*/ 18288 h 18288"/>
              <a:gd name="csX11" fmla="*/ 4328160 w 5410200"/>
              <a:gd name="csY11" fmla="*/ 18288 h 18288"/>
              <a:gd name="csX12" fmla="*/ 3597783 w 5410200"/>
              <a:gd name="csY12" fmla="*/ 18288 h 18288"/>
              <a:gd name="csX13" fmla="*/ 3029712 w 5410200"/>
              <a:gd name="csY13" fmla="*/ 18288 h 18288"/>
              <a:gd name="csX14" fmla="*/ 2299335 w 5410200"/>
              <a:gd name="csY14" fmla="*/ 18288 h 18288"/>
              <a:gd name="csX15" fmla="*/ 1514856 w 5410200"/>
              <a:gd name="csY15" fmla="*/ 18288 h 18288"/>
              <a:gd name="csX16" fmla="*/ 892683 w 5410200"/>
              <a:gd name="csY16" fmla="*/ 18288 h 18288"/>
              <a:gd name="csX17" fmla="*/ 0 w 5410200"/>
              <a:gd name="csY17" fmla="*/ 18288 h 18288"/>
              <a:gd name="csX18" fmla="*/ 0 w 5410200"/>
              <a:gd name="csY18"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Lst>
            <a:rect l="l" t="t" r="r" b="b"/>
            <a:pathLst>
              <a:path w="5410200" h="18288" fill="none" extrusionOk="0">
                <a:moveTo>
                  <a:pt x="0" y="0"/>
                </a:moveTo>
                <a:cubicBezTo>
                  <a:pt x="163050" y="-18707"/>
                  <a:pt x="319321" y="-16364"/>
                  <a:pt x="568071" y="0"/>
                </a:cubicBezTo>
                <a:cubicBezTo>
                  <a:pt x="816821" y="16364"/>
                  <a:pt x="1013224" y="-7268"/>
                  <a:pt x="1298448" y="0"/>
                </a:cubicBezTo>
                <a:cubicBezTo>
                  <a:pt x="1583672" y="7268"/>
                  <a:pt x="1631711" y="-3367"/>
                  <a:pt x="1920621" y="0"/>
                </a:cubicBezTo>
                <a:cubicBezTo>
                  <a:pt x="2209531" y="3367"/>
                  <a:pt x="2364420" y="-19184"/>
                  <a:pt x="2488692" y="0"/>
                </a:cubicBezTo>
                <a:cubicBezTo>
                  <a:pt x="2612964" y="19184"/>
                  <a:pt x="3023298" y="-34627"/>
                  <a:pt x="3219069" y="0"/>
                </a:cubicBezTo>
                <a:cubicBezTo>
                  <a:pt x="3414840" y="34627"/>
                  <a:pt x="3656810" y="24043"/>
                  <a:pt x="3895344" y="0"/>
                </a:cubicBezTo>
                <a:cubicBezTo>
                  <a:pt x="4133879" y="-24043"/>
                  <a:pt x="4393984" y="-19577"/>
                  <a:pt x="4571619" y="0"/>
                </a:cubicBezTo>
                <a:cubicBezTo>
                  <a:pt x="4749255" y="19577"/>
                  <a:pt x="5179928" y="-6281"/>
                  <a:pt x="5410200" y="0"/>
                </a:cubicBezTo>
                <a:cubicBezTo>
                  <a:pt x="5410730" y="6954"/>
                  <a:pt x="5410934" y="12839"/>
                  <a:pt x="5410200" y="18288"/>
                </a:cubicBezTo>
                <a:cubicBezTo>
                  <a:pt x="5139060" y="6751"/>
                  <a:pt x="5121593" y="31035"/>
                  <a:pt x="4842129" y="18288"/>
                </a:cubicBezTo>
                <a:cubicBezTo>
                  <a:pt x="4562665" y="5541"/>
                  <a:pt x="4448273" y="9487"/>
                  <a:pt x="4328160" y="18288"/>
                </a:cubicBezTo>
                <a:cubicBezTo>
                  <a:pt x="4208047" y="27089"/>
                  <a:pt x="3760936" y="22567"/>
                  <a:pt x="3597783" y="18288"/>
                </a:cubicBezTo>
                <a:cubicBezTo>
                  <a:pt x="3434630" y="14009"/>
                  <a:pt x="3299718" y="33213"/>
                  <a:pt x="3029712" y="18288"/>
                </a:cubicBezTo>
                <a:cubicBezTo>
                  <a:pt x="2759706" y="3363"/>
                  <a:pt x="2640159" y="27394"/>
                  <a:pt x="2299335" y="18288"/>
                </a:cubicBezTo>
                <a:cubicBezTo>
                  <a:pt x="1958511" y="9182"/>
                  <a:pt x="1801186" y="28985"/>
                  <a:pt x="1514856" y="18288"/>
                </a:cubicBezTo>
                <a:cubicBezTo>
                  <a:pt x="1228526" y="7591"/>
                  <a:pt x="1063509" y="-5305"/>
                  <a:pt x="892683" y="18288"/>
                </a:cubicBezTo>
                <a:cubicBezTo>
                  <a:pt x="721857" y="41881"/>
                  <a:pt x="186945" y="-20897"/>
                  <a:pt x="0" y="18288"/>
                </a:cubicBezTo>
                <a:cubicBezTo>
                  <a:pt x="-570" y="9279"/>
                  <a:pt x="132" y="5100"/>
                  <a:pt x="0" y="0"/>
                </a:cubicBezTo>
                <a:close/>
              </a:path>
              <a:path w="5410200" h="18288" stroke="0" extrusionOk="0">
                <a:moveTo>
                  <a:pt x="0" y="0"/>
                </a:moveTo>
                <a:cubicBezTo>
                  <a:pt x="285096" y="-4925"/>
                  <a:pt x="376456" y="22268"/>
                  <a:pt x="622173" y="0"/>
                </a:cubicBezTo>
                <a:cubicBezTo>
                  <a:pt x="867890" y="-22268"/>
                  <a:pt x="1031392" y="7228"/>
                  <a:pt x="1136142" y="0"/>
                </a:cubicBezTo>
                <a:cubicBezTo>
                  <a:pt x="1240892" y="-7228"/>
                  <a:pt x="1561853" y="9877"/>
                  <a:pt x="1920621" y="0"/>
                </a:cubicBezTo>
                <a:cubicBezTo>
                  <a:pt x="2279389" y="-9877"/>
                  <a:pt x="2367255" y="19546"/>
                  <a:pt x="2542794" y="0"/>
                </a:cubicBezTo>
                <a:cubicBezTo>
                  <a:pt x="2718333" y="-19546"/>
                  <a:pt x="2866732" y="-22226"/>
                  <a:pt x="3164967" y="0"/>
                </a:cubicBezTo>
                <a:cubicBezTo>
                  <a:pt x="3463202" y="22226"/>
                  <a:pt x="3568055" y="-2765"/>
                  <a:pt x="3949446" y="0"/>
                </a:cubicBezTo>
                <a:cubicBezTo>
                  <a:pt x="4330837" y="2765"/>
                  <a:pt x="4287895" y="10557"/>
                  <a:pt x="4517517" y="0"/>
                </a:cubicBezTo>
                <a:cubicBezTo>
                  <a:pt x="4747139" y="-10557"/>
                  <a:pt x="5149588" y="8716"/>
                  <a:pt x="5410200" y="0"/>
                </a:cubicBezTo>
                <a:cubicBezTo>
                  <a:pt x="5409517" y="5414"/>
                  <a:pt x="5409480" y="12510"/>
                  <a:pt x="5410200" y="18288"/>
                </a:cubicBezTo>
                <a:cubicBezTo>
                  <a:pt x="5163327" y="41494"/>
                  <a:pt x="5008749" y="10693"/>
                  <a:pt x="4842129" y="18288"/>
                </a:cubicBezTo>
                <a:cubicBezTo>
                  <a:pt x="4675509" y="25883"/>
                  <a:pt x="4433401" y="-615"/>
                  <a:pt x="4165854" y="18288"/>
                </a:cubicBezTo>
                <a:cubicBezTo>
                  <a:pt x="3898308" y="37191"/>
                  <a:pt x="3809032" y="-8710"/>
                  <a:pt x="3543681" y="18288"/>
                </a:cubicBezTo>
                <a:cubicBezTo>
                  <a:pt x="3278330" y="45286"/>
                  <a:pt x="3073876" y="-15917"/>
                  <a:pt x="2759202" y="18288"/>
                </a:cubicBezTo>
                <a:cubicBezTo>
                  <a:pt x="2444528" y="52493"/>
                  <a:pt x="2204144" y="3372"/>
                  <a:pt x="1974723" y="18288"/>
                </a:cubicBezTo>
                <a:cubicBezTo>
                  <a:pt x="1745302" y="33204"/>
                  <a:pt x="1602335" y="31490"/>
                  <a:pt x="1406652" y="18288"/>
                </a:cubicBezTo>
                <a:cubicBezTo>
                  <a:pt x="1210969" y="5086"/>
                  <a:pt x="923948" y="3161"/>
                  <a:pt x="730377" y="18288"/>
                </a:cubicBezTo>
                <a:cubicBezTo>
                  <a:pt x="536806" y="33415"/>
                  <a:pt x="336496" y="-141"/>
                  <a:pt x="0" y="18288"/>
                </a:cubicBezTo>
                <a:cubicBezTo>
                  <a:pt x="-306" y="11061"/>
                  <a:pt x="-655" y="7751"/>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24583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6F9DBB-E6FD-D7A7-6EB6-D9AC7FD86DA3}"/>
              </a:ext>
            </a:extLst>
          </p:cNvPr>
          <p:cNvSpPr>
            <a:spLocks noGrp="1"/>
          </p:cNvSpPr>
          <p:nvPr>
            <p:ph type="title"/>
          </p:nvPr>
        </p:nvSpPr>
        <p:spPr>
          <a:xfrm>
            <a:off x="838200" y="365125"/>
            <a:ext cx="10515600" cy="1325563"/>
          </a:xfrm>
        </p:spPr>
        <p:txBody>
          <a:bodyPr>
            <a:normAutofit/>
          </a:bodyPr>
          <a:lstStyle/>
          <a:p>
            <a:r>
              <a:rPr lang="en-US" sz="5400" dirty="0"/>
              <a:t>Voting Items</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2E5108C-F88E-962B-13FB-66F7050505DB}"/>
              </a:ext>
            </a:extLst>
          </p:cNvPr>
          <p:cNvSpPr>
            <a:spLocks noGrp="1"/>
          </p:cNvSpPr>
          <p:nvPr>
            <p:ph idx="1"/>
          </p:nvPr>
        </p:nvSpPr>
        <p:spPr>
          <a:xfrm>
            <a:off x="838200" y="1929384"/>
            <a:ext cx="10515600" cy="4251960"/>
          </a:xfrm>
        </p:spPr>
        <p:txBody>
          <a:bodyPr>
            <a:normAutofit/>
          </a:bodyPr>
          <a:lstStyle/>
          <a:p>
            <a:r>
              <a:rPr lang="en-US" sz="2200" dirty="0"/>
              <a:t>PGRR144, Dynamic Model Submission and Review Requirements for Large Loads including Large Electronic Loads</a:t>
            </a:r>
          </a:p>
          <a:p>
            <a:pPr lvl="1"/>
            <a:r>
              <a:rPr lang="en-US" sz="1800" dirty="0"/>
              <a:t>Discussion was around TIEC 7/3/26 Comments with ERCOT indicating their concerns would be better taken up during the development of Batch 1+ and the Consolidated Transmission Planning Process</a:t>
            </a:r>
          </a:p>
          <a:p>
            <a:pPr lvl="1"/>
            <a:r>
              <a:rPr lang="en-US" sz="1800" dirty="0"/>
              <a:t>Endorsed and forward to TAC the 7/9/26 ROS Report and 7/22/26 Revised Impact Analysis for PGRR144</a:t>
            </a:r>
          </a:p>
          <a:p>
            <a:pPr lvl="2"/>
            <a:r>
              <a:rPr lang="en-US" sz="1600" dirty="0"/>
              <a:t>2 Abstentions from the Consumer segment </a:t>
            </a:r>
          </a:p>
          <a:p>
            <a:pPr lvl="2"/>
            <a:r>
              <a:rPr lang="en-US" sz="1600" dirty="0"/>
              <a:t>Annual Recurring Operations and Maintenance (O&amp;M) Staffing Cost: $200K – $250K</a:t>
            </a:r>
          </a:p>
          <a:p>
            <a:pPr lvl="2"/>
            <a:r>
              <a:rPr lang="en-US" sz="1600" dirty="0"/>
              <a:t>1.0 Full-Time Employees (FTEs) to support this PGRR</a:t>
            </a:r>
          </a:p>
          <a:p>
            <a:pPr lvl="2"/>
            <a:endParaRPr lang="en-US" sz="1400" dirty="0"/>
          </a:p>
        </p:txBody>
      </p:sp>
    </p:spTree>
    <p:extLst>
      <p:ext uri="{BB962C8B-B14F-4D97-AF65-F5344CB8AC3E}">
        <p14:creationId xmlns:p14="http://schemas.microsoft.com/office/powerpoint/2010/main" val="2925194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DC3D20-5E03-51A3-0C36-BB3B9AC2790C}"/>
              </a:ext>
            </a:extLst>
          </p:cNvPr>
          <p:cNvSpPr>
            <a:spLocks noGrp="1"/>
          </p:cNvSpPr>
          <p:nvPr>
            <p:ph type="title"/>
          </p:nvPr>
        </p:nvSpPr>
        <p:spPr>
          <a:xfrm>
            <a:off x="838200" y="365125"/>
            <a:ext cx="10515600" cy="1325563"/>
          </a:xfrm>
        </p:spPr>
        <p:txBody>
          <a:bodyPr>
            <a:normAutofit/>
          </a:bodyPr>
          <a:lstStyle/>
          <a:p>
            <a:r>
              <a:rPr lang="en-US" sz="5400" dirty="0"/>
              <a:t>Recent ROS Action</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BF3602-C2EE-DEB8-1449-D669C49DE447}"/>
              </a:ext>
            </a:extLst>
          </p:cNvPr>
          <p:cNvSpPr>
            <a:spLocks noGrp="1"/>
          </p:cNvSpPr>
          <p:nvPr>
            <p:ph idx="1"/>
          </p:nvPr>
        </p:nvSpPr>
        <p:spPr>
          <a:xfrm>
            <a:off x="838200" y="1929383"/>
            <a:ext cx="10515600" cy="4709161"/>
          </a:xfrm>
        </p:spPr>
        <p:txBody>
          <a:bodyPr>
            <a:normAutofit fontScale="92500" lnSpcReduction="20000"/>
          </a:bodyPr>
          <a:lstStyle/>
          <a:p>
            <a:r>
              <a:rPr lang="en-US" sz="2400" dirty="0"/>
              <a:t>NOGRR 289, Extension for LCL Cooling Load Ride-Through Compliance  </a:t>
            </a:r>
          </a:p>
          <a:p>
            <a:pPr lvl="1"/>
            <a:r>
              <a:rPr lang="en-US" sz="1900" dirty="0"/>
              <a:t>Urgently Tabled </a:t>
            </a:r>
          </a:p>
          <a:p>
            <a:pPr lvl="1"/>
            <a:r>
              <a:rPr lang="en-US" sz="1900" dirty="0"/>
              <a:t>Waiting on ERCOT review and analysis</a:t>
            </a:r>
          </a:p>
          <a:p>
            <a:r>
              <a:rPr lang="en-US" sz="2400" dirty="0"/>
              <a:t>NPRR1295, GTC Exit Solutions</a:t>
            </a:r>
          </a:p>
          <a:p>
            <a:pPr lvl="1"/>
            <a:r>
              <a:rPr lang="en-US" sz="1900" dirty="0"/>
              <a:t>Endorsed as amended by the 7/9/26 ERCOT </a:t>
            </a:r>
          </a:p>
          <a:p>
            <a:r>
              <a:rPr lang="en-US" sz="2400" dirty="0"/>
              <a:t>NPRR1317, Creation of Non-Settled Generator (NSG) and Clarification of the Types, Usage, and Registration of Distributed Generation</a:t>
            </a:r>
          </a:p>
          <a:p>
            <a:pPr lvl="1"/>
            <a:r>
              <a:rPr lang="en-US" sz="1900" dirty="0"/>
              <a:t>Endorsed as amended by the 8/6/26 WMS comments</a:t>
            </a:r>
          </a:p>
          <a:p>
            <a:r>
              <a:rPr lang="en-US" sz="2400" dirty="0"/>
              <a:t>PGRR140, Related to NPRR1317 </a:t>
            </a:r>
          </a:p>
          <a:p>
            <a:pPr lvl="1"/>
            <a:r>
              <a:rPr lang="en-US" sz="1900" dirty="0"/>
              <a:t>Language endorsed as amended by the 5/6/26 ERCOT comments</a:t>
            </a:r>
          </a:p>
          <a:p>
            <a:pPr lvl="1"/>
            <a:r>
              <a:rPr lang="en-US" sz="1900" dirty="0"/>
              <a:t>IA review expected at the next meeting</a:t>
            </a:r>
          </a:p>
          <a:p>
            <a:r>
              <a:rPr lang="en-US" sz="2400" dirty="0"/>
              <a:t>PGRR146, Rename Quarterly Stability Assessment and Modify the Assessment Schedule</a:t>
            </a:r>
          </a:p>
          <a:p>
            <a:pPr lvl="1"/>
            <a:r>
              <a:rPr lang="en-US" sz="1900" dirty="0"/>
              <a:t>Language endorsed as amended by the 6/15/26 Southern Power Comments with a recommended effective date of 9/1/27</a:t>
            </a:r>
          </a:p>
          <a:p>
            <a:pPr lvl="1"/>
            <a:r>
              <a:rPr lang="en-US" sz="1900" dirty="0"/>
              <a:t>IA review expected at the next meeting</a:t>
            </a:r>
          </a:p>
        </p:txBody>
      </p:sp>
    </p:spTree>
    <p:extLst>
      <p:ext uri="{BB962C8B-B14F-4D97-AF65-F5344CB8AC3E}">
        <p14:creationId xmlns:p14="http://schemas.microsoft.com/office/powerpoint/2010/main" val="42255442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CDC3D20-5E03-51A3-0C36-BB3B9AC2790C}"/>
              </a:ext>
            </a:extLst>
          </p:cNvPr>
          <p:cNvSpPr>
            <a:spLocks noGrp="1"/>
          </p:cNvSpPr>
          <p:nvPr>
            <p:ph type="title"/>
          </p:nvPr>
        </p:nvSpPr>
        <p:spPr>
          <a:xfrm>
            <a:off x="838200" y="365125"/>
            <a:ext cx="10515600" cy="1325563"/>
          </a:xfrm>
        </p:spPr>
        <p:txBody>
          <a:bodyPr>
            <a:normAutofit/>
          </a:bodyPr>
          <a:lstStyle/>
          <a:p>
            <a:r>
              <a:rPr lang="en-US" sz="5400" dirty="0"/>
              <a:t>2027 AS Methodology Discussion</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5FBF3602-C2EE-DEB8-1449-D669C49DE447}"/>
              </a:ext>
            </a:extLst>
          </p:cNvPr>
          <p:cNvSpPr>
            <a:spLocks noGrp="1"/>
          </p:cNvSpPr>
          <p:nvPr>
            <p:ph idx="1"/>
          </p:nvPr>
        </p:nvSpPr>
        <p:spPr>
          <a:xfrm>
            <a:off x="838200" y="1929384"/>
            <a:ext cx="10684764" cy="4251960"/>
          </a:xfrm>
        </p:spPr>
        <p:txBody>
          <a:bodyPr>
            <a:normAutofit/>
          </a:bodyPr>
          <a:lstStyle/>
          <a:p>
            <a:r>
              <a:rPr lang="en-US" sz="2200" dirty="0"/>
              <a:t>Discussion focused on the probabilistic model and ECRS/Non-Spin procurement levels</a:t>
            </a:r>
          </a:p>
          <a:p>
            <a:pPr lvl="1"/>
            <a:r>
              <a:rPr lang="en-US" sz="1800" dirty="0"/>
              <a:t>Risk credits were generally viewed negatively by the group.  The vote taken would made them lower than the ERCOT recommended level but there were concerns with the resulting effect of increasing the procurement levels</a:t>
            </a:r>
          </a:p>
          <a:p>
            <a:pPr lvl="1"/>
            <a:r>
              <a:rPr lang="en-US" sz="1800" dirty="0"/>
              <a:t>Consumers expressed concern with ESR treatment </a:t>
            </a:r>
            <a:endParaRPr lang="en-US" sz="1000" dirty="0"/>
          </a:p>
          <a:p>
            <a:r>
              <a:rPr lang="en-US" sz="2200" dirty="0"/>
              <a:t>ROS took a vote to endorse the 2027 AS Methodology but retain the 2026 Risk Credit parameters which did not pass</a:t>
            </a:r>
          </a:p>
          <a:p>
            <a:pPr lvl="1"/>
            <a:r>
              <a:rPr lang="en-US" sz="1800" dirty="0"/>
              <a:t>9 Abstentions: Independent Generators (2), Independent Power Marketer (1), Independent REPs (2), Investor Owned Utilities (3), Municipals (1)</a:t>
            </a:r>
          </a:p>
          <a:p>
            <a:pPr lvl="1"/>
            <a:r>
              <a:rPr lang="en-US" sz="1800" dirty="0"/>
              <a:t>11 (66.7%) Against: Consumers (4), Cooperatives (2), Independent REPs (2),Investor Owned Utilities (1), Municipals (2)</a:t>
            </a:r>
          </a:p>
          <a:p>
            <a:pPr lvl="1"/>
            <a:r>
              <a:rPr lang="en-US" sz="1800" dirty="0"/>
              <a:t>5 (33.3%) For: Cooperatives (2), Independent Generators (2), Independent Power Marketer (1)</a:t>
            </a:r>
          </a:p>
        </p:txBody>
      </p:sp>
    </p:spTree>
    <p:extLst>
      <p:ext uri="{BB962C8B-B14F-4D97-AF65-F5344CB8AC3E}">
        <p14:creationId xmlns:p14="http://schemas.microsoft.com/office/powerpoint/2010/main" val="733741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7916C1-E369-CC70-1BF9-AE2D34616532}"/>
              </a:ext>
            </a:extLst>
          </p:cNvPr>
          <p:cNvSpPr>
            <a:spLocks noGrp="1"/>
          </p:cNvSpPr>
          <p:nvPr>
            <p:ph type="title"/>
          </p:nvPr>
        </p:nvSpPr>
        <p:spPr>
          <a:xfrm>
            <a:off x="838200" y="365125"/>
            <a:ext cx="10515600" cy="1325563"/>
          </a:xfrm>
        </p:spPr>
        <p:txBody>
          <a:bodyPr>
            <a:normAutofit/>
          </a:bodyPr>
          <a:lstStyle/>
          <a:p>
            <a:r>
              <a:rPr lang="en-US" sz="5400" dirty="0"/>
              <a:t>NOGRRs Under ROS Review</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5001C7-0B1A-6CFD-8CB2-99A65CCC570F}"/>
              </a:ext>
            </a:extLst>
          </p:cNvPr>
          <p:cNvSpPr>
            <a:spLocks noGrp="1"/>
          </p:cNvSpPr>
          <p:nvPr>
            <p:ph idx="1"/>
          </p:nvPr>
        </p:nvSpPr>
        <p:spPr>
          <a:xfrm>
            <a:off x="838200" y="1929384"/>
            <a:ext cx="10515600" cy="4251960"/>
          </a:xfrm>
        </p:spPr>
        <p:txBody>
          <a:bodyPr>
            <a:normAutofit/>
          </a:bodyPr>
          <a:lstStyle/>
          <a:p>
            <a:r>
              <a:rPr lang="en-US" sz="2200" dirty="0"/>
              <a:t>NOGRR284, Related to NPRR1310, Dispatchable Reliability Reserve Service Plus Energy Storage Resource Participation and Release Factor</a:t>
            </a:r>
          </a:p>
          <a:p>
            <a:r>
              <a:rPr lang="en-US" sz="2200" dirty="0"/>
              <a:t>NOGRR288, Related to NPRR1340, Dispatchable Reliability Reserve Service Ancillary Service with Energy Storage Resource Participation (OWG)</a:t>
            </a:r>
          </a:p>
          <a:p>
            <a:r>
              <a:rPr lang="en-US" sz="2200" dirty="0"/>
              <a:t>NOGRR289, Extension for LCL Cooling Load Ride-Through Compliance (Urgent) (ROS)</a:t>
            </a:r>
          </a:p>
          <a:p>
            <a:endParaRPr lang="en-US" sz="2200" dirty="0"/>
          </a:p>
        </p:txBody>
      </p:sp>
    </p:spTree>
    <p:extLst>
      <p:ext uri="{BB962C8B-B14F-4D97-AF65-F5344CB8AC3E}">
        <p14:creationId xmlns:p14="http://schemas.microsoft.com/office/powerpoint/2010/main" val="1563790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7916C1-E369-CC70-1BF9-AE2D34616532}"/>
              </a:ext>
            </a:extLst>
          </p:cNvPr>
          <p:cNvSpPr>
            <a:spLocks noGrp="1"/>
          </p:cNvSpPr>
          <p:nvPr>
            <p:ph type="title"/>
          </p:nvPr>
        </p:nvSpPr>
        <p:spPr>
          <a:xfrm>
            <a:off x="838200" y="365125"/>
            <a:ext cx="10515600" cy="1325563"/>
          </a:xfrm>
        </p:spPr>
        <p:txBody>
          <a:bodyPr>
            <a:normAutofit/>
          </a:bodyPr>
          <a:lstStyle/>
          <a:p>
            <a:r>
              <a:rPr lang="en-US" sz="5400" dirty="0"/>
              <a:t>PGRRs Under ROS Review</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5001C7-0B1A-6CFD-8CB2-99A65CCC570F}"/>
              </a:ext>
            </a:extLst>
          </p:cNvPr>
          <p:cNvSpPr>
            <a:spLocks noGrp="1"/>
          </p:cNvSpPr>
          <p:nvPr>
            <p:ph idx="1"/>
          </p:nvPr>
        </p:nvSpPr>
        <p:spPr>
          <a:xfrm>
            <a:off x="838200" y="1929384"/>
            <a:ext cx="10515600" cy="4251960"/>
          </a:xfrm>
        </p:spPr>
        <p:txBody>
          <a:bodyPr>
            <a:noAutofit/>
          </a:bodyPr>
          <a:lstStyle/>
          <a:p>
            <a:r>
              <a:rPr lang="en-US" sz="2200" dirty="0"/>
              <a:t>PGRR073, Related to NPRR956, Designation of Providers of Transmission Additions </a:t>
            </a:r>
          </a:p>
          <a:p>
            <a:r>
              <a:rPr lang="en-US" sz="2200" dirty="0"/>
              <a:t>PGRR122, Reliability Performance Criteria for Loss of Load (DWG, PLWG)</a:t>
            </a:r>
          </a:p>
          <a:p>
            <a:r>
              <a:rPr lang="en-US" sz="2200" dirty="0"/>
              <a:t>PGRR124, ESR Maintenance Exception to Modifications (DWG, PLWG)</a:t>
            </a:r>
          </a:p>
          <a:p>
            <a:r>
              <a:rPr lang="en-US" sz="2200" dirty="0"/>
              <a:t>PGRR130, Related to NPRR1295, GTC Exit Solutions (PLWG)</a:t>
            </a:r>
          </a:p>
          <a:p>
            <a:r>
              <a:rPr lang="en-US" sz="2200" dirty="0"/>
              <a:t>PGRR140, Related to NPRR1317, Creation of Non-Settled Generator (NSG) and Clarification of the Types, Usage, and Registration of Distributed Generation (ROS)</a:t>
            </a:r>
          </a:p>
          <a:p>
            <a:r>
              <a:rPr lang="en-US" sz="2200" dirty="0"/>
              <a:t>PGRR142, In-kind Definition for Generation (ROS)</a:t>
            </a:r>
          </a:p>
          <a:p>
            <a:r>
              <a:rPr lang="en-US" sz="2200" strike="sngStrike" dirty="0"/>
              <a:t>PGRR144, Dynamic Model Submission and Review Requirements for Large Loads including Large Electronic Loads</a:t>
            </a:r>
          </a:p>
          <a:p>
            <a:r>
              <a:rPr lang="en-US" sz="2200" dirty="0"/>
              <a:t>PGRR146, Rename Quarterly Stability Assessment and Modify the Assessment Schedule (ROS)</a:t>
            </a:r>
          </a:p>
          <a:p>
            <a:r>
              <a:rPr lang="en-US" sz="2200" dirty="0"/>
              <a:t>PGRR147, Allowable Non-Consequential Load Loss Alignment (PLWG)</a:t>
            </a:r>
          </a:p>
        </p:txBody>
      </p:sp>
    </p:spTree>
    <p:extLst>
      <p:ext uri="{BB962C8B-B14F-4D97-AF65-F5344CB8AC3E}">
        <p14:creationId xmlns:p14="http://schemas.microsoft.com/office/powerpoint/2010/main" val="27758610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07916C1-E369-CC70-1BF9-AE2D34616532}"/>
              </a:ext>
            </a:extLst>
          </p:cNvPr>
          <p:cNvSpPr>
            <a:spLocks noGrp="1"/>
          </p:cNvSpPr>
          <p:nvPr>
            <p:ph type="title"/>
          </p:nvPr>
        </p:nvSpPr>
        <p:spPr>
          <a:xfrm>
            <a:off x="838200" y="365125"/>
            <a:ext cx="10515600" cy="1325563"/>
          </a:xfrm>
        </p:spPr>
        <p:txBody>
          <a:bodyPr>
            <a:normAutofit/>
          </a:bodyPr>
          <a:lstStyle/>
          <a:p>
            <a:r>
              <a:rPr lang="en-US" sz="5400" dirty="0"/>
              <a:t>NPRRs Under ROS Review</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A5001C7-0B1A-6CFD-8CB2-99A65CCC570F}"/>
              </a:ext>
            </a:extLst>
          </p:cNvPr>
          <p:cNvSpPr>
            <a:spLocks noGrp="1"/>
          </p:cNvSpPr>
          <p:nvPr>
            <p:ph idx="1"/>
          </p:nvPr>
        </p:nvSpPr>
        <p:spPr>
          <a:xfrm>
            <a:off x="838200" y="1929384"/>
            <a:ext cx="10515600" cy="4251960"/>
          </a:xfrm>
        </p:spPr>
        <p:txBody>
          <a:bodyPr>
            <a:normAutofit/>
          </a:bodyPr>
          <a:lstStyle/>
          <a:p>
            <a:r>
              <a:rPr lang="en-US" sz="2200" dirty="0"/>
              <a:t>NPRR1272, Voltage Support at Private Use Networks (PLWG, VPWG)</a:t>
            </a:r>
          </a:p>
          <a:p>
            <a:r>
              <a:rPr lang="en-US" sz="2200" dirty="0"/>
              <a:t>NPRR1278, Establishing Advanced Grid Support Service as an Ancillary Service (OWG)</a:t>
            </a:r>
          </a:p>
          <a:p>
            <a:r>
              <a:rPr lang="fr-FR" sz="2200" strike="sngStrike" dirty="0"/>
              <a:t>NPRR1295, GTC Exit Solutions (ROS)</a:t>
            </a:r>
          </a:p>
          <a:p>
            <a:r>
              <a:rPr lang="en-US" sz="2200" strike="sngStrike" dirty="0"/>
              <a:t>NPRR1317, Creation of Non-Settled Generator (NSG) and Clarification of the Types, Usage, and Registration of Distributed Generation (ROS)</a:t>
            </a:r>
          </a:p>
          <a:p>
            <a:r>
              <a:rPr lang="en-US" sz="2200" dirty="0"/>
              <a:t>NPRR1340, Dispatchable Reliability Reserve Service Ancillary Service with Energy Storage Resource Participation (OWG, PDCWG)</a:t>
            </a:r>
          </a:p>
        </p:txBody>
      </p:sp>
    </p:spTree>
    <p:extLst>
      <p:ext uri="{BB962C8B-B14F-4D97-AF65-F5344CB8AC3E}">
        <p14:creationId xmlns:p14="http://schemas.microsoft.com/office/powerpoint/2010/main" val="15599715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55CFFA0-E895-BF00-D97C-2268E55F78B8}"/>
              </a:ext>
            </a:extLst>
          </p:cNvPr>
          <p:cNvSpPr>
            <a:spLocks noGrp="1"/>
          </p:cNvSpPr>
          <p:nvPr>
            <p:ph type="title"/>
          </p:nvPr>
        </p:nvSpPr>
        <p:spPr>
          <a:xfrm>
            <a:off x="838200" y="365125"/>
            <a:ext cx="10515600" cy="1325563"/>
          </a:xfrm>
        </p:spPr>
        <p:txBody>
          <a:bodyPr>
            <a:normAutofit/>
          </a:bodyPr>
          <a:lstStyle/>
          <a:p>
            <a:r>
              <a:rPr lang="en-US" sz="5400"/>
              <a:t>Meeting Schedule</a:t>
            </a:r>
          </a:p>
        </p:txBody>
      </p:sp>
      <p:sp>
        <p:nvSpPr>
          <p:cNvPr id="10"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9E851739-6BD0-EBA9-4A44-FA366B60F4C3}"/>
              </a:ext>
            </a:extLst>
          </p:cNvPr>
          <p:cNvSpPr>
            <a:spLocks noGrp="1"/>
          </p:cNvSpPr>
          <p:nvPr>
            <p:ph idx="1"/>
          </p:nvPr>
        </p:nvSpPr>
        <p:spPr>
          <a:xfrm>
            <a:off x="838200" y="1929384"/>
            <a:ext cx="10515600" cy="4251960"/>
          </a:xfrm>
        </p:spPr>
        <p:txBody>
          <a:bodyPr>
            <a:normAutofit/>
          </a:bodyPr>
          <a:lstStyle/>
          <a:p>
            <a:r>
              <a:rPr lang="en-US" sz="2200" strike="sngStrike" dirty="0">
                <a:solidFill>
                  <a:srgbClr val="FF0000"/>
                </a:solidFill>
              </a:rPr>
              <a:t>September 3, 2026</a:t>
            </a:r>
          </a:p>
          <a:p>
            <a:r>
              <a:rPr lang="en-US" sz="2200" dirty="0"/>
              <a:t>October 1, 2026</a:t>
            </a:r>
          </a:p>
          <a:p>
            <a:r>
              <a:rPr lang="en-US" sz="2200" dirty="0"/>
              <a:t>November 5, 2026</a:t>
            </a:r>
          </a:p>
          <a:p>
            <a:r>
              <a:rPr lang="en-US" sz="2200" dirty="0"/>
              <a:t>December 3, 2026</a:t>
            </a:r>
          </a:p>
        </p:txBody>
      </p:sp>
    </p:spTree>
    <p:extLst>
      <p:ext uri="{BB962C8B-B14F-4D97-AF65-F5344CB8AC3E}">
        <p14:creationId xmlns:p14="http://schemas.microsoft.com/office/powerpoint/2010/main" val="39825117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de49536e-9021-4e8b-a813-eda5cb0caf1c}" enabled="1" method="Privileged" siteId="{db1e96a8-a3da-442a-930b-235cac24cd5c}" removed="0"/>
</clbl:labelList>
</file>

<file path=docProps/app.xml><?xml version="1.0" encoding="utf-8"?>
<Properties xmlns="http://schemas.openxmlformats.org/officeDocument/2006/extended-properties" xmlns:vt="http://schemas.openxmlformats.org/officeDocument/2006/docPropsVTypes">
  <TotalTime>369</TotalTime>
  <Words>669</Words>
  <Application>Microsoft Office PowerPoint</Application>
  <PresentationFormat>Widescreen</PresentationFormat>
  <Paragraphs>56</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Aptos</vt:lpstr>
      <vt:lpstr>Aptos Display</vt:lpstr>
      <vt:lpstr>Arial</vt:lpstr>
      <vt:lpstr>Office Theme</vt:lpstr>
      <vt:lpstr>ROS Report – August 26, 2026</vt:lpstr>
      <vt:lpstr>Voting Items</vt:lpstr>
      <vt:lpstr>Recent ROS Action</vt:lpstr>
      <vt:lpstr>2027 AS Methodology Discussion</vt:lpstr>
      <vt:lpstr>NOGRRs Under ROS Review</vt:lpstr>
      <vt:lpstr>PGRRs Under ROS Review</vt:lpstr>
      <vt:lpstr>NPRRs Under ROS Review</vt:lpstr>
      <vt:lpstr>Meeting Schedule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Thomas, Shane SENA-STX/A/72</dc:creator>
  <cp:lastModifiedBy>Thomas, Shane SENA-STX/A/72</cp:lastModifiedBy>
  <cp:revision>2</cp:revision>
  <dcterms:created xsi:type="dcterms:W3CDTF">2026-07-24T15:11:23Z</dcterms:created>
  <dcterms:modified xsi:type="dcterms:W3CDTF">2026-08-21T21:29:43Z</dcterms:modified>
</cp:coreProperties>
</file>