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67" r:id="rId3"/>
  </p:sldMasterIdLst>
  <p:notesMasterIdLst>
    <p:notesMasterId r:id="rId7"/>
  </p:notesMasterIdLst>
  <p:handoutMasterIdLst>
    <p:handoutMasterId r:id="rId8"/>
  </p:handoutMasterIdLst>
  <p:sldIdLst>
    <p:sldId id="260" r:id="rId4"/>
    <p:sldId id="2598" r:id="rId5"/>
    <p:sldId id="2596" r:id="rId6"/>
  </p:sldIdLst>
  <p:sldSz cx="9144000" cy="6858000" type="screen4x3"/>
  <p:notesSz cx="7010400" cy="92964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3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6"/>
    <a:srgbClr val="55BAB7"/>
    <a:srgbClr val="00385E"/>
    <a:srgbClr val="C4E3E1"/>
    <a:srgbClr val="C0D1E2"/>
    <a:srgbClr val="008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3784" autoAdjust="0"/>
  </p:normalViewPr>
  <p:slideViewPr>
    <p:cSldViewPr snapToGrid="0" snapToObjects="1">
      <p:cViewPr varScale="1">
        <p:scale>
          <a:sx n="89" d="100"/>
          <a:sy n="89" d="100"/>
        </p:scale>
        <p:origin x="1166" y="86"/>
      </p:cViewPr>
      <p:guideLst>
        <p:guide orient="horz" pos="403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2034" y="-10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Master" Target="slideMasters/slideMaster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93900B-E395-43E7-8304-29909643870B}" type="datetimeFigureOut">
              <a:rPr lang="en-US"/>
              <a:pPr>
                <a:defRPr/>
              </a:pPr>
              <a:t>8/21/2026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676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9" y="8829676"/>
            <a:ext cx="3038475" cy="465138"/>
          </a:xfrm>
          <a:prstGeom prst="rect">
            <a:avLst/>
          </a:prstGeom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99E6681-5ED2-4276-ADE9-96EBF7D373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1268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9" y="0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16DEC4A-A848-423D-B6D0-8A125B2D4CA1}" type="datetimeFigureOut">
              <a:rPr lang="en-US"/>
              <a:pPr>
                <a:defRPr/>
              </a:pPr>
              <a:t>8/21/2026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6" rIns="91430" bIns="45716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6"/>
            <a:ext cx="5607050" cy="4183063"/>
          </a:xfrm>
          <a:prstGeom prst="rect">
            <a:avLst/>
          </a:prstGeom>
        </p:spPr>
        <p:txBody>
          <a:bodyPr vert="horz" lIns="91430" tIns="45716" rIns="91430" bIns="45716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676"/>
            <a:ext cx="3038475" cy="465138"/>
          </a:xfrm>
          <a:prstGeom prst="rect">
            <a:avLst/>
          </a:prstGeom>
        </p:spPr>
        <p:txBody>
          <a:bodyPr vert="horz" lIns="91430" tIns="45716" rIns="91430" bIns="45716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9" y="8829676"/>
            <a:ext cx="3038475" cy="465138"/>
          </a:xfrm>
          <a:prstGeom prst="rect">
            <a:avLst/>
          </a:prstGeom>
        </p:spPr>
        <p:txBody>
          <a:bodyPr vert="horz" wrap="square" lIns="91430" tIns="45716" rIns="91430" bIns="45716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B56BE11-F7D4-4A51-97C7-9E59A26F3BF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74253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EEEA60B-7622-4EC2-8DF7-099F1D6081DA}" type="slidenum">
              <a:rPr lang="en-US" altLang="en-US" smtClean="0">
                <a:latin typeface="Calibri" panose="020F0502020204030204" pitchFamily="34" charset="0"/>
              </a:rPr>
              <a:pPr/>
              <a:t>1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281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C94215-9255-CCF8-25BE-EB56116D9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2CF47E6E-2603-89B9-9DD3-50C3B042DA8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6C11DAF7-D7FE-957A-EA2E-15560417327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3BB1A8DE-E3E0-2BE9-6398-7874648EF08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2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8295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873" indent="-285721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2883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036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189" indent="-228577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343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496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8649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5802" indent="-228577" defTabSz="45715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4AE44D9-16B7-444D-AA66-52C3E69C02E8}" type="slidenum">
              <a:rPr lang="en-US" altLang="en-US" smtClean="0">
                <a:latin typeface="Calibri" panose="020F0502020204030204" pitchFamily="34" charset="0"/>
              </a:rPr>
              <a:pPr/>
              <a:t>3</a:t>
            </a:fld>
            <a:endParaRPr lang="en-US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40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091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6"/>
          <p:cNvSpPr txBox="1">
            <a:spLocks/>
          </p:cNvSpPr>
          <p:nvPr userDrawn="1"/>
        </p:nvSpPr>
        <p:spPr>
          <a:xfrm>
            <a:off x="6705600" y="6069013"/>
            <a:ext cx="21336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94754E99-A0E5-4899-94D8-C73D0E406896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492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247650" y="641350"/>
            <a:ext cx="8648700" cy="0"/>
          </a:xfrm>
          <a:prstGeom prst="line">
            <a:avLst/>
          </a:prstGeom>
          <a:ln w="15875"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6"/>
          <p:cNvSpPr txBox="1">
            <a:spLocks/>
          </p:cNvSpPr>
          <p:nvPr userDrawn="1"/>
        </p:nvSpPr>
        <p:spPr>
          <a:xfrm>
            <a:off x="6705600" y="6202363"/>
            <a:ext cx="2133600" cy="18256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F7754F16-BD6A-4448-A728-D47AE01157D9}" type="slidenum">
              <a:rPr lang="en-US" altLang="en-US" sz="1200" smtClean="0"/>
              <a:pPr algn="r" eaLnBrk="1" hangingPunct="1">
                <a:defRPr/>
              </a:pPr>
              <a:t>‹#›</a:t>
            </a:fld>
            <a:endParaRPr lang="en-US" altLang="en-US" sz="1200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379663" y="179143"/>
            <a:ext cx="8458200" cy="4616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24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194425"/>
            <a:ext cx="2895600" cy="200025"/>
          </a:xfrm>
        </p:spPr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392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-168275"/>
            <a:ext cx="9144000" cy="721677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12" name="Picture 11"/>
          <p:cNvPicPr>
            <a:picLocks/>
          </p:cNvPicPr>
          <p:nvPr userDrawn="1"/>
        </p:nvPicPr>
        <p:blipFill rotWithShape="1">
          <a:blip r:embed="rId5"/>
          <a:srcRect t="-1" b="46868"/>
          <a:stretch/>
        </p:blipFill>
        <p:spPr>
          <a:xfrm>
            <a:off x="214884" y="0"/>
            <a:ext cx="8714232" cy="6858000"/>
          </a:xfrm>
          <a:prstGeom prst="rect">
            <a:avLst/>
          </a:prstGeom>
          <a:effectLst>
            <a:reflection stA="58000" endPos="1000" dir="5400000" sy="-100000" algn="bl" rotWithShape="0"/>
          </a:effec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975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975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/>
              <a:t>Hello I'm a slide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975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B58EF099-2B0E-49FB-A308-8F2246FAE5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4274" r:id="rId1"/>
    <p:sldLayoutId id="2147494275" r:id="rId2"/>
    <p:sldLayoutId id="2147494276" r:id="rId3"/>
  </p:sldLayoutIdLst>
  <p:hf sldNum="0"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3"/>
          <p:cNvGrpSpPr>
            <a:grpSpLocks/>
          </p:cNvGrpSpPr>
          <p:nvPr/>
        </p:nvGrpSpPr>
        <p:grpSpPr bwMode="auto">
          <a:xfrm>
            <a:off x="787399" y="1968797"/>
            <a:ext cx="7718425" cy="2246769"/>
            <a:chOff x="787399" y="1397398"/>
            <a:chExt cx="7718425" cy="2246352"/>
          </a:xfrm>
        </p:grpSpPr>
        <p:sp>
          <p:nvSpPr>
            <p:cNvPr id="7171" name="TextBox 9"/>
            <p:cNvSpPr txBox="1">
              <a:spLocks noChangeArrowheads="1"/>
            </p:cNvSpPr>
            <p:nvPr/>
          </p:nvSpPr>
          <p:spPr bwMode="auto">
            <a:xfrm>
              <a:off x="787399" y="1397398"/>
              <a:ext cx="7718425" cy="2246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3200" b="1" dirty="0"/>
                <a:t>RMS Update to TAC </a:t>
              </a:r>
              <a:endParaRPr lang="en-US" altLang="en-US" sz="2000" dirty="0"/>
            </a:p>
            <a:p>
              <a:pPr eaLnBrk="1" hangingPunct="1"/>
              <a:r>
                <a:rPr lang="en-US" altLang="en-US" dirty="0"/>
                <a:t> </a:t>
              </a:r>
            </a:p>
            <a:p>
              <a:pPr eaLnBrk="1" hangingPunct="1"/>
              <a:r>
                <a:rPr lang="en-US" altLang="en-US" dirty="0"/>
                <a:t>August 26, 2026</a:t>
              </a:r>
            </a:p>
            <a:p>
              <a:pPr eaLnBrk="1" hangingPunct="1"/>
              <a:endParaRPr lang="en-US" altLang="en-US" dirty="0"/>
            </a:p>
            <a:p>
              <a:pPr eaLnBrk="1" hangingPunct="1"/>
              <a:r>
                <a:rPr lang="en-US" altLang="en-US" dirty="0"/>
                <a:t>John Schatz							Debbie McKeever</a:t>
              </a:r>
            </a:p>
            <a:p>
              <a:pPr eaLnBrk="1" hangingPunct="1"/>
              <a:r>
                <a:rPr lang="en-US" altLang="en-US" dirty="0"/>
                <a:t>Vistra Operations Company			Oncor Electric Delivery Company</a:t>
              </a:r>
            </a:p>
            <a:p>
              <a:pPr eaLnBrk="1" hangingPunct="1"/>
              <a:r>
                <a:rPr lang="en-US" altLang="en-US" dirty="0"/>
                <a:t>RMS Chair							RMS Vice Chair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787400" y="1852613"/>
              <a:ext cx="6286500" cy="12698"/>
            </a:xfrm>
            <a:prstGeom prst="line">
              <a:avLst/>
            </a:prstGeom>
            <a:ln>
              <a:solidFill>
                <a:srgbClr val="00385E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586456-5705-B1BF-D8A6-2B5DE831A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42D54A0-CD34-1EDC-297B-CFE95C23A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886" y="812798"/>
            <a:ext cx="8610227" cy="5375355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endParaRPr lang="en-US" sz="2400" b="0" dirty="0"/>
          </a:p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RMS brings forth 2 items for TAC consideration: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LPGRR077, Profile Decision Tree Excel-to-Word Conversion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RMGRR186, Related to LPGRR077, Profile Decision Tree Excel-to-Word Conversion</a:t>
            </a:r>
          </a:p>
          <a:p>
            <a:pPr marL="0" indent="0">
              <a:spcAft>
                <a:spcPts val="600"/>
              </a:spcAft>
              <a:buNone/>
            </a:pPr>
            <a:endParaRPr lang="en-US" sz="2400" b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EB2135-7299-4571-21D6-33B9373C9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371930"/>
            <a:ext cx="8531225" cy="297917"/>
          </a:xfrm>
        </p:spPr>
        <p:txBody>
          <a:bodyPr/>
          <a:lstStyle/>
          <a:p>
            <a:r>
              <a:rPr lang="en-US" sz="3200" dirty="0"/>
              <a:t>RMS Update to TAC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344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300660" y="1034473"/>
            <a:ext cx="8610227" cy="5181391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0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US" sz="2400" b="0" dirty="0"/>
              <a:t>Other Items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September 1</a:t>
            </a:r>
            <a:r>
              <a:rPr lang="en-US" sz="2400" b="0" baseline="30000" dirty="0"/>
              <a:t>st</a:t>
            </a:r>
            <a:r>
              <a:rPr lang="en-US" sz="2400" b="0" dirty="0"/>
              <a:t> meeting cancelled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Conduct email vote to approve 2027 Flight Testing Schedule</a:t>
            </a:r>
          </a:p>
          <a:p>
            <a:pPr>
              <a:spcAft>
                <a:spcPts val="600"/>
              </a:spcAft>
            </a:pPr>
            <a:r>
              <a:rPr lang="en-US" sz="2400" b="0" dirty="0"/>
              <a:t>Commenced discussions regarding implementation of 12 CP – scope, timing, LOE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BC1C09-36B7-4C30-B6FB-D43041D1D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662" y="237792"/>
            <a:ext cx="8531225" cy="535232"/>
          </a:xfrm>
        </p:spPr>
        <p:txBody>
          <a:bodyPr/>
          <a:lstStyle/>
          <a:p>
            <a:r>
              <a:rPr lang="en-US" sz="3200" dirty="0"/>
              <a:t>RMS Update to TAC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90775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RCOT">
      <a:dk1>
        <a:sysClr val="windowText" lastClr="000000"/>
      </a:dk1>
      <a:lt1>
        <a:sysClr val="window" lastClr="FFFFFF"/>
      </a:lt1>
      <a:dk2>
        <a:srgbClr val="00385E"/>
      </a:dk2>
      <a:lt2>
        <a:srgbClr val="EEECE1"/>
      </a:lt2>
      <a:accent1>
        <a:srgbClr val="008373"/>
      </a:accent1>
      <a:accent2>
        <a:srgbClr val="1B5026"/>
      </a:accent2>
      <a:accent3>
        <a:srgbClr val="0F1423"/>
      </a:accent3>
      <a:accent4>
        <a:srgbClr val="400E22"/>
      </a:accent4>
      <a:accent5>
        <a:srgbClr val="E5E5E2"/>
      </a:accent5>
      <a:accent6>
        <a:srgbClr val="86878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B6C32BA7893B4D8D08DA703C6B8599" ma:contentTypeVersion="0" ma:contentTypeDescription="Create a new document." ma:contentTypeScope="" ma:versionID="438847a72b75665982a8a359f97ca60b">
  <xsd:schema xmlns:xsd="http://www.w3.org/2001/XMLSchema" xmlns:xs="http://www.w3.org/2001/XMLSchema" xmlns:p="http://schemas.microsoft.com/office/2006/metadata/properties" xmlns:ns2="c34af464-7aa1-4edd-9be4-83dffc1cb926" targetNamespace="http://schemas.microsoft.com/office/2006/metadata/properties" ma:root="true" ma:fieldsID="429eac13a7923d6b47fc28e8f4096b10" ns2:_="">
    <xsd:import namespace="c34af464-7aa1-4edd-9be4-83dffc1cb926"/>
    <xsd:element name="properties">
      <xsd:complexType>
        <xsd:sequence>
          <xsd:element name="documentManagement">
            <xsd:complexType>
              <xsd:all>
                <xsd:element ref="ns2:Information_x0020_Classification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4af464-7aa1-4edd-9be4-83dffc1cb926" elementFormDefault="qualified">
    <xsd:import namespace="http://schemas.microsoft.com/office/2006/documentManagement/types"/>
    <xsd:import namespace="http://schemas.microsoft.com/office/infopath/2007/PartnerControls"/>
    <xsd:element name="Information_x0020_Classification" ma:index="8" ma:displayName="Information Classification" ma:default="ERCOT Limited" ma:description="ERCOT Information Classification" ma:format="Dropdown" ma:internalName="Information_x0020_Classification">
      <xsd:simpleType>
        <xsd:restriction base="dms:Choice">
          <xsd:enumeration value="Public"/>
          <xsd:enumeration value="ERCOT Limited"/>
          <xsd:enumeration value="ERCOT Confidential"/>
          <xsd:enumeration value="ERCOT Restricted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_x0020_Classification xmlns="c34af464-7aa1-4edd-9be4-83dffc1cb926"/>
  </documentManagement>
</p:properties>
</file>

<file path=customXml/itemProps1.xml><?xml version="1.0" encoding="utf-8"?>
<ds:datastoreItem xmlns:ds="http://schemas.openxmlformats.org/officeDocument/2006/customXml" ds:itemID="{6C9659B9-8752-4DC3-8CFE-950F74D5E7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34af464-7aa1-4edd-9be4-83dffc1cb92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3AD6A9D-E05D-44AF-B5F9-103C86E8102F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schemas.openxmlformats.org/package/2006/metadata/core-properties"/>
    <ds:schemaRef ds:uri="c34af464-7aa1-4edd-9be4-83dffc1cb926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16356</TotalTime>
  <Words>110</Words>
  <Application>Microsoft Office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Custom Design</vt:lpstr>
      <vt:lpstr>PowerPoint Presentation</vt:lpstr>
      <vt:lpstr>RMS Update to TAC </vt:lpstr>
      <vt:lpstr>RMS Update to TAC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Clifton, Suzy</cp:lastModifiedBy>
  <cp:revision>945</cp:revision>
  <cp:lastPrinted>2026-07-21T19:15:27Z</cp:lastPrinted>
  <dcterms:created xsi:type="dcterms:W3CDTF">2010-04-12T23:12:02Z</dcterms:created>
  <dcterms:modified xsi:type="dcterms:W3CDTF">2026-08-21T12:52:00Z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0x0101000EB6C32BA7893B4D8D08DA703C6B8599</vt:lpwstr>
  </property>
  <property fmtid="{D5CDD505-2E9C-101B-9397-08002B2CF9AE}" pid="3" name="MSIP_Label_7084cbda-52b8-46fb-a7b7-cb5bd465ed85_Enabled">
    <vt:lpwstr>true</vt:lpwstr>
  </property>
  <property fmtid="{D5CDD505-2E9C-101B-9397-08002B2CF9AE}" pid="4" name="MSIP_Label_7084cbda-52b8-46fb-a7b7-cb5bd465ed85_SetDate">
    <vt:lpwstr>2023-07-14T17:21:52Z</vt:lpwstr>
  </property>
  <property fmtid="{D5CDD505-2E9C-101B-9397-08002B2CF9AE}" pid="5" name="MSIP_Label_7084cbda-52b8-46fb-a7b7-cb5bd465ed85_Method">
    <vt:lpwstr>Standard</vt:lpwstr>
  </property>
  <property fmtid="{D5CDD505-2E9C-101B-9397-08002B2CF9AE}" pid="6" name="MSIP_Label_7084cbda-52b8-46fb-a7b7-cb5bd465ed85_Name">
    <vt:lpwstr>Internal</vt:lpwstr>
  </property>
  <property fmtid="{D5CDD505-2E9C-101B-9397-08002B2CF9AE}" pid="7" name="MSIP_Label_7084cbda-52b8-46fb-a7b7-cb5bd465ed85_SiteId">
    <vt:lpwstr>0afb747d-bff7-4596-a9fc-950ef9e0ec45</vt:lpwstr>
  </property>
  <property fmtid="{D5CDD505-2E9C-101B-9397-08002B2CF9AE}" pid="8" name="MSIP_Label_7084cbda-52b8-46fb-a7b7-cb5bd465ed85_ActionId">
    <vt:lpwstr>d8e5c145-1c97-4dfa-ac29-6cd666e16cb8</vt:lpwstr>
  </property>
  <property fmtid="{D5CDD505-2E9C-101B-9397-08002B2CF9AE}" pid="9" name="MSIP_Label_7084cbda-52b8-46fb-a7b7-cb5bd465ed85_ContentBits">
    <vt:lpwstr>0</vt:lpwstr>
  </property>
</Properties>
</file>