
<file path=[Content_Types].xml><?xml version="1.0" encoding="utf-8"?>
<Types xmlns="http://schemas.openxmlformats.org/package/2006/content-types">
  <Default Extension="jpeg" ContentType="image/jpe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7" r:id="rId4"/>
    <p:sldMasterId id="2147483660" r:id="rId5"/>
  </p:sldMasterIdLst>
  <p:notesMasterIdLst>
    <p:notesMasterId r:id="rId13"/>
  </p:notesMasterIdLst>
  <p:handoutMasterIdLst>
    <p:handoutMasterId r:id="rId14"/>
  </p:handoutMasterIdLst>
  <p:sldIdLst>
    <p:sldId id="272" r:id="rId6"/>
    <p:sldId id="259" r:id="rId7"/>
    <p:sldId id="2147483646" r:id="rId8"/>
    <p:sldId id="261" r:id="rId9"/>
    <p:sldId id="264" r:id="rId10"/>
    <p:sldId id="2147483647" r:id="rId11"/>
    <p:sldId id="260" r:id="rId1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ADF3AEFF-EF17-4CBA-8E2F-9B69E5BACA9A}">
          <p14:sldIdLst>
            <p14:sldId id="272"/>
            <p14:sldId id="259"/>
            <p14:sldId id="2147483646"/>
            <p14:sldId id="261"/>
            <p14:sldId id="264"/>
            <p14:sldId id="2147483647"/>
            <p14:sldId id="260"/>
          </p14:sldIdLst>
        </p14:section>
        <p14:section name="Appendix" id="{C45B16CA-27EB-43E6-A40A-F5DF5F21DCE7}">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27C8E0F3-9981-A536-AE7B-94653E9EE563}" name="Bonser, Drew" initials="DB" userId="S::Drew.Bonser@ercot.com::a0601629-e5ed-401d-b39e-c3866e21e07f"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2794A4"/>
    <a:srgbClr val="B1E5ED"/>
    <a:srgbClr val="00343B"/>
    <a:srgbClr val="00829B"/>
    <a:srgbClr val="E6EBF0"/>
    <a:srgbClr val="FFFFFF"/>
    <a:srgbClr val="DADCDE"/>
    <a:srgbClr val="A9E5EA"/>
    <a:srgbClr val="00AEC7"/>
    <a:srgbClr val="D6D9D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3BD4B99-1735-48EE-AD33-6946571619EC}" v="23" dt="2026-08-21T13:48:35.775"/>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69C7853C-536D-4A76-A0AE-DD22124D55A5}" styleName="Themed Style 1 - Acc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9143" autoAdjust="0"/>
    <p:restoredTop sz="94660"/>
  </p:normalViewPr>
  <p:slideViewPr>
    <p:cSldViewPr snapToGrid="0">
      <p:cViewPr varScale="1">
        <p:scale>
          <a:sx n="112" d="100"/>
          <a:sy n="112" d="100"/>
        </p:scale>
        <p:origin x="150" y="324"/>
      </p:cViewPr>
      <p:guideLst/>
    </p:cSldViewPr>
  </p:slideViewPr>
  <p:notesTextViewPr>
    <p:cViewPr>
      <p:scale>
        <a:sx n="1" d="1"/>
        <a:sy n="1" d="1"/>
      </p:scale>
      <p:origin x="0" y="0"/>
    </p:cViewPr>
  </p:notesTextViewPr>
  <p:sorterViewPr>
    <p:cViewPr>
      <p:scale>
        <a:sx n="100" d="100"/>
        <a:sy n="100" d="100"/>
      </p:scale>
      <p:origin x="0" y="0"/>
    </p:cViewPr>
  </p:sorterViewPr>
  <p:notesViewPr>
    <p:cSldViewPr snapToGrid="0">
      <p:cViewPr varScale="1">
        <p:scale>
          <a:sx n="84" d="100"/>
          <a:sy n="84" d="100"/>
        </p:scale>
        <p:origin x="3054" y="96"/>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viewProps" Target="viewProps.xml"/><Relationship Id="rId20"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2.xml"/><Relationship Id="rId15" Type="http://schemas.openxmlformats.org/officeDocument/2006/relationships/presProps" Target="presProps.xml"/><Relationship Id="rId10" Type="http://schemas.openxmlformats.org/officeDocument/2006/relationships/slide" Target="slides/slide5.xml"/><Relationship Id="rId19"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9654C447-F63E-708A-7640-F379BC3B6F43}"/>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B9E9CD3C-9D08-D54A-E18D-CB66DD9854F5}"/>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E3C7D50-3744-4F5E-B211-7EE7AB53D25A}" type="datetimeFigureOut">
              <a:rPr lang="en-US" smtClean="0"/>
              <a:t>8/21/2026</a:t>
            </a:fld>
            <a:endParaRPr lang="en-US" dirty="0"/>
          </a:p>
        </p:txBody>
      </p:sp>
      <p:sp>
        <p:nvSpPr>
          <p:cNvPr id="4" name="Footer Placeholder 3">
            <a:extLst>
              <a:ext uri="{FF2B5EF4-FFF2-40B4-BE49-F238E27FC236}">
                <a16:creationId xmlns:a16="http://schemas.microsoft.com/office/drawing/2014/main" id="{93A76D3F-B471-2F90-E003-19CC7E13919B}"/>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3AFA019F-EAF7-AC1D-CF33-3B24307B5D18}"/>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E3BB4229-F194-457F-858D-7FD6DC77E739}" type="slidenum">
              <a:rPr lang="en-US" smtClean="0"/>
              <a:t>‹#›</a:t>
            </a:fld>
            <a:endParaRPr lang="en-US" dirty="0"/>
          </a:p>
        </p:txBody>
      </p:sp>
    </p:spTree>
    <p:extLst>
      <p:ext uri="{BB962C8B-B14F-4D97-AF65-F5344CB8AC3E}">
        <p14:creationId xmlns:p14="http://schemas.microsoft.com/office/powerpoint/2010/main" val="3125549398"/>
      </p:ext>
    </p:extLst>
  </p:cSld>
  <p:clrMap bg1="lt1" tx1="dk1" bg2="lt2" tx2="dk2" accent1="accent1" accent2="accent2" accent3="accent3" accent4="accent4" accent5="accent5" accent6="accent6" hlink="hlink" folHlink="folHlink"/>
  <p:extLst>
    <p:ext uri="{56416CCD-93CA-4268-BC5B-53C4BB910035}">
      <p15:sldGuideLst xmlns:p15="http://schemas.microsoft.com/office/powerpoint/2012/main">
        <p15:guide id="1" orient="horz" pos="2880" userDrawn="1">
          <p15:clr>
            <a:srgbClr val="F26B43"/>
          </p15:clr>
        </p15:guide>
        <p15:guide id="2" pos="2160" userDrawn="1">
          <p15:clr>
            <a:srgbClr val="F26B43"/>
          </p15:clr>
        </p15:guide>
      </p15:sldGuideLst>
    </p:ext>
  </p:extLst>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2832203-7F7F-406D-A6A3-240BE64C5DFA}" type="datetimeFigureOut">
              <a:rPr lang="en-US" smtClean="0"/>
              <a:t>8/21/2026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694BC6D-B4C2-499C-B968-7B53BF050EFF}" type="slidenum">
              <a:rPr lang="en-US" smtClean="0"/>
              <a:t>‹#›</a:t>
            </a:fld>
            <a:endParaRPr lang="en-US"/>
          </a:p>
        </p:txBody>
      </p:sp>
    </p:spTree>
    <p:extLst>
      <p:ext uri="{BB962C8B-B14F-4D97-AF65-F5344CB8AC3E}">
        <p14:creationId xmlns:p14="http://schemas.microsoft.com/office/powerpoint/2010/main" val="317703874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694BC6D-B4C2-499C-B968-7B53BF050EFF}" type="slidenum">
              <a:rPr lang="en-US" smtClean="0"/>
              <a:t>2</a:t>
            </a:fld>
            <a:endParaRPr lang="en-US"/>
          </a:p>
        </p:txBody>
      </p:sp>
    </p:spTree>
    <p:extLst>
      <p:ext uri="{BB962C8B-B14F-4D97-AF65-F5344CB8AC3E}">
        <p14:creationId xmlns:p14="http://schemas.microsoft.com/office/powerpoint/2010/main" val="194737621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694BC6D-B4C2-499C-B968-7B53BF050EFF}" type="slidenum">
              <a:rPr lang="en-US" smtClean="0"/>
              <a:t>3</a:t>
            </a:fld>
            <a:endParaRPr lang="en-US"/>
          </a:p>
        </p:txBody>
      </p:sp>
    </p:spTree>
    <p:extLst>
      <p:ext uri="{BB962C8B-B14F-4D97-AF65-F5344CB8AC3E}">
        <p14:creationId xmlns:p14="http://schemas.microsoft.com/office/powerpoint/2010/main" val="157810221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svg"/><Relationship Id="rId1" Type="http://schemas.openxmlformats.org/officeDocument/2006/relationships/slideMaster" Target="../slideMasters/slideMaster2.xml"/><Relationship Id="rId6" Type="http://schemas.openxmlformats.org/officeDocument/2006/relationships/image" Target="../media/image8.svg"/><Relationship Id="rId5" Type="http://schemas.openxmlformats.org/officeDocument/2006/relationships/image" Target="../media/image7.svg"/><Relationship Id="rId4" Type="http://schemas.openxmlformats.org/officeDocument/2006/relationships/image" Target="../media/image6.sv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sv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svg"/><Relationship Id="rId2" Type="http://schemas.openxmlformats.org/officeDocument/2006/relationships/image" Target="../media/image2.sv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r v1(defaul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CF6855-B24E-92AB-2FE8-002F720AEB18}"/>
              </a:ext>
            </a:extLst>
          </p:cNvPr>
          <p:cNvSpPr>
            <a:spLocks noGrp="1"/>
          </p:cNvSpPr>
          <p:nvPr>
            <p:ph type="ctrTitle" hasCustomPrompt="1"/>
          </p:nvPr>
        </p:nvSpPr>
        <p:spPr>
          <a:xfrm>
            <a:off x="882069" y="2564247"/>
            <a:ext cx="4882568" cy="3999346"/>
          </a:xfrm>
          <a:prstGeom prst="rect">
            <a:avLst/>
          </a:prstGeom>
        </p:spPr>
        <p:txBody>
          <a:bodyPr anchor="t"/>
          <a:lstStyle>
            <a:lvl1pPr algn="l">
              <a:defRPr lang="en-US" sz="2000" b="1" dirty="0">
                <a:solidFill>
                  <a:schemeClr val="tx1"/>
                </a:solidFill>
              </a:defRPr>
            </a:lvl1pPr>
          </a:lstStyle>
          <a:p>
            <a:r>
              <a:rPr lang="en-US" dirty="0"/>
              <a:t>Click to edit Master title style</a:t>
            </a:r>
            <a:br>
              <a:rPr lang="en-US" dirty="0"/>
            </a:br>
            <a:endParaRPr lang="en-US" dirty="0"/>
          </a:p>
        </p:txBody>
      </p:sp>
      <p:sp>
        <p:nvSpPr>
          <p:cNvPr id="4" name="Text Placeholder 11">
            <a:extLst>
              <a:ext uri="{FF2B5EF4-FFF2-40B4-BE49-F238E27FC236}">
                <a16:creationId xmlns:a16="http://schemas.microsoft.com/office/drawing/2014/main" id="{BED41D71-8915-53EB-36A0-392D41DD0EAB}"/>
              </a:ext>
            </a:extLst>
          </p:cNvPr>
          <p:cNvSpPr>
            <a:spLocks noGrp="1"/>
          </p:cNvSpPr>
          <p:nvPr>
            <p:ph type="body" sz="quarter" idx="15"/>
          </p:nvPr>
        </p:nvSpPr>
        <p:spPr>
          <a:xfrm flipH="1">
            <a:off x="6427363" y="5054600"/>
            <a:ext cx="5201214" cy="1457037"/>
          </a:xfrm>
          <a:prstGeom prst="foldedCorner">
            <a:avLst>
              <a:gd name="adj" fmla="val 21194"/>
            </a:avLst>
          </a:prstGeom>
          <a:solidFill>
            <a:srgbClr val="E6EBF0">
              <a:alpha val="68000"/>
            </a:srgbClr>
          </a:solidFill>
          <a:ln w="9525" cap="rnd">
            <a:noFill/>
          </a:ln>
          <a:effectLst>
            <a:outerShdw blurRad="50800" dist="38100" dir="10800000" sx="1000" sy="1000" algn="r" rotWithShape="0">
              <a:prstClr val="black">
                <a:alpha val="46000"/>
              </a:prstClr>
            </a:outerShdw>
          </a:effectLst>
        </p:spPr>
        <p:txBody>
          <a:bodyPr vert="horz" wrap="square" lIns="274320" tIns="182880" rIns="640080" bIns="182880">
            <a:noAutofit/>
          </a:bodyPr>
          <a:lstStyle>
            <a:lvl1pPr marL="0" indent="0">
              <a:buNone/>
              <a:defRPr lang="en-US" sz="1600" b="1" dirty="0"/>
            </a:lvl1pPr>
            <a:lvl2pPr marL="548640" indent="-182880">
              <a:lnSpc>
                <a:spcPct val="100000"/>
              </a:lnSpc>
              <a:spcBef>
                <a:spcPts val="300"/>
              </a:spcBef>
              <a:spcAft>
                <a:spcPts val="300"/>
              </a:spcAft>
              <a:buFont typeface="Arial" panose="020B0604020202020204" pitchFamily="34" charset="0"/>
              <a:buChar char="•"/>
              <a:defRPr lang="en-US" sz="1400" dirty="0" smtClean="0"/>
            </a:lvl2pPr>
            <a:lvl3pPr marL="548640" indent="-182880">
              <a:lnSpc>
                <a:spcPct val="100000"/>
              </a:lnSpc>
              <a:spcBef>
                <a:spcPts val="100"/>
              </a:spcBef>
              <a:buFont typeface="Arial" panose="020B0604020202020204" pitchFamily="34" charset="0"/>
              <a:buChar char="◦"/>
              <a:defRPr lang="en-US" sz="1400" dirty="0"/>
            </a:lvl3pPr>
            <a:lvl4pPr marL="731520" indent="-182880">
              <a:lnSpc>
                <a:spcPct val="100000"/>
              </a:lnSpc>
              <a:spcBef>
                <a:spcPts val="300"/>
              </a:spcBef>
              <a:spcAft>
                <a:spcPts val="300"/>
              </a:spcAft>
              <a:buFont typeface="Arial" panose="020B0604020202020204" pitchFamily="34" charset="0"/>
              <a:buChar char="-"/>
              <a:defRPr lang="en-US" sz="1400" dirty="0" smtClean="0"/>
            </a:lvl4pPr>
            <a:lvl5pPr marL="914400" indent="-182880">
              <a:lnSpc>
                <a:spcPct val="100000"/>
              </a:lnSpc>
              <a:spcBef>
                <a:spcPts val="300"/>
              </a:spcBef>
              <a:spcAft>
                <a:spcPts val="300"/>
              </a:spcAft>
              <a:buFont typeface="Arial" panose="020B0604020202020204" pitchFamily="34" charset="0"/>
              <a:buChar char="◦"/>
              <a:defRPr lang="en-US" sz="1400" dirty="0"/>
            </a:lvl5pPr>
            <a:lvl6pPr marL="1097280" indent="-182880">
              <a:lnSpc>
                <a:spcPct val="100000"/>
              </a:lnSpc>
              <a:spcBef>
                <a:spcPts val="300"/>
              </a:spcBef>
              <a:spcAft>
                <a:spcPts val="300"/>
              </a:spcAft>
              <a:buFont typeface="Wingdings" panose="05000000000000000000" pitchFamily="2" charset="2"/>
              <a:buChar char="§"/>
              <a:defRPr sz="1400"/>
            </a:lvl6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Content Placeholder 8">
            <a:extLst>
              <a:ext uri="{FF2B5EF4-FFF2-40B4-BE49-F238E27FC236}">
                <a16:creationId xmlns:a16="http://schemas.microsoft.com/office/drawing/2014/main" id="{4A302066-7B9E-F90D-A634-1CEEF4EAA7FF}"/>
              </a:ext>
            </a:extLst>
          </p:cNvPr>
          <p:cNvSpPr>
            <a:spLocks noGrp="1"/>
          </p:cNvSpPr>
          <p:nvPr>
            <p:ph sz="quarter" idx="16"/>
          </p:nvPr>
        </p:nvSpPr>
        <p:spPr>
          <a:xfrm>
            <a:off x="6427365" y="1092200"/>
            <a:ext cx="5201213" cy="2551584"/>
          </a:xfrm>
          <a:prstGeom prst="rect">
            <a:avLst/>
          </a:prstGeom>
        </p:spPr>
        <p:txBody>
          <a:bodyPr lIns="0" tIns="0" rIns="0" bIns="0"/>
          <a:lstStyle>
            <a:lvl1pPr marL="0" indent="0">
              <a:lnSpc>
                <a:spcPct val="100000"/>
              </a:lnSpc>
              <a:spcBef>
                <a:spcPts val="300"/>
              </a:spcBef>
              <a:spcAft>
                <a:spcPts val="300"/>
              </a:spcAft>
              <a:buFont typeface="Arial" panose="020B0604020202020204" pitchFamily="34" charset="0"/>
              <a:buNone/>
              <a:defRPr sz="1600" b="1" i="0"/>
            </a:lvl1pPr>
            <a:lvl2pPr marL="548640" indent="-182880">
              <a:lnSpc>
                <a:spcPct val="100000"/>
              </a:lnSpc>
              <a:spcBef>
                <a:spcPts val="300"/>
              </a:spcBef>
              <a:spcAft>
                <a:spcPts val="300"/>
              </a:spcAft>
              <a:defRPr sz="1400"/>
            </a:lvl2pPr>
            <a:lvl3pPr marL="731520" indent="-182880">
              <a:lnSpc>
                <a:spcPct val="100000"/>
              </a:lnSpc>
              <a:spcBef>
                <a:spcPts val="300"/>
              </a:spcBef>
              <a:spcAft>
                <a:spcPts val="300"/>
              </a:spcAft>
              <a:buFont typeface="Arial" panose="020B0604020202020204" pitchFamily="34" charset="0"/>
              <a:buChar char="-"/>
              <a:defRPr sz="1400"/>
            </a:lvl3pPr>
            <a:lvl4pPr marL="914400" indent="-182880">
              <a:lnSpc>
                <a:spcPct val="100000"/>
              </a:lnSpc>
              <a:spcBef>
                <a:spcPts val="300"/>
              </a:spcBef>
              <a:spcAft>
                <a:spcPts val="300"/>
              </a:spcAft>
              <a:buFont typeface="Arial" panose="020B0604020202020204" pitchFamily="34" charset="0"/>
              <a:buChar char="◦"/>
              <a:defRPr sz="1400"/>
            </a:lvl4pPr>
            <a:lvl5pPr marL="1097280" indent="-182880">
              <a:lnSpc>
                <a:spcPct val="100000"/>
              </a:lnSpc>
              <a:spcBef>
                <a:spcPts val="300"/>
              </a:spcBef>
              <a:spcAft>
                <a:spcPts val="300"/>
              </a:spcAft>
              <a:buFont typeface="Wingdings" panose="05000000000000000000" pitchFamily="2" charset="2"/>
              <a:buChar cha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345527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Keynote Horizontal">
    <p:spTree>
      <p:nvGrpSpPr>
        <p:cNvPr id="1" name=""/>
        <p:cNvGrpSpPr/>
        <p:nvPr/>
      </p:nvGrpSpPr>
      <p:grpSpPr>
        <a:xfrm>
          <a:off x="0" y="0"/>
          <a:ext cx="0" cy="0"/>
          <a:chOff x="0" y="0"/>
          <a:chExt cx="0" cy="0"/>
        </a:xfrm>
      </p:grpSpPr>
      <p:sp>
        <p:nvSpPr>
          <p:cNvPr id="8" name="Title Placeholder 1">
            <a:extLst>
              <a:ext uri="{FF2B5EF4-FFF2-40B4-BE49-F238E27FC236}">
                <a16:creationId xmlns:a16="http://schemas.microsoft.com/office/drawing/2014/main" id="{698A9E75-460B-F928-5105-B8FF5327AB58}"/>
              </a:ext>
            </a:extLst>
          </p:cNvPr>
          <p:cNvSpPr>
            <a:spLocks noGrp="1"/>
          </p:cNvSpPr>
          <p:nvPr>
            <p:ph type="title"/>
          </p:nvPr>
        </p:nvSpPr>
        <p:spPr>
          <a:xfrm>
            <a:off x="1257300" y="457200"/>
            <a:ext cx="10401300" cy="914400"/>
          </a:xfrm>
          <a:prstGeom prst="rect">
            <a:avLst/>
          </a:prstGeom>
          <a:noFill/>
        </p:spPr>
        <p:txBody>
          <a:bodyPr vert="horz" lIns="0" tIns="0" rIns="0" bIns="0" rtlCol="0" anchor="t">
            <a:normAutofit/>
          </a:bodyPr>
          <a:lstStyle/>
          <a:p>
            <a:r>
              <a:rPr lang="en-US" dirty="0"/>
              <a:t>Click to edit Master title style</a:t>
            </a:r>
          </a:p>
        </p:txBody>
      </p:sp>
      <p:sp>
        <p:nvSpPr>
          <p:cNvPr id="11" name="Text Placeholder 10">
            <a:extLst>
              <a:ext uri="{FF2B5EF4-FFF2-40B4-BE49-F238E27FC236}">
                <a16:creationId xmlns:a16="http://schemas.microsoft.com/office/drawing/2014/main" id="{648759D8-B0A7-2B10-9F64-81A8CC0F5760}"/>
              </a:ext>
            </a:extLst>
          </p:cNvPr>
          <p:cNvSpPr>
            <a:spLocks noGrp="1"/>
          </p:cNvSpPr>
          <p:nvPr>
            <p:ph type="body" sz="quarter" idx="16"/>
          </p:nvPr>
        </p:nvSpPr>
        <p:spPr>
          <a:xfrm>
            <a:off x="495300" y="1676400"/>
            <a:ext cx="11163300" cy="26193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Text Placeholder 11">
            <a:extLst>
              <a:ext uri="{FF2B5EF4-FFF2-40B4-BE49-F238E27FC236}">
                <a16:creationId xmlns:a16="http://schemas.microsoft.com/office/drawing/2014/main" id="{2CC02514-7922-9313-80E4-38CE9C0E382E}"/>
              </a:ext>
            </a:extLst>
          </p:cNvPr>
          <p:cNvSpPr>
            <a:spLocks noGrp="1"/>
          </p:cNvSpPr>
          <p:nvPr>
            <p:ph type="body" sz="quarter" idx="15"/>
          </p:nvPr>
        </p:nvSpPr>
        <p:spPr>
          <a:xfrm flipH="1">
            <a:off x="495299" y="4463716"/>
            <a:ext cx="11163298" cy="1744579"/>
          </a:xfrm>
          <a:prstGeom prst="foldedCorner">
            <a:avLst>
              <a:gd name="adj" fmla="val 16667"/>
            </a:avLst>
          </a:prstGeom>
          <a:solidFill>
            <a:schemeClr val="accent1">
              <a:lumMod val="10000"/>
              <a:lumOff val="90000"/>
            </a:schemeClr>
          </a:solidFill>
          <a:ln w="12700" cap="rnd">
            <a:solidFill>
              <a:schemeClr val="accent2"/>
            </a:solidFill>
          </a:ln>
        </p:spPr>
        <p:txBody>
          <a:bodyPr vert="horz" wrap="square" lIns="365760" tIns="91440" rIns="91440" bIns="91440">
            <a:noAutofit/>
          </a:bodyPr>
          <a:lstStyle>
            <a:lvl1pPr marL="0" indent="0">
              <a:buNone/>
              <a:defRPr lang="en-US" sz="1600" b="1" dirty="0"/>
            </a:lvl1pPr>
            <a:lvl2pPr marL="548640" indent="-182880">
              <a:buFont typeface="Arial" panose="020B0604020202020204" pitchFamily="34" charset="0"/>
              <a:buChar char="•"/>
              <a:defRPr lang="en-US" sz="1400" dirty="0"/>
            </a:lvl2pPr>
            <a:lvl3pPr>
              <a:defRPr lang="en-US" sz="1400" dirty="0"/>
            </a:lvl3pPr>
            <a:lvl4pPr>
              <a:defRPr lang="en-US" sz="1400" dirty="0"/>
            </a:lvl4pPr>
            <a:lvl5pPr>
              <a:defRPr lang="en-US" sz="1400" dirty="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a:extLst>
              <a:ext uri="{FF2B5EF4-FFF2-40B4-BE49-F238E27FC236}">
                <a16:creationId xmlns:a16="http://schemas.microsoft.com/office/drawing/2014/main" id="{79F717B5-930A-9245-9888-15FD3932C27E}"/>
              </a:ext>
            </a:extLst>
          </p:cNvPr>
          <p:cNvSpPr>
            <a:spLocks noGrp="1"/>
          </p:cNvSpPr>
          <p:nvPr>
            <p:ph type="ftr" sz="quarter" idx="11"/>
          </p:nvPr>
        </p:nvSpPr>
        <p:spPr/>
        <p:txBody>
          <a:bodyPr/>
          <a:lstStyle/>
          <a:p>
            <a:endParaRPr lang="en-US" dirty="0"/>
          </a:p>
        </p:txBody>
      </p:sp>
      <p:sp>
        <p:nvSpPr>
          <p:cNvPr id="4" name="Date Placeholder 3">
            <a:extLst>
              <a:ext uri="{FF2B5EF4-FFF2-40B4-BE49-F238E27FC236}">
                <a16:creationId xmlns:a16="http://schemas.microsoft.com/office/drawing/2014/main" id="{FCF93DBC-D2B3-EAA9-B573-4CBB1A9ECD37}"/>
              </a:ext>
            </a:extLst>
          </p:cNvPr>
          <p:cNvSpPr>
            <a:spLocks noGrp="1"/>
          </p:cNvSpPr>
          <p:nvPr>
            <p:ph type="dt" sz="half" idx="10"/>
          </p:nvPr>
        </p:nvSpPr>
        <p:spPr/>
        <p:txBody>
          <a:bodyPr/>
          <a:lstStyle/>
          <a:p>
            <a:fld id="{7012927F-A0F2-4B8B-8583-E7E57526878C}" type="datetime4">
              <a:rPr lang="en-US" smtClean="0"/>
              <a:t>August 21, 2026</a:t>
            </a:fld>
            <a:endParaRPr lang="en-US" dirty="0"/>
          </a:p>
        </p:txBody>
      </p:sp>
      <p:sp>
        <p:nvSpPr>
          <p:cNvPr id="6" name="Slide Number Placeholder 5">
            <a:extLst>
              <a:ext uri="{FF2B5EF4-FFF2-40B4-BE49-F238E27FC236}">
                <a16:creationId xmlns:a16="http://schemas.microsoft.com/office/drawing/2014/main" id="{07533FE6-6102-A20B-2C52-DA18949D10CE}"/>
              </a:ext>
            </a:extLst>
          </p:cNvPr>
          <p:cNvSpPr>
            <a:spLocks noGrp="1"/>
          </p:cNvSpPr>
          <p:nvPr>
            <p:ph type="sldNum" sz="quarter" idx="12"/>
          </p:nvPr>
        </p:nvSpPr>
        <p:spPr/>
        <p:txBody>
          <a:bodyPr/>
          <a:lstStyle/>
          <a:p>
            <a:fld id="{BCDE79FB-97BA-492B-8D57-F1373F9ADA95}" type="slidenum">
              <a:rPr lang="en-US" smtClean="0"/>
              <a:t>‹#›</a:t>
            </a:fld>
            <a:endParaRPr lang="en-US" dirty="0"/>
          </a:p>
        </p:txBody>
      </p:sp>
    </p:spTree>
    <p:extLst>
      <p:ext uri="{BB962C8B-B14F-4D97-AF65-F5344CB8AC3E}">
        <p14:creationId xmlns:p14="http://schemas.microsoft.com/office/powerpoint/2010/main" val="346335178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11" name="Title Placeholder 1">
            <a:extLst>
              <a:ext uri="{FF2B5EF4-FFF2-40B4-BE49-F238E27FC236}">
                <a16:creationId xmlns:a16="http://schemas.microsoft.com/office/drawing/2014/main" id="{03A0C87A-E909-99E5-543B-B8CA963FA44D}"/>
              </a:ext>
            </a:extLst>
          </p:cNvPr>
          <p:cNvSpPr>
            <a:spLocks noGrp="1"/>
          </p:cNvSpPr>
          <p:nvPr>
            <p:ph type="title"/>
          </p:nvPr>
        </p:nvSpPr>
        <p:spPr>
          <a:xfrm>
            <a:off x="1257300" y="457200"/>
            <a:ext cx="10401300" cy="914400"/>
          </a:xfrm>
          <a:prstGeom prst="rect">
            <a:avLst/>
          </a:prstGeom>
          <a:noFill/>
        </p:spPr>
        <p:txBody>
          <a:bodyPr vert="horz" lIns="0" tIns="0" rIns="0" bIns="0" rtlCol="0" anchor="t">
            <a:normAutofit/>
          </a:bodyPr>
          <a:lstStyle/>
          <a:p>
            <a:r>
              <a:rPr lang="en-US" dirty="0"/>
              <a:t>Click to edit Master title style</a:t>
            </a:r>
          </a:p>
        </p:txBody>
      </p:sp>
      <p:sp>
        <p:nvSpPr>
          <p:cNvPr id="21" name="Text Placeholder 20">
            <a:extLst>
              <a:ext uri="{FF2B5EF4-FFF2-40B4-BE49-F238E27FC236}">
                <a16:creationId xmlns:a16="http://schemas.microsoft.com/office/drawing/2014/main" id="{43EC354D-D331-C418-3300-B354E37BE146}"/>
              </a:ext>
            </a:extLst>
          </p:cNvPr>
          <p:cNvSpPr>
            <a:spLocks noGrp="1"/>
          </p:cNvSpPr>
          <p:nvPr>
            <p:ph type="body" sz="quarter" idx="13"/>
          </p:nvPr>
        </p:nvSpPr>
        <p:spPr>
          <a:xfrm>
            <a:off x="495300" y="1981200"/>
            <a:ext cx="5381625" cy="4191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Text Placeholder 22">
            <a:extLst>
              <a:ext uri="{FF2B5EF4-FFF2-40B4-BE49-F238E27FC236}">
                <a16:creationId xmlns:a16="http://schemas.microsoft.com/office/drawing/2014/main" id="{8AF89336-B087-2FA3-5FA7-10663E499445}"/>
              </a:ext>
            </a:extLst>
          </p:cNvPr>
          <p:cNvSpPr>
            <a:spLocks noGrp="1"/>
          </p:cNvSpPr>
          <p:nvPr>
            <p:ph type="body" sz="quarter" idx="14"/>
          </p:nvPr>
        </p:nvSpPr>
        <p:spPr>
          <a:xfrm>
            <a:off x="6343650" y="1971674"/>
            <a:ext cx="5314950" cy="421076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a:extLst>
              <a:ext uri="{FF2B5EF4-FFF2-40B4-BE49-F238E27FC236}">
                <a16:creationId xmlns:a16="http://schemas.microsoft.com/office/drawing/2014/main" id="{615AFFA6-4F88-DA05-B2CA-9691F408E98F}"/>
              </a:ext>
            </a:extLst>
          </p:cNvPr>
          <p:cNvSpPr>
            <a:spLocks noGrp="1"/>
          </p:cNvSpPr>
          <p:nvPr>
            <p:ph type="ftr" sz="quarter" idx="11"/>
          </p:nvPr>
        </p:nvSpPr>
        <p:spPr/>
        <p:txBody>
          <a:bodyPr/>
          <a:lstStyle/>
          <a:p>
            <a:endParaRPr lang="en-US" dirty="0"/>
          </a:p>
        </p:txBody>
      </p:sp>
      <p:sp>
        <p:nvSpPr>
          <p:cNvPr id="5" name="Date Placeholder 4">
            <a:extLst>
              <a:ext uri="{FF2B5EF4-FFF2-40B4-BE49-F238E27FC236}">
                <a16:creationId xmlns:a16="http://schemas.microsoft.com/office/drawing/2014/main" id="{0AD51180-8907-F3FB-F8E0-201D1BE61650}"/>
              </a:ext>
            </a:extLst>
          </p:cNvPr>
          <p:cNvSpPr>
            <a:spLocks noGrp="1"/>
          </p:cNvSpPr>
          <p:nvPr>
            <p:ph type="dt" sz="half" idx="10"/>
          </p:nvPr>
        </p:nvSpPr>
        <p:spPr/>
        <p:txBody>
          <a:bodyPr/>
          <a:lstStyle/>
          <a:p>
            <a:fld id="{91B5BA03-1E8A-4A71-9375-E941FF070046}" type="datetime4">
              <a:rPr lang="en-US" smtClean="0"/>
              <a:t>August 21, 2026</a:t>
            </a:fld>
            <a:endParaRPr lang="en-US" dirty="0"/>
          </a:p>
        </p:txBody>
      </p:sp>
      <p:sp>
        <p:nvSpPr>
          <p:cNvPr id="7" name="Slide Number Placeholder 6">
            <a:extLst>
              <a:ext uri="{FF2B5EF4-FFF2-40B4-BE49-F238E27FC236}">
                <a16:creationId xmlns:a16="http://schemas.microsoft.com/office/drawing/2014/main" id="{A7C96C78-7C87-2BC7-8FE9-856E3E375E71}"/>
              </a:ext>
            </a:extLst>
          </p:cNvPr>
          <p:cNvSpPr>
            <a:spLocks noGrp="1"/>
          </p:cNvSpPr>
          <p:nvPr>
            <p:ph type="sldNum" sz="quarter" idx="12"/>
          </p:nvPr>
        </p:nvSpPr>
        <p:spPr/>
        <p:txBody>
          <a:bodyPr/>
          <a:lstStyle/>
          <a:p>
            <a:fld id="{BCDE79FB-97BA-492B-8D57-F1373F9ADA95}" type="slidenum">
              <a:rPr lang="en-US" smtClean="0"/>
              <a:t>‹#›</a:t>
            </a:fld>
            <a:endParaRPr lang="en-US" dirty="0"/>
          </a:p>
        </p:txBody>
      </p:sp>
    </p:spTree>
    <p:extLst>
      <p:ext uri="{BB962C8B-B14F-4D97-AF65-F5344CB8AC3E}">
        <p14:creationId xmlns:p14="http://schemas.microsoft.com/office/powerpoint/2010/main" val="160754416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B5BA45-4981-AC22-EC96-99A5E0901D64}"/>
              </a:ext>
            </a:extLst>
          </p:cNvPr>
          <p:cNvSpPr>
            <a:spLocks noGrp="1"/>
          </p:cNvSpPr>
          <p:nvPr>
            <p:ph type="title"/>
          </p:nvPr>
        </p:nvSpPr>
        <p:spPr>
          <a:xfrm>
            <a:off x="1257300" y="461962"/>
            <a:ext cx="4838700" cy="1527094"/>
          </a:xfrm>
        </p:spPr>
        <p:txBody>
          <a:bodyPr anchor="t">
            <a:normAutofit/>
          </a:bodyPr>
          <a:lstStyle>
            <a:lvl1pPr>
              <a:defRPr lang="en-US" dirty="0"/>
            </a:lvl1pPr>
          </a:lstStyle>
          <a:p>
            <a:r>
              <a:rPr lang="en-US" dirty="0"/>
              <a:t>Click to edit Master title style</a:t>
            </a:r>
          </a:p>
        </p:txBody>
      </p:sp>
      <p:sp>
        <p:nvSpPr>
          <p:cNvPr id="5" name="Date Placeholder 4">
            <a:extLst>
              <a:ext uri="{FF2B5EF4-FFF2-40B4-BE49-F238E27FC236}">
                <a16:creationId xmlns:a16="http://schemas.microsoft.com/office/drawing/2014/main" id="{D0273643-F605-4790-3956-B453E9FC90CB}"/>
              </a:ext>
            </a:extLst>
          </p:cNvPr>
          <p:cNvSpPr>
            <a:spLocks noGrp="1"/>
          </p:cNvSpPr>
          <p:nvPr>
            <p:ph type="dt" sz="half" idx="10"/>
          </p:nvPr>
        </p:nvSpPr>
        <p:spPr/>
        <p:txBody>
          <a:bodyPr/>
          <a:lstStyle/>
          <a:p>
            <a:fld id="{2DF188F8-67CB-419F-AAD4-5AB1C4EFBB40}" type="datetime4">
              <a:rPr lang="en-US" smtClean="0"/>
              <a:t>August 21, 2026</a:t>
            </a:fld>
            <a:endParaRPr lang="en-US" dirty="0"/>
          </a:p>
        </p:txBody>
      </p:sp>
      <p:sp>
        <p:nvSpPr>
          <p:cNvPr id="6" name="Footer Placeholder 5">
            <a:extLst>
              <a:ext uri="{FF2B5EF4-FFF2-40B4-BE49-F238E27FC236}">
                <a16:creationId xmlns:a16="http://schemas.microsoft.com/office/drawing/2014/main" id="{B0265AF8-0057-EBA2-2E30-0B741139752D}"/>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F85ADE8A-3AB5-3C00-B26E-3F6DD6EA52F2}"/>
              </a:ext>
            </a:extLst>
          </p:cNvPr>
          <p:cNvSpPr>
            <a:spLocks noGrp="1"/>
          </p:cNvSpPr>
          <p:nvPr>
            <p:ph type="sldNum" sz="quarter" idx="12"/>
          </p:nvPr>
        </p:nvSpPr>
        <p:spPr/>
        <p:txBody>
          <a:bodyPr/>
          <a:lstStyle/>
          <a:p>
            <a:fld id="{BCDE79FB-97BA-492B-8D57-F1373F9ADA95}" type="slidenum">
              <a:rPr lang="en-US" smtClean="0"/>
              <a:t>‹#›</a:t>
            </a:fld>
            <a:endParaRPr lang="en-US" dirty="0"/>
          </a:p>
        </p:txBody>
      </p:sp>
      <p:sp>
        <p:nvSpPr>
          <p:cNvPr id="16" name="Text Placeholder 15">
            <a:extLst>
              <a:ext uri="{FF2B5EF4-FFF2-40B4-BE49-F238E27FC236}">
                <a16:creationId xmlns:a16="http://schemas.microsoft.com/office/drawing/2014/main" id="{581ED5FB-5036-27D9-26F4-B48307D67C6E}"/>
              </a:ext>
            </a:extLst>
          </p:cNvPr>
          <p:cNvSpPr>
            <a:spLocks noGrp="1"/>
          </p:cNvSpPr>
          <p:nvPr>
            <p:ph type="body" sz="quarter" idx="13"/>
          </p:nvPr>
        </p:nvSpPr>
        <p:spPr>
          <a:xfrm>
            <a:off x="495300" y="2181225"/>
            <a:ext cx="5600700" cy="40005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8" name="Text Placeholder 17">
            <a:extLst>
              <a:ext uri="{FF2B5EF4-FFF2-40B4-BE49-F238E27FC236}">
                <a16:creationId xmlns:a16="http://schemas.microsoft.com/office/drawing/2014/main" id="{B0ACB72E-F2A9-AC8B-FAC7-489B4728504C}"/>
              </a:ext>
            </a:extLst>
          </p:cNvPr>
          <p:cNvSpPr>
            <a:spLocks noGrp="1"/>
          </p:cNvSpPr>
          <p:nvPr>
            <p:ph type="body" sz="quarter" idx="14"/>
          </p:nvPr>
        </p:nvSpPr>
        <p:spPr>
          <a:xfrm>
            <a:off x="6457950" y="457200"/>
            <a:ext cx="5200650" cy="57245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24459513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13" name="Title Placeholder 1">
            <a:extLst>
              <a:ext uri="{FF2B5EF4-FFF2-40B4-BE49-F238E27FC236}">
                <a16:creationId xmlns:a16="http://schemas.microsoft.com/office/drawing/2014/main" id="{197228CF-7CDD-26CC-CA47-4AF0A314BDEA}"/>
              </a:ext>
            </a:extLst>
          </p:cNvPr>
          <p:cNvSpPr>
            <a:spLocks noGrp="1"/>
          </p:cNvSpPr>
          <p:nvPr>
            <p:ph type="title"/>
          </p:nvPr>
        </p:nvSpPr>
        <p:spPr>
          <a:xfrm>
            <a:off x="1257300" y="457200"/>
            <a:ext cx="4838700" cy="1219200"/>
          </a:xfrm>
          <a:prstGeom prst="rect">
            <a:avLst/>
          </a:prstGeom>
          <a:noFill/>
        </p:spPr>
        <p:txBody>
          <a:bodyPr vert="horz" lIns="0" tIns="0" rIns="0" bIns="0" rtlCol="0" anchor="t">
            <a:normAutofit/>
          </a:bodyPr>
          <a:lstStyle/>
          <a:p>
            <a:r>
              <a:rPr lang="en-US" dirty="0"/>
              <a:t>Click to edit Master title style</a:t>
            </a:r>
          </a:p>
        </p:txBody>
      </p:sp>
      <p:sp>
        <p:nvSpPr>
          <p:cNvPr id="12" name="Text Placeholder 11">
            <a:extLst>
              <a:ext uri="{FF2B5EF4-FFF2-40B4-BE49-F238E27FC236}">
                <a16:creationId xmlns:a16="http://schemas.microsoft.com/office/drawing/2014/main" id="{C277CEE6-13A0-6BA8-8A3C-EA3A8B9CA323}"/>
              </a:ext>
            </a:extLst>
          </p:cNvPr>
          <p:cNvSpPr>
            <a:spLocks noGrp="1"/>
          </p:cNvSpPr>
          <p:nvPr>
            <p:ph type="body" sz="quarter" idx="13"/>
          </p:nvPr>
        </p:nvSpPr>
        <p:spPr>
          <a:xfrm>
            <a:off x="493776" y="2152650"/>
            <a:ext cx="5602224" cy="401955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Picture Placeholder 2">
            <a:extLst>
              <a:ext uri="{FF2B5EF4-FFF2-40B4-BE49-F238E27FC236}">
                <a16:creationId xmlns:a16="http://schemas.microsoft.com/office/drawing/2014/main" id="{5E24E62B-01AB-F5DE-E2D4-85B1DECC92BB}"/>
              </a:ext>
              <a:ext uri="{C183D7F6-B498-43B3-948B-1728B52AA6E4}">
                <adec:decorative xmlns:adec="http://schemas.microsoft.com/office/drawing/2017/decorative" val="1"/>
              </a:ext>
            </a:extLst>
          </p:cNvPr>
          <p:cNvSpPr>
            <a:spLocks noGrp="1"/>
          </p:cNvSpPr>
          <p:nvPr>
            <p:ph type="pic" idx="1"/>
          </p:nvPr>
        </p:nvSpPr>
        <p:spPr>
          <a:xfrm>
            <a:off x="6496050" y="0"/>
            <a:ext cx="5695950" cy="68580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8" name="Rectangle 7">
            <a:extLst>
              <a:ext uri="{FF2B5EF4-FFF2-40B4-BE49-F238E27FC236}">
                <a16:creationId xmlns:a16="http://schemas.microsoft.com/office/drawing/2014/main" id="{4C33291D-BE72-DBF6-5318-1BD0E7127EE8}"/>
              </a:ext>
              <a:ext uri="{C183D7F6-B498-43B3-948B-1728B52AA6E4}">
                <adec:decorative xmlns:adec="http://schemas.microsoft.com/office/drawing/2017/decorative" val="1"/>
              </a:ext>
            </a:extLst>
          </p:cNvPr>
          <p:cNvSpPr/>
          <p:nvPr/>
        </p:nvSpPr>
        <p:spPr>
          <a:xfrm>
            <a:off x="10853288" y="6356350"/>
            <a:ext cx="1338712" cy="365125"/>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Footer Placeholder 5">
            <a:extLst>
              <a:ext uri="{FF2B5EF4-FFF2-40B4-BE49-F238E27FC236}">
                <a16:creationId xmlns:a16="http://schemas.microsoft.com/office/drawing/2014/main" id="{21138100-AC14-9CC0-AD86-426AD89D4336}"/>
              </a:ext>
            </a:extLst>
          </p:cNvPr>
          <p:cNvSpPr>
            <a:spLocks noGrp="1"/>
          </p:cNvSpPr>
          <p:nvPr>
            <p:ph type="ftr" sz="quarter" idx="11"/>
          </p:nvPr>
        </p:nvSpPr>
        <p:spPr/>
        <p:txBody>
          <a:bodyPr/>
          <a:lstStyle/>
          <a:p>
            <a:endParaRPr lang="en-US" dirty="0"/>
          </a:p>
        </p:txBody>
      </p:sp>
      <p:sp>
        <p:nvSpPr>
          <p:cNvPr id="5" name="Date Placeholder 4">
            <a:extLst>
              <a:ext uri="{FF2B5EF4-FFF2-40B4-BE49-F238E27FC236}">
                <a16:creationId xmlns:a16="http://schemas.microsoft.com/office/drawing/2014/main" id="{1D796E23-B521-5C07-85E1-BA73A20DB266}"/>
              </a:ext>
            </a:extLst>
          </p:cNvPr>
          <p:cNvSpPr>
            <a:spLocks noGrp="1"/>
          </p:cNvSpPr>
          <p:nvPr>
            <p:ph type="dt" sz="half" idx="10"/>
          </p:nvPr>
        </p:nvSpPr>
        <p:spPr/>
        <p:txBody>
          <a:bodyPr/>
          <a:lstStyle/>
          <a:p>
            <a:fld id="{E710D0B2-8800-4E48-BDCE-A19E57C7C5AF}" type="datetime4">
              <a:rPr lang="en-US" smtClean="0"/>
              <a:t>August 21, 2026</a:t>
            </a:fld>
            <a:endParaRPr lang="en-US" dirty="0"/>
          </a:p>
        </p:txBody>
      </p:sp>
      <p:sp>
        <p:nvSpPr>
          <p:cNvPr id="7" name="Slide Number Placeholder 6">
            <a:extLst>
              <a:ext uri="{FF2B5EF4-FFF2-40B4-BE49-F238E27FC236}">
                <a16:creationId xmlns:a16="http://schemas.microsoft.com/office/drawing/2014/main" id="{742A00A7-6A1E-80A0-8EB9-F7F0592559B3}"/>
              </a:ext>
            </a:extLst>
          </p:cNvPr>
          <p:cNvSpPr>
            <a:spLocks noGrp="1"/>
          </p:cNvSpPr>
          <p:nvPr>
            <p:ph type="sldNum" sz="quarter" idx="12"/>
          </p:nvPr>
        </p:nvSpPr>
        <p:spPr/>
        <p:txBody>
          <a:bodyPr/>
          <a:lstStyle/>
          <a:p>
            <a:fld id="{BCDE79FB-97BA-492B-8D57-F1373F9ADA95}" type="slidenum">
              <a:rPr lang="en-US" smtClean="0"/>
              <a:t>‹#›</a:t>
            </a:fld>
            <a:endParaRPr lang="en-US" dirty="0"/>
          </a:p>
        </p:txBody>
      </p:sp>
    </p:spTree>
    <p:extLst>
      <p:ext uri="{BB962C8B-B14F-4D97-AF65-F5344CB8AC3E}">
        <p14:creationId xmlns:p14="http://schemas.microsoft.com/office/powerpoint/2010/main" val="388231260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6" name="Title Placeholder 1">
            <a:extLst>
              <a:ext uri="{FF2B5EF4-FFF2-40B4-BE49-F238E27FC236}">
                <a16:creationId xmlns:a16="http://schemas.microsoft.com/office/drawing/2014/main" id="{DB285AF9-0372-9C81-F75D-2589F4F48723}"/>
              </a:ext>
            </a:extLst>
          </p:cNvPr>
          <p:cNvSpPr>
            <a:spLocks noGrp="1"/>
          </p:cNvSpPr>
          <p:nvPr>
            <p:ph type="title"/>
          </p:nvPr>
        </p:nvSpPr>
        <p:spPr>
          <a:xfrm>
            <a:off x="1257300" y="457200"/>
            <a:ext cx="10401300" cy="914400"/>
          </a:xfrm>
          <a:prstGeom prst="rect">
            <a:avLst/>
          </a:prstGeom>
          <a:noFill/>
        </p:spPr>
        <p:txBody>
          <a:bodyPr vert="horz" lIns="0" tIns="0" rIns="0" bIns="0" rtlCol="0" anchor="t">
            <a:normAutofit/>
          </a:bodyPr>
          <a:lstStyle/>
          <a:p>
            <a:r>
              <a:rPr lang="en-US" dirty="0"/>
              <a:t>Click to edit Master title style</a:t>
            </a:r>
          </a:p>
        </p:txBody>
      </p:sp>
      <p:sp>
        <p:nvSpPr>
          <p:cNvPr id="4" name="Footer Placeholder 3">
            <a:extLst>
              <a:ext uri="{FF2B5EF4-FFF2-40B4-BE49-F238E27FC236}">
                <a16:creationId xmlns:a16="http://schemas.microsoft.com/office/drawing/2014/main" id="{A123DE44-506E-FCA1-8F5C-9F7354AAEC2D}"/>
              </a:ext>
            </a:extLst>
          </p:cNvPr>
          <p:cNvSpPr>
            <a:spLocks noGrp="1"/>
          </p:cNvSpPr>
          <p:nvPr>
            <p:ph type="ftr" sz="quarter" idx="11"/>
          </p:nvPr>
        </p:nvSpPr>
        <p:spPr/>
        <p:txBody>
          <a:bodyPr/>
          <a:lstStyle/>
          <a:p>
            <a:endParaRPr lang="en-US" dirty="0"/>
          </a:p>
        </p:txBody>
      </p:sp>
      <p:sp>
        <p:nvSpPr>
          <p:cNvPr id="3" name="Date Placeholder 2">
            <a:extLst>
              <a:ext uri="{FF2B5EF4-FFF2-40B4-BE49-F238E27FC236}">
                <a16:creationId xmlns:a16="http://schemas.microsoft.com/office/drawing/2014/main" id="{1D2673D5-55DC-3F77-47BD-D5D627A45682}"/>
              </a:ext>
            </a:extLst>
          </p:cNvPr>
          <p:cNvSpPr>
            <a:spLocks noGrp="1"/>
          </p:cNvSpPr>
          <p:nvPr>
            <p:ph type="dt" sz="half" idx="10"/>
          </p:nvPr>
        </p:nvSpPr>
        <p:spPr/>
        <p:txBody>
          <a:bodyPr/>
          <a:lstStyle/>
          <a:p>
            <a:fld id="{4622DDF3-D449-4F98-B894-CB4D05D68FAC}" type="datetime4">
              <a:rPr lang="en-US" smtClean="0"/>
              <a:t>August 21, 2026</a:t>
            </a:fld>
            <a:endParaRPr lang="en-US" dirty="0"/>
          </a:p>
        </p:txBody>
      </p:sp>
      <p:sp>
        <p:nvSpPr>
          <p:cNvPr id="5" name="Slide Number Placeholder 4">
            <a:extLst>
              <a:ext uri="{FF2B5EF4-FFF2-40B4-BE49-F238E27FC236}">
                <a16:creationId xmlns:a16="http://schemas.microsoft.com/office/drawing/2014/main" id="{ECF893AA-09AB-0CA2-8F12-6C9708FCE5A5}"/>
              </a:ext>
            </a:extLst>
          </p:cNvPr>
          <p:cNvSpPr>
            <a:spLocks noGrp="1"/>
          </p:cNvSpPr>
          <p:nvPr>
            <p:ph type="sldNum" sz="quarter" idx="12"/>
          </p:nvPr>
        </p:nvSpPr>
        <p:spPr/>
        <p:txBody>
          <a:bodyPr/>
          <a:lstStyle/>
          <a:p>
            <a:fld id="{BCDE79FB-97BA-492B-8D57-F1373F9ADA95}" type="slidenum">
              <a:rPr lang="en-US" smtClean="0"/>
              <a:t>‹#›</a:t>
            </a:fld>
            <a:endParaRPr lang="en-US" dirty="0"/>
          </a:p>
        </p:txBody>
      </p:sp>
    </p:spTree>
    <p:extLst>
      <p:ext uri="{BB962C8B-B14F-4D97-AF65-F5344CB8AC3E}">
        <p14:creationId xmlns:p14="http://schemas.microsoft.com/office/powerpoint/2010/main" val="57284803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Slide with Social">
    <p:spTree>
      <p:nvGrpSpPr>
        <p:cNvPr id="1" name=""/>
        <p:cNvGrpSpPr/>
        <p:nvPr/>
      </p:nvGrpSpPr>
      <p:grpSpPr>
        <a:xfrm>
          <a:off x="0" y="0"/>
          <a:ext cx="0" cy="0"/>
          <a:chOff x="0" y="0"/>
          <a:chExt cx="0" cy="0"/>
        </a:xfrm>
      </p:grpSpPr>
      <p:sp>
        <p:nvSpPr>
          <p:cNvPr id="19" name="Title 1">
            <a:extLst>
              <a:ext uri="{FF2B5EF4-FFF2-40B4-BE49-F238E27FC236}">
                <a16:creationId xmlns:a16="http://schemas.microsoft.com/office/drawing/2014/main" id="{021CF500-4BD3-92C6-CCBD-156DED65A672}"/>
              </a:ext>
            </a:extLst>
          </p:cNvPr>
          <p:cNvSpPr>
            <a:spLocks noGrp="1"/>
          </p:cNvSpPr>
          <p:nvPr>
            <p:ph type="title"/>
          </p:nvPr>
        </p:nvSpPr>
        <p:spPr>
          <a:xfrm>
            <a:off x="530868" y="1430448"/>
            <a:ext cx="5565131" cy="1848259"/>
          </a:xfrm>
        </p:spPr>
        <p:txBody>
          <a:bodyPr anchor="ctr"/>
          <a:lstStyle>
            <a:lvl1pPr>
              <a:defRPr sz="4000"/>
            </a:lvl1pPr>
          </a:lstStyle>
          <a:p>
            <a:r>
              <a:rPr lang="en-US" dirty="0"/>
              <a:t>Click to edit Master title style</a:t>
            </a:r>
          </a:p>
        </p:txBody>
      </p:sp>
      <p:sp>
        <p:nvSpPr>
          <p:cNvPr id="22" name="Text Placeholder 22">
            <a:extLst>
              <a:ext uri="{FF2B5EF4-FFF2-40B4-BE49-F238E27FC236}">
                <a16:creationId xmlns:a16="http://schemas.microsoft.com/office/drawing/2014/main" id="{5BFBC12E-0B6E-E8C7-9088-B497FB49171C}"/>
              </a:ext>
            </a:extLst>
          </p:cNvPr>
          <p:cNvSpPr>
            <a:spLocks noGrp="1"/>
          </p:cNvSpPr>
          <p:nvPr>
            <p:ph type="body" sz="quarter" idx="13"/>
          </p:nvPr>
        </p:nvSpPr>
        <p:spPr>
          <a:xfrm>
            <a:off x="530868" y="3501136"/>
            <a:ext cx="5565131" cy="682625"/>
          </a:xfrm>
        </p:spPr>
        <p:txBody>
          <a:bodyPr wrap="square"/>
          <a:lstStyle>
            <a:lvl1pPr>
              <a:defRPr sz="2400" b="1">
                <a:solidFill>
                  <a:srgbClr val="00829B"/>
                </a:solidFill>
              </a:defRPr>
            </a:lvl1pPr>
            <a:lvl2pPr>
              <a:defRPr sz="2400"/>
            </a:lvl2pPr>
            <a:lvl3pPr>
              <a:defRPr sz="2400"/>
            </a:lvl3pPr>
            <a:lvl4pPr>
              <a:defRPr sz="2400"/>
            </a:lvl4pPr>
            <a:lvl5pPr>
              <a:defRPr sz="2400"/>
            </a:lvl5pPr>
          </a:lstStyle>
          <a:p>
            <a:pPr lvl="0"/>
            <a:r>
              <a:rPr lang="en-US" dirty="0"/>
              <a:t>Click to edit Master text styles</a:t>
            </a:r>
          </a:p>
        </p:txBody>
      </p:sp>
      <p:sp>
        <p:nvSpPr>
          <p:cNvPr id="21" name="Rectangle 20">
            <a:extLst>
              <a:ext uri="{FF2B5EF4-FFF2-40B4-BE49-F238E27FC236}">
                <a16:creationId xmlns:a16="http://schemas.microsoft.com/office/drawing/2014/main" id="{724F3841-022A-64DD-C790-8E712FB9DD3A}"/>
              </a:ext>
              <a:ext uri="{C183D7F6-B498-43B3-948B-1728B52AA6E4}">
                <adec:decorative xmlns:adec="http://schemas.microsoft.com/office/drawing/2017/decorative" val="1"/>
              </a:ext>
            </a:extLst>
          </p:cNvPr>
          <p:cNvSpPr/>
          <p:nvPr userDrawn="1"/>
        </p:nvSpPr>
        <p:spPr>
          <a:xfrm>
            <a:off x="7572375" y="0"/>
            <a:ext cx="4619625"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TextBox 5">
            <a:extLst>
              <a:ext uri="{FF2B5EF4-FFF2-40B4-BE49-F238E27FC236}">
                <a16:creationId xmlns:a16="http://schemas.microsoft.com/office/drawing/2014/main" id="{62E7750B-0863-BB91-0C67-54B5E9B868D6}"/>
              </a:ext>
            </a:extLst>
          </p:cNvPr>
          <p:cNvSpPr txBox="1"/>
          <p:nvPr userDrawn="1"/>
        </p:nvSpPr>
        <p:spPr>
          <a:xfrm>
            <a:off x="8032876" y="1370524"/>
            <a:ext cx="3625724" cy="369332"/>
          </a:xfrm>
          <a:prstGeom prst="rect">
            <a:avLst/>
          </a:prstGeom>
          <a:noFill/>
        </p:spPr>
        <p:txBody>
          <a:bodyPr wrap="square" rtlCol="0">
            <a:spAutoFit/>
          </a:bodyPr>
          <a:lstStyle/>
          <a:p>
            <a:r>
              <a:rPr lang="en-US" b="1" dirty="0"/>
              <a:t>Learn More</a:t>
            </a:r>
          </a:p>
        </p:txBody>
      </p:sp>
      <p:sp>
        <p:nvSpPr>
          <p:cNvPr id="7" name="TextBox 6">
            <a:extLst>
              <a:ext uri="{FF2B5EF4-FFF2-40B4-BE49-F238E27FC236}">
                <a16:creationId xmlns:a16="http://schemas.microsoft.com/office/drawing/2014/main" id="{3B961C0C-432D-CBAD-EA65-6543DA81C252}"/>
              </a:ext>
            </a:extLst>
          </p:cNvPr>
          <p:cNvSpPr txBox="1"/>
          <p:nvPr userDrawn="1"/>
        </p:nvSpPr>
        <p:spPr>
          <a:xfrm>
            <a:off x="8054878" y="1783080"/>
            <a:ext cx="3320924" cy="338554"/>
          </a:xfrm>
          <a:prstGeom prst="rect">
            <a:avLst/>
          </a:prstGeom>
          <a:noFill/>
        </p:spPr>
        <p:txBody>
          <a:bodyPr wrap="square" rtlCol="0">
            <a:spAutoFit/>
          </a:bodyPr>
          <a:lstStyle/>
          <a:p>
            <a:r>
              <a:rPr lang="en-US" sz="1600" dirty="0">
                <a:solidFill>
                  <a:srgbClr val="00829B"/>
                </a:solidFill>
              </a:rPr>
              <a:t>www.ercot.com</a:t>
            </a:r>
          </a:p>
        </p:txBody>
      </p:sp>
      <p:sp>
        <p:nvSpPr>
          <p:cNvPr id="8" name="TextBox 7">
            <a:extLst>
              <a:ext uri="{FF2B5EF4-FFF2-40B4-BE49-F238E27FC236}">
                <a16:creationId xmlns:a16="http://schemas.microsoft.com/office/drawing/2014/main" id="{74781169-74C0-5084-B1E5-21B24E64EBD9}"/>
              </a:ext>
            </a:extLst>
          </p:cNvPr>
          <p:cNvSpPr txBox="1"/>
          <p:nvPr userDrawn="1"/>
        </p:nvSpPr>
        <p:spPr>
          <a:xfrm>
            <a:off x="8032876" y="2442045"/>
            <a:ext cx="3625724" cy="369332"/>
          </a:xfrm>
          <a:prstGeom prst="rect">
            <a:avLst/>
          </a:prstGeom>
          <a:noFill/>
        </p:spPr>
        <p:txBody>
          <a:bodyPr wrap="square" rtlCol="0">
            <a:spAutoFit/>
          </a:bodyPr>
          <a:lstStyle/>
          <a:p>
            <a:r>
              <a:rPr lang="en-US" b="1" dirty="0"/>
              <a:t>Download ERCOT Mobile App</a:t>
            </a:r>
          </a:p>
        </p:txBody>
      </p:sp>
      <p:pic>
        <p:nvPicPr>
          <p:cNvPr id="9" name="Graphic 8" descr="Google play logo on the left and App Store logo on the right">
            <a:extLst>
              <a:ext uri="{FF2B5EF4-FFF2-40B4-BE49-F238E27FC236}">
                <a16:creationId xmlns:a16="http://schemas.microsoft.com/office/drawing/2014/main" id="{4CC00E98-A942-2688-815D-B898449C0BC2}"/>
              </a:ext>
              <a:ext uri="{C183D7F6-B498-43B3-948B-1728B52AA6E4}">
                <adec:decorative xmlns:adec="http://schemas.microsoft.com/office/drawing/2017/decorative" val="0"/>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8341368" y="2987763"/>
            <a:ext cx="2635124" cy="367447"/>
          </a:xfrm>
          <a:prstGeom prst="rect">
            <a:avLst/>
          </a:prstGeom>
        </p:spPr>
      </p:pic>
      <p:sp>
        <p:nvSpPr>
          <p:cNvPr id="10" name="TextBox 9">
            <a:extLst>
              <a:ext uri="{FF2B5EF4-FFF2-40B4-BE49-F238E27FC236}">
                <a16:creationId xmlns:a16="http://schemas.microsoft.com/office/drawing/2014/main" id="{1EBBA5BE-9DD2-6EE7-CE28-D076D6D33E94}"/>
              </a:ext>
            </a:extLst>
          </p:cNvPr>
          <p:cNvSpPr txBox="1"/>
          <p:nvPr userDrawn="1"/>
        </p:nvSpPr>
        <p:spPr>
          <a:xfrm>
            <a:off x="8054878" y="3786789"/>
            <a:ext cx="3625724" cy="369332"/>
          </a:xfrm>
          <a:prstGeom prst="rect">
            <a:avLst/>
          </a:prstGeom>
          <a:noFill/>
        </p:spPr>
        <p:txBody>
          <a:bodyPr wrap="square" rtlCol="0">
            <a:spAutoFit/>
          </a:bodyPr>
          <a:lstStyle/>
          <a:p>
            <a:r>
              <a:rPr lang="en-US" b="1" dirty="0"/>
              <a:t>Connect With Us</a:t>
            </a:r>
          </a:p>
        </p:txBody>
      </p:sp>
      <p:pic>
        <p:nvPicPr>
          <p:cNvPr id="11" name="Graphic 10" descr="Instagram icon">
            <a:extLst>
              <a:ext uri="{FF2B5EF4-FFF2-40B4-BE49-F238E27FC236}">
                <a16:creationId xmlns:a16="http://schemas.microsoft.com/office/drawing/2014/main" id="{808F1D0F-170C-B600-9B14-471787DABDB6}"/>
              </a:ext>
              <a:ext uri="{C183D7F6-B498-43B3-948B-1728B52AA6E4}">
                <adec:decorative xmlns:adec="http://schemas.microsoft.com/office/drawing/2017/decorative" val="0"/>
              </a:ext>
            </a:extLst>
          </p:cNvPr>
          <p:cNvPicPr>
            <a:picLocks noChangeAspect="1"/>
          </p:cNvPicPr>
          <p:nvPr userDrawn="1"/>
        </p:nvPicPr>
        <p:blipFill>
          <a:blip>
            <a:extLst>
              <a:ext uri="{96DAC541-7B7A-43D3-8B79-37D633B846F1}">
                <asvg:svgBlip xmlns:asvg="http://schemas.microsoft.com/office/drawing/2016/SVG/main" r:embed="rId3"/>
              </a:ext>
            </a:extLst>
          </a:blip>
          <a:stretch>
            <a:fillRect/>
          </a:stretch>
        </p:blipFill>
        <p:spPr>
          <a:xfrm>
            <a:off x="8326128" y="4359746"/>
            <a:ext cx="314995" cy="314995"/>
          </a:xfrm>
          <a:prstGeom prst="rect">
            <a:avLst/>
          </a:prstGeom>
        </p:spPr>
      </p:pic>
      <p:sp>
        <p:nvSpPr>
          <p:cNvPr id="12" name="TextBox 11">
            <a:extLst>
              <a:ext uri="{FF2B5EF4-FFF2-40B4-BE49-F238E27FC236}">
                <a16:creationId xmlns:a16="http://schemas.microsoft.com/office/drawing/2014/main" id="{80EB4558-FE65-DD30-A396-E7A22D6A4264}"/>
              </a:ext>
            </a:extLst>
          </p:cNvPr>
          <p:cNvSpPr txBox="1"/>
          <p:nvPr userDrawn="1"/>
        </p:nvSpPr>
        <p:spPr>
          <a:xfrm>
            <a:off x="8715473" y="4378550"/>
            <a:ext cx="3098730" cy="307777"/>
          </a:xfrm>
          <a:prstGeom prst="rect">
            <a:avLst/>
          </a:prstGeom>
          <a:noFill/>
        </p:spPr>
        <p:txBody>
          <a:bodyPr wrap="square" rtlCol="0">
            <a:spAutoFit/>
          </a:bodyPr>
          <a:lstStyle/>
          <a:p>
            <a:r>
              <a:rPr lang="en-US" sz="1400" dirty="0"/>
              <a:t>facebook.com/ERCOTISO</a:t>
            </a:r>
          </a:p>
        </p:txBody>
      </p:sp>
      <p:pic>
        <p:nvPicPr>
          <p:cNvPr id="13" name="Graphic 12" descr="Twitter or X  icon">
            <a:extLst>
              <a:ext uri="{FF2B5EF4-FFF2-40B4-BE49-F238E27FC236}">
                <a16:creationId xmlns:a16="http://schemas.microsoft.com/office/drawing/2014/main" id="{787C2377-716C-DE29-E499-06278CE1DB08}"/>
              </a:ext>
              <a:ext uri="{C183D7F6-B498-43B3-948B-1728B52AA6E4}">
                <adec:decorative xmlns:adec="http://schemas.microsoft.com/office/drawing/2017/decorative" val="0"/>
              </a:ext>
            </a:extLst>
          </p:cNvPr>
          <p:cNvPicPr>
            <a:picLocks noChangeAspect="1"/>
          </p:cNvPicPr>
          <p:nvPr userDrawn="1"/>
        </p:nvPicPr>
        <p:blipFill>
          <a:blip>
            <a:extLst>
              <a:ext uri="{96DAC541-7B7A-43D3-8B79-37D633B846F1}">
                <asvg:svgBlip xmlns:asvg="http://schemas.microsoft.com/office/drawing/2016/SVG/main" r:embed="rId4"/>
              </a:ext>
            </a:extLst>
          </a:blip>
          <a:stretch>
            <a:fillRect/>
          </a:stretch>
        </p:blipFill>
        <p:spPr>
          <a:xfrm>
            <a:off x="8326128" y="4816173"/>
            <a:ext cx="314995" cy="314995"/>
          </a:xfrm>
          <a:prstGeom prst="rect">
            <a:avLst/>
          </a:prstGeom>
        </p:spPr>
      </p:pic>
      <p:sp>
        <p:nvSpPr>
          <p:cNvPr id="14" name="TextBox 13">
            <a:extLst>
              <a:ext uri="{FF2B5EF4-FFF2-40B4-BE49-F238E27FC236}">
                <a16:creationId xmlns:a16="http://schemas.microsoft.com/office/drawing/2014/main" id="{D6BFB969-D759-088E-D454-9701B3843365}"/>
              </a:ext>
            </a:extLst>
          </p:cNvPr>
          <p:cNvSpPr txBox="1"/>
          <p:nvPr userDrawn="1"/>
        </p:nvSpPr>
        <p:spPr>
          <a:xfrm>
            <a:off x="8715473" y="4823175"/>
            <a:ext cx="2108130" cy="307777"/>
          </a:xfrm>
          <a:prstGeom prst="rect">
            <a:avLst/>
          </a:prstGeom>
          <a:noFill/>
        </p:spPr>
        <p:txBody>
          <a:bodyPr wrap="square" lIns="91440" tIns="45720" rIns="91440" bIns="45720" rtlCol="0" anchor="t">
            <a:spAutoFit/>
          </a:bodyPr>
          <a:lstStyle/>
          <a:p>
            <a:r>
              <a:rPr lang="en-US" sz="1400" dirty="0"/>
              <a:t>x.com/ercot_iso</a:t>
            </a:r>
          </a:p>
        </p:txBody>
      </p:sp>
      <p:pic>
        <p:nvPicPr>
          <p:cNvPr id="15" name="Graphic 14" descr="LinkedIn icon">
            <a:extLst>
              <a:ext uri="{FF2B5EF4-FFF2-40B4-BE49-F238E27FC236}">
                <a16:creationId xmlns:a16="http://schemas.microsoft.com/office/drawing/2014/main" id="{44604974-1959-249D-D54A-C4A63E150B5F}"/>
              </a:ext>
              <a:ext uri="{C183D7F6-B498-43B3-948B-1728B52AA6E4}">
                <adec:decorative xmlns:adec="http://schemas.microsoft.com/office/drawing/2017/decorative" val="0"/>
              </a:ext>
            </a:extLst>
          </p:cNvPr>
          <p:cNvPicPr>
            <a:picLocks noChangeAspect="1"/>
          </p:cNvPicPr>
          <p:nvPr userDrawn="1"/>
        </p:nvPicPr>
        <p:blipFill>
          <a:blip>
            <a:extLst>
              <a:ext uri="{96DAC541-7B7A-43D3-8B79-37D633B846F1}">
                <asvg:svgBlip xmlns:asvg="http://schemas.microsoft.com/office/drawing/2016/SVG/main" r:embed="rId5"/>
              </a:ext>
            </a:extLst>
          </a:blip>
          <a:srcRect/>
          <a:stretch/>
        </p:blipFill>
        <p:spPr>
          <a:xfrm>
            <a:off x="8326128" y="5292078"/>
            <a:ext cx="314995" cy="314995"/>
          </a:xfrm>
          <a:prstGeom prst="rect">
            <a:avLst/>
          </a:prstGeom>
        </p:spPr>
      </p:pic>
      <p:sp>
        <p:nvSpPr>
          <p:cNvPr id="16" name="TextBox 15">
            <a:extLst>
              <a:ext uri="{FF2B5EF4-FFF2-40B4-BE49-F238E27FC236}">
                <a16:creationId xmlns:a16="http://schemas.microsoft.com/office/drawing/2014/main" id="{2405696A-1EA6-9F4D-1D36-33EB7B0D95CF}"/>
              </a:ext>
            </a:extLst>
          </p:cNvPr>
          <p:cNvSpPr txBox="1"/>
          <p:nvPr userDrawn="1"/>
        </p:nvSpPr>
        <p:spPr>
          <a:xfrm>
            <a:off x="8715473" y="5299080"/>
            <a:ext cx="3132351" cy="307777"/>
          </a:xfrm>
          <a:prstGeom prst="rect">
            <a:avLst/>
          </a:prstGeom>
          <a:noFill/>
        </p:spPr>
        <p:txBody>
          <a:bodyPr wrap="square" lIns="91440" tIns="45720" rIns="91440" bIns="45720" rtlCol="0" anchor="t">
            <a:spAutoFit/>
          </a:bodyPr>
          <a:lstStyle/>
          <a:p>
            <a:r>
              <a:rPr lang="en-US" sz="1400" dirty="0"/>
              <a:t>linkedin.com/company/ercot</a:t>
            </a:r>
          </a:p>
        </p:txBody>
      </p:sp>
      <p:pic>
        <p:nvPicPr>
          <p:cNvPr id="17" name="Graphic 16" descr="Instagram icon">
            <a:extLst>
              <a:ext uri="{FF2B5EF4-FFF2-40B4-BE49-F238E27FC236}">
                <a16:creationId xmlns:a16="http://schemas.microsoft.com/office/drawing/2014/main" id="{253A132C-4DFA-62F1-D25A-9C176280377F}"/>
              </a:ext>
              <a:ext uri="{C183D7F6-B498-43B3-948B-1728B52AA6E4}">
                <adec:decorative xmlns:adec="http://schemas.microsoft.com/office/drawing/2017/decorative" val="0"/>
              </a:ext>
            </a:extLst>
          </p:cNvPr>
          <p:cNvPicPr>
            <a:picLocks noChangeAspect="1"/>
          </p:cNvPicPr>
          <p:nvPr userDrawn="1"/>
        </p:nvPicPr>
        <p:blipFill>
          <a:blip>
            <a:extLst>
              <a:ext uri="{96DAC541-7B7A-43D3-8B79-37D633B846F1}">
                <asvg:svgBlip xmlns:asvg="http://schemas.microsoft.com/office/drawing/2016/SVG/main" r:embed="rId6"/>
              </a:ext>
            </a:extLst>
          </a:blip>
          <a:stretch>
            <a:fillRect/>
          </a:stretch>
        </p:blipFill>
        <p:spPr>
          <a:xfrm>
            <a:off x="8326128" y="5773360"/>
            <a:ext cx="314996" cy="314996"/>
          </a:xfrm>
          <a:prstGeom prst="rect">
            <a:avLst/>
          </a:prstGeom>
        </p:spPr>
      </p:pic>
      <p:sp>
        <p:nvSpPr>
          <p:cNvPr id="18" name="TextBox 17">
            <a:extLst>
              <a:ext uri="{FF2B5EF4-FFF2-40B4-BE49-F238E27FC236}">
                <a16:creationId xmlns:a16="http://schemas.microsoft.com/office/drawing/2014/main" id="{C36F1584-300D-A8F1-CE34-0DF564E44055}"/>
              </a:ext>
              <a:ext uri="{C183D7F6-B498-43B3-948B-1728B52AA6E4}">
                <adec:decorative xmlns:adec="http://schemas.microsoft.com/office/drawing/2017/decorative" val="0"/>
              </a:ext>
            </a:extLst>
          </p:cNvPr>
          <p:cNvSpPr txBox="1"/>
          <p:nvPr userDrawn="1"/>
        </p:nvSpPr>
        <p:spPr>
          <a:xfrm>
            <a:off x="8706121" y="5773359"/>
            <a:ext cx="3132351" cy="307777"/>
          </a:xfrm>
          <a:prstGeom prst="rect">
            <a:avLst/>
          </a:prstGeom>
          <a:noFill/>
        </p:spPr>
        <p:txBody>
          <a:bodyPr wrap="square" lIns="91440" tIns="45720" rIns="91440" bIns="45720" rtlCol="0" anchor="t">
            <a:spAutoFit/>
          </a:bodyPr>
          <a:lstStyle/>
          <a:p>
            <a:r>
              <a:rPr lang="en-US" sz="1400" dirty="0"/>
              <a:t>instagram.com/ercot_iso</a:t>
            </a:r>
          </a:p>
        </p:txBody>
      </p:sp>
      <p:sp>
        <p:nvSpPr>
          <p:cNvPr id="20" name="Footer Placeholder 3">
            <a:extLst>
              <a:ext uri="{FF2B5EF4-FFF2-40B4-BE49-F238E27FC236}">
                <a16:creationId xmlns:a16="http://schemas.microsoft.com/office/drawing/2014/main" id="{7C754C4F-B602-D803-BB7A-BEE1415CE0E5}"/>
              </a:ext>
            </a:extLst>
          </p:cNvPr>
          <p:cNvSpPr>
            <a:spLocks noGrp="1"/>
          </p:cNvSpPr>
          <p:nvPr>
            <p:ph type="ftr" sz="quarter" idx="11"/>
          </p:nvPr>
        </p:nvSpPr>
        <p:spPr>
          <a:xfrm>
            <a:off x="530869" y="6356350"/>
            <a:ext cx="5565131" cy="365125"/>
          </a:xfrm>
        </p:spPr>
        <p:txBody>
          <a:bodyPr/>
          <a:lstStyle/>
          <a:p>
            <a:endParaRPr lang="en-US" dirty="0"/>
          </a:p>
        </p:txBody>
      </p:sp>
      <p:sp>
        <p:nvSpPr>
          <p:cNvPr id="3" name="Date Placeholder 2">
            <a:extLst>
              <a:ext uri="{FF2B5EF4-FFF2-40B4-BE49-F238E27FC236}">
                <a16:creationId xmlns:a16="http://schemas.microsoft.com/office/drawing/2014/main" id="{1D2673D5-55DC-3F77-47BD-D5D627A45682}"/>
              </a:ext>
            </a:extLst>
          </p:cNvPr>
          <p:cNvSpPr>
            <a:spLocks noGrp="1"/>
          </p:cNvSpPr>
          <p:nvPr>
            <p:ph type="dt" sz="half" idx="10"/>
          </p:nvPr>
        </p:nvSpPr>
        <p:spPr/>
        <p:txBody>
          <a:bodyPr/>
          <a:lstStyle/>
          <a:p>
            <a:fld id="{4622DDF3-D449-4F98-B894-CB4D05D68FAC}" type="datetime4">
              <a:rPr lang="en-US" smtClean="0"/>
              <a:t>August 21, 2026</a:t>
            </a:fld>
            <a:endParaRPr lang="en-US" dirty="0"/>
          </a:p>
        </p:txBody>
      </p:sp>
      <p:sp>
        <p:nvSpPr>
          <p:cNvPr id="5" name="Slide Number Placeholder 4">
            <a:extLst>
              <a:ext uri="{FF2B5EF4-FFF2-40B4-BE49-F238E27FC236}">
                <a16:creationId xmlns:a16="http://schemas.microsoft.com/office/drawing/2014/main" id="{ECF893AA-09AB-0CA2-8F12-6C9708FCE5A5}"/>
              </a:ext>
            </a:extLst>
          </p:cNvPr>
          <p:cNvSpPr>
            <a:spLocks noGrp="1"/>
          </p:cNvSpPr>
          <p:nvPr>
            <p:ph type="sldNum" sz="quarter" idx="12"/>
          </p:nvPr>
        </p:nvSpPr>
        <p:spPr/>
        <p:txBody>
          <a:bodyPr/>
          <a:lstStyle/>
          <a:p>
            <a:fld id="{BCDE79FB-97BA-492B-8D57-F1373F9ADA95}" type="slidenum">
              <a:rPr lang="en-US" smtClean="0"/>
              <a:t>‹#›</a:t>
            </a:fld>
            <a:endParaRPr lang="en-US" dirty="0"/>
          </a:p>
        </p:txBody>
      </p:sp>
    </p:spTree>
    <p:extLst>
      <p:ext uri="{BB962C8B-B14F-4D97-AF65-F5344CB8AC3E}">
        <p14:creationId xmlns:p14="http://schemas.microsoft.com/office/powerpoint/2010/main" val="178605609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Section Slide">
    <p:spTree>
      <p:nvGrpSpPr>
        <p:cNvPr id="1" name=""/>
        <p:cNvGrpSpPr/>
        <p:nvPr/>
      </p:nvGrpSpPr>
      <p:grpSpPr>
        <a:xfrm>
          <a:off x="0" y="0"/>
          <a:ext cx="0" cy="0"/>
          <a:chOff x="0" y="0"/>
          <a:chExt cx="0" cy="0"/>
        </a:xfrm>
      </p:grpSpPr>
      <p:sp>
        <p:nvSpPr>
          <p:cNvPr id="24" name="Title 1">
            <a:extLst>
              <a:ext uri="{FF2B5EF4-FFF2-40B4-BE49-F238E27FC236}">
                <a16:creationId xmlns:a16="http://schemas.microsoft.com/office/drawing/2014/main" id="{0511CB1D-D7A8-8516-A8D6-FDE88BB37837}"/>
              </a:ext>
            </a:extLst>
          </p:cNvPr>
          <p:cNvSpPr>
            <a:spLocks noGrp="1"/>
          </p:cNvSpPr>
          <p:nvPr>
            <p:ph type="title"/>
          </p:nvPr>
        </p:nvSpPr>
        <p:spPr>
          <a:xfrm>
            <a:off x="530868" y="1430448"/>
            <a:ext cx="5565132" cy="1848259"/>
          </a:xfrm>
        </p:spPr>
        <p:txBody>
          <a:bodyPr anchor="ctr"/>
          <a:lstStyle>
            <a:lvl1pPr>
              <a:defRPr sz="4000"/>
            </a:lvl1pPr>
          </a:lstStyle>
          <a:p>
            <a:r>
              <a:rPr lang="en-US" dirty="0"/>
              <a:t>Click to edit Master title style</a:t>
            </a:r>
          </a:p>
        </p:txBody>
      </p:sp>
      <p:sp>
        <p:nvSpPr>
          <p:cNvPr id="26" name="Text Placeholder 22">
            <a:extLst>
              <a:ext uri="{FF2B5EF4-FFF2-40B4-BE49-F238E27FC236}">
                <a16:creationId xmlns:a16="http://schemas.microsoft.com/office/drawing/2014/main" id="{7DB85F87-C4AC-5AA2-4395-ABB6B533D5DF}"/>
              </a:ext>
            </a:extLst>
          </p:cNvPr>
          <p:cNvSpPr>
            <a:spLocks noGrp="1"/>
          </p:cNvSpPr>
          <p:nvPr>
            <p:ph type="body" sz="quarter" idx="13"/>
          </p:nvPr>
        </p:nvSpPr>
        <p:spPr>
          <a:xfrm>
            <a:off x="530868" y="3501136"/>
            <a:ext cx="5565132" cy="682625"/>
          </a:xfrm>
        </p:spPr>
        <p:txBody>
          <a:bodyPr wrap="square"/>
          <a:lstStyle>
            <a:lvl1pPr>
              <a:defRPr sz="2400" b="1">
                <a:solidFill>
                  <a:srgbClr val="00829B"/>
                </a:solidFill>
              </a:defRPr>
            </a:lvl1pPr>
            <a:lvl2pPr>
              <a:defRPr sz="2400"/>
            </a:lvl2pPr>
            <a:lvl3pPr>
              <a:defRPr sz="2400"/>
            </a:lvl3pPr>
            <a:lvl4pPr>
              <a:defRPr sz="2400"/>
            </a:lvl4pPr>
            <a:lvl5pPr>
              <a:defRPr sz="2400"/>
            </a:lvl5pPr>
          </a:lstStyle>
          <a:p>
            <a:pPr lvl="0"/>
            <a:r>
              <a:rPr lang="en-US" dirty="0"/>
              <a:t>Click to edit Master text styles</a:t>
            </a:r>
          </a:p>
        </p:txBody>
      </p:sp>
      <p:sp>
        <p:nvSpPr>
          <p:cNvPr id="25" name="Footer Placeholder 3">
            <a:extLst>
              <a:ext uri="{FF2B5EF4-FFF2-40B4-BE49-F238E27FC236}">
                <a16:creationId xmlns:a16="http://schemas.microsoft.com/office/drawing/2014/main" id="{524951DF-39E3-E4DB-EB22-28C36CEEB99F}"/>
              </a:ext>
            </a:extLst>
          </p:cNvPr>
          <p:cNvSpPr>
            <a:spLocks noGrp="1"/>
          </p:cNvSpPr>
          <p:nvPr>
            <p:ph type="ftr" sz="quarter" idx="11"/>
          </p:nvPr>
        </p:nvSpPr>
        <p:spPr>
          <a:xfrm>
            <a:off x="530869" y="6356350"/>
            <a:ext cx="8010526" cy="365125"/>
          </a:xfrm>
        </p:spPr>
        <p:txBody>
          <a:bodyPr/>
          <a:lstStyle/>
          <a:p>
            <a:endParaRPr lang="en-US" dirty="0"/>
          </a:p>
        </p:txBody>
      </p:sp>
      <p:sp>
        <p:nvSpPr>
          <p:cNvPr id="3" name="Date Placeholder 2">
            <a:extLst>
              <a:ext uri="{FF2B5EF4-FFF2-40B4-BE49-F238E27FC236}">
                <a16:creationId xmlns:a16="http://schemas.microsoft.com/office/drawing/2014/main" id="{1D2673D5-55DC-3F77-47BD-D5D627A45682}"/>
              </a:ext>
            </a:extLst>
          </p:cNvPr>
          <p:cNvSpPr>
            <a:spLocks noGrp="1"/>
          </p:cNvSpPr>
          <p:nvPr>
            <p:ph type="dt" sz="half" idx="10"/>
          </p:nvPr>
        </p:nvSpPr>
        <p:spPr/>
        <p:txBody>
          <a:bodyPr/>
          <a:lstStyle/>
          <a:p>
            <a:fld id="{4622DDF3-D449-4F98-B894-CB4D05D68FAC}" type="datetime4">
              <a:rPr lang="en-US" smtClean="0"/>
              <a:t>August 21, 2026</a:t>
            </a:fld>
            <a:endParaRPr lang="en-US" dirty="0"/>
          </a:p>
        </p:txBody>
      </p:sp>
      <p:sp>
        <p:nvSpPr>
          <p:cNvPr id="5" name="Slide Number Placeholder 4">
            <a:extLst>
              <a:ext uri="{FF2B5EF4-FFF2-40B4-BE49-F238E27FC236}">
                <a16:creationId xmlns:a16="http://schemas.microsoft.com/office/drawing/2014/main" id="{ECF893AA-09AB-0CA2-8F12-6C9708FCE5A5}"/>
              </a:ext>
            </a:extLst>
          </p:cNvPr>
          <p:cNvSpPr>
            <a:spLocks noGrp="1"/>
          </p:cNvSpPr>
          <p:nvPr>
            <p:ph type="sldNum" sz="quarter" idx="12"/>
          </p:nvPr>
        </p:nvSpPr>
        <p:spPr/>
        <p:txBody>
          <a:bodyPr/>
          <a:lstStyle/>
          <a:p>
            <a:fld id="{BCDE79FB-97BA-492B-8D57-F1373F9ADA95}" type="slidenum">
              <a:rPr lang="en-US" smtClean="0"/>
              <a:t>‹#›</a:t>
            </a:fld>
            <a:endParaRPr lang="en-US" dirty="0"/>
          </a:p>
        </p:txBody>
      </p:sp>
    </p:spTree>
    <p:extLst>
      <p:ext uri="{BB962C8B-B14F-4D97-AF65-F5344CB8AC3E}">
        <p14:creationId xmlns:p14="http://schemas.microsoft.com/office/powerpoint/2010/main" val="270994299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Appendix1">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724F3841-022A-64DD-C790-8E712FB9DD3A}"/>
              </a:ext>
              <a:ext uri="{C183D7F6-B498-43B3-948B-1728B52AA6E4}">
                <adec:decorative xmlns:adec="http://schemas.microsoft.com/office/drawing/2017/decorative" val="1"/>
              </a:ext>
            </a:extLst>
          </p:cNvPr>
          <p:cNvSpPr/>
          <p:nvPr userDrawn="1"/>
        </p:nvSpPr>
        <p:spPr>
          <a:xfrm>
            <a:off x="0" y="0"/>
            <a:ext cx="4619625"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9" name="Graphic 18" descr="ERCOT logo">
            <a:extLst>
              <a:ext uri="{FF2B5EF4-FFF2-40B4-BE49-F238E27FC236}">
                <a16:creationId xmlns:a16="http://schemas.microsoft.com/office/drawing/2014/main" id="{B751E01E-9D1B-AB32-9537-F544F49949EB}"/>
              </a:ext>
            </a:extLst>
          </p:cNvPr>
          <p:cNvPicPr>
            <a:picLocks noChangeAspect="1"/>
          </p:cNvPicPr>
          <p:nvPr userDrawn="1"/>
        </p:nvPicPr>
        <p:blipFill>
          <a:blip>
            <a:extLst>
              <a:ext uri="{96DAC541-7B7A-43D3-8B79-37D633B846F1}">
                <asvg:svgBlip xmlns:asvg="http://schemas.microsoft.com/office/drawing/2016/SVG/main" r:embed="rId2"/>
              </a:ext>
            </a:extLst>
          </a:blip>
          <a:srcRect/>
          <a:stretch/>
        </p:blipFill>
        <p:spPr>
          <a:xfrm>
            <a:off x="137956" y="108220"/>
            <a:ext cx="703682" cy="259285"/>
          </a:xfrm>
          <a:prstGeom prst="rect">
            <a:avLst/>
          </a:prstGeom>
        </p:spPr>
      </p:pic>
      <p:sp>
        <p:nvSpPr>
          <p:cNvPr id="2" name="Title 1">
            <a:extLst>
              <a:ext uri="{FF2B5EF4-FFF2-40B4-BE49-F238E27FC236}">
                <a16:creationId xmlns:a16="http://schemas.microsoft.com/office/drawing/2014/main" id="{C5AB5A33-CD56-3912-4016-20DF30F14CCA}"/>
              </a:ext>
            </a:extLst>
          </p:cNvPr>
          <p:cNvSpPr>
            <a:spLocks noGrp="1"/>
          </p:cNvSpPr>
          <p:nvPr>
            <p:ph type="title"/>
          </p:nvPr>
        </p:nvSpPr>
        <p:spPr>
          <a:xfrm>
            <a:off x="530869" y="1430448"/>
            <a:ext cx="4064224" cy="1848259"/>
          </a:xfrm>
        </p:spPr>
        <p:txBody>
          <a:bodyPr anchor="ctr"/>
          <a:lstStyle>
            <a:lvl1pPr>
              <a:defRPr sz="4000"/>
            </a:lvl1pPr>
          </a:lstStyle>
          <a:p>
            <a:r>
              <a:rPr lang="en-US" dirty="0"/>
              <a:t>Click to edit Master title style</a:t>
            </a:r>
          </a:p>
        </p:txBody>
      </p:sp>
      <p:sp>
        <p:nvSpPr>
          <p:cNvPr id="23" name="Text Placeholder 22">
            <a:extLst>
              <a:ext uri="{FF2B5EF4-FFF2-40B4-BE49-F238E27FC236}">
                <a16:creationId xmlns:a16="http://schemas.microsoft.com/office/drawing/2014/main" id="{113BE72E-F22F-EA59-A56F-ACBBDAEAF810}"/>
              </a:ext>
            </a:extLst>
          </p:cNvPr>
          <p:cNvSpPr>
            <a:spLocks noGrp="1"/>
          </p:cNvSpPr>
          <p:nvPr>
            <p:ph type="body" sz="quarter" idx="13"/>
          </p:nvPr>
        </p:nvSpPr>
        <p:spPr>
          <a:xfrm>
            <a:off x="530869" y="3501136"/>
            <a:ext cx="4078434" cy="682625"/>
          </a:xfrm>
        </p:spPr>
        <p:txBody>
          <a:bodyPr wrap="square"/>
          <a:lstStyle>
            <a:lvl1pPr>
              <a:defRPr sz="2400" b="1">
                <a:solidFill>
                  <a:srgbClr val="00829B"/>
                </a:solidFill>
              </a:defRPr>
            </a:lvl1pPr>
            <a:lvl2pPr>
              <a:defRPr sz="2400"/>
            </a:lvl2pPr>
            <a:lvl3pPr>
              <a:defRPr sz="2400"/>
            </a:lvl3pPr>
            <a:lvl4pPr>
              <a:defRPr sz="2400"/>
            </a:lvl4pPr>
            <a:lvl5pPr>
              <a:defRPr sz="2400"/>
            </a:lvl5pPr>
          </a:lstStyle>
          <a:p>
            <a:pPr lvl="0"/>
            <a:r>
              <a:rPr lang="en-US" dirty="0"/>
              <a:t>Click to edit Master text styles</a:t>
            </a:r>
          </a:p>
        </p:txBody>
      </p:sp>
      <p:sp>
        <p:nvSpPr>
          <p:cNvPr id="7" name="Text Placeholder 6">
            <a:extLst>
              <a:ext uri="{FF2B5EF4-FFF2-40B4-BE49-F238E27FC236}">
                <a16:creationId xmlns:a16="http://schemas.microsoft.com/office/drawing/2014/main" id="{6A05AE35-B341-C586-A0DD-9B916DA1D819}"/>
              </a:ext>
            </a:extLst>
          </p:cNvPr>
          <p:cNvSpPr>
            <a:spLocks noGrp="1"/>
          </p:cNvSpPr>
          <p:nvPr>
            <p:ph type="body" sz="quarter" idx="14"/>
          </p:nvPr>
        </p:nvSpPr>
        <p:spPr>
          <a:xfrm>
            <a:off x="5076825" y="1371600"/>
            <a:ext cx="6581775" cy="4800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3">
            <a:extLst>
              <a:ext uri="{FF2B5EF4-FFF2-40B4-BE49-F238E27FC236}">
                <a16:creationId xmlns:a16="http://schemas.microsoft.com/office/drawing/2014/main" id="{A123DE44-506E-FCA1-8F5C-9F7354AAEC2D}"/>
              </a:ext>
            </a:extLst>
          </p:cNvPr>
          <p:cNvSpPr>
            <a:spLocks noGrp="1"/>
          </p:cNvSpPr>
          <p:nvPr>
            <p:ph type="ftr" sz="quarter" idx="11"/>
          </p:nvPr>
        </p:nvSpPr>
        <p:spPr>
          <a:xfrm>
            <a:off x="530869" y="6356350"/>
            <a:ext cx="8010526" cy="365125"/>
          </a:xfrm>
        </p:spPr>
        <p:txBody>
          <a:bodyPr/>
          <a:lstStyle/>
          <a:p>
            <a:endParaRPr lang="en-US" dirty="0"/>
          </a:p>
        </p:txBody>
      </p:sp>
      <p:sp>
        <p:nvSpPr>
          <p:cNvPr id="3" name="Date Placeholder 2">
            <a:extLst>
              <a:ext uri="{FF2B5EF4-FFF2-40B4-BE49-F238E27FC236}">
                <a16:creationId xmlns:a16="http://schemas.microsoft.com/office/drawing/2014/main" id="{1D2673D5-55DC-3F77-47BD-D5D627A45682}"/>
              </a:ext>
            </a:extLst>
          </p:cNvPr>
          <p:cNvSpPr>
            <a:spLocks noGrp="1"/>
          </p:cNvSpPr>
          <p:nvPr>
            <p:ph type="dt" sz="half" idx="10"/>
          </p:nvPr>
        </p:nvSpPr>
        <p:spPr/>
        <p:txBody>
          <a:bodyPr/>
          <a:lstStyle/>
          <a:p>
            <a:fld id="{4622DDF3-D449-4F98-B894-CB4D05D68FAC}" type="datetime4">
              <a:rPr lang="en-US" smtClean="0"/>
              <a:t>August 21, 2026</a:t>
            </a:fld>
            <a:endParaRPr lang="en-US" dirty="0"/>
          </a:p>
        </p:txBody>
      </p:sp>
      <p:sp>
        <p:nvSpPr>
          <p:cNvPr id="5" name="Slide Number Placeholder 4">
            <a:extLst>
              <a:ext uri="{FF2B5EF4-FFF2-40B4-BE49-F238E27FC236}">
                <a16:creationId xmlns:a16="http://schemas.microsoft.com/office/drawing/2014/main" id="{ECF893AA-09AB-0CA2-8F12-6C9708FCE5A5}"/>
              </a:ext>
            </a:extLst>
          </p:cNvPr>
          <p:cNvSpPr>
            <a:spLocks noGrp="1"/>
          </p:cNvSpPr>
          <p:nvPr>
            <p:ph type="sldNum" sz="quarter" idx="12"/>
          </p:nvPr>
        </p:nvSpPr>
        <p:spPr/>
        <p:txBody>
          <a:bodyPr/>
          <a:lstStyle/>
          <a:p>
            <a:fld id="{BCDE79FB-97BA-492B-8D57-F1373F9ADA95}" type="slidenum">
              <a:rPr lang="en-US" smtClean="0"/>
              <a:t>‹#›</a:t>
            </a:fld>
            <a:endParaRPr lang="en-US" dirty="0"/>
          </a:p>
        </p:txBody>
      </p:sp>
      <p:grpSp>
        <p:nvGrpSpPr>
          <p:cNvPr id="8" name="Group 7" descr="Confidential document label">
            <a:extLst>
              <a:ext uri="{FF2B5EF4-FFF2-40B4-BE49-F238E27FC236}">
                <a16:creationId xmlns:a16="http://schemas.microsoft.com/office/drawing/2014/main" id="{CDD9FF63-9408-EDE4-8E4D-207871A99374}"/>
              </a:ext>
            </a:extLst>
          </p:cNvPr>
          <p:cNvGrpSpPr/>
          <p:nvPr userDrawn="1"/>
        </p:nvGrpSpPr>
        <p:grpSpPr>
          <a:xfrm>
            <a:off x="-91688" y="457199"/>
            <a:ext cx="1162970" cy="358775"/>
            <a:chOff x="-91688" y="6362698"/>
            <a:chExt cx="1162970" cy="358775"/>
          </a:xfrm>
        </p:grpSpPr>
        <p:sp>
          <p:nvSpPr>
            <p:cNvPr id="9" name="Rectangle 8">
              <a:extLst>
                <a:ext uri="{FF2B5EF4-FFF2-40B4-BE49-F238E27FC236}">
                  <a16:creationId xmlns:a16="http://schemas.microsoft.com/office/drawing/2014/main" id="{40E25432-F52F-28E3-5AF1-36B3BEC45282}"/>
                </a:ext>
              </a:extLst>
            </p:cNvPr>
            <p:cNvSpPr/>
            <p:nvPr/>
          </p:nvSpPr>
          <p:spPr>
            <a:xfrm rot="10800000">
              <a:off x="-12035" y="6362698"/>
              <a:ext cx="986590" cy="358775"/>
            </a:xfrm>
            <a:prstGeom prst="rect">
              <a:avLst/>
            </a:prstGeom>
            <a:solidFill>
              <a:srgbClr val="00829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extBox 9">
              <a:extLst>
                <a:ext uri="{FF2B5EF4-FFF2-40B4-BE49-F238E27FC236}">
                  <a16:creationId xmlns:a16="http://schemas.microsoft.com/office/drawing/2014/main" id="{89B3A409-F400-7551-A8C4-6293E631585B}"/>
                </a:ext>
              </a:extLst>
            </p:cNvPr>
            <p:cNvSpPr txBox="1"/>
            <p:nvPr/>
          </p:nvSpPr>
          <p:spPr>
            <a:xfrm>
              <a:off x="-91688" y="6427015"/>
              <a:ext cx="1162970" cy="230832"/>
            </a:xfrm>
            <a:prstGeom prst="rect">
              <a:avLst/>
            </a:prstGeom>
            <a:noFill/>
          </p:spPr>
          <p:txBody>
            <a:bodyPr wrap="square" rtlCol="0">
              <a:spAutoFit/>
            </a:bodyPr>
            <a:lstStyle/>
            <a:p>
              <a:pPr algn="ctr"/>
              <a:r>
                <a:rPr lang="en-US" sz="900" b="1" spc="80" baseline="0" dirty="0">
                  <a:solidFill>
                    <a:schemeClr val="bg1"/>
                  </a:solidFill>
                </a:rPr>
                <a:t>PUBLIC</a:t>
              </a:r>
            </a:p>
          </p:txBody>
        </p:sp>
      </p:grpSp>
    </p:spTree>
    <p:extLst>
      <p:ext uri="{BB962C8B-B14F-4D97-AF65-F5344CB8AC3E}">
        <p14:creationId xmlns:p14="http://schemas.microsoft.com/office/powerpoint/2010/main" val="196467401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BCAD085-E8A6-8845-BD4E-CB4CCA059FC4}" type="datetimeFigureOut">
              <a:rPr lang="en-US" smtClean="0"/>
              <a:t>8/21/2026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57096206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1_Keynote Horizontal">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9C8853-B873-F2E3-2665-37A006BD8B46}"/>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8B3D3AE-2541-364A-0DC2-19A646A7D8DD}"/>
              </a:ext>
            </a:extLst>
          </p:cNvPr>
          <p:cNvSpPr>
            <a:spLocks noGrp="1"/>
          </p:cNvSpPr>
          <p:nvPr>
            <p:ph idx="1"/>
          </p:nvPr>
        </p:nvSpPr>
        <p:spPr>
          <a:xfrm>
            <a:off x="609600" y="1466849"/>
            <a:ext cx="11048999" cy="2806677"/>
          </a:xfrm>
        </p:spPr>
        <p:txBody>
          <a:bodyPr>
            <a:noAutofit/>
          </a:bodyPr>
          <a:lstStyle>
            <a:lvl1pPr marL="0" indent="0">
              <a:lnSpc>
                <a:spcPct val="100000"/>
              </a:lnSpc>
              <a:buNone/>
              <a:defRPr lang="en-US" dirty="0"/>
            </a:lvl1pPr>
            <a:lvl2pPr>
              <a:lnSpc>
                <a:spcPct val="100000"/>
              </a:lnSpc>
              <a:defRPr lang="en-US" dirty="0"/>
            </a:lvl2pPr>
            <a:lvl3pPr>
              <a:lnSpc>
                <a:spcPct val="100000"/>
              </a:lnSpc>
              <a:defRPr lang="en-US" dirty="0"/>
            </a:lvl3pPr>
            <a:lvl4pPr>
              <a:lnSpc>
                <a:spcPct val="100000"/>
              </a:lnSpc>
              <a:defRPr lang="en-US" dirty="0"/>
            </a:lvl4pPr>
            <a:lvl5pPr>
              <a:lnSpc>
                <a:spcPct val="100000"/>
              </a:lnSpc>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Text Placeholder 11">
            <a:extLst>
              <a:ext uri="{FF2B5EF4-FFF2-40B4-BE49-F238E27FC236}">
                <a16:creationId xmlns:a16="http://schemas.microsoft.com/office/drawing/2014/main" id="{2CC02514-7922-9313-80E4-38CE9C0E382E}"/>
              </a:ext>
            </a:extLst>
          </p:cNvPr>
          <p:cNvSpPr>
            <a:spLocks noGrp="1"/>
          </p:cNvSpPr>
          <p:nvPr>
            <p:ph type="body" sz="quarter" idx="15"/>
          </p:nvPr>
        </p:nvSpPr>
        <p:spPr>
          <a:xfrm flipH="1">
            <a:off x="609599" y="4463716"/>
            <a:ext cx="11067965" cy="1744579"/>
          </a:xfrm>
          <a:prstGeom prst="foldedCorner">
            <a:avLst>
              <a:gd name="adj" fmla="val 16667"/>
            </a:avLst>
          </a:prstGeom>
          <a:solidFill>
            <a:schemeClr val="accent2">
              <a:lumMod val="20000"/>
              <a:lumOff val="80000"/>
              <a:alpha val="60000"/>
            </a:schemeClr>
          </a:solidFill>
          <a:ln w="12700" cap="rnd">
            <a:solidFill>
              <a:schemeClr val="accent2"/>
            </a:solidFill>
          </a:ln>
        </p:spPr>
        <p:txBody>
          <a:bodyPr vert="horz" wrap="square" lIns="365760" tIns="91440" rIns="91440" bIns="91440">
            <a:noAutofit/>
          </a:bodyPr>
          <a:lstStyle>
            <a:lvl1pPr marL="0" indent="0">
              <a:buNone/>
              <a:defRPr lang="en-US" sz="1600" b="1" dirty="0"/>
            </a:lvl1pPr>
            <a:lvl2pPr marL="548640" indent="-182880">
              <a:buFont typeface="Arial" panose="020B0604020202020204" pitchFamily="34" charset="0"/>
              <a:buChar char="•"/>
              <a:defRPr lang="en-US" sz="1400" dirty="0"/>
            </a:lvl2pPr>
            <a:lvl3pPr>
              <a:defRPr lang="en-US" sz="1400" dirty="0"/>
            </a:lvl3pPr>
            <a:lvl4pPr>
              <a:defRPr lang="en-US" sz="1400" dirty="0"/>
            </a:lvl4pPr>
            <a:lvl5pPr>
              <a:defRPr lang="en-US" sz="140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79F717B5-930A-9245-9888-15FD3932C27E}"/>
              </a:ext>
            </a:extLst>
          </p:cNvPr>
          <p:cNvSpPr>
            <a:spLocks noGrp="1"/>
          </p:cNvSpPr>
          <p:nvPr>
            <p:ph type="ftr" sz="quarter" idx="11"/>
          </p:nvPr>
        </p:nvSpPr>
        <p:spPr/>
        <p:txBody>
          <a:bodyPr/>
          <a:lstStyle/>
          <a:p>
            <a:endParaRPr lang="en-US"/>
          </a:p>
        </p:txBody>
      </p:sp>
      <p:sp>
        <p:nvSpPr>
          <p:cNvPr id="4" name="Date Placeholder 3">
            <a:extLst>
              <a:ext uri="{FF2B5EF4-FFF2-40B4-BE49-F238E27FC236}">
                <a16:creationId xmlns:a16="http://schemas.microsoft.com/office/drawing/2014/main" id="{FCF93DBC-D2B3-EAA9-B573-4CBB1A9ECD37}"/>
              </a:ext>
            </a:extLst>
          </p:cNvPr>
          <p:cNvSpPr>
            <a:spLocks noGrp="1"/>
          </p:cNvSpPr>
          <p:nvPr>
            <p:ph type="dt" sz="half" idx="10"/>
          </p:nvPr>
        </p:nvSpPr>
        <p:spPr/>
        <p:txBody>
          <a:bodyPr/>
          <a:lstStyle/>
          <a:p>
            <a:fld id="{7012927F-A0F2-4B8B-8583-E7E57526878C}" type="datetime4">
              <a:rPr lang="en-US" smtClean="0"/>
              <a:t>August 21, 2026</a:t>
            </a:fld>
            <a:endParaRPr lang="en-US"/>
          </a:p>
        </p:txBody>
      </p:sp>
      <p:sp>
        <p:nvSpPr>
          <p:cNvPr id="6" name="Slide Number Placeholder 5">
            <a:extLst>
              <a:ext uri="{FF2B5EF4-FFF2-40B4-BE49-F238E27FC236}">
                <a16:creationId xmlns:a16="http://schemas.microsoft.com/office/drawing/2014/main" id="{07533FE6-6102-A20B-2C52-DA18949D10CE}"/>
              </a:ext>
            </a:extLst>
          </p:cNvPr>
          <p:cNvSpPr>
            <a:spLocks noGrp="1"/>
          </p:cNvSpPr>
          <p:nvPr>
            <p:ph type="sldNum" sz="quarter" idx="12"/>
          </p:nvPr>
        </p:nvSpPr>
        <p:spPr/>
        <p:txBody>
          <a:bodyPr/>
          <a:lstStyle/>
          <a:p>
            <a:fld id="{BCDE79FB-97BA-492B-8D57-F1373F9ADA95}" type="slidenum">
              <a:rPr lang="en-US" smtClean="0"/>
              <a:t>‹#›</a:t>
            </a:fld>
            <a:endParaRPr lang="en-US"/>
          </a:p>
        </p:txBody>
      </p:sp>
    </p:spTree>
    <p:extLst>
      <p:ext uri="{BB962C8B-B14F-4D97-AF65-F5344CB8AC3E}">
        <p14:creationId xmlns:p14="http://schemas.microsoft.com/office/powerpoint/2010/main" val="106953807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ver v2">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0B6F8A40-F0D0-857B-E8A8-1B3161AC4336}"/>
              </a:ext>
              <a:ext uri="{C183D7F6-B498-43B3-948B-1728B52AA6E4}">
                <adec:decorative xmlns:adec="http://schemas.microsoft.com/office/drawing/2017/decorative" val="1"/>
              </a:ext>
            </a:extLst>
          </p:cNvPr>
          <p:cNvSpPr>
            <a:spLocks/>
          </p:cNvSpPr>
          <p:nvPr userDrawn="1"/>
        </p:nvSpPr>
        <p:spPr>
          <a:xfrm>
            <a:off x="0" y="0"/>
            <a:ext cx="12192000" cy="685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62DC5253-5E42-F62E-EA4E-3AB21BA87CDB}"/>
              </a:ext>
              <a:ext uri="{C183D7F6-B498-43B3-948B-1728B52AA6E4}">
                <adec:decorative xmlns:adec="http://schemas.microsoft.com/office/drawing/2017/decorative" val="1"/>
              </a:ext>
            </a:extLst>
          </p:cNvPr>
          <p:cNvSpPr>
            <a:spLocks/>
          </p:cNvSpPr>
          <p:nvPr userDrawn="1"/>
        </p:nvSpPr>
        <p:spPr>
          <a:xfrm>
            <a:off x="0" y="0"/>
            <a:ext cx="4206240" cy="6858000"/>
          </a:xfrm>
          <a:prstGeom prst="rect">
            <a:avLst/>
          </a:prstGeom>
          <a:gradFill flip="none" rotWithShape="1">
            <a:gsLst>
              <a:gs pos="0">
                <a:schemeClr val="bg1">
                  <a:alpha val="0"/>
                </a:schemeClr>
              </a:gs>
              <a:gs pos="51000">
                <a:srgbClr val="B1E5ED">
                  <a:alpha val="6667"/>
                </a:srgbClr>
              </a:gs>
              <a:gs pos="71000">
                <a:srgbClr val="2794A4">
                  <a:alpha val="83922"/>
                </a:srgbClr>
              </a:gs>
              <a:gs pos="98000">
                <a:srgbClr val="00343B"/>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Graphic 6" descr="ERCOT logo white on background">
            <a:extLst>
              <a:ext uri="{FF2B5EF4-FFF2-40B4-BE49-F238E27FC236}">
                <a16:creationId xmlns:a16="http://schemas.microsoft.com/office/drawing/2014/main" id="{590365CF-9C80-03DF-D245-DBE4EBA33356}"/>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74555" y="1125953"/>
            <a:ext cx="2425881" cy="889910"/>
          </a:xfrm>
          <a:prstGeom prst="rect">
            <a:avLst/>
          </a:prstGeom>
          <a:effectLst>
            <a:outerShdw blurRad="50800" dist="12700" dir="10800000" algn="r" rotWithShape="0">
              <a:schemeClr val="tx2">
                <a:alpha val="40000"/>
              </a:schemeClr>
            </a:outerShdw>
          </a:effectLst>
        </p:spPr>
      </p:pic>
      <p:sp>
        <p:nvSpPr>
          <p:cNvPr id="8" name="TextBox 7">
            <a:extLst>
              <a:ext uri="{FF2B5EF4-FFF2-40B4-BE49-F238E27FC236}">
                <a16:creationId xmlns:a16="http://schemas.microsoft.com/office/drawing/2014/main" id="{1A1A5353-DA71-B6B2-BDDB-2FB68F1F0909}"/>
              </a:ext>
            </a:extLst>
          </p:cNvPr>
          <p:cNvSpPr txBox="1"/>
          <p:nvPr userDrawn="1"/>
        </p:nvSpPr>
        <p:spPr>
          <a:xfrm>
            <a:off x="-91688" y="503044"/>
            <a:ext cx="1162970" cy="230832"/>
          </a:xfrm>
          <a:prstGeom prst="rect">
            <a:avLst/>
          </a:prstGeom>
          <a:noFill/>
        </p:spPr>
        <p:txBody>
          <a:bodyPr wrap="square" rtlCol="0">
            <a:spAutoFit/>
          </a:bodyPr>
          <a:lstStyle/>
          <a:p>
            <a:pPr algn="ctr"/>
            <a:r>
              <a:rPr lang="en-US" sz="900" b="1" spc="0" dirty="0">
                <a:solidFill>
                  <a:schemeClr val="bg1"/>
                </a:solidFill>
              </a:rPr>
              <a:t>CONFIDENTIAL</a:t>
            </a:r>
          </a:p>
        </p:txBody>
      </p:sp>
      <p:grpSp>
        <p:nvGrpSpPr>
          <p:cNvPr id="9" name="Group 8">
            <a:extLst>
              <a:ext uri="{FF2B5EF4-FFF2-40B4-BE49-F238E27FC236}">
                <a16:creationId xmlns:a16="http://schemas.microsoft.com/office/drawing/2014/main" id="{C05802D9-2F73-A263-28E7-486C8A489A26}"/>
              </a:ext>
              <a:ext uri="{C183D7F6-B498-43B3-948B-1728B52AA6E4}">
                <adec:decorative xmlns:adec="http://schemas.microsoft.com/office/drawing/2017/decorative" val="1"/>
              </a:ext>
            </a:extLst>
          </p:cNvPr>
          <p:cNvGrpSpPr/>
          <p:nvPr userDrawn="1"/>
        </p:nvGrpSpPr>
        <p:grpSpPr>
          <a:xfrm>
            <a:off x="-91688" y="457199"/>
            <a:ext cx="1162970" cy="358775"/>
            <a:chOff x="-91688" y="6362698"/>
            <a:chExt cx="1162970" cy="358775"/>
          </a:xfrm>
        </p:grpSpPr>
        <p:sp>
          <p:nvSpPr>
            <p:cNvPr id="10" name="Rectangle 9">
              <a:extLst>
                <a:ext uri="{FF2B5EF4-FFF2-40B4-BE49-F238E27FC236}">
                  <a16:creationId xmlns:a16="http://schemas.microsoft.com/office/drawing/2014/main" id="{8241ADA3-F564-E7C2-1972-0F9FF557AE05}"/>
                </a:ext>
              </a:extLst>
            </p:cNvPr>
            <p:cNvSpPr/>
            <p:nvPr/>
          </p:nvSpPr>
          <p:spPr>
            <a:xfrm rot="10800000">
              <a:off x="-12035" y="6362698"/>
              <a:ext cx="986590" cy="358775"/>
            </a:xfrm>
            <a:prstGeom prst="rect">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TextBox 10">
              <a:extLst>
                <a:ext uri="{FF2B5EF4-FFF2-40B4-BE49-F238E27FC236}">
                  <a16:creationId xmlns:a16="http://schemas.microsoft.com/office/drawing/2014/main" id="{D77A54B6-1CA8-9AE2-BCA6-21205CB4852B}"/>
                </a:ext>
              </a:extLst>
            </p:cNvPr>
            <p:cNvSpPr txBox="1"/>
            <p:nvPr/>
          </p:nvSpPr>
          <p:spPr>
            <a:xfrm>
              <a:off x="-91688" y="6427015"/>
              <a:ext cx="1162970" cy="230832"/>
            </a:xfrm>
            <a:prstGeom prst="rect">
              <a:avLst/>
            </a:prstGeom>
            <a:noFill/>
          </p:spPr>
          <p:txBody>
            <a:bodyPr wrap="square" rtlCol="0">
              <a:spAutoFit/>
            </a:bodyPr>
            <a:lstStyle/>
            <a:p>
              <a:pPr algn="ctr"/>
              <a:r>
                <a:rPr lang="en-US" sz="900" b="1" spc="80" baseline="0" dirty="0">
                  <a:solidFill>
                    <a:schemeClr val="bg1"/>
                  </a:solidFill>
                </a:rPr>
                <a:t>PUBLIC</a:t>
              </a:r>
            </a:p>
          </p:txBody>
        </p:sp>
      </p:grpSp>
      <p:pic>
        <p:nvPicPr>
          <p:cNvPr id="3" name="Graphic 2">
            <a:extLst>
              <a:ext uri="{FF2B5EF4-FFF2-40B4-BE49-F238E27FC236}">
                <a16:creationId xmlns:a16="http://schemas.microsoft.com/office/drawing/2014/main" id="{81B94DDE-8E3F-CACF-1508-79E6F98F5EE5}"/>
              </a:ext>
              <a:ext uri="{C183D7F6-B498-43B3-948B-1728B52AA6E4}">
                <adec:decorative xmlns:adec="http://schemas.microsoft.com/office/drawing/2017/decorative" val="1"/>
              </a:ext>
            </a:extLst>
          </p:cNvPr>
          <p:cNvPicPr>
            <a:picLocks noChangeAspect="1"/>
          </p:cNvPicPr>
          <p:nvPr userDrawn="1"/>
        </p:nvPicPr>
        <p:blipFill>
          <a:blip>
            <a:extLst>
              <a:ext uri="{96DAC541-7B7A-43D3-8B79-37D633B846F1}">
                <asvg:svgBlip xmlns:asvg="http://schemas.microsoft.com/office/drawing/2016/SVG/main" r:embed="rId3"/>
              </a:ext>
            </a:extLst>
          </a:blip>
          <a:srcRect l="59827" t="14818" r="10238" b="43257"/>
          <a:stretch>
            <a:fillRect/>
          </a:stretch>
        </p:blipFill>
        <p:spPr>
          <a:xfrm>
            <a:off x="-1" y="-1"/>
            <a:ext cx="12192001" cy="5732047"/>
          </a:xfrm>
          <a:prstGeom prst="rect">
            <a:avLst/>
          </a:prstGeom>
        </p:spPr>
      </p:pic>
      <p:sp>
        <p:nvSpPr>
          <p:cNvPr id="2" name="Title 1">
            <a:extLst>
              <a:ext uri="{FF2B5EF4-FFF2-40B4-BE49-F238E27FC236}">
                <a16:creationId xmlns:a16="http://schemas.microsoft.com/office/drawing/2014/main" id="{AFCF6855-B24E-92AB-2FE8-002F720AEB18}"/>
              </a:ext>
            </a:extLst>
          </p:cNvPr>
          <p:cNvSpPr>
            <a:spLocks noGrp="1"/>
          </p:cNvSpPr>
          <p:nvPr>
            <p:ph type="ctrTitle" hasCustomPrompt="1"/>
          </p:nvPr>
        </p:nvSpPr>
        <p:spPr>
          <a:xfrm>
            <a:off x="5074920" y="2062263"/>
            <a:ext cx="6316168" cy="3366409"/>
          </a:xfrm>
          <a:prstGeom prst="rect">
            <a:avLst/>
          </a:prstGeom>
        </p:spPr>
        <p:txBody>
          <a:bodyPr anchor="t"/>
          <a:lstStyle>
            <a:lvl1pPr algn="l">
              <a:defRPr lang="en-US" sz="2000" b="1" dirty="0">
                <a:solidFill>
                  <a:schemeClr val="tx1"/>
                </a:solidFill>
              </a:defRPr>
            </a:lvl1pPr>
          </a:lstStyle>
          <a:p>
            <a:r>
              <a:rPr lang="en-US" dirty="0"/>
              <a:t>Click to edit Master title style</a:t>
            </a:r>
            <a:br>
              <a:rPr lang="en-US" dirty="0"/>
            </a:br>
            <a:endParaRPr lang="en-US" dirty="0"/>
          </a:p>
        </p:txBody>
      </p:sp>
    </p:spTree>
    <p:extLst>
      <p:ext uri="{BB962C8B-B14F-4D97-AF65-F5344CB8AC3E}">
        <p14:creationId xmlns:p14="http://schemas.microsoft.com/office/powerpoint/2010/main" val="16689107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Title Only">
    <p:spTree>
      <p:nvGrpSpPr>
        <p:cNvPr id="1" name=""/>
        <p:cNvGrpSpPr/>
        <p:nvPr/>
      </p:nvGrpSpPr>
      <p:grpSpPr>
        <a:xfrm>
          <a:off x="0" y="0"/>
          <a:ext cx="0" cy="0"/>
          <a:chOff x="0" y="0"/>
          <a:chExt cx="0" cy="0"/>
        </a:xfrm>
      </p:grpSpPr>
      <p:sp>
        <p:nvSpPr>
          <p:cNvPr id="6" name="Title Placeholder 1">
            <a:extLst>
              <a:ext uri="{FF2B5EF4-FFF2-40B4-BE49-F238E27FC236}">
                <a16:creationId xmlns:a16="http://schemas.microsoft.com/office/drawing/2014/main" id="{DB285AF9-0372-9C81-F75D-2589F4F48723}"/>
              </a:ext>
            </a:extLst>
          </p:cNvPr>
          <p:cNvSpPr>
            <a:spLocks noGrp="1"/>
          </p:cNvSpPr>
          <p:nvPr>
            <p:ph type="title"/>
          </p:nvPr>
        </p:nvSpPr>
        <p:spPr>
          <a:xfrm>
            <a:off x="1257300" y="457200"/>
            <a:ext cx="10401300" cy="914400"/>
          </a:xfrm>
          <a:prstGeom prst="rect">
            <a:avLst/>
          </a:prstGeom>
          <a:noFill/>
        </p:spPr>
        <p:txBody>
          <a:bodyPr vert="horz" lIns="0" tIns="0" rIns="0" bIns="0" rtlCol="0" anchor="t">
            <a:normAutofit/>
          </a:bodyPr>
          <a:lstStyle/>
          <a:p>
            <a:r>
              <a:rPr lang="en-US"/>
              <a:t>Click to edit Master title style</a:t>
            </a:r>
          </a:p>
        </p:txBody>
      </p:sp>
      <p:sp>
        <p:nvSpPr>
          <p:cNvPr id="4" name="Footer Placeholder 3">
            <a:extLst>
              <a:ext uri="{FF2B5EF4-FFF2-40B4-BE49-F238E27FC236}">
                <a16:creationId xmlns:a16="http://schemas.microsoft.com/office/drawing/2014/main" id="{A123DE44-506E-FCA1-8F5C-9F7354AAEC2D}"/>
              </a:ext>
            </a:extLst>
          </p:cNvPr>
          <p:cNvSpPr>
            <a:spLocks noGrp="1"/>
          </p:cNvSpPr>
          <p:nvPr>
            <p:ph type="ftr" sz="quarter" idx="11"/>
          </p:nvPr>
        </p:nvSpPr>
        <p:spPr/>
        <p:txBody>
          <a:bodyPr/>
          <a:lstStyle/>
          <a:p>
            <a:endParaRPr lang="en-US"/>
          </a:p>
        </p:txBody>
      </p:sp>
      <p:sp>
        <p:nvSpPr>
          <p:cNvPr id="3" name="Date Placeholder 2">
            <a:extLst>
              <a:ext uri="{FF2B5EF4-FFF2-40B4-BE49-F238E27FC236}">
                <a16:creationId xmlns:a16="http://schemas.microsoft.com/office/drawing/2014/main" id="{1D2673D5-55DC-3F77-47BD-D5D627A45682}"/>
              </a:ext>
            </a:extLst>
          </p:cNvPr>
          <p:cNvSpPr>
            <a:spLocks noGrp="1"/>
          </p:cNvSpPr>
          <p:nvPr>
            <p:ph type="dt" sz="half" idx="10"/>
          </p:nvPr>
        </p:nvSpPr>
        <p:spPr/>
        <p:txBody>
          <a:bodyPr/>
          <a:lstStyle/>
          <a:p>
            <a:endParaRPr lang="en-US"/>
          </a:p>
        </p:txBody>
      </p:sp>
      <p:sp>
        <p:nvSpPr>
          <p:cNvPr id="5" name="Slide Number Placeholder 4">
            <a:extLst>
              <a:ext uri="{FF2B5EF4-FFF2-40B4-BE49-F238E27FC236}">
                <a16:creationId xmlns:a16="http://schemas.microsoft.com/office/drawing/2014/main" id="{ECF893AA-09AB-0CA2-8F12-6C9708FCE5A5}"/>
              </a:ext>
            </a:extLst>
          </p:cNvPr>
          <p:cNvSpPr>
            <a:spLocks noGrp="1"/>
          </p:cNvSpPr>
          <p:nvPr>
            <p:ph type="sldNum" sz="quarter" idx="12"/>
          </p:nvPr>
        </p:nvSpPr>
        <p:spPr/>
        <p:txBody>
          <a:bodyPr/>
          <a:lstStyle/>
          <a:p>
            <a:fld id="{BCDE79FB-97BA-492B-8D57-F1373F9ADA95}" type="slidenum">
              <a:rPr lang="en-US" smtClean="0"/>
              <a:t>‹#›</a:t>
            </a:fld>
            <a:endParaRPr lang="en-US"/>
          </a:p>
        </p:txBody>
      </p:sp>
    </p:spTree>
    <p:extLst>
      <p:ext uri="{BB962C8B-B14F-4D97-AF65-F5344CB8AC3E}">
        <p14:creationId xmlns:p14="http://schemas.microsoft.com/office/powerpoint/2010/main" val="20760510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C9C062-513C-DF24-5E8C-7A974D572078}"/>
              </a:ext>
            </a:extLst>
          </p:cNvPr>
          <p:cNvSpPr>
            <a:spLocks noGrp="1"/>
          </p:cNvSpPr>
          <p:nvPr>
            <p:ph type="ctrTitle"/>
          </p:nvPr>
        </p:nvSpPr>
        <p:spPr>
          <a:xfrm>
            <a:off x="533400" y="1122363"/>
            <a:ext cx="11125200" cy="2387600"/>
          </a:xfrm>
        </p:spPr>
        <p:txBody>
          <a:bodyPr anchor="ctr">
            <a:normAutofit/>
          </a:bodyPr>
          <a:lstStyle>
            <a:lvl1pPr algn="ctr">
              <a:defRPr sz="4000"/>
            </a:lvl1pPr>
          </a:lstStyle>
          <a:p>
            <a:r>
              <a:rPr lang="en-US"/>
              <a:t>Click to edit Master title style</a:t>
            </a:r>
          </a:p>
        </p:txBody>
      </p:sp>
      <p:sp>
        <p:nvSpPr>
          <p:cNvPr id="3" name="Subtitle 2">
            <a:extLst>
              <a:ext uri="{FF2B5EF4-FFF2-40B4-BE49-F238E27FC236}">
                <a16:creationId xmlns:a16="http://schemas.microsoft.com/office/drawing/2014/main" id="{532C3F11-2763-0216-A1B0-5E8B4FA80139}"/>
              </a:ext>
            </a:extLst>
          </p:cNvPr>
          <p:cNvSpPr>
            <a:spLocks noGrp="1"/>
          </p:cNvSpPr>
          <p:nvPr>
            <p:ph type="subTitle" idx="1"/>
          </p:nvPr>
        </p:nvSpPr>
        <p:spPr>
          <a:xfrm>
            <a:off x="533400" y="3602038"/>
            <a:ext cx="11125200" cy="1655762"/>
          </a:xfrm>
        </p:spPr>
        <p:txBody>
          <a:bodyPr wrap="square"/>
          <a:lstStyle>
            <a:lvl1pPr marL="0" indent="0" algn="ctr">
              <a:buNone/>
              <a:defRPr sz="2400" b="1">
                <a:solidFill>
                  <a:srgbClr val="00829B"/>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5" name="Footer Placeholder 4">
            <a:extLst>
              <a:ext uri="{FF2B5EF4-FFF2-40B4-BE49-F238E27FC236}">
                <a16:creationId xmlns:a16="http://schemas.microsoft.com/office/drawing/2014/main" id="{E95C98B8-43D7-C7B4-9956-25AC1BBC5587}"/>
              </a:ext>
            </a:extLst>
          </p:cNvPr>
          <p:cNvSpPr>
            <a:spLocks noGrp="1"/>
          </p:cNvSpPr>
          <p:nvPr>
            <p:ph type="ftr" sz="quarter" idx="11"/>
          </p:nvPr>
        </p:nvSpPr>
        <p:spPr/>
        <p:txBody>
          <a:bodyPr/>
          <a:lstStyle/>
          <a:p>
            <a:endParaRPr lang="en-US" dirty="0"/>
          </a:p>
        </p:txBody>
      </p:sp>
      <p:sp>
        <p:nvSpPr>
          <p:cNvPr id="4" name="Date Placeholder 3">
            <a:extLst>
              <a:ext uri="{FF2B5EF4-FFF2-40B4-BE49-F238E27FC236}">
                <a16:creationId xmlns:a16="http://schemas.microsoft.com/office/drawing/2014/main" id="{C6E9BF30-5D82-5572-733E-882E0C0D3307}"/>
              </a:ext>
            </a:extLst>
          </p:cNvPr>
          <p:cNvSpPr>
            <a:spLocks noGrp="1"/>
          </p:cNvSpPr>
          <p:nvPr>
            <p:ph type="dt" sz="half" idx="10"/>
          </p:nvPr>
        </p:nvSpPr>
        <p:spPr/>
        <p:txBody>
          <a:bodyPr/>
          <a:lstStyle/>
          <a:p>
            <a:fld id="{8D345B5F-6A76-46F9-AC11-757A044249AE}" type="datetime4">
              <a:rPr lang="en-US" smtClean="0"/>
              <a:t>August 21, 2026</a:t>
            </a:fld>
            <a:endParaRPr lang="en-US" dirty="0"/>
          </a:p>
        </p:txBody>
      </p:sp>
      <p:sp>
        <p:nvSpPr>
          <p:cNvPr id="6" name="Slide Number Placeholder 5">
            <a:extLst>
              <a:ext uri="{FF2B5EF4-FFF2-40B4-BE49-F238E27FC236}">
                <a16:creationId xmlns:a16="http://schemas.microsoft.com/office/drawing/2014/main" id="{BB5906F4-426A-AD9D-021A-D7E95E349F77}"/>
              </a:ext>
            </a:extLst>
          </p:cNvPr>
          <p:cNvSpPr>
            <a:spLocks noGrp="1"/>
          </p:cNvSpPr>
          <p:nvPr>
            <p:ph type="sldNum" sz="quarter" idx="12"/>
          </p:nvPr>
        </p:nvSpPr>
        <p:spPr/>
        <p:txBody>
          <a:bodyPr/>
          <a:lstStyle/>
          <a:p>
            <a:fld id="{BCDE79FB-97BA-492B-8D57-F1373F9ADA95}" type="slidenum">
              <a:rPr lang="en-US" smtClean="0"/>
              <a:t>‹#›</a:t>
            </a:fld>
            <a:endParaRPr lang="en-US" dirty="0"/>
          </a:p>
        </p:txBody>
      </p:sp>
    </p:spTree>
    <p:extLst>
      <p:ext uri="{BB962C8B-B14F-4D97-AF65-F5344CB8AC3E}">
        <p14:creationId xmlns:p14="http://schemas.microsoft.com/office/powerpoint/2010/main" val="426513035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Placeholder 1">
            <a:extLst>
              <a:ext uri="{FF2B5EF4-FFF2-40B4-BE49-F238E27FC236}">
                <a16:creationId xmlns:a16="http://schemas.microsoft.com/office/drawing/2014/main" id="{27592878-2087-441A-BF63-8BAC672970F6}"/>
              </a:ext>
            </a:extLst>
          </p:cNvPr>
          <p:cNvSpPr>
            <a:spLocks noGrp="1"/>
          </p:cNvSpPr>
          <p:nvPr>
            <p:ph type="title"/>
          </p:nvPr>
        </p:nvSpPr>
        <p:spPr>
          <a:xfrm>
            <a:off x="1257300" y="457200"/>
            <a:ext cx="10401300" cy="914400"/>
          </a:xfrm>
          <a:prstGeom prst="rect">
            <a:avLst/>
          </a:prstGeom>
          <a:noFill/>
        </p:spPr>
        <p:txBody>
          <a:bodyPr vert="horz" lIns="0" tIns="0" rIns="0" bIns="0" rtlCol="0" anchor="t">
            <a:normAutofit/>
          </a:bodyPr>
          <a:lstStyle/>
          <a:p>
            <a:r>
              <a:rPr lang="en-US"/>
              <a:t>Click to edit Master title style</a:t>
            </a:r>
            <a:endParaRPr lang="en-US" dirty="0"/>
          </a:p>
        </p:txBody>
      </p:sp>
      <p:sp>
        <p:nvSpPr>
          <p:cNvPr id="10" name="Text Placeholder 9">
            <a:extLst>
              <a:ext uri="{FF2B5EF4-FFF2-40B4-BE49-F238E27FC236}">
                <a16:creationId xmlns:a16="http://schemas.microsoft.com/office/drawing/2014/main" id="{D75DFB14-F372-06CE-E1C3-58DFC53BCF1F}"/>
              </a:ext>
            </a:extLst>
          </p:cNvPr>
          <p:cNvSpPr>
            <a:spLocks noGrp="1"/>
          </p:cNvSpPr>
          <p:nvPr>
            <p:ph type="body" sz="quarter" idx="16"/>
          </p:nvPr>
        </p:nvSpPr>
        <p:spPr>
          <a:xfrm>
            <a:off x="495300" y="1676400"/>
            <a:ext cx="11187714" cy="4495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4">
            <a:extLst>
              <a:ext uri="{FF2B5EF4-FFF2-40B4-BE49-F238E27FC236}">
                <a16:creationId xmlns:a16="http://schemas.microsoft.com/office/drawing/2014/main" id="{79F717B5-930A-9245-9888-15FD3932C27E}"/>
              </a:ext>
            </a:extLst>
          </p:cNvPr>
          <p:cNvSpPr>
            <a:spLocks noGrp="1"/>
          </p:cNvSpPr>
          <p:nvPr>
            <p:ph type="ftr" sz="quarter" idx="11"/>
          </p:nvPr>
        </p:nvSpPr>
        <p:spPr>
          <a:xfrm>
            <a:off x="533400" y="6356350"/>
            <a:ext cx="8010526" cy="365125"/>
          </a:xfrm>
        </p:spPr>
        <p:txBody>
          <a:bodyPr/>
          <a:lstStyle/>
          <a:p>
            <a:endParaRPr lang="en-US" dirty="0"/>
          </a:p>
        </p:txBody>
      </p:sp>
      <p:sp>
        <p:nvSpPr>
          <p:cNvPr id="6" name="Date Placeholder 3">
            <a:extLst>
              <a:ext uri="{FF2B5EF4-FFF2-40B4-BE49-F238E27FC236}">
                <a16:creationId xmlns:a16="http://schemas.microsoft.com/office/drawing/2014/main" id="{FCF93DBC-D2B3-EAA9-B573-4CBB1A9ECD37}"/>
              </a:ext>
            </a:extLst>
          </p:cNvPr>
          <p:cNvSpPr>
            <a:spLocks noGrp="1"/>
          </p:cNvSpPr>
          <p:nvPr>
            <p:ph type="dt" sz="half" idx="10"/>
          </p:nvPr>
        </p:nvSpPr>
        <p:spPr>
          <a:xfrm>
            <a:off x="8716884" y="6356350"/>
            <a:ext cx="2773273" cy="365125"/>
          </a:xfrm>
        </p:spPr>
        <p:txBody>
          <a:bodyPr/>
          <a:lstStyle/>
          <a:p>
            <a:fld id="{14560760-0B16-41B8-81DA-58FA2187E1CC}" type="datetime4">
              <a:rPr lang="en-US" smtClean="0"/>
              <a:t>August 21, 2026</a:t>
            </a:fld>
            <a:endParaRPr lang="en-US" dirty="0"/>
          </a:p>
        </p:txBody>
      </p:sp>
      <p:sp>
        <p:nvSpPr>
          <p:cNvPr id="11" name="Slide Number Placeholder 5">
            <a:extLst>
              <a:ext uri="{FF2B5EF4-FFF2-40B4-BE49-F238E27FC236}">
                <a16:creationId xmlns:a16="http://schemas.microsoft.com/office/drawing/2014/main" id="{07533FE6-6102-A20B-2C52-DA18949D10CE}"/>
              </a:ext>
            </a:extLst>
          </p:cNvPr>
          <p:cNvSpPr>
            <a:spLocks noGrp="1"/>
          </p:cNvSpPr>
          <p:nvPr>
            <p:ph type="sldNum" sz="quarter" idx="12"/>
          </p:nvPr>
        </p:nvSpPr>
        <p:spPr>
          <a:xfrm>
            <a:off x="11658600" y="6356350"/>
            <a:ext cx="533400" cy="365125"/>
          </a:xfrm>
        </p:spPr>
        <p:txBody>
          <a:bodyPr/>
          <a:lstStyle/>
          <a:p>
            <a:fld id="{BCDE79FB-97BA-492B-8D57-F1373F9ADA95}" type="slidenum">
              <a:rPr lang="en-US" smtClean="0"/>
              <a:t>‹#›</a:t>
            </a:fld>
            <a:endParaRPr lang="en-US" dirty="0"/>
          </a:p>
        </p:txBody>
      </p:sp>
    </p:spTree>
    <p:extLst>
      <p:ext uri="{BB962C8B-B14F-4D97-AF65-F5344CB8AC3E}">
        <p14:creationId xmlns:p14="http://schemas.microsoft.com/office/powerpoint/2010/main" val="87947427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Keynote and Image">
    <p:spTree>
      <p:nvGrpSpPr>
        <p:cNvPr id="1" name=""/>
        <p:cNvGrpSpPr/>
        <p:nvPr/>
      </p:nvGrpSpPr>
      <p:grpSpPr>
        <a:xfrm>
          <a:off x="0" y="0"/>
          <a:ext cx="0" cy="0"/>
          <a:chOff x="0" y="0"/>
          <a:chExt cx="0" cy="0"/>
        </a:xfrm>
      </p:grpSpPr>
      <p:sp>
        <p:nvSpPr>
          <p:cNvPr id="8" name="Title Placeholder 1">
            <a:extLst>
              <a:ext uri="{FF2B5EF4-FFF2-40B4-BE49-F238E27FC236}">
                <a16:creationId xmlns:a16="http://schemas.microsoft.com/office/drawing/2014/main" id="{698A9E75-460B-F928-5105-B8FF5327AB58}"/>
              </a:ext>
            </a:extLst>
          </p:cNvPr>
          <p:cNvSpPr>
            <a:spLocks noGrp="1"/>
          </p:cNvSpPr>
          <p:nvPr>
            <p:ph type="title"/>
          </p:nvPr>
        </p:nvSpPr>
        <p:spPr>
          <a:xfrm>
            <a:off x="1257300" y="457200"/>
            <a:ext cx="10401300" cy="914400"/>
          </a:xfrm>
          <a:prstGeom prst="rect">
            <a:avLst/>
          </a:prstGeom>
          <a:noFill/>
        </p:spPr>
        <p:txBody>
          <a:bodyPr vert="horz" lIns="0" tIns="0" rIns="0" bIns="0" rtlCol="0" anchor="t">
            <a:normAutofit/>
          </a:bodyPr>
          <a:lstStyle/>
          <a:p>
            <a:r>
              <a:rPr lang="en-US"/>
              <a:t>Click to edit Master title style</a:t>
            </a:r>
          </a:p>
        </p:txBody>
      </p:sp>
      <p:sp>
        <p:nvSpPr>
          <p:cNvPr id="11" name="Text Placeholder 10">
            <a:extLst>
              <a:ext uri="{FF2B5EF4-FFF2-40B4-BE49-F238E27FC236}">
                <a16:creationId xmlns:a16="http://schemas.microsoft.com/office/drawing/2014/main" id="{648759D8-B0A7-2B10-9F64-81A8CC0F5760}"/>
              </a:ext>
            </a:extLst>
          </p:cNvPr>
          <p:cNvSpPr>
            <a:spLocks noGrp="1"/>
          </p:cNvSpPr>
          <p:nvPr>
            <p:ph type="body" sz="quarter" idx="16"/>
          </p:nvPr>
        </p:nvSpPr>
        <p:spPr>
          <a:xfrm>
            <a:off x="495300" y="1676400"/>
            <a:ext cx="5394223" cy="451792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Text Placeholder 11">
            <a:extLst>
              <a:ext uri="{FF2B5EF4-FFF2-40B4-BE49-F238E27FC236}">
                <a16:creationId xmlns:a16="http://schemas.microsoft.com/office/drawing/2014/main" id="{2CC02514-7922-9313-80E4-38CE9C0E382E}"/>
              </a:ext>
            </a:extLst>
          </p:cNvPr>
          <p:cNvSpPr>
            <a:spLocks noGrp="1"/>
          </p:cNvSpPr>
          <p:nvPr>
            <p:ph type="body" sz="quarter" idx="15"/>
          </p:nvPr>
        </p:nvSpPr>
        <p:spPr>
          <a:xfrm flipH="1">
            <a:off x="6331972" y="4630994"/>
            <a:ext cx="5326623" cy="1577301"/>
          </a:xfrm>
          <a:prstGeom prst="foldedCorner">
            <a:avLst>
              <a:gd name="adj" fmla="val 16667"/>
            </a:avLst>
          </a:prstGeom>
          <a:solidFill>
            <a:schemeClr val="accent1">
              <a:lumMod val="10000"/>
              <a:lumOff val="90000"/>
            </a:schemeClr>
          </a:solidFill>
          <a:ln w="12700" cap="rnd">
            <a:solidFill>
              <a:schemeClr val="accent2"/>
            </a:solidFill>
          </a:ln>
        </p:spPr>
        <p:txBody>
          <a:bodyPr vert="horz" wrap="square" lIns="365760" tIns="91440" rIns="91440" bIns="91440">
            <a:noAutofit/>
          </a:bodyPr>
          <a:lstStyle>
            <a:lvl1pPr marL="0" indent="0">
              <a:buNone/>
              <a:defRPr lang="en-US" sz="1600" b="1" dirty="0"/>
            </a:lvl1pPr>
            <a:lvl2pPr marL="548640" indent="-182880">
              <a:buFont typeface="Arial" panose="020B0604020202020204" pitchFamily="34" charset="0"/>
              <a:buChar char="•"/>
              <a:defRPr lang="en-US" sz="1400" dirty="0"/>
            </a:lvl2pPr>
            <a:lvl3pPr>
              <a:defRPr lang="en-US" sz="1400" dirty="0"/>
            </a:lvl3pPr>
            <a:lvl4pPr>
              <a:defRPr lang="en-US" sz="1400" dirty="0"/>
            </a:lvl4pPr>
            <a:lvl5pPr>
              <a:defRPr lang="en-US" sz="140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79F717B5-930A-9245-9888-15FD3932C27E}"/>
              </a:ext>
            </a:extLst>
          </p:cNvPr>
          <p:cNvSpPr>
            <a:spLocks noGrp="1"/>
          </p:cNvSpPr>
          <p:nvPr>
            <p:ph type="ftr" sz="quarter" idx="11"/>
          </p:nvPr>
        </p:nvSpPr>
        <p:spPr/>
        <p:txBody>
          <a:bodyPr/>
          <a:lstStyle/>
          <a:p>
            <a:endParaRPr lang="en-US"/>
          </a:p>
        </p:txBody>
      </p:sp>
      <p:sp>
        <p:nvSpPr>
          <p:cNvPr id="4" name="Date Placeholder 3">
            <a:extLst>
              <a:ext uri="{FF2B5EF4-FFF2-40B4-BE49-F238E27FC236}">
                <a16:creationId xmlns:a16="http://schemas.microsoft.com/office/drawing/2014/main" id="{FCF93DBC-D2B3-EAA9-B573-4CBB1A9ECD37}"/>
              </a:ext>
            </a:extLst>
          </p:cNvPr>
          <p:cNvSpPr>
            <a:spLocks noGrp="1"/>
          </p:cNvSpPr>
          <p:nvPr>
            <p:ph type="dt" sz="half" idx="10"/>
          </p:nvPr>
        </p:nvSpPr>
        <p:spPr/>
        <p:txBody>
          <a:bodyPr/>
          <a:lstStyle/>
          <a:p>
            <a:fld id="{7F8B62A2-45B4-4ECA-8168-BE9383DA5644}" type="datetime4">
              <a:rPr lang="en-US" smtClean="0"/>
              <a:t>August 21, 2026</a:t>
            </a:fld>
            <a:endParaRPr lang="en-US"/>
          </a:p>
        </p:txBody>
      </p:sp>
      <p:sp>
        <p:nvSpPr>
          <p:cNvPr id="6" name="Slide Number Placeholder 5">
            <a:extLst>
              <a:ext uri="{FF2B5EF4-FFF2-40B4-BE49-F238E27FC236}">
                <a16:creationId xmlns:a16="http://schemas.microsoft.com/office/drawing/2014/main" id="{07533FE6-6102-A20B-2C52-DA18949D10CE}"/>
              </a:ext>
            </a:extLst>
          </p:cNvPr>
          <p:cNvSpPr>
            <a:spLocks noGrp="1"/>
          </p:cNvSpPr>
          <p:nvPr>
            <p:ph type="sldNum" sz="quarter" idx="12"/>
          </p:nvPr>
        </p:nvSpPr>
        <p:spPr/>
        <p:txBody>
          <a:bodyPr/>
          <a:lstStyle/>
          <a:p>
            <a:fld id="{BCDE79FB-97BA-492B-8D57-F1373F9ADA95}" type="slidenum">
              <a:rPr lang="en-US" smtClean="0"/>
              <a:t>‹#›</a:t>
            </a:fld>
            <a:endParaRPr lang="en-US"/>
          </a:p>
        </p:txBody>
      </p:sp>
      <p:sp>
        <p:nvSpPr>
          <p:cNvPr id="2" name="Picture Placeholder 2">
            <a:extLst>
              <a:ext uri="{FF2B5EF4-FFF2-40B4-BE49-F238E27FC236}">
                <a16:creationId xmlns:a16="http://schemas.microsoft.com/office/drawing/2014/main" id="{B0CE8C99-4E3A-25C3-1E3E-9D611CA96078}"/>
              </a:ext>
              <a:ext uri="{C183D7F6-B498-43B3-948B-1728B52AA6E4}">
                <adec:decorative xmlns:adec="http://schemas.microsoft.com/office/drawing/2017/decorative" val="1"/>
              </a:ext>
            </a:extLst>
          </p:cNvPr>
          <p:cNvSpPr>
            <a:spLocks noGrp="1"/>
          </p:cNvSpPr>
          <p:nvPr>
            <p:ph type="pic" idx="1"/>
          </p:nvPr>
        </p:nvSpPr>
        <p:spPr>
          <a:xfrm>
            <a:off x="6322142" y="1661652"/>
            <a:ext cx="5336458" cy="2772696"/>
          </a:xfrm>
        </p:spPr>
        <p:txBody>
          <a:bodyPr/>
          <a:lstStyle>
            <a:lvl1pPr marL="0" indent="0">
              <a:buNone/>
              <a:defRPr sz="16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Tree>
    <p:extLst>
      <p:ext uri="{BB962C8B-B14F-4D97-AF65-F5344CB8AC3E}">
        <p14:creationId xmlns:p14="http://schemas.microsoft.com/office/powerpoint/2010/main" val="28637429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Keynote and Image in Sideb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F05638A-F774-C6DB-0DC6-A2F6139BCE38}"/>
              </a:ext>
              <a:ext uri="{C183D7F6-B498-43B3-948B-1728B52AA6E4}">
                <adec:decorative xmlns:adec="http://schemas.microsoft.com/office/drawing/2017/decorative" val="1"/>
              </a:ext>
            </a:extLst>
          </p:cNvPr>
          <p:cNvSpPr/>
          <p:nvPr userDrawn="1"/>
        </p:nvSpPr>
        <p:spPr>
          <a:xfrm>
            <a:off x="6096001" y="0"/>
            <a:ext cx="6096000"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Placeholder 1">
            <a:extLst>
              <a:ext uri="{FF2B5EF4-FFF2-40B4-BE49-F238E27FC236}">
                <a16:creationId xmlns:a16="http://schemas.microsoft.com/office/drawing/2014/main" id="{698A9E75-460B-F928-5105-B8FF5327AB58}"/>
              </a:ext>
            </a:extLst>
          </p:cNvPr>
          <p:cNvSpPr>
            <a:spLocks noGrp="1"/>
          </p:cNvSpPr>
          <p:nvPr>
            <p:ph type="title"/>
          </p:nvPr>
        </p:nvSpPr>
        <p:spPr>
          <a:xfrm>
            <a:off x="1257300" y="457200"/>
            <a:ext cx="4648200" cy="914400"/>
          </a:xfrm>
          <a:prstGeom prst="rect">
            <a:avLst/>
          </a:prstGeom>
          <a:noFill/>
        </p:spPr>
        <p:txBody>
          <a:bodyPr vert="horz" lIns="0" tIns="0" rIns="0" bIns="0" rtlCol="0" anchor="t">
            <a:normAutofit/>
          </a:bodyPr>
          <a:lstStyle/>
          <a:p>
            <a:r>
              <a:rPr lang="en-US"/>
              <a:t>Click to edit Master title style</a:t>
            </a:r>
          </a:p>
        </p:txBody>
      </p:sp>
      <p:sp>
        <p:nvSpPr>
          <p:cNvPr id="11" name="Text Placeholder 10">
            <a:extLst>
              <a:ext uri="{FF2B5EF4-FFF2-40B4-BE49-F238E27FC236}">
                <a16:creationId xmlns:a16="http://schemas.microsoft.com/office/drawing/2014/main" id="{648759D8-B0A7-2B10-9F64-81A8CC0F5760}"/>
              </a:ext>
            </a:extLst>
          </p:cNvPr>
          <p:cNvSpPr>
            <a:spLocks noGrp="1"/>
          </p:cNvSpPr>
          <p:nvPr>
            <p:ph type="body" sz="quarter" idx="16"/>
          </p:nvPr>
        </p:nvSpPr>
        <p:spPr>
          <a:xfrm>
            <a:off x="495300" y="1676400"/>
            <a:ext cx="5394223" cy="451792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Text Placeholder 11">
            <a:extLst>
              <a:ext uri="{FF2B5EF4-FFF2-40B4-BE49-F238E27FC236}">
                <a16:creationId xmlns:a16="http://schemas.microsoft.com/office/drawing/2014/main" id="{2CC02514-7922-9313-80E4-38CE9C0E382E}"/>
              </a:ext>
            </a:extLst>
          </p:cNvPr>
          <p:cNvSpPr>
            <a:spLocks noGrp="1"/>
          </p:cNvSpPr>
          <p:nvPr>
            <p:ph type="body" sz="quarter" idx="15"/>
          </p:nvPr>
        </p:nvSpPr>
        <p:spPr>
          <a:xfrm flipH="1">
            <a:off x="6331972" y="4630994"/>
            <a:ext cx="5326623" cy="1577301"/>
          </a:xfrm>
          <a:prstGeom prst="foldedCorner">
            <a:avLst>
              <a:gd name="adj" fmla="val 16667"/>
            </a:avLst>
          </a:prstGeom>
          <a:solidFill>
            <a:schemeClr val="accent1">
              <a:lumMod val="10000"/>
              <a:lumOff val="90000"/>
            </a:schemeClr>
          </a:solidFill>
          <a:ln w="12700" cap="rnd">
            <a:solidFill>
              <a:schemeClr val="accent2"/>
            </a:solidFill>
          </a:ln>
        </p:spPr>
        <p:txBody>
          <a:bodyPr vert="horz" wrap="square" lIns="365760" tIns="91440" rIns="91440" bIns="91440">
            <a:noAutofit/>
          </a:bodyPr>
          <a:lstStyle>
            <a:lvl1pPr marL="0" indent="0">
              <a:buNone/>
              <a:defRPr lang="en-US" sz="1600" b="1" dirty="0"/>
            </a:lvl1pPr>
            <a:lvl2pPr marL="548640" indent="-182880">
              <a:buFont typeface="Arial" panose="020B0604020202020204" pitchFamily="34" charset="0"/>
              <a:buChar char="•"/>
              <a:defRPr lang="en-US" sz="1400" dirty="0"/>
            </a:lvl2pPr>
            <a:lvl3pPr>
              <a:defRPr lang="en-US" sz="1400" dirty="0"/>
            </a:lvl3pPr>
            <a:lvl4pPr>
              <a:defRPr lang="en-US" sz="1400" dirty="0"/>
            </a:lvl4pPr>
            <a:lvl5pPr>
              <a:defRPr lang="en-US" sz="140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79F717B5-930A-9245-9888-15FD3932C27E}"/>
              </a:ext>
            </a:extLst>
          </p:cNvPr>
          <p:cNvSpPr>
            <a:spLocks noGrp="1"/>
          </p:cNvSpPr>
          <p:nvPr>
            <p:ph type="ftr" sz="quarter" idx="11"/>
          </p:nvPr>
        </p:nvSpPr>
        <p:spPr/>
        <p:txBody>
          <a:bodyPr/>
          <a:lstStyle/>
          <a:p>
            <a:endParaRPr lang="en-US"/>
          </a:p>
        </p:txBody>
      </p:sp>
      <p:sp>
        <p:nvSpPr>
          <p:cNvPr id="4" name="Date Placeholder 3">
            <a:extLst>
              <a:ext uri="{FF2B5EF4-FFF2-40B4-BE49-F238E27FC236}">
                <a16:creationId xmlns:a16="http://schemas.microsoft.com/office/drawing/2014/main" id="{FCF93DBC-D2B3-EAA9-B573-4CBB1A9ECD37}"/>
              </a:ext>
            </a:extLst>
          </p:cNvPr>
          <p:cNvSpPr>
            <a:spLocks noGrp="1"/>
          </p:cNvSpPr>
          <p:nvPr>
            <p:ph type="dt" sz="half" idx="10"/>
          </p:nvPr>
        </p:nvSpPr>
        <p:spPr/>
        <p:txBody>
          <a:bodyPr/>
          <a:lstStyle/>
          <a:p>
            <a:fld id="{5EC2E430-0983-479E-8535-00F341009C9B}" type="datetime4">
              <a:rPr lang="en-US" smtClean="0"/>
              <a:t>August 21, 2026</a:t>
            </a:fld>
            <a:endParaRPr lang="en-US"/>
          </a:p>
        </p:txBody>
      </p:sp>
      <p:sp>
        <p:nvSpPr>
          <p:cNvPr id="6" name="Slide Number Placeholder 5">
            <a:extLst>
              <a:ext uri="{FF2B5EF4-FFF2-40B4-BE49-F238E27FC236}">
                <a16:creationId xmlns:a16="http://schemas.microsoft.com/office/drawing/2014/main" id="{07533FE6-6102-A20B-2C52-DA18949D10CE}"/>
              </a:ext>
            </a:extLst>
          </p:cNvPr>
          <p:cNvSpPr>
            <a:spLocks noGrp="1"/>
          </p:cNvSpPr>
          <p:nvPr>
            <p:ph type="sldNum" sz="quarter" idx="12"/>
          </p:nvPr>
        </p:nvSpPr>
        <p:spPr/>
        <p:txBody>
          <a:bodyPr/>
          <a:lstStyle/>
          <a:p>
            <a:fld id="{BCDE79FB-97BA-492B-8D57-F1373F9ADA95}" type="slidenum">
              <a:rPr lang="en-US" smtClean="0"/>
              <a:t>‹#›</a:t>
            </a:fld>
            <a:endParaRPr lang="en-US"/>
          </a:p>
        </p:txBody>
      </p:sp>
      <p:sp>
        <p:nvSpPr>
          <p:cNvPr id="2" name="Picture Placeholder 2">
            <a:extLst>
              <a:ext uri="{FF2B5EF4-FFF2-40B4-BE49-F238E27FC236}">
                <a16:creationId xmlns:a16="http://schemas.microsoft.com/office/drawing/2014/main" id="{B0CE8C99-4E3A-25C3-1E3E-9D611CA96078}"/>
              </a:ext>
              <a:ext uri="{C183D7F6-B498-43B3-948B-1728B52AA6E4}">
                <adec:decorative xmlns:adec="http://schemas.microsoft.com/office/drawing/2017/decorative" val="1"/>
              </a:ext>
            </a:extLst>
          </p:cNvPr>
          <p:cNvSpPr>
            <a:spLocks noGrp="1"/>
          </p:cNvSpPr>
          <p:nvPr>
            <p:ph type="pic" idx="1"/>
          </p:nvPr>
        </p:nvSpPr>
        <p:spPr>
          <a:xfrm>
            <a:off x="6322142" y="1661652"/>
            <a:ext cx="5336458" cy="2772696"/>
          </a:xfrm>
        </p:spPr>
        <p:txBody>
          <a:bodyPr/>
          <a:lstStyle>
            <a:lvl1pPr marL="0" indent="0">
              <a:buNone/>
              <a:defRPr sz="16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Tree>
    <p:extLst>
      <p:ext uri="{BB962C8B-B14F-4D97-AF65-F5344CB8AC3E}">
        <p14:creationId xmlns:p14="http://schemas.microsoft.com/office/powerpoint/2010/main" val="6176539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ide Keynote">
    <p:spTree>
      <p:nvGrpSpPr>
        <p:cNvPr id="1" name=""/>
        <p:cNvGrpSpPr/>
        <p:nvPr/>
      </p:nvGrpSpPr>
      <p:grpSpPr>
        <a:xfrm>
          <a:off x="0" y="0"/>
          <a:ext cx="0" cy="0"/>
          <a:chOff x="0" y="0"/>
          <a:chExt cx="0" cy="0"/>
        </a:xfrm>
      </p:grpSpPr>
      <p:sp>
        <p:nvSpPr>
          <p:cNvPr id="8" name="Title Placeholder 1">
            <a:extLst>
              <a:ext uri="{FF2B5EF4-FFF2-40B4-BE49-F238E27FC236}">
                <a16:creationId xmlns:a16="http://schemas.microsoft.com/office/drawing/2014/main" id="{27592878-2087-441A-BF63-8BAC672970F6}"/>
              </a:ext>
            </a:extLst>
          </p:cNvPr>
          <p:cNvSpPr>
            <a:spLocks noGrp="1"/>
          </p:cNvSpPr>
          <p:nvPr>
            <p:ph type="title"/>
          </p:nvPr>
        </p:nvSpPr>
        <p:spPr>
          <a:xfrm>
            <a:off x="1257300" y="457200"/>
            <a:ext cx="10401300" cy="914400"/>
          </a:xfrm>
          <a:prstGeom prst="rect">
            <a:avLst/>
          </a:prstGeom>
          <a:noFill/>
        </p:spPr>
        <p:txBody>
          <a:bodyPr vert="horz" lIns="0" tIns="0" rIns="0" bIns="0" rtlCol="0" anchor="t">
            <a:normAutofit/>
          </a:bodyPr>
          <a:lstStyle/>
          <a:p>
            <a:r>
              <a:rPr lang="en-US" dirty="0"/>
              <a:t>Click to edit Master title style</a:t>
            </a:r>
          </a:p>
        </p:txBody>
      </p:sp>
      <p:sp>
        <p:nvSpPr>
          <p:cNvPr id="10" name="Text Placeholder 9">
            <a:extLst>
              <a:ext uri="{FF2B5EF4-FFF2-40B4-BE49-F238E27FC236}">
                <a16:creationId xmlns:a16="http://schemas.microsoft.com/office/drawing/2014/main" id="{D75DFB14-F372-06CE-E1C3-58DFC53BCF1F}"/>
              </a:ext>
            </a:extLst>
          </p:cNvPr>
          <p:cNvSpPr>
            <a:spLocks noGrp="1"/>
          </p:cNvSpPr>
          <p:nvPr>
            <p:ph type="body" sz="quarter" idx="16"/>
          </p:nvPr>
        </p:nvSpPr>
        <p:spPr>
          <a:xfrm>
            <a:off x="495300" y="1676400"/>
            <a:ext cx="6867525" cy="4495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Text Placeholder 11">
            <a:extLst>
              <a:ext uri="{FF2B5EF4-FFF2-40B4-BE49-F238E27FC236}">
                <a16:creationId xmlns:a16="http://schemas.microsoft.com/office/drawing/2014/main" id="{28CAB249-6E2A-0D66-037F-C8C994EC04ED}"/>
              </a:ext>
            </a:extLst>
          </p:cNvPr>
          <p:cNvSpPr>
            <a:spLocks noGrp="1"/>
          </p:cNvSpPr>
          <p:nvPr>
            <p:ph type="body" sz="quarter" idx="15"/>
          </p:nvPr>
        </p:nvSpPr>
        <p:spPr>
          <a:xfrm flipH="1">
            <a:off x="7598003" y="1676400"/>
            <a:ext cx="4060596" cy="3190875"/>
          </a:xfrm>
          <a:prstGeom prst="foldedCorner">
            <a:avLst>
              <a:gd name="adj" fmla="val 8542"/>
            </a:avLst>
          </a:prstGeom>
          <a:solidFill>
            <a:schemeClr val="accent1">
              <a:lumMod val="10000"/>
              <a:lumOff val="90000"/>
            </a:schemeClr>
          </a:solidFill>
          <a:ln w="12700" cap="rnd">
            <a:solidFill>
              <a:schemeClr val="accent2"/>
            </a:solidFill>
          </a:ln>
        </p:spPr>
        <p:txBody>
          <a:bodyPr vert="horz" wrap="square" lIns="365760" tIns="91440" rIns="91440" bIns="91440">
            <a:noAutofit/>
          </a:bodyPr>
          <a:lstStyle>
            <a:lvl1pPr marL="0" indent="0">
              <a:buNone/>
              <a:defRPr lang="en-US" b="1" dirty="0"/>
            </a:lvl1pPr>
            <a:lvl2pPr marL="548640" indent="-182880">
              <a:buFont typeface="Arial" panose="020B0604020202020204" pitchFamily="34" charset="0"/>
              <a:buChar char="•"/>
              <a:defRPr lang="en-US" dirty="0"/>
            </a:lvl2pPr>
            <a:lvl3pPr>
              <a:defRPr lang="en-US" dirty="0"/>
            </a:lvl3pPr>
            <a:lvl4pPr>
              <a:defRPr lang="en-US" dirty="0"/>
            </a:lvl4pPr>
            <a:lvl5pPr>
              <a:defRPr lang="en-US" dirty="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a:extLst>
              <a:ext uri="{FF2B5EF4-FFF2-40B4-BE49-F238E27FC236}">
                <a16:creationId xmlns:a16="http://schemas.microsoft.com/office/drawing/2014/main" id="{79F717B5-930A-9245-9888-15FD3932C27E}"/>
              </a:ext>
            </a:extLst>
          </p:cNvPr>
          <p:cNvSpPr>
            <a:spLocks noGrp="1"/>
          </p:cNvSpPr>
          <p:nvPr>
            <p:ph type="ftr" sz="quarter" idx="11"/>
          </p:nvPr>
        </p:nvSpPr>
        <p:spPr/>
        <p:txBody>
          <a:bodyPr/>
          <a:lstStyle/>
          <a:p>
            <a:endParaRPr lang="en-US" dirty="0"/>
          </a:p>
        </p:txBody>
      </p:sp>
      <p:sp>
        <p:nvSpPr>
          <p:cNvPr id="4" name="Date Placeholder 3">
            <a:extLst>
              <a:ext uri="{FF2B5EF4-FFF2-40B4-BE49-F238E27FC236}">
                <a16:creationId xmlns:a16="http://schemas.microsoft.com/office/drawing/2014/main" id="{FCF93DBC-D2B3-EAA9-B573-4CBB1A9ECD37}"/>
              </a:ext>
            </a:extLst>
          </p:cNvPr>
          <p:cNvSpPr>
            <a:spLocks noGrp="1"/>
          </p:cNvSpPr>
          <p:nvPr>
            <p:ph type="dt" sz="half" idx="10"/>
          </p:nvPr>
        </p:nvSpPr>
        <p:spPr/>
        <p:txBody>
          <a:bodyPr/>
          <a:lstStyle/>
          <a:p>
            <a:fld id="{14560760-0B16-41B8-81DA-58FA2187E1CC}" type="datetime4">
              <a:rPr lang="en-US" smtClean="0"/>
              <a:t>August 21, 2026</a:t>
            </a:fld>
            <a:endParaRPr lang="en-US" dirty="0"/>
          </a:p>
        </p:txBody>
      </p:sp>
      <p:sp>
        <p:nvSpPr>
          <p:cNvPr id="6" name="Slide Number Placeholder 5">
            <a:extLst>
              <a:ext uri="{FF2B5EF4-FFF2-40B4-BE49-F238E27FC236}">
                <a16:creationId xmlns:a16="http://schemas.microsoft.com/office/drawing/2014/main" id="{07533FE6-6102-A20B-2C52-DA18949D10CE}"/>
              </a:ext>
            </a:extLst>
          </p:cNvPr>
          <p:cNvSpPr>
            <a:spLocks noGrp="1"/>
          </p:cNvSpPr>
          <p:nvPr>
            <p:ph type="sldNum" sz="quarter" idx="12"/>
          </p:nvPr>
        </p:nvSpPr>
        <p:spPr/>
        <p:txBody>
          <a:bodyPr/>
          <a:lstStyle/>
          <a:p>
            <a:fld id="{BCDE79FB-97BA-492B-8D57-F1373F9ADA95}" type="slidenum">
              <a:rPr lang="en-US" smtClean="0"/>
              <a:t>‹#›</a:t>
            </a:fld>
            <a:endParaRPr lang="en-US" dirty="0"/>
          </a:p>
        </p:txBody>
      </p:sp>
    </p:spTree>
    <p:extLst>
      <p:ext uri="{BB962C8B-B14F-4D97-AF65-F5344CB8AC3E}">
        <p14:creationId xmlns:p14="http://schemas.microsoft.com/office/powerpoint/2010/main" val="224199149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Keynote with Sidebar">
    <p:spTree>
      <p:nvGrpSpPr>
        <p:cNvPr id="1" name=""/>
        <p:cNvGrpSpPr/>
        <p:nvPr/>
      </p:nvGrpSpPr>
      <p:grpSpPr>
        <a:xfrm>
          <a:off x="0" y="0"/>
          <a:ext cx="0" cy="0"/>
          <a:chOff x="0" y="0"/>
          <a:chExt cx="0" cy="0"/>
        </a:xfrm>
      </p:grpSpPr>
      <p:sp>
        <p:nvSpPr>
          <p:cNvPr id="9" name="Title Placeholder 1">
            <a:extLst>
              <a:ext uri="{FF2B5EF4-FFF2-40B4-BE49-F238E27FC236}">
                <a16:creationId xmlns:a16="http://schemas.microsoft.com/office/drawing/2014/main" id="{EF24F99E-0EFC-4E0E-5FA5-D6E2097368DF}"/>
              </a:ext>
            </a:extLst>
          </p:cNvPr>
          <p:cNvSpPr>
            <a:spLocks noGrp="1"/>
          </p:cNvSpPr>
          <p:nvPr>
            <p:ph type="title"/>
          </p:nvPr>
        </p:nvSpPr>
        <p:spPr>
          <a:xfrm>
            <a:off x="1257300" y="457200"/>
            <a:ext cx="5991225" cy="914400"/>
          </a:xfrm>
          <a:prstGeom prst="rect">
            <a:avLst/>
          </a:prstGeom>
          <a:noFill/>
        </p:spPr>
        <p:txBody>
          <a:bodyPr vert="horz" lIns="0" tIns="0" rIns="0" bIns="0" rtlCol="0" anchor="t">
            <a:normAutofit/>
          </a:bodyPr>
          <a:lstStyle/>
          <a:p>
            <a:r>
              <a:rPr lang="en-US" dirty="0"/>
              <a:t>Click to edit Master title style</a:t>
            </a:r>
          </a:p>
        </p:txBody>
      </p:sp>
      <p:sp>
        <p:nvSpPr>
          <p:cNvPr id="13" name="Text Placeholder 12">
            <a:extLst>
              <a:ext uri="{FF2B5EF4-FFF2-40B4-BE49-F238E27FC236}">
                <a16:creationId xmlns:a16="http://schemas.microsoft.com/office/drawing/2014/main" id="{56CB17BE-2CF2-5B69-2FA2-C556C75E78C7}"/>
              </a:ext>
            </a:extLst>
          </p:cNvPr>
          <p:cNvSpPr>
            <a:spLocks noGrp="1"/>
          </p:cNvSpPr>
          <p:nvPr>
            <p:ph type="body" sz="quarter" idx="17"/>
          </p:nvPr>
        </p:nvSpPr>
        <p:spPr>
          <a:xfrm>
            <a:off x="495299" y="1676400"/>
            <a:ext cx="6791325" cy="260985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Text Placeholder 11">
            <a:extLst>
              <a:ext uri="{FF2B5EF4-FFF2-40B4-BE49-F238E27FC236}">
                <a16:creationId xmlns:a16="http://schemas.microsoft.com/office/drawing/2014/main" id="{2CC02514-7922-9313-80E4-38CE9C0E382E}"/>
              </a:ext>
            </a:extLst>
          </p:cNvPr>
          <p:cNvSpPr>
            <a:spLocks noGrp="1"/>
          </p:cNvSpPr>
          <p:nvPr>
            <p:ph type="body" sz="quarter" idx="15"/>
          </p:nvPr>
        </p:nvSpPr>
        <p:spPr>
          <a:xfrm flipH="1">
            <a:off x="495300" y="4463716"/>
            <a:ext cx="6800850" cy="1744579"/>
          </a:xfrm>
          <a:prstGeom prst="foldedCorner">
            <a:avLst>
              <a:gd name="adj" fmla="val 16667"/>
            </a:avLst>
          </a:prstGeom>
          <a:solidFill>
            <a:schemeClr val="accent2">
              <a:lumMod val="20000"/>
              <a:lumOff val="80000"/>
            </a:schemeClr>
          </a:solidFill>
          <a:ln w="12700" cap="rnd">
            <a:solidFill>
              <a:schemeClr val="accent2"/>
            </a:solidFill>
          </a:ln>
        </p:spPr>
        <p:txBody>
          <a:bodyPr vert="horz" wrap="square" lIns="365760" tIns="91440" rIns="91440" bIns="91440">
            <a:noAutofit/>
          </a:bodyPr>
          <a:lstStyle>
            <a:lvl1pPr marL="0" indent="0">
              <a:buNone/>
              <a:defRPr lang="en-US" sz="1600" b="1" dirty="0"/>
            </a:lvl1pPr>
            <a:lvl2pPr marL="548640" indent="-182880">
              <a:buFont typeface="Arial" panose="020B0604020202020204" pitchFamily="34" charset="0"/>
              <a:buChar char="•"/>
              <a:defRPr lang="en-US" sz="1400" dirty="0"/>
            </a:lvl2pPr>
            <a:lvl3pPr>
              <a:defRPr lang="en-US" sz="1400" dirty="0"/>
            </a:lvl3pPr>
            <a:lvl4pPr>
              <a:defRPr lang="en-US" sz="1400" dirty="0"/>
            </a:lvl4pPr>
            <a:lvl5pPr>
              <a:defRPr lang="en-US" sz="1400" dirty="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Content Placeholder 2">
            <a:extLst>
              <a:ext uri="{FF2B5EF4-FFF2-40B4-BE49-F238E27FC236}">
                <a16:creationId xmlns:a16="http://schemas.microsoft.com/office/drawing/2014/main" id="{8C5D5F82-2DE8-D31E-AE3D-018BD935DE3D}"/>
              </a:ext>
            </a:extLst>
          </p:cNvPr>
          <p:cNvSpPr>
            <a:spLocks noGrp="1"/>
          </p:cNvSpPr>
          <p:nvPr>
            <p:ph idx="16"/>
          </p:nvPr>
        </p:nvSpPr>
        <p:spPr>
          <a:xfrm>
            <a:off x="8077201" y="533400"/>
            <a:ext cx="3581400" cy="5638799"/>
          </a:xfrm>
        </p:spPr>
        <p:txBody>
          <a:bodyPr>
            <a:noAutofit/>
          </a:bodyPr>
          <a:lstStyle>
            <a:lvl1pPr>
              <a:defRPr lang="en-US" dirty="0"/>
            </a:lvl1pPr>
            <a:lvl2pPr>
              <a:defRPr lang="en-US" dirty="0"/>
            </a:lvl2pPr>
            <a:lvl3pPr>
              <a:defRPr lang="en-US" dirty="0"/>
            </a:lvl3pPr>
            <a:lvl4pPr>
              <a:defRPr lang="en-US" dirty="0"/>
            </a:lvl4pPr>
            <a:lvl5pPr>
              <a:defRPr lang="en-US" dirty="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a:extLst>
              <a:ext uri="{FF2B5EF4-FFF2-40B4-BE49-F238E27FC236}">
                <a16:creationId xmlns:a16="http://schemas.microsoft.com/office/drawing/2014/main" id="{79F717B5-930A-9245-9888-15FD3932C27E}"/>
              </a:ext>
            </a:extLst>
          </p:cNvPr>
          <p:cNvSpPr>
            <a:spLocks noGrp="1"/>
          </p:cNvSpPr>
          <p:nvPr>
            <p:ph type="ftr" sz="quarter" idx="11"/>
          </p:nvPr>
        </p:nvSpPr>
        <p:spPr>
          <a:xfrm>
            <a:off x="533401" y="6356350"/>
            <a:ext cx="6762749" cy="365125"/>
          </a:xfrm>
        </p:spPr>
        <p:txBody>
          <a:bodyPr wrap="square" lIns="0"/>
          <a:lstStyle/>
          <a:p>
            <a:endParaRPr lang="en-US" dirty="0"/>
          </a:p>
        </p:txBody>
      </p:sp>
      <p:sp>
        <p:nvSpPr>
          <p:cNvPr id="4" name="Date Placeholder 3">
            <a:extLst>
              <a:ext uri="{FF2B5EF4-FFF2-40B4-BE49-F238E27FC236}">
                <a16:creationId xmlns:a16="http://schemas.microsoft.com/office/drawing/2014/main" id="{FCF93DBC-D2B3-EAA9-B573-4CBB1A9ECD37}"/>
              </a:ext>
            </a:extLst>
          </p:cNvPr>
          <p:cNvSpPr>
            <a:spLocks noGrp="1"/>
          </p:cNvSpPr>
          <p:nvPr>
            <p:ph type="dt" sz="half" idx="10"/>
          </p:nvPr>
        </p:nvSpPr>
        <p:spPr/>
        <p:txBody>
          <a:bodyPr/>
          <a:lstStyle/>
          <a:p>
            <a:fld id="{7012927F-A0F2-4B8B-8583-E7E57526878C}" type="datetime4">
              <a:rPr lang="en-US" smtClean="0"/>
              <a:t>August 21, 2026</a:t>
            </a:fld>
            <a:endParaRPr lang="en-US" dirty="0"/>
          </a:p>
        </p:txBody>
      </p:sp>
      <p:sp>
        <p:nvSpPr>
          <p:cNvPr id="7" name="Rectangle 6">
            <a:extLst>
              <a:ext uri="{FF2B5EF4-FFF2-40B4-BE49-F238E27FC236}">
                <a16:creationId xmlns:a16="http://schemas.microsoft.com/office/drawing/2014/main" id="{155086D0-23A2-1C6B-A4BF-B6E909DA999A}"/>
              </a:ext>
              <a:ext uri="{C183D7F6-B498-43B3-948B-1728B52AA6E4}">
                <adec:decorative xmlns:adec="http://schemas.microsoft.com/office/drawing/2017/decorative" val="1"/>
              </a:ext>
            </a:extLst>
          </p:cNvPr>
          <p:cNvSpPr/>
          <p:nvPr userDrawn="1"/>
        </p:nvSpPr>
        <p:spPr>
          <a:xfrm>
            <a:off x="7572375" y="0"/>
            <a:ext cx="4619625"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Slide Number Placeholder 5">
            <a:extLst>
              <a:ext uri="{FF2B5EF4-FFF2-40B4-BE49-F238E27FC236}">
                <a16:creationId xmlns:a16="http://schemas.microsoft.com/office/drawing/2014/main" id="{07533FE6-6102-A20B-2C52-DA18949D10CE}"/>
              </a:ext>
            </a:extLst>
          </p:cNvPr>
          <p:cNvSpPr>
            <a:spLocks noGrp="1"/>
          </p:cNvSpPr>
          <p:nvPr>
            <p:ph type="sldNum" sz="quarter" idx="12"/>
          </p:nvPr>
        </p:nvSpPr>
        <p:spPr/>
        <p:txBody>
          <a:bodyPr/>
          <a:lstStyle/>
          <a:p>
            <a:fld id="{BCDE79FB-97BA-492B-8D57-F1373F9ADA95}" type="slidenum">
              <a:rPr lang="en-US" smtClean="0"/>
              <a:t>‹#›</a:t>
            </a:fld>
            <a:endParaRPr lang="en-US" dirty="0"/>
          </a:p>
        </p:txBody>
      </p:sp>
    </p:spTree>
    <p:extLst>
      <p:ext uri="{BB962C8B-B14F-4D97-AF65-F5344CB8AC3E}">
        <p14:creationId xmlns:p14="http://schemas.microsoft.com/office/powerpoint/2010/main" val="65747505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svg"/><Relationship Id="rId5" Type="http://schemas.openxmlformats.org/officeDocument/2006/relationships/image" Target="../media/image1.svg"/><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1.xml"/><Relationship Id="rId13" Type="http://schemas.openxmlformats.org/officeDocument/2006/relationships/slideLayout" Target="../slideLayouts/slideLayout16.xml"/><Relationship Id="rId18" Type="http://schemas.openxmlformats.org/officeDocument/2006/relationships/image" Target="../media/image3.svg"/><Relationship Id="rId3" Type="http://schemas.openxmlformats.org/officeDocument/2006/relationships/slideLayout" Target="../slideLayouts/slideLayout6.xml"/><Relationship Id="rId7" Type="http://schemas.openxmlformats.org/officeDocument/2006/relationships/slideLayout" Target="../slideLayouts/slideLayout10.xml"/><Relationship Id="rId12" Type="http://schemas.openxmlformats.org/officeDocument/2006/relationships/slideLayout" Target="../slideLayouts/slideLayout15.xml"/><Relationship Id="rId17" Type="http://schemas.openxmlformats.org/officeDocument/2006/relationships/theme" Target="../theme/theme2.xml"/><Relationship Id="rId2" Type="http://schemas.openxmlformats.org/officeDocument/2006/relationships/slideLayout" Target="../slideLayouts/slideLayout5.xml"/><Relationship Id="rId16" Type="http://schemas.openxmlformats.org/officeDocument/2006/relationships/slideLayout" Target="../slideLayouts/slideLayout19.xml"/><Relationship Id="rId1" Type="http://schemas.openxmlformats.org/officeDocument/2006/relationships/slideLayout" Target="../slideLayouts/slideLayout4.xml"/><Relationship Id="rId6" Type="http://schemas.openxmlformats.org/officeDocument/2006/relationships/slideLayout" Target="../slideLayouts/slideLayout9.xml"/><Relationship Id="rId11" Type="http://schemas.openxmlformats.org/officeDocument/2006/relationships/slideLayout" Target="../slideLayouts/slideLayout14.xml"/><Relationship Id="rId5" Type="http://schemas.openxmlformats.org/officeDocument/2006/relationships/slideLayout" Target="../slideLayouts/slideLayout8.xml"/><Relationship Id="rId15" Type="http://schemas.openxmlformats.org/officeDocument/2006/relationships/slideLayout" Target="../slideLayouts/slideLayout18.xml"/><Relationship Id="rId10" Type="http://schemas.openxmlformats.org/officeDocument/2006/relationships/slideLayout" Target="../slideLayouts/slideLayout13.xml"/><Relationship Id="rId4" Type="http://schemas.openxmlformats.org/officeDocument/2006/relationships/slideLayout" Target="../slideLayouts/slideLayout7.xml"/><Relationship Id="rId9" Type="http://schemas.openxmlformats.org/officeDocument/2006/relationships/slideLayout" Target="../slideLayouts/slideLayout12.xml"/><Relationship Id="rId14"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A1678F26-9E3A-1EC0-39CE-8DC562CAF93C}"/>
              </a:ext>
              <a:ext uri="{C183D7F6-B498-43B3-948B-1728B52AA6E4}">
                <adec:decorative xmlns:adec="http://schemas.microsoft.com/office/drawing/2017/decorative" val="1"/>
              </a:ext>
            </a:extLst>
          </p:cNvPr>
          <p:cNvPicPr>
            <a:picLocks noChangeAspect="1"/>
          </p:cNvPicPr>
          <p:nvPr userDrawn="1"/>
        </p:nvPicPr>
        <p:blipFill>
          <a:blip>
            <a:extLst>
              <a:ext uri="{96DAC541-7B7A-43D3-8B79-37D633B846F1}">
                <asvg:svgBlip xmlns:asvg="http://schemas.microsoft.com/office/drawing/2016/SVG/main" r:embed="rId5"/>
              </a:ext>
            </a:extLst>
          </a:blip>
          <a:srcRect l="59827" t="14818" r="10238" b="43257"/>
          <a:stretch>
            <a:fillRect/>
          </a:stretch>
        </p:blipFill>
        <p:spPr>
          <a:xfrm>
            <a:off x="-1" y="-1"/>
            <a:ext cx="12192001" cy="5732047"/>
          </a:xfrm>
          <a:prstGeom prst="rect">
            <a:avLst/>
          </a:prstGeom>
        </p:spPr>
      </p:pic>
      <p:sp>
        <p:nvSpPr>
          <p:cNvPr id="2" name="Rectangle 1">
            <a:extLst>
              <a:ext uri="{FF2B5EF4-FFF2-40B4-BE49-F238E27FC236}">
                <a16:creationId xmlns:a16="http://schemas.microsoft.com/office/drawing/2014/main" id="{F83DA6C0-622C-56B9-A11A-C7B46D6B1872}"/>
              </a:ext>
              <a:ext uri="{C183D7F6-B498-43B3-948B-1728B52AA6E4}">
                <adec:decorative xmlns:adec="http://schemas.microsoft.com/office/drawing/2017/decorative" val="1"/>
              </a:ext>
            </a:extLst>
          </p:cNvPr>
          <p:cNvSpPr>
            <a:spLocks/>
          </p:cNvSpPr>
          <p:nvPr userDrawn="1"/>
        </p:nvSpPr>
        <p:spPr>
          <a:xfrm>
            <a:off x="-1" y="0"/>
            <a:ext cx="6096001" cy="6858000"/>
          </a:xfrm>
          <a:prstGeom prst="rect">
            <a:avLst/>
          </a:prstGeom>
          <a:gradFill flip="none" rotWithShape="1">
            <a:gsLst>
              <a:gs pos="0">
                <a:schemeClr val="bg1">
                  <a:alpha val="0"/>
                </a:schemeClr>
              </a:gs>
              <a:gs pos="51000">
                <a:srgbClr val="B1E5ED">
                  <a:alpha val="6667"/>
                </a:srgbClr>
              </a:gs>
              <a:gs pos="71000">
                <a:srgbClr val="2794A4">
                  <a:alpha val="83922"/>
                </a:srgbClr>
              </a:gs>
              <a:gs pos="98000">
                <a:srgbClr val="00343B"/>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Graphic 12" descr="ERCOT logo white on background">
            <a:extLst>
              <a:ext uri="{FF2B5EF4-FFF2-40B4-BE49-F238E27FC236}">
                <a16:creationId xmlns:a16="http://schemas.microsoft.com/office/drawing/2014/main" id="{24916EE6-D8BD-2246-322B-E4425F0F9A21}"/>
              </a:ext>
            </a:extLst>
          </p:cNvPr>
          <p:cNvPicPr>
            <a:picLocks noChangeAspect="1"/>
          </p:cNvPicPr>
          <p:nvPr userDrawn="1"/>
        </p:nvPicPr>
        <p:blipFill>
          <a:blip>
            <a:extLst>
              <a:ext uri="{96DAC541-7B7A-43D3-8B79-37D633B846F1}">
                <asvg:svgBlip xmlns:asvg="http://schemas.microsoft.com/office/drawing/2016/SVG/main" r:embed="rId6"/>
              </a:ext>
            </a:extLst>
          </a:blip>
          <a:stretch>
            <a:fillRect/>
          </a:stretch>
        </p:blipFill>
        <p:spPr>
          <a:xfrm>
            <a:off x="974555" y="1125953"/>
            <a:ext cx="2425881" cy="889910"/>
          </a:xfrm>
          <a:prstGeom prst="rect">
            <a:avLst/>
          </a:prstGeom>
          <a:effectLst>
            <a:outerShdw blurRad="50800" dist="12700" dir="10800000" algn="r" rotWithShape="0">
              <a:schemeClr val="tx2">
                <a:alpha val="40000"/>
              </a:schemeClr>
            </a:outerShdw>
          </a:effectLst>
        </p:spPr>
      </p:pic>
      <p:sp>
        <p:nvSpPr>
          <p:cNvPr id="18" name="TextBox 17">
            <a:extLst>
              <a:ext uri="{FF2B5EF4-FFF2-40B4-BE49-F238E27FC236}">
                <a16:creationId xmlns:a16="http://schemas.microsoft.com/office/drawing/2014/main" id="{EDC1132D-9952-07F0-B506-0AC57F014644}"/>
              </a:ext>
            </a:extLst>
          </p:cNvPr>
          <p:cNvSpPr txBox="1"/>
          <p:nvPr userDrawn="1"/>
        </p:nvSpPr>
        <p:spPr>
          <a:xfrm>
            <a:off x="-91688" y="503044"/>
            <a:ext cx="1162970" cy="230832"/>
          </a:xfrm>
          <a:prstGeom prst="rect">
            <a:avLst/>
          </a:prstGeom>
          <a:noFill/>
        </p:spPr>
        <p:txBody>
          <a:bodyPr wrap="square" rtlCol="0">
            <a:spAutoFit/>
          </a:bodyPr>
          <a:lstStyle/>
          <a:p>
            <a:pPr algn="ctr"/>
            <a:r>
              <a:rPr lang="en-US" sz="900" b="1" spc="0" dirty="0">
                <a:solidFill>
                  <a:schemeClr val="bg1"/>
                </a:solidFill>
              </a:rPr>
              <a:t>CONFIDENTIAL</a:t>
            </a:r>
          </a:p>
        </p:txBody>
      </p:sp>
      <p:grpSp>
        <p:nvGrpSpPr>
          <p:cNvPr id="19" name="Group 18">
            <a:extLst>
              <a:ext uri="{FF2B5EF4-FFF2-40B4-BE49-F238E27FC236}">
                <a16:creationId xmlns:a16="http://schemas.microsoft.com/office/drawing/2014/main" id="{DFE356D3-1829-BA32-62D3-D6BBF887FF81}"/>
              </a:ext>
              <a:ext uri="{C183D7F6-B498-43B3-948B-1728B52AA6E4}">
                <adec:decorative xmlns:adec="http://schemas.microsoft.com/office/drawing/2017/decorative" val="1"/>
              </a:ext>
            </a:extLst>
          </p:cNvPr>
          <p:cNvGrpSpPr/>
          <p:nvPr userDrawn="1"/>
        </p:nvGrpSpPr>
        <p:grpSpPr>
          <a:xfrm>
            <a:off x="-91688" y="457199"/>
            <a:ext cx="1162970" cy="358775"/>
            <a:chOff x="-91688" y="6362698"/>
            <a:chExt cx="1162970" cy="358775"/>
          </a:xfrm>
        </p:grpSpPr>
        <p:sp>
          <p:nvSpPr>
            <p:cNvPr id="20" name="Rectangle 19">
              <a:extLst>
                <a:ext uri="{FF2B5EF4-FFF2-40B4-BE49-F238E27FC236}">
                  <a16:creationId xmlns:a16="http://schemas.microsoft.com/office/drawing/2014/main" id="{769F1A3B-7D9E-6E0C-224F-7FFACD1B9397}"/>
                </a:ext>
              </a:extLst>
            </p:cNvPr>
            <p:cNvSpPr/>
            <p:nvPr/>
          </p:nvSpPr>
          <p:spPr>
            <a:xfrm rot="10800000">
              <a:off x="-12035" y="6362698"/>
              <a:ext cx="986590" cy="358775"/>
            </a:xfrm>
            <a:prstGeom prst="rect">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TextBox 20">
              <a:extLst>
                <a:ext uri="{FF2B5EF4-FFF2-40B4-BE49-F238E27FC236}">
                  <a16:creationId xmlns:a16="http://schemas.microsoft.com/office/drawing/2014/main" id="{432CD704-9BA3-CCE0-2685-8FBAA5974224}"/>
                </a:ext>
              </a:extLst>
            </p:cNvPr>
            <p:cNvSpPr txBox="1"/>
            <p:nvPr/>
          </p:nvSpPr>
          <p:spPr>
            <a:xfrm>
              <a:off x="-91688" y="6427015"/>
              <a:ext cx="1162970" cy="230832"/>
            </a:xfrm>
            <a:prstGeom prst="rect">
              <a:avLst/>
            </a:prstGeom>
            <a:noFill/>
          </p:spPr>
          <p:txBody>
            <a:bodyPr wrap="square" rtlCol="0">
              <a:spAutoFit/>
            </a:bodyPr>
            <a:lstStyle/>
            <a:p>
              <a:pPr algn="ctr"/>
              <a:r>
                <a:rPr lang="en-US" sz="900" b="1" spc="80" baseline="0" dirty="0">
                  <a:solidFill>
                    <a:schemeClr val="bg1"/>
                  </a:solidFill>
                </a:rPr>
                <a:t>PUBLIC</a:t>
              </a:r>
            </a:p>
          </p:txBody>
        </p:sp>
      </p:grpSp>
    </p:spTree>
    <p:extLst>
      <p:ext uri="{BB962C8B-B14F-4D97-AF65-F5344CB8AC3E}">
        <p14:creationId xmlns:p14="http://schemas.microsoft.com/office/powerpoint/2010/main" val="3338138243"/>
      </p:ext>
    </p:extLst>
  </p:cSld>
  <p:clrMap bg1="lt1" tx1="dk1" bg2="lt2" tx2="dk2" accent1="accent1" accent2="accent2" accent3="accent3" accent4="accent4" accent5="accent5" accent6="accent6" hlink="hlink" folHlink="folHlink"/>
  <p:sldLayoutIdLst>
    <p:sldLayoutId id="2147483678" r:id="rId1"/>
    <p:sldLayoutId id="2147483684" r:id="rId2"/>
    <p:sldLayoutId id="2147483685" r:id="rId3"/>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D23ED7C-25D4-4004-0ADC-2942F5EF2DDF}"/>
              </a:ext>
            </a:extLst>
          </p:cNvPr>
          <p:cNvSpPr>
            <a:spLocks noGrp="1"/>
          </p:cNvSpPr>
          <p:nvPr>
            <p:ph type="title"/>
          </p:nvPr>
        </p:nvSpPr>
        <p:spPr>
          <a:xfrm>
            <a:off x="1257300" y="457200"/>
            <a:ext cx="10401300" cy="914400"/>
          </a:xfrm>
          <a:prstGeom prst="rect">
            <a:avLst/>
          </a:prstGeom>
          <a:noFill/>
        </p:spPr>
        <p:txBody>
          <a:bodyPr vert="horz" lIns="0" tIns="0" rIns="0" bIns="0" rtlCol="0" anchor="t">
            <a:normAutofit/>
          </a:bodyPr>
          <a:lstStyle/>
          <a:p>
            <a:r>
              <a:rPr lang="en-US" dirty="0"/>
              <a:t>Click to edit Master title style</a:t>
            </a:r>
          </a:p>
        </p:txBody>
      </p:sp>
      <p:sp>
        <p:nvSpPr>
          <p:cNvPr id="3" name="Text Placeholder 2">
            <a:extLst>
              <a:ext uri="{FF2B5EF4-FFF2-40B4-BE49-F238E27FC236}">
                <a16:creationId xmlns:a16="http://schemas.microsoft.com/office/drawing/2014/main" id="{E117534D-C175-91CE-AB0E-8AF761299486}"/>
              </a:ext>
            </a:extLst>
          </p:cNvPr>
          <p:cNvSpPr>
            <a:spLocks noGrp="1"/>
          </p:cNvSpPr>
          <p:nvPr>
            <p:ph type="body" idx="1"/>
          </p:nvPr>
        </p:nvSpPr>
        <p:spPr>
          <a:xfrm>
            <a:off x="533400" y="1706252"/>
            <a:ext cx="11125201" cy="4470711"/>
          </a:xfrm>
          <a:prstGeom prst="rect">
            <a:avLst/>
          </a:prstGeom>
        </p:spPr>
        <p:txBody>
          <a:bodyPr vert="horz" wrap="square" lIns="0" tIns="0" rIns="0" bIns="0" rtlCol="0">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AC8CF572-2776-A000-A27C-E69A8CD2DB0E}"/>
              </a:ext>
            </a:extLst>
          </p:cNvPr>
          <p:cNvSpPr>
            <a:spLocks noGrp="1"/>
          </p:cNvSpPr>
          <p:nvPr>
            <p:ph type="dt" sz="half" idx="2"/>
          </p:nvPr>
        </p:nvSpPr>
        <p:spPr>
          <a:xfrm>
            <a:off x="8716884" y="6356350"/>
            <a:ext cx="2773273" cy="365125"/>
          </a:xfrm>
          <a:prstGeom prst="rect">
            <a:avLst/>
          </a:prstGeom>
        </p:spPr>
        <p:txBody>
          <a:bodyPr vert="horz" lIns="0" tIns="0" rIns="0" bIns="0" rtlCol="0" anchor="ctr"/>
          <a:lstStyle>
            <a:lvl1pPr algn="ctr">
              <a:defRPr sz="1200">
                <a:solidFill>
                  <a:srgbClr val="5B6770"/>
                </a:solidFill>
              </a:defRPr>
            </a:lvl1pPr>
          </a:lstStyle>
          <a:p>
            <a:fld id="{B145F6E8-FE0B-4A87-A96D-6C3DE3AC3724}" type="datetime4">
              <a:rPr lang="en-US" smtClean="0"/>
              <a:t>August 21, 2026</a:t>
            </a:fld>
            <a:endParaRPr lang="en-US" dirty="0"/>
          </a:p>
        </p:txBody>
      </p:sp>
      <p:sp>
        <p:nvSpPr>
          <p:cNvPr id="5" name="Footer Placeholder 4">
            <a:extLst>
              <a:ext uri="{FF2B5EF4-FFF2-40B4-BE49-F238E27FC236}">
                <a16:creationId xmlns:a16="http://schemas.microsoft.com/office/drawing/2014/main" id="{1C71D105-0AFC-E989-21E7-4A7577224539}"/>
              </a:ext>
            </a:extLst>
          </p:cNvPr>
          <p:cNvSpPr>
            <a:spLocks noGrp="1"/>
          </p:cNvSpPr>
          <p:nvPr>
            <p:ph type="ftr" sz="quarter" idx="3"/>
          </p:nvPr>
        </p:nvSpPr>
        <p:spPr>
          <a:xfrm>
            <a:off x="533400" y="6356350"/>
            <a:ext cx="8010526" cy="365125"/>
          </a:xfrm>
          <a:prstGeom prst="rect">
            <a:avLst/>
          </a:prstGeom>
          <a:solidFill>
            <a:schemeClr val="bg1"/>
          </a:solidFill>
        </p:spPr>
        <p:txBody>
          <a:bodyPr vert="horz" lIns="0" tIns="0" rIns="0" bIns="0" rtlCol="0" anchor="ctr"/>
          <a:lstStyle>
            <a:lvl1pPr algn="l">
              <a:defRPr sz="1200">
                <a:solidFill>
                  <a:srgbClr val="5B6770"/>
                </a:solidFill>
              </a:defRPr>
            </a:lvl1pPr>
          </a:lstStyle>
          <a:p>
            <a:endParaRPr lang="en-US" dirty="0"/>
          </a:p>
        </p:txBody>
      </p:sp>
      <p:sp>
        <p:nvSpPr>
          <p:cNvPr id="6" name="Slide Number Placeholder 5">
            <a:extLst>
              <a:ext uri="{FF2B5EF4-FFF2-40B4-BE49-F238E27FC236}">
                <a16:creationId xmlns:a16="http://schemas.microsoft.com/office/drawing/2014/main" id="{AD294E2B-7999-A86B-70B0-0CA8AF3AB003}"/>
              </a:ext>
            </a:extLst>
          </p:cNvPr>
          <p:cNvSpPr>
            <a:spLocks noGrp="1"/>
          </p:cNvSpPr>
          <p:nvPr>
            <p:ph type="sldNum" sz="quarter" idx="4"/>
          </p:nvPr>
        </p:nvSpPr>
        <p:spPr>
          <a:xfrm>
            <a:off x="11658600" y="6356350"/>
            <a:ext cx="533400" cy="365125"/>
          </a:xfrm>
          <a:prstGeom prst="rect">
            <a:avLst/>
          </a:prstGeom>
          <a:solidFill>
            <a:schemeClr val="bg1"/>
          </a:solidFill>
        </p:spPr>
        <p:txBody>
          <a:bodyPr vert="horz" wrap="square" lIns="91440" tIns="45720" rIns="91440" bIns="45720" rtlCol="0" anchor="ctr">
            <a:normAutofit/>
          </a:bodyPr>
          <a:lstStyle>
            <a:lvl1pPr algn="ctr">
              <a:defRPr sz="1200" b="1">
                <a:solidFill>
                  <a:schemeClr val="accent1"/>
                </a:solidFill>
              </a:defRPr>
            </a:lvl1pPr>
          </a:lstStyle>
          <a:p>
            <a:fld id="{BCDE79FB-97BA-492B-8D57-F1373F9ADA95}" type="slidenum">
              <a:rPr lang="en-US" smtClean="0"/>
              <a:pPr/>
              <a:t>‹#›</a:t>
            </a:fld>
            <a:endParaRPr lang="en-US" dirty="0"/>
          </a:p>
        </p:txBody>
      </p:sp>
      <p:pic>
        <p:nvPicPr>
          <p:cNvPr id="23" name="Graphic 22" descr="ERCOT logo">
            <a:extLst>
              <a:ext uri="{FF2B5EF4-FFF2-40B4-BE49-F238E27FC236}">
                <a16:creationId xmlns:a16="http://schemas.microsoft.com/office/drawing/2014/main" id="{860966C1-7702-678E-6F8A-91940323E9F1}"/>
              </a:ext>
            </a:extLst>
          </p:cNvPr>
          <p:cNvPicPr>
            <a:picLocks noChangeAspect="1"/>
          </p:cNvPicPr>
          <p:nvPr userDrawn="1"/>
        </p:nvPicPr>
        <p:blipFill>
          <a:blip>
            <a:extLst>
              <a:ext uri="{96DAC541-7B7A-43D3-8B79-37D633B846F1}">
                <asvg:svgBlip xmlns:asvg="http://schemas.microsoft.com/office/drawing/2016/SVG/main" r:embed="rId18"/>
              </a:ext>
            </a:extLst>
          </a:blip>
          <a:srcRect/>
          <a:stretch/>
        </p:blipFill>
        <p:spPr>
          <a:xfrm>
            <a:off x="137956" y="108220"/>
            <a:ext cx="703682" cy="259285"/>
          </a:xfrm>
          <a:prstGeom prst="rect">
            <a:avLst/>
          </a:prstGeom>
        </p:spPr>
      </p:pic>
      <p:grpSp>
        <p:nvGrpSpPr>
          <p:cNvPr id="7" name="Group 6" descr="Confidential document label">
            <a:extLst>
              <a:ext uri="{FF2B5EF4-FFF2-40B4-BE49-F238E27FC236}">
                <a16:creationId xmlns:a16="http://schemas.microsoft.com/office/drawing/2014/main" id="{7CE24704-51D7-2CB8-A1DB-A39B7EEEA928}"/>
              </a:ext>
            </a:extLst>
          </p:cNvPr>
          <p:cNvGrpSpPr/>
          <p:nvPr userDrawn="1"/>
        </p:nvGrpSpPr>
        <p:grpSpPr>
          <a:xfrm>
            <a:off x="-91688" y="457199"/>
            <a:ext cx="1162970" cy="358775"/>
            <a:chOff x="-91688" y="6362698"/>
            <a:chExt cx="1162970" cy="358775"/>
          </a:xfrm>
        </p:grpSpPr>
        <p:sp>
          <p:nvSpPr>
            <p:cNvPr id="9" name="Rectangle 8">
              <a:extLst>
                <a:ext uri="{FF2B5EF4-FFF2-40B4-BE49-F238E27FC236}">
                  <a16:creationId xmlns:a16="http://schemas.microsoft.com/office/drawing/2014/main" id="{422AAAB4-B1A4-DCFD-AF60-75F135DD9F6D}"/>
                </a:ext>
              </a:extLst>
            </p:cNvPr>
            <p:cNvSpPr/>
            <p:nvPr/>
          </p:nvSpPr>
          <p:spPr>
            <a:xfrm rot="10800000">
              <a:off x="-12035" y="6362698"/>
              <a:ext cx="986590" cy="358775"/>
            </a:xfrm>
            <a:prstGeom prst="rect">
              <a:avLst/>
            </a:prstGeom>
            <a:solidFill>
              <a:srgbClr val="00829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extBox 9">
              <a:extLst>
                <a:ext uri="{FF2B5EF4-FFF2-40B4-BE49-F238E27FC236}">
                  <a16:creationId xmlns:a16="http://schemas.microsoft.com/office/drawing/2014/main" id="{2209C7F2-C29B-60A9-D309-0B97779BE9DF}"/>
                </a:ext>
              </a:extLst>
            </p:cNvPr>
            <p:cNvSpPr txBox="1"/>
            <p:nvPr/>
          </p:nvSpPr>
          <p:spPr>
            <a:xfrm>
              <a:off x="-91688" y="6427015"/>
              <a:ext cx="1162970" cy="230832"/>
            </a:xfrm>
            <a:prstGeom prst="rect">
              <a:avLst/>
            </a:prstGeom>
            <a:noFill/>
          </p:spPr>
          <p:txBody>
            <a:bodyPr wrap="square" rtlCol="0">
              <a:spAutoFit/>
            </a:bodyPr>
            <a:lstStyle/>
            <a:p>
              <a:pPr algn="ctr"/>
              <a:r>
                <a:rPr lang="en-US" sz="900" b="1" spc="80" baseline="0" dirty="0">
                  <a:solidFill>
                    <a:schemeClr val="bg1"/>
                  </a:solidFill>
                </a:rPr>
                <a:t>PUBLIC</a:t>
              </a:r>
            </a:p>
          </p:txBody>
        </p:sp>
      </p:grpSp>
    </p:spTree>
    <p:extLst>
      <p:ext uri="{BB962C8B-B14F-4D97-AF65-F5344CB8AC3E}">
        <p14:creationId xmlns:p14="http://schemas.microsoft.com/office/powerpoint/2010/main" val="3499037964"/>
      </p:ext>
    </p:extLst>
  </p:cSld>
  <p:clrMap bg1="lt1" tx1="dk1" bg2="lt2" tx2="dk2" accent1="accent1" accent2="accent2" accent3="accent3" accent4="accent4" accent5="accent5" accent6="accent6" hlink="hlink" folHlink="folHlink"/>
  <p:sldLayoutIdLst>
    <p:sldLayoutId id="2147483661" r:id="rId1"/>
    <p:sldLayoutId id="2147483681" r:id="rId2"/>
    <p:sldLayoutId id="2147483682" r:id="rId3"/>
    <p:sldLayoutId id="2147483683" r:id="rId4"/>
    <p:sldLayoutId id="2147483671" r:id="rId5"/>
    <p:sldLayoutId id="2147483673" r:id="rId6"/>
    <p:sldLayoutId id="2147483672" r:id="rId7"/>
    <p:sldLayoutId id="2147483664" r:id="rId8"/>
    <p:sldLayoutId id="2147483668" r:id="rId9"/>
    <p:sldLayoutId id="2147483669" r:id="rId10"/>
    <p:sldLayoutId id="2147483666" r:id="rId11"/>
    <p:sldLayoutId id="2147483675" r:id="rId12"/>
    <p:sldLayoutId id="2147483679" r:id="rId13"/>
    <p:sldLayoutId id="2147483676" r:id="rId14"/>
    <p:sldLayoutId id="2147483687" r:id="rId15"/>
    <p:sldLayoutId id="2147483688" r:id="rId16"/>
  </p:sldLayoutIdLst>
  <p:hf hdr="0" ftr="0" dt="0"/>
  <p:txStyles>
    <p:title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p:titleStyle>
    <p:bodyStyle>
      <a:lvl1pPr marL="0" indent="0" algn="l" defTabSz="914400" rtl="0" eaLnBrk="1" latinLnBrk="0" hangingPunct="1">
        <a:lnSpc>
          <a:spcPct val="100000"/>
        </a:lnSpc>
        <a:spcBef>
          <a:spcPts val="300"/>
        </a:spcBef>
        <a:spcAft>
          <a:spcPts val="300"/>
        </a:spcAft>
        <a:buFont typeface="Arial" panose="020B0604020202020204" pitchFamily="34" charset="0"/>
        <a:buNone/>
        <a:defRPr sz="1600" b="0" kern="1200">
          <a:solidFill>
            <a:schemeClr val="tx1"/>
          </a:solidFill>
          <a:latin typeface="+mn-lt"/>
          <a:ea typeface="+mn-ea"/>
          <a:cs typeface="+mn-cs"/>
        </a:defRPr>
      </a:lvl1pPr>
      <a:lvl2pPr marL="54864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2pPr>
      <a:lvl3pPr marL="73152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3pPr>
      <a:lvl4pPr marL="91440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4pPr>
      <a:lvl5pPr marL="109728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pos="7344">
          <p15:clr>
            <a:srgbClr val="F26B43"/>
          </p15:clr>
        </p15:guide>
        <p15:guide id="3" pos="312" userDrawn="1">
          <p15:clr>
            <a:srgbClr val="F26B43"/>
          </p15:clr>
        </p15:guide>
        <p15:guide id="5" pos="3840" userDrawn="1">
          <p15:clr>
            <a:srgbClr val="F26B43"/>
          </p15:clr>
        </p15:guide>
        <p15:guide id="6" orient="horz" pos="2160"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5.xml.rels><?xml version="1.0" encoding="UTF-8" standalone="yes"?>
<Relationships xmlns="http://schemas.openxmlformats.org/package/2006/relationships"><Relationship Id="rId2" Type="http://schemas.openxmlformats.org/officeDocument/2006/relationships/hyperlink" Target="https://www.ercot.com/mktrules/issues/NPRR1306" TargetMode="External"/><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BAF31B-7178-C607-17D8-2A2BD0BBEF72}"/>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AD499839-B798-E7B3-DB15-49FAE56390EE}"/>
              </a:ext>
            </a:extLst>
          </p:cNvPr>
          <p:cNvSpPr>
            <a:spLocks noGrp="1"/>
          </p:cNvSpPr>
          <p:nvPr>
            <p:ph type="ctrTitle"/>
          </p:nvPr>
        </p:nvSpPr>
        <p:spPr>
          <a:xfrm>
            <a:off x="415224" y="2427307"/>
            <a:ext cx="5583922" cy="3999346"/>
          </a:xfrm>
        </p:spPr>
        <p:txBody>
          <a:bodyPr>
            <a:normAutofit/>
          </a:bodyPr>
          <a:lstStyle/>
          <a:p>
            <a:pPr>
              <a:lnSpc>
                <a:spcPct val="100000"/>
              </a:lnSpc>
              <a:spcBef>
                <a:spcPts val="300"/>
              </a:spcBef>
              <a:spcAft>
                <a:spcPts val="300"/>
              </a:spcAft>
              <a:defRPr/>
            </a:pPr>
            <a:r>
              <a:rPr lang="fr-FR" sz="2800" dirty="0">
                <a:solidFill>
                  <a:srgbClr val="1D1F23"/>
                </a:solidFill>
              </a:rPr>
              <a:t>Identity and Access Management (IAM) </a:t>
            </a:r>
            <a:br>
              <a:rPr lang="fr-FR" sz="2800" dirty="0">
                <a:solidFill>
                  <a:srgbClr val="1D1F23"/>
                </a:solidFill>
              </a:rPr>
            </a:br>
            <a:r>
              <a:rPr lang="fr-FR" sz="2800" dirty="0">
                <a:solidFill>
                  <a:srgbClr val="1D1F23"/>
                </a:solidFill>
              </a:rPr>
              <a:t>Market Participant Service Portal (MPSP)</a:t>
            </a:r>
            <a:br>
              <a:rPr lang="en-US" sz="1800" b="0" dirty="0"/>
            </a:br>
            <a:br>
              <a:rPr lang="en-US" sz="1400" b="0" dirty="0"/>
            </a:br>
            <a:br>
              <a:rPr lang="en-US" sz="1200" b="0" dirty="0"/>
            </a:br>
            <a:r>
              <a:rPr lang="en-US" sz="1100" b="0" dirty="0"/>
              <a:t>August 26, 2026</a:t>
            </a:r>
            <a:endParaRPr lang="en-US" dirty="0"/>
          </a:p>
        </p:txBody>
      </p:sp>
      <p:sp>
        <p:nvSpPr>
          <p:cNvPr id="2" name="Content Placeholder 12">
            <a:extLst>
              <a:ext uri="{FF2B5EF4-FFF2-40B4-BE49-F238E27FC236}">
                <a16:creationId xmlns:a16="http://schemas.microsoft.com/office/drawing/2014/main" id="{9C977E7C-C399-700D-2B4F-5847B0D05542}"/>
              </a:ext>
            </a:extLst>
          </p:cNvPr>
          <p:cNvSpPr>
            <a:spLocks noGrp="1"/>
          </p:cNvSpPr>
          <p:nvPr>
            <p:ph sz="quarter" idx="16"/>
          </p:nvPr>
        </p:nvSpPr>
        <p:spPr>
          <a:xfrm>
            <a:off x="6340795" y="1092200"/>
            <a:ext cx="5435981" cy="2551584"/>
          </a:xfrm>
          <a:noFill/>
        </p:spPr>
        <p:txBody>
          <a:bodyPr/>
          <a:lstStyle/>
          <a:p>
            <a:r>
              <a:rPr lang="en-US" dirty="0"/>
              <a:t>Outline:</a:t>
            </a:r>
          </a:p>
          <a:p>
            <a:pPr marL="742950" lvl="1" indent="-285750"/>
            <a:r>
              <a:rPr lang="en-US" sz="1600" b="1" dirty="0"/>
              <a:t>Modernizing Market Participant Interactions</a:t>
            </a:r>
          </a:p>
          <a:p>
            <a:pPr marL="742950" lvl="1" indent="-285750"/>
            <a:r>
              <a:rPr lang="en-US" sz="1600" b="1" dirty="0"/>
              <a:t>Market Participant Service Portal use cases</a:t>
            </a:r>
          </a:p>
          <a:p>
            <a:pPr marL="742950" lvl="1" indent="-285750"/>
            <a:r>
              <a:rPr lang="en-US" sz="1600" b="1" dirty="0"/>
              <a:t>Market Participant Authentication</a:t>
            </a:r>
          </a:p>
          <a:p>
            <a:pPr marL="742950" lvl="1" indent="-285750"/>
            <a:r>
              <a:rPr lang="en-US" sz="1600" b="1" dirty="0"/>
              <a:t>Identity and Access Management (IAM) timeline</a:t>
            </a:r>
          </a:p>
          <a:p>
            <a:pPr marL="742950" lvl="1" indent="-285750"/>
            <a:r>
              <a:rPr lang="en-US" sz="1600" b="1" dirty="0"/>
              <a:t>September Workshop</a:t>
            </a:r>
            <a:endParaRPr lang="en-US" dirty="0"/>
          </a:p>
        </p:txBody>
      </p:sp>
      <p:sp>
        <p:nvSpPr>
          <p:cNvPr id="10" name="Text Placeholder 10">
            <a:extLst>
              <a:ext uri="{FF2B5EF4-FFF2-40B4-BE49-F238E27FC236}">
                <a16:creationId xmlns:a16="http://schemas.microsoft.com/office/drawing/2014/main" id="{C3EC68E8-87A1-506B-2279-661B7E2840D0}"/>
              </a:ext>
            </a:extLst>
          </p:cNvPr>
          <p:cNvSpPr>
            <a:spLocks noGrp="1"/>
          </p:cNvSpPr>
          <p:nvPr>
            <p:ph type="body" sz="quarter" idx="15"/>
          </p:nvPr>
        </p:nvSpPr>
        <p:spPr>
          <a:xfrm flipH="1">
            <a:off x="5359296" y="4418778"/>
            <a:ext cx="6417480" cy="2007875"/>
          </a:xfrm>
          <a:prstGeom prst="foldedCorner">
            <a:avLst>
              <a:gd name="adj" fmla="val 23384"/>
            </a:avLst>
          </a:prstGeom>
          <a:solidFill>
            <a:srgbClr val="E6EBF0">
              <a:alpha val="67000"/>
            </a:srgbClr>
          </a:solidFill>
          <a:ln>
            <a:solidFill>
              <a:srgbClr val="E6EBF0"/>
            </a:solidFill>
          </a:ln>
        </p:spPr>
        <p:txBody>
          <a:bodyPr lIns="274320" tIns="182880" rIns="91440"/>
          <a:lstStyle/>
          <a:p>
            <a:r>
              <a:rPr lang="en-US" dirty="0"/>
              <a:t>Key Takeaways</a:t>
            </a:r>
          </a:p>
          <a:p>
            <a:pPr marL="548640" indent="-182880">
              <a:lnSpc>
                <a:spcPct val="100000"/>
              </a:lnSpc>
              <a:spcBef>
                <a:spcPts val="300"/>
              </a:spcBef>
              <a:spcAft>
                <a:spcPts val="300"/>
              </a:spcAft>
              <a:buFont typeface="Arial" panose="020B0604020202020204" pitchFamily="34" charset="0"/>
              <a:buChar char="•"/>
            </a:pPr>
            <a:r>
              <a:rPr lang="en-US" b="0" dirty="0"/>
              <a:t>ERCOT is modernizing Market Participant interactions through two connected efforts, IAM and MPSP</a:t>
            </a:r>
          </a:p>
          <a:p>
            <a:pPr marL="548640" indent="-182880">
              <a:lnSpc>
                <a:spcPct val="100000"/>
              </a:lnSpc>
              <a:spcBef>
                <a:spcPts val="300"/>
              </a:spcBef>
              <a:spcAft>
                <a:spcPts val="300"/>
              </a:spcAft>
              <a:buFont typeface="Arial" panose="020B0604020202020204" pitchFamily="34" charset="0"/>
              <a:buChar char="•"/>
            </a:pPr>
            <a:r>
              <a:rPr lang="en-US" b="0" dirty="0"/>
              <a:t>MPSP is the first external-facing application to adopt the new IAM system</a:t>
            </a:r>
          </a:p>
          <a:p>
            <a:pPr marL="548640" indent="-182880">
              <a:lnSpc>
                <a:spcPct val="100000"/>
              </a:lnSpc>
              <a:spcBef>
                <a:spcPts val="300"/>
              </a:spcBef>
              <a:spcAft>
                <a:spcPts val="300"/>
              </a:spcAft>
              <a:buFont typeface="Arial" panose="020B0604020202020204" pitchFamily="34" charset="0"/>
              <a:buChar char="•"/>
            </a:pPr>
            <a:r>
              <a:rPr lang="en-US" b="0" dirty="0"/>
              <a:t>MPSP / IAM workshop on September 21, 2026</a:t>
            </a:r>
          </a:p>
        </p:txBody>
      </p:sp>
    </p:spTree>
    <p:extLst>
      <p:ext uri="{BB962C8B-B14F-4D97-AF65-F5344CB8AC3E}">
        <p14:creationId xmlns:p14="http://schemas.microsoft.com/office/powerpoint/2010/main" val="358461110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 name="TextBox 138">
            <a:extLst>
              <a:ext uri="{FF2B5EF4-FFF2-40B4-BE49-F238E27FC236}">
                <a16:creationId xmlns:a16="http://schemas.microsoft.com/office/drawing/2014/main" id="{DB47AF36-5F73-0E8F-E12D-B8C753C937FF}"/>
              </a:ext>
            </a:extLst>
          </p:cNvPr>
          <p:cNvSpPr txBox="1"/>
          <p:nvPr/>
        </p:nvSpPr>
        <p:spPr>
          <a:xfrm>
            <a:off x="502920" y="27432"/>
            <a:ext cx="11201400" cy="438912"/>
          </a:xfrm>
          <a:prstGeom prst="rect">
            <a:avLst/>
          </a:prstGeom>
          <a:noFill/>
        </p:spPr>
        <p:txBody>
          <a:bodyPr wrap="square" lIns="27432" tIns="27432" rIns="27432" bIns="27432" anchor="ctr">
            <a:spAutoFit/>
          </a:bodyPr>
          <a:lstStyle/>
          <a:p>
            <a:pPr algn="ctr" defTabSz="457200">
              <a:defRPr sz="2000" b="1">
                <a:solidFill>
                  <a:srgbClr val="082A6B"/>
                </a:solidFill>
                <a:latin typeface="Aptos"/>
              </a:defRPr>
            </a:pPr>
            <a:r>
              <a:rPr sz="2000" b="1">
                <a:solidFill>
                  <a:srgbClr val="082A6B"/>
                </a:solidFill>
                <a:latin typeface="Aptos"/>
              </a:rPr>
              <a:t>Market Participant Interactions – Today vs. Future (Modernized Experience)</a:t>
            </a:r>
          </a:p>
        </p:txBody>
      </p:sp>
      <p:sp>
        <p:nvSpPr>
          <p:cNvPr id="140" name="TextBox 139">
            <a:extLst>
              <a:ext uri="{FF2B5EF4-FFF2-40B4-BE49-F238E27FC236}">
                <a16:creationId xmlns:a16="http://schemas.microsoft.com/office/drawing/2014/main" id="{0495B61E-3232-426C-055E-361A78BE5310}"/>
              </a:ext>
            </a:extLst>
          </p:cNvPr>
          <p:cNvSpPr txBox="1"/>
          <p:nvPr/>
        </p:nvSpPr>
        <p:spPr>
          <a:xfrm>
            <a:off x="1417320" y="393192"/>
            <a:ext cx="9418320" cy="256032"/>
          </a:xfrm>
          <a:prstGeom prst="rect">
            <a:avLst/>
          </a:prstGeom>
          <a:noFill/>
        </p:spPr>
        <p:txBody>
          <a:bodyPr wrap="square" lIns="27432" tIns="27432" rIns="27432" bIns="27432" anchor="ctr">
            <a:spAutoFit/>
          </a:bodyPr>
          <a:lstStyle/>
          <a:p>
            <a:pPr algn="ctr" defTabSz="457200">
              <a:defRPr sz="1300" b="0">
                <a:solidFill>
                  <a:srgbClr val="087F99"/>
                </a:solidFill>
                <a:latin typeface="Aptos"/>
              </a:defRPr>
            </a:pPr>
            <a:r>
              <a:rPr sz="1300">
                <a:solidFill>
                  <a:srgbClr val="087F99"/>
                </a:solidFill>
                <a:latin typeface="Aptos"/>
              </a:rPr>
              <a:t>Modernizing how Market Participants securely access ERCOT systems and interact with ERCOT</a:t>
            </a:r>
          </a:p>
        </p:txBody>
      </p:sp>
      <p:grpSp>
        <p:nvGrpSpPr>
          <p:cNvPr id="304" name="Group 303">
            <a:extLst>
              <a:ext uri="{FF2B5EF4-FFF2-40B4-BE49-F238E27FC236}">
                <a16:creationId xmlns:a16="http://schemas.microsoft.com/office/drawing/2014/main" id="{55C54307-CDAE-DEB9-9FC4-83586B3675DC}"/>
              </a:ext>
            </a:extLst>
          </p:cNvPr>
          <p:cNvGrpSpPr/>
          <p:nvPr/>
        </p:nvGrpSpPr>
        <p:grpSpPr>
          <a:xfrm>
            <a:off x="137160" y="786384"/>
            <a:ext cx="11953667" cy="5833872"/>
            <a:chOff x="137160" y="786384"/>
            <a:chExt cx="11953667" cy="5833872"/>
          </a:xfrm>
        </p:grpSpPr>
        <p:sp>
          <p:nvSpPr>
            <p:cNvPr id="143" name="Rounded Rectangle 5">
              <a:extLst>
                <a:ext uri="{FF2B5EF4-FFF2-40B4-BE49-F238E27FC236}">
                  <a16:creationId xmlns:a16="http://schemas.microsoft.com/office/drawing/2014/main" id="{ECC6E8E7-13BF-1604-D1F7-C8587E12CAD1}"/>
                </a:ext>
              </a:extLst>
            </p:cNvPr>
            <p:cNvSpPr/>
            <p:nvPr/>
          </p:nvSpPr>
          <p:spPr>
            <a:xfrm>
              <a:off x="10104120" y="786384"/>
              <a:ext cx="1920240" cy="5230368"/>
            </a:xfrm>
            <a:prstGeom prst="roundRect">
              <a:avLst/>
            </a:prstGeom>
            <a:solidFill>
              <a:srgbClr val="FFFFFF"/>
            </a:solidFill>
            <a:ln w="22860" cap="flat" cmpd="sng" algn="ctr">
              <a:solidFill>
                <a:srgbClr val="0A5AA8"/>
              </a:solidFill>
              <a:prstDash val="solid"/>
            </a:ln>
            <a:effectLst>
              <a:outerShdw blurRad="40000" dist="23000" dir="5400000" rotWithShape="0">
                <a:srgbClr val="000000">
                  <a:alpha val="35000"/>
                </a:srgb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white"/>
                </a:solidFill>
                <a:effectLst/>
                <a:uLnTx/>
                <a:uFillTx/>
                <a:latin typeface="Calibri"/>
                <a:ea typeface="+mn-ea"/>
                <a:cs typeface="+mn-cs"/>
              </a:endParaRPr>
            </a:p>
          </p:txBody>
        </p:sp>
        <p:sp>
          <p:nvSpPr>
            <p:cNvPr id="150" name="TextBox 149">
              <a:extLst>
                <a:ext uri="{FF2B5EF4-FFF2-40B4-BE49-F238E27FC236}">
                  <a16:creationId xmlns:a16="http://schemas.microsoft.com/office/drawing/2014/main" id="{8A619D50-1A2B-1ECA-844E-3FC0374409DF}"/>
                </a:ext>
              </a:extLst>
            </p:cNvPr>
            <p:cNvSpPr txBox="1"/>
            <p:nvPr/>
          </p:nvSpPr>
          <p:spPr>
            <a:xfrm>
              <a:off x="10241280" y="941832"/>
              <a:ext cx="1645920" cy="457200"/>
            </a:xfrm>
            <a:prstGeom prst="rect">
              <a:avLst/>
            </a:prstGeom>
            <a:noFill/>
          </p:spPr>
          <p:txBody>
            <a:bodyPr wrap="square" lIns="27432" tIns="27432" rIns="27432" bIns="27432" anchor="ctr">
              <a:spAutoFit/>
            </a:bodyPr>
            <a:lstStyle/>
            <a:p>
              <a:pPr algn="ctr" defTabSz="457200">
                <a:defRPr sz="1400" b="1">
                  <a:solidFill>
                    <a:srgbClr val="087F99"/>
                  </a:solidFill>
                  <a:latin typeface="Aptos"/>
                </a:defRPr>
              </a:pPr>
              <a:r>
                <a:rPr sz="1400" b="1">
                  <a:solidFill>
                    <a:srgbClr val="087F99"/>
                  </a:solidFill>
                  <a:latin typeface="Aptos"/>
                </a:rPr>
                <a:t>BENEFITS FOR</a:t>
              </a:r>
              <a:br>
                <a:rPr sz="1400" b="1">
                  <a:solidFill>
                    <a:srgbClr val="087F99"/>
                  </a:solidFill>
                  <a:latin typeface="Aptos"/>
                </a:rPr>
              </a:br>
              <a:r>
                <a:rPr sz="1400" b="1">
                  <a:solidFill>
                    <a:srgbClr val="087F99"/>
                  </a:solidFill>
                  <a:latin typeface="Aptos"/>
                </a:rPr>
                <a:t>MARKET PARTICIPANTS</a:t>
              </a:r>
            </a:p>
          </p:txBody>
        </p:sp>
        <p:sp>
          <p:nvSpPr>
            <p:cNvPr id="250" name="Oval 249">
              <a:extLst>
                <a:ext uri="{FF2B5EF4-FFF2-40B4-BE49-F238E27FC236}">
                  <a16:creationId xmlns:a16="http://schemas.microsoft.com/office/drawing/2014/main" id="{79E79EFC-5E31-BEB3-24C4-A2DAF7F81CD2}"/>
                </a:ext>
              </a:extLst>
            </p:cNvPr>
            <p:cNvSpPr/>
            <p:nvPr/>
          </p:nvSpPr>
          <p:spPr>
            <a:xfrm>
              <a:off x="10314432" y="1627632"/>
              <a:ext cx="420624" cy="420624"/>
            </a:xfrm>
            <a:prstGeom prst="ellipse">
              <a:avLst/>
            </a:prstGeom>
            <a:solidFill>
              <a:srgbClr val="FFFFFF"/>
            </a:solidFill>
            <a:ln w="9525" cap="flat" cmpd="sng" algn="ctr">
              <a:solidFill>
                <a:srgbClr val="087F99"/>
              </a:solidFill>
              <a:prstDash val="solid"/>
            </a:ln>
            <a:effectLst>
              <a:outerShdw blurRad="40000" dist="23000" dir="5400000" rotWithShape="0">
                <a:srgbClr val="000000">
                  <a:alpha val="35000"/>
                </a:srgb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white"/>
                </a:solidFill>
                <a:effectLst/>
                <a:uLnTx/>
                <a:uFillTx/>
                <a:latin typeface="Calibri"/>
                <a:ea typeface="+mn-ea"/>
                <a:cs typeface="+mn-cs"/>
              </a:endParaRPr>
            </a:p>
          </p:txBody>
        </p:sp>
        <p:sp>
          <p:nvSpPr>
            <p:cNvPr id="251" name="TextBox 250">
              <a:extLst>
                <a:ext uri="{FF2B5EF4-FFF2-40B4-BE49-F238E27FC236}">
                  <a16:creationId xmlns:a16="http://schemas.microsoft.com/office/drawing/2014/main" id="{E1A6087D-443D-A0CF-6D70-6D2B3C1BE0D6}"/>
                </a:ext>
              </a:extLst>
            </p:cNvPr>
            <p:cNvSpPr txBox="1"/>
            <p:nvPr/>
          </p:nvSpPr>
          <p:spPr>
            <a:xfrm>
              <a:off x="10323576" y="1645920"/>
              <a:ext cx="402336" cy="365760"/>
            </a:xfrm>
            <a:prstGeom prst="rect">
              <a:avLst/>
            </a:prstGeom>
            <a:noFill/>
          </p:spPr>
          <p:txBody>
            <a:bodyPr wrap="square" lIns="27432" tIns="27432" rIns="27432" bIns="27432" anchor="ctr">
              <a:spAutoFit/>
            </a:bodyPr>
            <a:lstStyle/>
            <a:p>
              <a:pPr algn="ctr" defTabSz="457200">
                <a:defRPr sz="1700" b="1">
                  <a:solidFill>
                    <a:srgbClr val="087F99"/>
                  </a:solidFill>
                  <a:latin typeface="Aptos"/>
                </a:defRPr>
              </a:pPr>
              <a:r>
                <a:rPr sz="1700" b="1">
                  <a:solidFill>
                    <a:srgbClr val="087F99"/>
                  </a:solidFill>
                  <a:latin typeface="Aptos"/>
                </a:rPr>
                <a:t>✓</a:t>
              </a:r>
            </a:p>
          </p:txBody>
        </p:sp>
        <p:sp>
          <p:nvSpPr>
            <p:cNvPr id="252" name="TextBox 251">
              <a:extLst>
                <a:ext uri="{FF2B5EF4-FFF2-40B4-BE49-F238E27FC236}">
                  <a16:creationId xmlns:a16="http://schemas.microsoft.com/office/drawing/2014/main" id="{1F18476E-01E9-F32A-1DBA-543EBE3ADFD3}"/>
                </a:ext>
              </a:extLst>
            </p:cNvPr>
            <p:cNvSpPr txBox="1"/>
            <p:nvPr/>
          </p:nvSpPr>
          <p:spPr>
            <a:xfrm>
              <a:off x="10808208" y="1609344"/>
              <a:ext cx="1024128" cy="329184"/>
            </a:xfrm>
            <a:prstGeom prst="rect">
              <a:avLst/>
            </a:prstGeom>
            <a:noFill/>
          </p:spPr>
          <p:txBody>
            <a:bodyPr wrap="square" lIns="27432" tIns="27432" rIns="27432" bIns="27432" anchor="ctr">
              <a:spAutoFit/>
            </a:bodyPr>
            <a:lstStyle/>
            <a:p>
              <a:pPr defTabSz="457200">
                <a:defRPr sz="1000" b="1">
                  <a:solidFill>
                    <a:srgbClr val="087F99"/>
                  </a:solidFill>
                  <a:latin typeface="Aptos"/>
                </a:defRPr>
              </a:pPr>
              <a:r>
                <a:rPr sz="1000" b="1">
                  <a:solidFill>
                    <a:srgbClr val="087F99"/>
                  </a:solidFill>
                  <a:latin typeface="Aptos"/>
                </a:rPr>
                <a:t>Stronger security</a:t>
              </a:r>
              <a:br>
                <a:rPr sz="1000" b="1">
                  <a:solidFill>
                    <a:srgbClr val="087F99"/>
                  </a:solidFill>
                  <a:latin typeface="Aptos"/>
                </a:rPr>
              </a:br>
              <a:r>
                <a:rPr sz="1000" b="1">
                  <a:solidFill>
                    <a:srgbClr val="087F99"/>
                  </a:solidFill>
                  <a:latin typeface="Aptos"/>
                </a:rPr>
                <a:t>with MFA</a:t>
              </a:r>
            </a:p>
          </p:txBody>
        </p:sp>
        <p:sp>
          <p:nvSpPr>
            <p:cNvPr id="253" name="TextBox 252">
              <a:extLst>
                <a:ext uri="{FF2B5EF4-FFF2-40B4-BE49-F238E27FC236}">
                  <a16:creationId xmlns:a16="http://schemas.microsoft.com/office/drawing/2014/main" id="{C8BF30D9-861A-C5C2-C170-74E1B08B9FB8}"/>
                </a:ext>
              </a:extLst>
            </p:cNvPr>
            <p:cNvSpPr txBox="1"/>
            <p:nvPr/>
          </p:nvSpPr>
          <p:spPr>
            <a:xfrm>
              <a:off x="10808208" y="1975104"/>
              <a:ext cx="1024128" cy="365760"/>
            </a:xfrm>
            <a:prstGeom prst="rect">
              <a:avLst/>
            </a:prstGeom>
            <a:noFill/>
          </p:spPr>
          <p:txBody>
            <a:bodyPr wrap="square" lIns="27432" tIns="27432" rIns="27432" bIns="27432" anchor="ctr">
              <a:spAutoFit/>
            </a:bodyPr>
            <a:lstStyle/>
            <a:p>
              <a:pPr defTabSz="457200">
                <a:defRPr sz="800" b="0">
                  <a:solidFill>
                    <a:srgbClr val="082A6B"/>
                  </a:solidFill>
                  <a:latin typeface="Aptos"/>
                </a:defRPr>
              </a:pPr>
              <a:r>
                <a:rPr sz="800">
                  <a:solidFill>
                    <a:srgbClr val="082A6B"/>
                  </a:solidFill>
                  <a:latin typeface="Aptos"/>
                </a:rPr>
                <a:t>One secure identity</a:t>
              </a:r>
              <a:br>
                <a:rPr sz="800">
                  <a:solidFill>
                    <a:srgbClr val="082A6B"/>
                  </a:solidFill>
                  <a:latin typeface="Aptos"/>
                </a:rPr>
              </a:br>
              <a:r>
                <a:rPr sz="800">
                  <a:solidFill>
                    <a:srgbClr val="082A6B"/>
                  </a:solidFill>
                  <a:latin typeface="Aptos"/>
                </a:rPr>
                <a:t>for all access.</a:t>
              </a:r>
            </a:p>
          </p:txBody>
        </p:sp>
        <p:sp>
          <p:nvSpPr>
            <p:cNvPr id="254" name="Oval 253">
              <a:extLst>
                <a:ext uri="{FF2B5EF4-FFF2-40B4-BE49-F238E27FC236}">
                  <a16:creationId xmlns:a16="http://schemas.microsoft.com/office/drawing/2014/main" id="{BBAC7133-F5DA-B5D6-93CA-6B45CFCB847E}"/>
                </a:ext>
              </a:extLst>
            </p:cNvPr>
            <p:cNvSpPr/>
            <p:nvPr/>
          </p:nvSpPr>
          <p:spPr>
            <a:xfrm>
              <a:off x="10314432" y="2660904"/>
              <a:ext cx="420624" cy="420624"/>
            </a:xfrm>
            <a:prstGeom prst="ellipse">
              <a:avLst/>
            </a:prstGeom>
            <a:solidFill>
              <a:srgbClr val="FFFFFF"/>
            </a:solidFill>
            <a:ln w="9525" cap="flat" cmpd="sng" algn="ctr">
              <a:solidFill>
                <a:srgbClr val="087F99"/>
              </a:solidFill>
              <a:prstDash val="solid"/>
            </a:ln>
            <a:effectLst>
              <a:outerShdw blurRad="40000" dist="23000" dir="5400000" rotWithShape="0">
                <a:srgbClr val="000000">
                  <a:alpha val="35000"/>
                </a:srgb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white"/>
                </a:solidFill>
                <a:effectLst/>
                <a:uLnTx/>
                <a:uFillTx/>
                <a:latin typeface="Calibri"/>
                <a:ea typeface="+mn-ea"/>
                <a:cs typeface="+mn-cs"/>
              </a:endParaRPr>
            </a:p>
          </p:txBody>
        </p:sp>
        <p:sp>
          <p:nvSpPr>
            <p:cNvPr id="255" name="TextBox 254">
              <a:extLst>
                <a:ext uri="{FF2B5EF4-FFF2-40B4-BE49-F238E27FC236}">
                  <a16:creationId xmlns:a16="http://schemas.microsoft.com/office/drawing/2014/main" id="{A67B5131-130F-7E52-5C53-112996F5E93E}"/>
                </a:ext>
              </a:extLst>
            </p:cNvPr>
            <p:cNvSpPr txBox="1"/>
            <p:nvPr/>
          </p:nvSpPr>
          <p:spPr>
            <a:xfrm>
              <a:off x="10323576" y="2679192"/>
              <a:ext cx="402336" cy="365760"/>
            </a:xfrm>
            <a:prstGeom prst="rect">
              <a:avLst/>
            </a:prstGeom>
            <a:noFill/>
          </p:spPr>
          <p:txBody>
            <a:bodyPr wrap="square" lIns="27432" tIns="27432" rIns="27432" bIns="27432" anchor="ctr">
              <a:spAutoFit/>
            </a:bodyPr>
            <a:lstStyle/>
            <a:p>
              <a:pPr algn="ctr" defTabSz="457200">
                <a:defRPr sz="1700" b="1">
                  <a:solidFill>
                    <a:srgbClr val="087F99"/>
                  </a:solidFill>
                  <a:latin typeface="Aptos"/>
                </a:defRPr>
              </a:pPr>
              <a:r>
                <a:rPr sz="1700" b="1">
                  <a:solidFill>
                    <a:srgbClr val="087F99"/>
                  </a:solidFill>
                  <a:latin typeface="Aptos"/>
                </a:rPr>
                <a:t>⚙</a:t>
              </a:r>
            </a:p>
          </p:txBody>
        </p:sp>
        <p:sp>
          <p:nvSpPr>
            <p:cNvPr id="256" name="TextBox 255">
              <a:extLst>
                <a:ext uri="{FF2B5EF4-FFF2-40B4-BE49-F238E27FC236}">
                  <a16:creationId xmlns:a16="http://schemas.microsoft.com/office/drawing/2014/main" id="{120F54F2-AE56-1110-43BB-EC201199D90D}"/>
                </a:ext>
              </a:extLst>
            </p:cNvPr>
            <p:cNvSpPr txBox="1"/>
            <p:nvPr/>
          </p:nvSpPr>
          <p:spPr>
            <a:xfrm>
              <a:off x="10808208" y="2642616"/>
              <a:ext cx="1024128" cy="329184"/>
            </a:xfrm>
            <a:prstGeom prst="rect">
              <a:avLst/>
            </a:prstGeom>
            <a:noFill/>
          </p:spPr>
          <p:txBody>
            <a:bodyPr wrap="square" lIns="27432" tIns="27432" rIns="27432" bIns="27432" anchor="ctr">
              <a:spAutoFit/>
            </a:bodyPr>
            <a:lstStyle/>
            <a:p>
              <a:pPr defTabSz="457200">
                <a:defRPr sz="1000" b="1">
                  <a:solidFill>
                    <a:srgbClr val="087F99"/>
                  </a:solidFill>
                  <a:latin typeface="Aptos"/>
                </a:defRPr>
              </a:pPr>
              <a:r>
                <a:rPr sz="1000" b="1">
                  <a:solidFill>
                    <a:srgbClr val="087F99"/>
                  </a:solidFill>
                  <a:latin typeface="Aptos"/>
                </a:rPr>
                <a:t>Simplified experience</a:t>
              </a:r>
            </a:p>
          </p:txBody>
        </p:sp>
        <p:sp>
          <p:nvSpPr>
            <p:cNvPr id="257" name="TextBox 256">
              <a:extLst>
                <a:ext uri="{FF2B5EF4-FFF2-40B4-BE49-F238E27FC236}">
                  <a16:creationId xmlns:a16="http://schemas.microsoft.com/office/drawing/2014/main" id="{CE9542F9-82CC-F43F-4A90-6A66A294DEC0}"/>
                </a:ext>
              </a:extLst>
            </p:cNvPr>
            <p:cNvSpPr txBox="1"/>
            <p:nvPr/>
          </p:nvSpPr>
          <p:spPr>
            <a:xfrm>
              <a:off x="10808208" y="3008376"/>
              <a:ext cx="1024128" cy="365760"/>
            </a:xfrm>
            <a:prstGeom prst="rect">
              <a:avLst/>
            </a:prstGeom>
            <a:noFill/>
          </p:spPr>
          <p:txBody>
            <a:bodyPr wrap="square" lIns="27432" tIns="27432" rIns="27432" bIns="27432" anchor="ctr">
              <a:spAutoFit/>
            </a:bodyPr>
            <a:lstStyle/>
            <a:p>
              <a:pPr defTabSz="457200">
                <a:defRPr sz="800" b="0">
                  <a:solidFill>
                    <a:srgbClr val="082A6B"/>
                  </a:solidFill>
                  <a:latin typeface="Aptos"/>
                </a:defRPr>
              </a:pPr>
              <a:r>
                <a:rPr sz="800">
                  <a:solidFill>
                    <a:srgbClr val="082A6B"/>
                  </a:solidFill>
                  <a:latin typeface="Aptos"/>
                </a:rPr>
                <a:t>One sign-on.</a:t>
              </a:r>
              <a:br>
                <a:rPr sz="800">
                  <a:solidFill>
                    <a:srgbClr val="082A6B"/>
                  </a:solidFill>
                  <a:latin typeface="Aptos"/>
                </a:rPr>
              </a:br>
              <a:r>
                <a:rPr sz="800">
                  <a:solidFill>
                    <a:srgbClr val="082A6B"/>
                  </a:solidFill>
                  <a:latin typeface="Aptos"/>
                </a:rPr>
                <a:t>One place.</a:t>
              </a:r>
            </a:p>
          </p:txBody>
        </p:sp>
        <p:sp>
          <p:nvSpPr>
            <p:cNvPr id="258" name="Oval 257">
              <a:extLst>
                <a:ext uri="{FF2B5EF4-FFF2-40B4-BE49-F238E27FC236}">
                  <a16:creationId xmlns:a16="http://schemas.microsoft.com/office/drawing/2014/main" id="{97EEE05D-F9F7-4D48-FC7B-DF45D7980D26}"/>
                </a:ext>
              </a:extLst>
            </p:cNvPr>
            <p:cNvSpPr/>
            <p:nvPr/>
          </p:nvSpPr>
          <p:spPr>
            <a:xfrm>
              <a:off x="10314432" y="3694176"/>
              <a:ext cx="420624" cy="420624"/>
            </a:xfrm>
            <a:prstGeom prst="ellipse">
              <a:avLst/>
            </a:prstGeom>
            <a:solidFill>
              <a:srgbClr val="FFFFFF"/>
            </a:solidFill>
            <a:ln w="9525" cap="flat" cmpd="sng" algn="ctr">
              <a:solidFill>
                <a:srgbClr val="087F99"/>
              </a:solidFill>
              <a:prstDash val="solid"/>
            </a:ln>
            <a:effectLst>
              <a:outerShdw blurRad="40000" dist="23000" dir="5400000" rotWithShape="0">
                <a:srgbClr val="000000">
                  <a:alpha val="35000"/>
                </a:srgb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white"/>
                </a:solidFill>
                <a:effectLst/>
                <a:uLnTx/>
                <a:uFillTx/>
                <a:latin typeface="Calibri"/>
                <a:ea typeface="+mn-ea"/>
                <a:cs typeface="+mn-cs"/>
              </a:endParaRPr>
            </a:p>
          </p:txBody>
        </p:sp>
        <p:sp>
          <p:nvSpPr>
            <p:cNvPr id="259" name="TextBox 258">
              <a:extLst>
                <a:ext uri="{FF2B5EF4-FFF2-40B4-BE49-F238E27FC236}">
                  <a16:creationId xmlns:a16="http://schemas.microsoft.com/office/drawing/2014/main" id="{58FE1DCC-2C8A-0BCC-8D9E-334EFC26B755}"/>
                </a:ext>
              </a:extLst>
            </p:cNvPr>
            <p:cNvSpPr txBox="1"/>
            <p:nvPr/>
          </p:nvSpPr>
          <p:spPr>
            <a:xfrm>
              <a:off x="10323576" y="3712463"/>
              <a:ext cx="402336" cy="365760"/>
            </a:xfrm>
            <a:prstGeom prst="rect">
              <a:avLst/>
            </a:prstGeom>
            <a:noFill/>
          </p:spPr>
          <p:txBody>
            <a:bodyPr wrap="square" lIns="27432" tIns="27432" rIns="27432" bIns="27432" anchor="ctr">
              <a:spAutoFit/>
            </a:bodyPr>
            <a:lstStyle/>
            <a:p>
              <a:pPr algn="ctr" defTabSz="457200">
                <a:defRPr sz="1700" b="1">
                  <a:solidFill>
                    <a:srgbClr val="087F99"/>
                  </a:solidFill>
                  <a:latin typeface="Aptos"/>
                </a:defRPr>
              </a:pPr>
              <a:r>
                <a:rPr sz="1700" b="1">
                  <a:solidFill>
                    <a:srgbClr val="087F99"/>
                  </a:solidFill>
                  <a:latin typeface="Aptos"/>
                </a:rPr>
                <a:t>↗</a:t>
              </a:r>
            </a:p>
          </p:txBody>
        </p:sp>
        <p:sp>
          <p:nvSpPr>
            <p:cNvPr id="260" name="TextBox 259">
              <a:extLst>
                <a:ext uri="{FF2B5EF4-FFF2-40B4-BE49-F238E27FC236}">
                  <a16:creationId xmlns:a16="http://schemas.microsoft.com/office/drawing/2014/main" id="{9A82A5D5-CCE2-0298-079E-E9C252077753}"/>
                </a:ext>
              </a:extLst>
            </p:cNvPr>
            <p:cNvSpPr txBox="1"/>
            <p:nvPr/>
          </p:nvSpPr>
          <p:spPr>
            <a:xfrm>
              <a:off x="10808208" y="3675888"/>
              <a:ext cx="1024128" cy="329184"/>
            </a:xfrm>
            <a:prstGeom prst="rect">
              <a:avLst/>
            </a:prstGeom>
            <a:noFill/>
          </p:spPr>
          <p:txBody>
            <a:bodyPr wrap="square" lIns="27432" tIns="27432" rIns="27432" bIns="27432" anchor="ctr">
              <a:spAutoFit/>
            </a:bodyPr>
            <a:lstStyle/>
            <a:p>
              <a:pPr defTabSz="457200">
                <a:defRPr sz="1000" b="1">
                  <a:solidFill>
                    <a:srgbClr val="087F99"/>
                  </a:solidFill>
                  <a:latin typeface="Aptos"/>
                </a:defRPr>
              </a:pPr>
              <a:r>
                <a:rPr sz="1000" b="1">
                  <a:solidFill>
                    <a:srgbClr val="087F99"/>
                  </a:solidFill>
                  <a:latin typeface="Aptos"/>
                </a:rPr>
                <a:t>Automated Workflows</a:t>
              </a:r>
            </a:p>
          </p:txBody>
        </p:sp>
        <p:sp>
          <p:nvSpPr>
            <p:cNvPr id="261" name="TextBox 260">
              <a:extLst>
                <a:ext uri="{FF2B5EF4-FFF2-40B4-BE49-F238E27FC236}">
                  <a16:creationId xmlns:a16="http://schemas.microsoft.com/office/drawing/2014/main" id="{4265D88A-82E3-71D1-6561-A36B850E762F}"/>
                </a:ext>
              </a:extLst>
            </p:cNvPr>
            <p:cNvSpPr txBox="1"/>
            <p:nvPr/>
          </p:nvSpPr>
          <p:spPr>
            <a:xfrm>
              <a:off x="10808208" y="4041648"/>
              <a:ext cx="1024128" cy="365760"/>
            </a:xfrm>
            <a:prstGeom prst="rect">
              <a:avLst/>
            </a:prstGeom>
            <a:noFill/>
          </p:spPr>
          <p:txBody>
            <a:bodyPr wrap="square" lIns="27432" tIns="27432" rIns="27432" bIns="27432" anchor="ctr">
              <a:spAutoFit/>
            </a:bodyPr>
            <a:lstStyle/>
            <a:p>
              <a:pPr defTabSz="457200">
                <a:defRPr sz="800" b="0">
                  <a:solidFill>
                    <a:srgbClr val="082A6B"/>
                  </a:solidFill>
                  <a:latin typeface="Aptos"/>
                </a:defRPr>
              </a:pPr>
              <a:r>
                <a:rPr sz="800">
                  <a:solidFill>
                    <a:srgbClr val="082A6B"/>
                  </a:solidFill>
                  <a:latin typeface="Aptos"/>
                </a:rPr>
                <a:t>Less manual effort.</a:t>
              </a:r>
              <a:br>
                <a:rPr sz="800">
                  <a:solidFill>
                    <a:srgbClr val="082A6B"/>
                  </a:solidFill>
                  <a:latin typeface="Aptos"/>
                </a:rPr>
              </a:br>
              <a:r>
                <a:rPr sz="800">
                  <a:solidFill>
                    <a:srgbClr val="082A6B"/>
                  </a:solidFill>
                  <a:latin typeface="Aptos"/>
                </a:rPr>
                <a:t>Faster outcomes.</a:t>
              </a:r>
            </a:p>
          </p:txBody>
        </p:sp>
        <p:sp>
          <p:nvSpPr>
            <p:cNvPr id="262" name="Oval 261">
              <a:extLst>
                <a:ext uri="{FF2B5EF4-FFF2-40B4-BE49-F238E27FC236}">
                  <a16:creationId xmlns:a16="http://schemas.microsoft.com/office/drawing/2014/main" id="{55E4BDA9-3928-A97F-9977-9C329CB98122}"/>
                </a:ext>
              </a:extLst>
            </p:cNvPr>
            <p:cNvSpPr/>
            <p:nvPr/>
          </p:nvSpPr>
          <p:spPr>
            <a:xfrm>
              <a:off x="10314432" y="4727448"/>
              <a:ext cx="420624" cy="420624"/>
            </a:xfrm>
            <a:prstGeom prst="ellipse">
              <a:avLst/>
            </a:prstGeom>
            <a:solidFill>
              <a:srgbClr val="FFFFFF"/>
            </a:solidFill>
            <a:ln w="9525" cap="flat" cmpd="sng" algn="ctr">
              <a:solidFill>
                <a:srgbClr val="087F99"/>
              </a:solidFill>
              <a:prstDash val="solid"/>
            </a:ln>
            <a:effectLst>
              <a:outerShdw blurRad="40000" dist="23000" dir="5400000" rotWithShape="0">
                <a:srgbClr val="000000">
                  <a:alpha val="35000"/>
                </a:srgb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white"/>
                </a:solidFill>
                <a:effectLst/>
                <a:uLnTx/>
                <a:uFillTx/>
                <a:latin typeface="Calibri"/>
                <a:ea typeface="+mn-ea"/>
                <a:cs typeface="+mn-cs"/>
              </a:endParaRPr>
            </a:p>
          </p:txBody>
        </p:sp>
        <p:sp>
          <p:nvSpPr>
            <p:cNvPr id="263" name="TextBox 262">
              <a:extLst>
                <a:ext uri="{FF2B5EF4-FFF2-40B4-BE49-F238E27FC236}">
                  <a16:creationId xmlns:a16="http://schemas.microsoft.com/office/drawing/2014/main" id="{5D2007C5-4A0F-6979-AAD1-E27428129BA9}"/>
                </a:ext>
              </a:extLst>
            </p:cNvPr>
            <p:cNvSpPr txBox="1"/>
            <p:nvPr/>
          </p:nvSpPr>
          <p:spPr>
            <a:xfrm>
              <a:off x="10323576" y="4745736"/>
              <a:ext cx="402336" cy="365760"/>
            </a:xfrm>
            <a:prstGeom prst="rect">
              <a:avLst/>
            </a:prstGeom>
            <a:noFill/>
          </p:spPr>
          <p:txBody>
            <a:bodyPr wrap="square" lIns="27432" tIns="27432" rIns="27432" bIns="27432" anchor="ctr">
              <a:spAutoFit/>
            </a:bodyPr>
            <a:lstStyle/>
            <a:p>
              <a:pPr algn="ctr" defTabSz="457200">
                <a:defRPr sz="1700" b="1">
                  <a:solidFill>
                    <a:srgbClr val="087F99"/>
                  </a:solidFill>
                  <a:latin typeface="Aptos"/>
                </a:defRPr>
              </a:pPr>
              <a:r>
                <a:rPr sz="1700" b="1">
                  <a:solidFill>
                    <a:srgbClr val="087F99"/>
                  </a:solidFill>
                  <a:latin typeface="Aptos"/>
                </a:rPr>
                <a:t>◎</a:t>
              </a:r>
            </a:p>
          </p:txBody>
        </p:sp>
        <p:sp>
          <p:nvSpPr>
            <p:cNvPr id="264" name="TextBox 263">
              <a:extLst>
                <a:ext uri="{FF2B5EF4-FFF2-40B4-BE49-F238E27FC236}">
                  <a16:creationId xmlns:a16="http://schemas.microsoft.com/office/drawing/2014/main" id="{4834BF48-37B1-F8C6-A864-C87F724B1D9C}"/>
                </a:ext>
              </a:extLst>
            </p:cNvPr>
            <p:cNvSpPr txBox="1"/>
            <p:nvPr/>
          </p:nvSpPr>
          <p:spPr>
            <a:xfrm>
              <a:off x="10808208" y="4692164"/>
              <a:ext cx="1024128" cy="363176"/>
            </a:xfrm>
            <a:prstGeom prst="rect">
              <a:avLst/>
            </a:prstGeom>
            <a:noFill/>
          </p:spPr>
          <p:txBody>
            <a:bodyPr wrap="square" lIns="27432" tIns="27432" rIns="27432" bIns="27432" anchor="ctr">
              <a:spAutoFit/>
            </a:bodyPr>
            <a:lstStyle/>
            <a:p>
              <a:pPr defTabSz="457200">
                <a:defRPr sz="1000" b="1">
                  <a:solidFill>
                    <a:srgbClr val="087F99"/>
                  </a:solidFill>
                  <a:latin typeface="Aptos"/>
                </a:defRPr>
              </a:pPr>
              <a:r>
                <a:rPr lang="en-US" sz="1000" b="1" dirty="0">
                  <a:solidFill>
                    <a:srgbClr val="087F99"/>
                  </a:solidFill>
                  <a:latin typeface="Aptos"/>
                </a:rPr>
                <a:t>Self-Service</a:t>
              </a:r>
            </a:p>
            <a:p>
              <a:pPr defTabSz="457200">
                <a:defRPr sz="1000" b="1">
                  <a:solidFill>
                    <a:srgbClr val="087F99"/>
                  </a:solidFill>
                  <a:latin typeface="Aptos"/>
                </a:defRPr>
              </a:pPr>
              <a:r>
                <a:rPr lang="en-US" sz="1000" b="1" dirty="0">
                  <a:solidFill>
                    <a:srgbClr val="087F99"/>
                  </a:solidFill>
                  <a:latin typeface="Aptos"/>
                </a:rPr>
                <a:t>Transparency</a:t>
              </a:r>
              <a:endParaRPr sz="1000" b="1" dirty="0">
                <a:solidFill>
                  <a:srgbClr val="087F99"/>
                </a:solidFill>
                <a:latin typeface="Aptos"/>
              </a:endParaRPr>
            </a:p>
          </p:txBody>
        </p:sp>
        <p:sp>
          <p:nvSpPr>
            <p:cNvPr id="265" name="TextBox 264">
              <a:extLst>
                <a:ext uri="{FF2B5EF4-FFF2-40B4-BE49-F238E27FC236}">
                  <a16:creationId xmlns:a16="http://schemas.microsoft.com/office/drawing/2014/main" id="{874062DC-1A7D-0A59-A933-B5D03949F63E}"/>
                </a:ext>
              </a:extLst>
            </p:cNvPr>
            <p:cNvSpPr txBox="1"/>
            <p:nvPr/>
          </p:nvSpPr>
          <p:spPr>
            <a:xfrm>
              <a:off x="10808208" y="5074920"/>
              <a:ext cx="1024128" cy="365760"/>
            </a:xfrm>
            <a:prstGeom prst="rect">
              <a:avLst/>
            </a:prstGeom>
            <a:noFill/>
          </p:spPr>
          <p:txBody>
            <a:bodyPr wrap="square" lIns="27432" tIns="27432" rIns="27432" bIns="27432" anchor="ctr">
              <a:spAutoFit/>
            </a:bodyPr>
            <a:lstStyle/>
            <a:p>
              <a:pPr defTabSz="457200">
                <a:defRPr sz="800" b="0">
                  <a:solidFill>
                    <a:srgbClr val="082A6B"/>
                  </a:solidFill>
                  <a:latin typeface="Aptos"/>
                </a:defRPr>
              </a:pPr>
              <a:r>
                <a:rPr sz="800" dirty="0">
                  <a:solidFill>
                    <a:srgbClr val="082A6B"/>
                  </a:solidFill>
                  <a:latin typeface="Aptos"/>
                </a:rPr>
                <a:t>Real-time status</a:t>
              </a:r>
              <a:br>
                <a:rPr sz="800" dirty="0">
                  <a:solidFill>
                    <a:srgbClr val="082A6B"/>
                  </a:solidFill>
                  <a:latin typeface="Aptos"/>
                </a:rPr>
              </a:br>
              <a:r>
                <a:rPr sz="800" dirty="0">
                  <a:solidFill>
                    <a:srgbClr val="082A6B"/>
                  </a:solidFill>
                  <a:latin typeface="Aptos"/>
                </a:rPr>
                <a:t>and tracking.</a:t>
              </a:r>
            </a:p>
          </p:txBody>
        </p:sp>
        <p:grpSp>
          <p:nvGrpSpPr>
            <p:cNvPr id="287" name="Group 286">
              <a:extLst>
                <a:ext uri="{FF2B5EF4-FFF2-40B4-BE49-F238E27FC236}">
                  <a16:creationId xmlns:a16="http://schemas.microsoft.com/office/drawing/2014/main" id="{18D70470-12B3-2BED-BFC8-3E9A3DE3800B}"/>
                </a:ext>
              </a:extLst>
            </p:cNvPr>
            <p:cNvGrpSpPr/>
            <p:nvPr/>
          </p:nvGrpSpPr>
          <p:grpSpPr>
            <a:xfrm>
              <a:off x="137160" y="6144768"/>
              <a:ext cx="11953667" cy="475488"/>
              <a:chOff x="137160" y="6144768"/>
              <a:chExt cx="11953667" cy="475488"/>
            </a:xfrm>
          </p:grpSpPr>
          <p:sp>
            <p:nvSpPr>
              <p:cNvPr id="266" name="Rounded Rectangle 128">
                <a:extLst>
                  <a:ext uri="{FF2B5EF4-FFF2-40B4-BE49-F238E27FC236}">
                    <a16:creationId xmlns:a16="http://schemas.microsoft.com/office/drawing/2014/main" id="{98CF2206-06E3-CF45-E4FB-8FC2391684C6}"/>
                  </a:ext>
                </a:extLst>
              </p:cNvPr>
              <p:cNvSpPr/>
              <p:nvPr/>
            </p:nvSpPr>
            <p:spPr>
              <a:xfrm>
                <a:off x="137160" y="6144768"/>
                <a:ext cx="9738360" cy="475488"/>
              </a:xfrm>
              <a:prstGeom prst="roundRect">
                <a:avLst/>
              </a:prstGeom>
              <a:solidFill>
                <a:srgbClr val="082A6B"/>
              </a:solidFill>
              <a:ln w="9525" cap="flat" cmpd="sng" algn="ctr">
                <a:solidFill>
                  <a:srgbClr val="082A6B"/>
                </a:solidFill>
                <a:prstDash val="solid"/>
              </a:ln>
              <a:effectLst>
                <a:outerShdw blurRad="40000" dist="23000" dir="5400000" rotWithShape="0">
                  <a:srgbClr val="000000">
                    <a:alpha val="35000"/>
                  </a:srgb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prstClr val="white"/>
                  </a:solidFill>
                  <a:effectLst/>
                  <a:uLnTx/>
                  <a:uFillTx/>
                  <a:latin typeface="Calibri"/>
                  <a:ea typeface="+mn-ea"/>
                  <a:cs typeface="+mn-cs"/>
                </a:endParaRPr>
              </a:p>
            </p:txBody>
          </p:sp>
          <p:sp>
            <p:nvSpPr>
              <p:cNvPr id="267" name="Oval 266">
                <a:extLst>
                  <a:ext uri="{FF2B5EF4-FFF2-40B4-BE49-F238E27FC236}">
                    <a16:creationId xmlns:a16="http://schemas.microsoft.com/office/drawing/2014/main" id="{99530D3C-7A8B-D12B-C9CB-B54928168795}"/>
                  </a:ext>
                </a:extLst>
              </p:cNvPr>
              <p:cNvSpPr/>
              <p:nvPr/>
            </p:nvSpPr>
            <p:spPr>
              <a:xfrm>
                <a:off x="589056" y="6246083"/>
                <a:ext cx="102047" cy="102047"/>
              </a:xfrm>
              <a:prstGeom prst="ellipse">
                <a:avLst/>
              </a:prstGeom>
              <a:solidFill>
                <a:srgbClr val="FFFFFF"/>
              </a:solidFill>
              <a:ln w="9525" cap="flat" cmpd="sng" algn="ctr">
                <a:solidFill>
                  <a:srgbClr val="FFFFFF"/>
                </a:solidFill>
                <a:prstDash val="solid"/>
              </a:ln>
              <a:effectLst>
                <a:outerShdw blurRad="40000" dist="23000" dir="5400000" rotWithShape="0">
                  <a:srgbClr val="000000">
                    <a:alpha val="35000"/>
                  </a:srgb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white"/>
                  </a:solidFill>
                  <a:effectLst/>
                  <a:uLnTx/>
                  <a:uFillTx/>
                  <a:latin typeface="Calibri"/>
                  <a:ea typeface="+mn-ea"/>
                  <a:cs typeface="+mn-cs"/>
                </a:endParaRPr>
              </a:p>
            </p:txBody>
          </p:sp>
          <p:sp>
            <p:nvSpPr>
              <p:cNvPr id="268" name="Rounded Rectangle 130">
                <a:extLst>
                  <a:ext uri="{FF2B5EF4-FFF2-40B4-BE49-F238E27FC236}">
                    <a16:creationId xmlns:a16="http://schemas.microsoft.com/office/drawing/2014/main" id="{59926555-C15A-0142-0D94-30EE445F37F6}"/>
                  </a:ext>
                </a:extLst>
              </p:cNvPr>
              <p:cNvSpPr/>
              <p:nvPr/>
            </p:nvSpPr>
            <p:spPr>
              <a:xfrm>
                <a:off x="549371" y="6348130"/>
                <a:ext cx="181416" cy="113385"/>
              </a:xfrm>
              <a:prstGeom prst="roundRect">
                <a:avLst/>
              </a:prstGeom>
              <a:solidFill>
                <a:srgbClr val="FFFFFF"/>
              </a:solidFill>
              <a:ln w="6350" cap="flat" cmpd="sng" algn="ctr">
                <a:solidFill>
                  <a:srgbClr val="FFFFFF"/>
                </a:solidFill>
                <a:prstDash val="solid"/>
              </a:ln>
              <a:effectLst>
                <a:outerShdw blurRad="40000" dist="23000" dir="5400000" rotWithShape="0">
                  <a:srgbClr val="000000">
                    <a:alpha val="35000"/>
                  </a:srgb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white"/>
                  </a:solidFill>
                  <a:effectLst/>
                  <a:uLnTx/>
                  <a:uFillTx/>
                  <a:latin typeface="Calibri"/>
                  <a:ea typeface="+mn-ea"/>
                  <a:cs typeface="+mn-cs"/>
                </a:endParaRPr>
              </a:p>
            </p:txBody>
          </p:sp>
          <p:sp>
            <p:nvSpPr>
              <p:cNvPr id="269" name="TextBox 268">
                <a:extLst>
                  <a:ext uri="{FF2B5EF4-FFF2-40B4-BE49-F238E27FC236}">
                    <a16:creationId xmlns:a16="http://schemas.microsoft.com/office/drawing/2014/main" id="{514557BF-CA99-2C82-13EF-53B0AEA5E079}"/>
                  </a:ext>
                </a:extLst>
              </p:cNvPr>
              <p:cNvSpPr txBox="1"/>
              <p:nvPr/>
            </p:nvSpPr>
            <p:spPr>
              <a:xfrm>
                <a:off x="932688" y="6234648"/>
                <a:ext cx="8668512" cy="240066"/>
              </a:xfrm>
              <a:prstGeom prst="rect">
                <a:avLst/>
              </a:prstGeom>
              <a:noFill/>
            </p:spPr>
            <p:txBody>
              <a:bodyPr wrap="square" lIns="27432" tIns="27432" rIns="27432" bIns="27432" anchor="ctr">
                <a:spAutoFit/>
              </a:bodyPr>
              <a:lstStyle/>
              <a:p>
                <a:pPr defTabSz="457200">
                  <a:defRPr sz="1150" b="1">
                    <a:solidFill>
                      <a:srgbClr val="FFFFFF"/>
                    </a:solidFill>
                    <a:latin typeface="Aptos"/>
                  </a:defRPr>
                </a:pPr>
                <a:r>
                  <a:rPr lang="en-US" sz="1200" b="1" dirty="0">
                    <a:solidFill>
                      <a:srgbClr val="FFFFFF"/>
                    </a:solidFill>
                    <a:latin typeface="Aptos"/>
                  </a:rPr>
                  <a:t>A more secure IAM and a </a:t>
                </a:r>
                <a:r>
                  <a:rPr sz="1200" b="1" dirty="0">
                    <a:solidFill>
                      <a:srgbClr val="FFFFFF"/>
                    </a:solidFill>
                    <a:latin typeface="Aptos"/>
                  </a:rPr>
                  <a:t>M</a:t>
                </a:r>
                <a:r>
                  <a:rPr lang="en-US" sz="1200" b="1" dirty="0">
                    <a:solidFill>
                      <a:srgbClr val="FFFFFF"/>
                    </a:solidFill>
                    <a:latin typeface="Aptos"/>
                  </a:rPr>
                  <a:t>arket Information System (MIS) that includes operational applications and a service portal</a:t>
                </a:r>
                <a:endParaRPr sz="1200" b="1" dirty="0">
                  <a:solidFill>
                    <a:srgbClr val="FFFFFF"/>
                  </a:solidFill>
                  <a:latin typeface="Aptos"/>
                </a:endParaRPr>
              </a:p>
            </p:txBody>
          </p:sp>
          <p:sp>
            <p:nvSpPr>
              <p:cNvPr id="271" name="Rounded Rectangle 133">
                <a:extLst>
                  <a:ext uri="{FF2B5EF4-FFF2-40B4-BE49-F238E27FC236}">
                    <a16:creationId xmlns:a16="http://schemas.microsoft.com/office/drawing/2014/main" id="{FB229CCF-C26E-AEF1-8370-AAFD1837A014}"/>
                  </a:ext>
                </a:extLst>
              </p:cNvPr>
              <p:cNvSpPr/>
              <p:nvPr/>
            </p:nvSpPr>
            <p:spPr>
              <a:xfrm>
                <a:off x="9970477" y="6144768"/>
                <a:ext cx="2053883" cy="475488"/>
              </a:xfrm>
              <a:prstGeom prst="roundRect">
                <a:avLst/>
              </a:prstGeom>
              <a:solidFill>
                <a:srgbClr val="FFFFFF"/>
              </a:solidFill>
              <a:ln w="12700" cap="flat" cmpd="sng" algn="ctr">
                <a:solidFill>
                  <a:srgbClr val="B7C5D8"/>
                </a:solidFill>
                <a:prstDash val="solid"/>
              </a:ln>
              <a:effectLst>
                <a:outerShdw blurRad="40000" dist="23000" dir="5400000" rotWithShape="0">
                  <a:srgbClr val="000000">
                    <a:alpha val="35000"/>
                  </a:srgb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white"/>
                  </a:solidFill>
                  <a:effectLst/>
                  <a:uLnTx/>
                  <a:uFillTx/>
                  <a:latin typeface="Calibri"/>
                  <a:ea typeface="+mn-ea"/>
                  <a:cs typeface="+mn-cs"/>
                </a:endParaRPr>
              </a:p>
            </p:txBody>
          </p:sp>
          <p:sp>
            <p:nvSpPr>
              <p:cNvPr id="272" name="TextBox 271">
                <a:extLst>
                  <a:ext uri="{FF2B5EF4-FFF2-40B4-BE49-F238E27FC236}">
                    <a16:creationId xmlns:a16="http://schemas.microsoft.com/office/drawing/2014/main" id="{D3B15BAD-9F3F-0D70-77BE-CC8A63332435}"/>
                  </a:ext>
                </a:extLst>
              </p:cNvPr>
              <p:cNvSpPr txBox="1"/>
              <p:nvPr/>
            </p:nvSpPr>
            <p:spPr>
              <a:xfrm>
                <a:off x="10042571" y="6201906"/>
                <a:ext cx="2048256" cy="160044"/>
              </a:xfrm>
              <a:prstGeom prst="rect">
                <a:avLst/>
              </a:prstGeom>
              <a:noFill/>
            </p:spPr>
            <p:txBody>
              <a:bodyPr wrap="square" lIns="27432" tIns="27432" rIns="27432" bIns="27432" anchor="ctr">
                <a:spAutoFit/>
              </a:bodyPr>
              <a:lstStyle/>
              <a:p>
                <a:pPr defTabSz="457200">
                  <a:defRPr sz="680" b="1">
                    <a:solidFill>
                      <a:srgbClr val="082A6B"/>
                    </a:solidFill>
                    <a:latin typeface="Aptos"/>
                  </a:defRPr>
                </a:pPr>
                <a:r>
                  <a:rPr sz="680" b="1" dirty="0">
                    <a:solidFill>
                      <a:srgbClr val="082A6B"/>
                    </a:solidFill>
                    <a:latin typeface="Aptos"/>
                  </a:rPr>
                  <a:t>B2B = Business to Business (Market Participants)</a:t>
                </a:r>
              </a:p>
            </p:txBody>
          </p:sp>
          <p:sp>
            <p:nvSpPr>
              <p:cNvPr id="273" name="TextBox 272">
                <a:extLst>
                  <a:ext uri="{FF2B5EF4-FFF2-40B4-BE49-F238E27FC236}">
                    <a16:creationId xmlns:a16="http://schemas.microsoft.com/office/drawing/2014/main" id="{291D2444-ECDA-695D-4B79-A8E5B9E82BCA}"/>
                  </a:ext>
                </a:extLst>
              </p:cNvPr>
              <p:cNvSpPr txBox="1"/>
              <p:nvPr/>
            </p:nvSpPr>
            <p:spPr>
              <a:xfrm>
                <a:off x="10038705" y="6391656"/>
                <a:ext cx="1920240" cy="164592"/>
              </a:xfrm>
              <a:prstGeom prst="rect">
                <a:avLst/>
              </a:prstGeom>
              <a:noFill/>
            </p:spPr>
            <p:txBody>
              <a:bodyPr wrap="square" lIns="27432" tIns="27432" rIns="27432" bIns="27432" anchor="ctr">
                <a:spAutoFit/>
              </a:bodyPr>
              <a:lstStyle/>
              <a:p>
                <a:pPr defTabSz="457200">
                  <a:defRPr sz="680" b="1">
                    <a:solidFill>
                      <a:srgbClr val="082A6B"/>
                    </a:solidFill>
                    <a:latin typeface="Aptos"/>
                  </a:defRPr>
                </a:pPr>
                <a:r>
                  <a:rPr sz="680" b="1" dirty="0">
                    <a:solidFill>
                      <a:srgbClr val="082A6B"/>
                    </a:solidFill>
                    <a:latin typeface="Aptos"/>
                  </a:rPr>
                  <a:t>B2C = Business to Customer (Public)</a:t>
                </a:r>
              </a:p>
            </p:txBody>
          </p:sp>
        </p:grpSp>
      </p:grpSp>
      <p:grpSp>
        <p:nvGrpSpPr>
          <p:cNvPr id="2" name="Group 1">
            <a:extLst>
              <a:ext uri="{FF2B5EF4-FFF2-40B4-BE49-F238E27FC236}">
                <a16:creationId xmlns:a16="http://schemas.microsoft.com/office/drawing/2014/main" id="{6F367895-3924-FFD7-E88E-AE2E33F98896}"/>
              </a:ext>
            </a:extLst>
          </p:cNvPr>
          <p:cNvGrpSpPr/>
          <p:nvPr/>
        </p:nvGrpSpPr>
        <p:grpSpPr>
          <a:xfrm>
            <a:off x="3127248" y="786384"/>
            <a:ext cx="6748272" cy="5230368"/>
            <a:chOff x="3127248" y="786384"/>
            <a:chExt cx="6748272" cy="5230368"/>
          </a:xfrm>
        </p:grpSpPr>
        <p:sp>
          <p:nvSpPr>
            <p:cNvPr id="3" name="Rounded Rectangle 4">
              <a:extLst>
                <a:ext uri="{FF2B5EF4-FFF2-40B4-BE49-F238E27FC236}">
                  <a16:creationId xmlns:a16="http://schemas.microsoft.com/office/drawing/2014/main" id="{F1DA28AB-BC1A-EA3A-B17B-0A81872FB392}"/>
                </a:ext>
              </a:extLst>
            </p:cNvPr>
            <p:cNvSpPr/>
            <p:nvPr/>
          </p:nvSpPr>
          <p:spPr>
            <a:xfrm>
              <a:off x="3429000" y="786384"/>
              <a:ext cx="6446520" cy="5230368"/>
            </a:xfrm>
            <a:prstGeom prst="roundRect">
              <a:avLst/>
            </a:prstGeom>
            <a:solidFill>
              <a:srgbClr val="FFFFFF"/>
            </a:solidFill>
            <a:ln w="22860" cap="flat" cmpd="sng" algn="ctr">
              <a:solidFill>
                <a:srgbClr val="087F99"/>
              </a:solidFill>
              <a:prstDash val="solid"/>
            </a:ln>
            <a:effectLst>
              <a:outerShdw blurRad="40000" dist="23000" dir="5400000" rotWithShape="0">
                <a:srgbClr val="000000">
                  <a:alpha val="35000"/>
                </a:srgb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white"/>
                </a:solidFill>
                <a:effectLst/>
                <a:uLnTx/>
                <a:uFillTx/>
                <a:latin typeface="Calibri"/>
                <a:ea typeface="+mn-ea"/>
                <a:cs typeface="+mn-cs"/>
              </a:endParaRPr>
            </a:p>
          </p:txBody>
        </p:sp>
        <p:sp>
          <p:nvSpPr>
            <p:cNvPr id="4" name="TextBox 3">
              <a:extLst>
                <a:ext uri="{FF2B5EF4-FFF2-40B4-BE49-F238E27FC236}">
                  <a16:creationId xmlns:a16="http://schemas.microsoft.com/office/drawing/2014/main" id="{CEFF67AF-6B31-F4EC-1BC5-1A6F7FFAB302}"/>
                </a:ext>
              </a:extLst>
            </p:cNvPr>
            <p:cNvSpPr txBox="1"/>
            <p:nvPr/>
          </p:nvSpPr>
          <p:spPr>
            <a:xfrm>
              <a:off x="4846320" y="1170432"/>
              <a:ext cx="3657600" cy="237744"/>
            </a:xfrm>
            <a:prstGeom prst="rect">
              <a:avLst/>
            </a:prstGeom>
            <a:noFill/>
          </p:spPr>
          <p:txBody>
            <a:bodyPr wrap="square" lIns="27432" tIns="27432" rIns="27432" bIns="27432" anchor="ctr">
              <a:spAutoFit/>
            </a:bodyPr>
            <a:lstStyle/>
            <a:p>
              <a:pPr algn="ctr" defTabSz="457200">
                <a:defRPr sz="1100" b="1">
                  <a:solidFill>
                    <a:srgbClr val="087F99"/>
                  </a:solidFill>
                  <a:latin typeface="Aptos"/>
                </a:defRPr>
              </a:pPr>
              <a:r>
                <a:rPr sz="1100" b="1" dirty="0">
                  <a:solidFill>
                    <a:srgbClr val="087F99"/>
                  </a:solidFill>
                  <a:latin typeface="Aptos"/>
                </a:rPr>
                <a:t>One secure access. One integrated experience.</a:t>
              </a:r>
            </a:p>
          </p:txBody>
        </p:sp>
        <p:sp>
          <p:nvSpPr>
            <p:cNvPr id="5" name="Right Arrow 44">
              <a:extLst>
                <a:ext uri="{FF2B5EF4-FFF2-40B4-BE49-F238E27FC236}">
                  <a16:creationId xmlns:a16="http://schemas.microsoft.com/office/drawing/2014/main" id="{D249B0CB-BA1B-D351-3412-F165F680F8D5}"/>
                </a:ext>
              </a:extLst>
            </p:cNvPr>
            <p:cNvSpPr/>
            <p:nvPr/>
          </p:nvSpPr>
          <p:spPr>
            <a:xfrm>
              <a:off x="3127248" y="3063240"/>
              <a:ext cx="384048" cy="594360"/>
            </a:xfrm>
            <a:prstGeom prst="rightArrow">
              <a:avLst/>
            </a:prstGeom>
            <a:solidFill>
              <a:srgbClr val="082A6B"/>
            </a:solidFill>
            <a:ln w="9525" cap="flat" cmpd="sng" algn="ctr">
              <a:solidFill>
                <a:srgbClr val="082A6B"/>
              </a:solidFill>
              <a:prstDash val="solid"/>
            </a:ln>
            <a:effectLst>
              <a:outerShdw blurRad="40000" dist="23000" dir="5400000" rotWithShape="0">
                <a:srgbClr val="000000">
                  <a:alpha val="35000"/>
                </a:srgb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white"/>
                </a:solidFill>
                <a:effectLst/>
                <a:uLnTx/>
                <a:uFillTx/>
                <a:latin typeface="Calibri"/>
                <a:ea typeface="+mn-ea"/>
                <a:cs typeface="+mn-cs"/>
              </a:endParaRPr>
            </a:p>
          </p:txBody>
        </p:sp>
        <p:sp>
          <p:nvSpPr>
            <p:cNvPr id="6" name="Rectangle 5">
              <a:extLst>
                <a:ext uri="{FF2B5EF4-FFF2-40B4-BE49-F238E27FC236}">
                  <a16:creationId xmlns:a16="http://schemas.microsoft.com/office/drawing/2014/main" id="{7D080A99-43B4-D28F-8CC2-959A37B3133B}"/>
                </a:ext>
              </a:extLst>
            </p:cNvPr>
            <p:cNvSpPr/>
            <p:nvPr/>
          </p:nvSpPr>
          <p:spPr>
            <a:xfrm>
              <a:off x="4219956" y="803799"/>
              <a:ext cx="4860035" cy="329184"/>
            </a:xfrm>
            <a:prstGeom prst="rect">
              <a:avLst/>
            </a:prstGeom>
            <a:solidFill>
              <a:srgbClr val="087F99"/>
            </a:solidFill>
            <a:ln w="9525" cap="flat" cmpd="sng" algn="ctr">
              <a:solidFill>
                <a:srgbClr val="087F99"/>
              </a:solidFill>
              <a:prstDash val="solid"/>
            </a:ln>
            <a:effectLst>
              <a:outerShdw blurRad="40000" dist="23000" dir="5400000" rotWithShape="0">
                <a:srgbClr val="000000">
                  <a:alpha val="35000"/>
                </a:srgb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dirty="0">
                  <a:ln>
                    <a:noFill/>
                  </a:ln>
                  <a:solidFill>
                    <a:prstClr val="white"/>
                  </a:solidFill>
                  <a:effectLst/>
                  <a:uLnTx/>
                  <a:uFillTx/>
                  <a:latin typeface="Calibri"/>
                  <a:ea typeface="+mn-ea"/>
                  <a:cs typeface="+mn-cs"/>
                </a:rPr>
                <a:t>FUTURE (MODERNIZED EXPERIENCE)</a:t>
              </a:r>
            </a:p>
          </p:txBody>
        </p:sp>
      </p:grpSp>
      <p:grpSp>
        <p:nvGrpSpPr>
          <p:cNvPr id="7" name="Group 6">
            <a:extLst>
              <a:ext uri="{FF2B5EF4-FFF2-40B4-BE49-F238E27FC236}">
                <a16:creationId xmlns:a16="http://schemas.microsoft.com/office/drawing/2014/main" id="{898A5A63-23F9-ACC5-41DD-E76B6CA4A0DF}"/>
              </a:ext>
            </a:extLst>
          </p:cNvPr>
          <p:cNvGrpSpPr/>
          <p:nvPr/>
        </p:nvGrpSpPr>
        <p:grpSpPr>
          <a:xfrm>
            <a:off x="137160" y="783329"/>
            <a:ext cx="3063240" cy="5233423"/>
            <a:chOff x="137160" y="783329"/>
            <a:chExt cx="3063240" cy="5233423"/>
          </a:xfrm>
        </p:grpSpPr>
        <p:sp>
          <p:nvSpPr>
            <p:cNvPr id="8" name="Rounded Rectangle 3">
              <a:extLst>
                <a:ext uri="{FF2B5EF4-FFF2-40B4-BE49-F238E27FC236}">
                  <a16:creationId xmlns:a16="http://schemas.microsoft.com/office/drawing/2014/main" id="{67598B36-AAEA-A6AC-1EA6-BE8FB3DD6FEA}"/>
                </a:ext>
              </a:extLst>
            </p:cNvPr>
            <p:cNvSpPr/>
            <p:nvPr/>
          </p:nvSpPr>
          <p:spPr>
            <a:xfrm>
              <a:off x="137160" y="786384"/>
              <a:ext cx="3063240" cy="5230368"/>
            </a:xfrm>
            <a:prstGeom prst="roundRect">
              <a:avLst/>
            </a:prstGeom>
            <a:solidFill>
              <a:srgbClr val="FFFFFF"/>
            </a:solidFill>
            <a:ln w="22860" cap="flat" cmpd="sng" algn="ctr">
              <a:solidFill>
                <a:srgbClr val="082A6B"/>
              </a:solidFill>
              <a:prstDash val="solid"/>
            </a:ln>
            <a:effectLst>
              <a:outerShdw blurRad="40000" dist="23000" dir="5400000" rotWithShape="0">
                <a:srgbClr val="000000">
                  <a:alpha val="35000"/>
                </a:srgb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white"/>
                </a:solidFill>
                <a:effectLst/>
                <a:uLnTx/>
                <a:uFillTx/>
                <a:latin typeface="Calibri"/>
                <a:ea typeface="+mn-ea"/>
                <a:cs typeface="+mn-cs"/>
              </a:endParaRPr>
            </a:p>
          </p:txBody>
        </p:sp>
        <p:sp>
          <p:nvSpPr>
            <p:cNvPr id="9" name="Rectangle 8">
              <a:extLst>
                <a:ext uri="{FF2B5EF4-FFF2-40B4-BE49-F238E27FC236}">
                  <a16:creationId xmlns:a16="http://schemas.microsoft.com/office/drawing/2014/main" id="{11E43170-9FF3-A829-AC57-5FDAB26B1EE2}"/>
                </a:ext>
              </a:extLst>
            </p:cNvPr>
            <p:cNvSpPr/>
            <p:nvPr/>
          </p:nvSpPr>
          <p:spPr>
            <a:xfrm>
              <a:off x="642366" y="786386"/>
              <a:ext cx="2071337" cy="329184"/>
            </a:xfrm>
            <a:prstGeom prst="rect">
              <a:avLst/>
            </a:prstGeom>
            <a:solidFill>
              <a:srgbClr val="082A6B"/>
            </a:solidFill>
            <a:ln w="9525" cap="flat" cmpd="sng" algn="ctr">
              <a:solidFill>
                <a:srgbClr val="082A6B"/>
              </a:solidFill>
              <a:prstDash val="solid"/>
            </a:ln>
            <a:effectLst>
              <a:outerShdw blurRad="40000" dist="23000" dir="5400000" rotWithShape="0">
                <a:srgbClr val="000000">
                  <a:alpha val="35000"/>
                </a:srgb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white"/>
                </a:solidFill>
                <a:effectLst/>
                <a:uLnTx/>
                <a:uFillTx/>
                <a:latin typeface="Calibri"/>
                <a:ea typeface="+mn-ea"/>
                <a:cs typeface="+mn-cs"/>
              </a:endParaRPr>
            </a:p>
          </p:txBody>
        </p:sp>
        <p:sp>
          <p:nvSpPr>
            <p:cNvPr id="10" name="TextBox 9">
              <a:extLst>
                <a:ext uri="{FF2B5EF4-FFF2-40B4-BE49-F238E27FC236}">
                  <a16:creationId xmlns:a16="http://schemas.microsoft.com/office/drawing/2014/main" id="{F9B93879-9E52-6410-3CC6-C5AF87CE2DB5}"/>
                </a:ext>
              </a:extLst>
            </p:cNvPr>
            <p:cNvSpPr txBox="1"/>
            <p:nvPr/>
          </p:nvSpPr>
          <p:spPr>
            <a:xfrm>
              <a:off x="589056" y="783329"/>
              <a:ext cx="2124647" cy="317010"/>
            </a:xfrm>
            <a:prstGeom prst="rect">
              <a:avLst/>
            </a:prstGeom>
            <a:noFill/>
          </p:spPr>
          <p:txBody>
            <a:bodyPr wrap="square" lIns="27432" tIns="27432" rIns="27432" bIns="27432" anchor="ctr">
              <a:spAutoFit/>
            </a:bodyPr>
            <a:lstStyle/>
            <a:p>
              <a:pPr algn="ctr" defTabSz="457200">
                <a:defRPr sz="1700" b="1">
                  <a:solidFill>
                    <a:srgbClr val="FFFFFF"/>
                  </a:solidFill>
                  <a:latin typeface="Aptos"/>
                </a:defRPr>
              </a:pPr>
              <a:r>
                <a:rPr sz="1700" b="1" dirty="0">
                  <a:solidFill>
                    <a:srgbClr val="FFFFFF"/>
                  </a:solidFill>
                  <a:latin typeface="Aptos"/>
                </a:rPr>
                <a:t>TODAY</a:t>
              </a:r>
            </a:p>
          </p:txBody>
        </p:sp>
        <p:sp>
          <p:nvSpPr>
            <p:cNvPr id="11" name="TextBox 10">
              <a:extLst>
                <a:ext uri="{FF2B5EF4-FFF2-40B4-BE49-F238E27FC236}">
                  <a16:creationId xmlns:a16="http://schemas.microsoft.com/office/drawing/2014/main" id="{7A242668-2DD4-D63C-5802-03815EA298F1}"/>
                </a:ext>
              </a:extLst>
            </p:cNvPr>
            <p:cNvSpPr txBox="1"/>
            <p:nvPr/>
          </p:nvSpPr>
          <p:spPr>
            <a:xfrm>
              <a:off x="411480" y="1170432"/>
              <a:ext cx="2514600" cy="237744"/>
            </a:xfrm>
            <a:prstGeom prst="rect">
              <a:avLst/>
            </a:prstGeom>
            <a:noFill/>
          </p:spPr>
          <p:txBody>
            <a:bodyPr wrap="square" lIns="27432" tIns="27432" rIns="27432" bIns="27432" anchor="ctr">
              <a:spAutoFit/>
            </a:bodyPr>
            <a:lstStyle/>
            <a:p>
              <a:pPr algn="ctr" defTabSz="457200">
                <a:defRPr sz="1000" b="1">
                  <a:solidFill>
                    <a:srgbClr val="082A6B"/>
                  </a:solidFill>
                  <a:latin typeface="Aptos"/>
                </a:defRPr>
              </a:pPr>
              <a:r>
                <a:rPr sz="1000" b="1">
                  <a:solidFill>
                    <a:srgbClr val="082A6B"/>
                  </a:solidFill>
                  <a:latin typeface="Aptos"/>
                </a:rPr>
                <a:t>Multiple channels. Manual processes.</a:t>
              </a:r>
            </a:p>
          </p:txBody>
        </p:sp>
        <p:sp>
          <p:nvSpPr>
            <p:cNvPr id="12" name="Rounded Rectangle 13">
              <a:extLst>
                <a:ext uri="{FF2B5EF4-FFF2-40B4-BE49-F238E27FC236}">
                  <a16:creationId xmlns:a16="http://schemas.microsoft.com/office/drawing/2014/main" id="{1EFAD514-3068-D1B4-CC5C-1E885E6BF7A8}"/>
                </a:ext>
              </a:extLst>
            </p:cNvPr>
            <p:cNvSpPr/>
            <p:nvPr/>
          </p:nvSpPr>
          <p:spPr>
            <a:xfrm>
              <a:off x="256032" y="1536192"/>
              <a:ext cx="1554480" cy="1078992"/>
            </a:xfrm>
            <a:prstGeom prst="roundRect">
              <a:avLst/>
            </a:prstGeom>
            <a:solidFill>
              <a:srgbClr val="EAF3FB"/>
            </a:solidFill>
            <a:ln w="16510" cap="flat" cmpd="sng" algn="ctr">
              <a:solidFill>
                <a:srgbClr val="0A5AA8"/>
              </a:solidFill>
              <a:prstDash val="solid"/>
            </a:ln>
            <a:effectLst>
              <a:outerShdw blurRad="40000" dist="23000" dir="5400000" rotWithShape="0">
                <a:srgbClr val="000000">
                  <a:alpha val="35000"/>
                </a:srgb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white"/>
                </a:solidFill>
                <a:effectLst/>
                <a:uLnTx/>
                <a:uFillTx/>
                <a:latin typeface="Calibri"/>
                <a:ea typeface="+mn-ea"/>
                <a:cs typeface="+mn-cs"/>
              </a:endParaRPr>
            </a:p>
          </p:txBody>
        </p:sp>
        <p:sp>
          <p:nvSpPr>
            <p:cNvPr id="13" name="Rectangle 12">
              <a:extLst>
                <a:ext uri="{FF2B5EF4-FFF2-40B4-BE49-F238E27FC236}">
                  <a16:creationId xmlns:a16="http://schemas.microsoft.com/office/drawing/2014/main" id="{20BD60F6-6170-2ACC-23CD-912E5CC9B4E6}"/>
                </a:ext>
              </a:extLst>
            </p:cNvPr>
            <p:cNvSpPr/>
            <p:nvPr/>
          </p:nvSpPr>
          <p:spPr>
            <a:xfrm>
              <a:off x="457200" y="1810512"/>
              <a:ext cx="329184" cy="210312"/>
            </a:xfrm>
            <a:prstGeom prst="rect">
              <a:avLst/>
            </a:prstGeom>
            <a:solidFill>
              <a:srgbClr val="FFFFFF"/>
            </a:solidFill>
            <a:ln w="19050" cap="flat" cmpd="sng" algn="ctr">
              <a:solidFill>
                <a:srgbClr val="082A6B"/>
              </a:solidFill>
              <a:prstDash val="solid"/>
            </a:ln>
            <a:effectLst>
              <a:outerShdw blurRad="40000" dist="23000" dir="5400000" rotWithShape="0">
                <a:srgbClr val="000000">
                  <a:alpha val="35000"/>
                </a:srgb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white"/>
                </a:solidFill>
                <a:effectLst/>
                <a:uLnTx/>
                <a:uFillTx/>
                <a:latin typeface="Calibri"/>
                <a:ea typeface="+mn-ea"/>
                <a:cs typeface="+mn-cs"/>
              </a:endParaRPr>
            </a:p>
          </p:txBody>
        </p:sp>
        <p:cxnSp>
          <p:nvCxnSpPr>
            <p:cNvPr id="14" name="Connector 15">
              <a:extLst>
                <a:ext uri="{FF2B5EF4-FFF2-40B4-BE49-F238E27FC236}">
                  <a16:creationId xmlns:a16="http://schemas.microsoft.com/office/drawing/2014/main" id="{353D0F7A-3686-7596-B409-2775BD95FF7C}"/>
                </a:ext>
              </a:extLst>
            </p:cNvPr>
            <p:cNvCxnSpPr/>
            <p:nvPr/>
          </p:nvCxnSpPr>
          <p:spPr>
            <a:xfrm>
              <a:off x="621792" y="2020824"/>
              <a:ext cx="0" cy="82296"/>
            </a:xfrm>
            <a:prstGeom prst="line">
              <a:avLst/>
            </a:prstGeom>
            <a:noFill/>
            <a:ln w="19050" cap="flat" cmpd="sng" algn="ctr">
              <a:solidFill>
                <a:srgbClr val="082A6B"/>
              </a:solidFill>
              <a:prstDash val="solid"/>
            </a:ln>
            <a:effectLst>
              <a:outerShdw blurRad="40000" dist="20000" dir="5400000" rotWithShape="0">
                <a:srgbClr val="000000">
                  <a:alpha val="38000"/>
                </a:srgbClr>
              </a:outerShdw>
            </a:effectLst>
          </p:spPr>
        </p:cxnSp>
        <p:cxnSp>
          <p:nvCxnSpPr>
            <p:cNvPr id="15" name="Connector 16">
              <a:extLst>
                <a:ext uri="{FF2B5EF4-FFF2-40B4-BE49-F238E27FC236}">
                  <a16:creationId xmlns:a16="http://schemas.microsoft.com/office/drawing/2014/main" id="{505C5705-830B-F89A-3001-1A43B2862575}"/>
                </a:ext>
              </a:extLst>
            </p:cNvPr>
            <p:cNvCxnSpPr/>
            <p:nvPr/>
          </p:nvCxnSpPr>
          <p:spPr>
            <a:xfrm>
              <a:off x="530352" y="2103120"/>
              <a:ext cx="182880" cy="0"/>
            </a:xfrm>
            <a:prstGeom prst="line">
              <a:avLst/>
            </a:prstGeom>
            <a:noFill/>
            <a:ln w="19050" cap="flat" cmpd="sng" algn="ctr">
              <a:solidFill>
                <a:srgbClr val="082A6B"/>
              </a:solidFill>
              <a:prstDash val="solid"/>
            </a:ln>
            <a:effectLst>
              <a:outerShdw blurRad="40000" dist="20000" dir="5400000" rotWithShape="0">
                <a:srgbClr val="000000">
                  <a:alpha val="38000"/>
                </a:srgbClr>
              </a:outerShdw>
            </a:effectLst>
          </p:spPr>
        </p:cxnSp>
        <p:sp>
          <p:nvSpPr>
            <p:cNvPr id="16" name="TextBox 15">
              <a:extLst>
                <a:ext uri="{FF2B5EF4-FFF2-40B4-BE49-F238E27FC236}">
                  <a16:creationId xmlns:a16="http://schemas.microsoft.com/office/drawing/2014/main" id="{B7993FA0-6D1E-2E28-E633-637C55BC8C2C}"/>
                </a:ext>
              </a:extLst>
            </p:cNvPr>
            <p:cNvSpPr txBox="1"/>
            <p:nvPr/>
          </p:nvSpPr>
          <p:spPr>
            <a:xfrm>
              <a:off x="822276" y="1787652"/>
              <a:ext cx="777240" cy="310896"/>
            </a:xfrm>
            <a:prstGeom prst="rect">
              <a:avLst/>
            </a:prstGeom>
            <a:noFill/>
          </p:spPr>
          <p:txBody>
            <a:bodyPr wrap="square" lIns="27432" tIns="27432" rIns="27432" bIns="27432" anchor="ctr">
              <a:spAutoFit/>
            </a:bodyPr>
            <a:lstStyle/>
            <a:p>
              <a:pPr algn="ctr" defTabSz="457200">
                <a:defRPr sz="1500" b="1">
                  <a:solidFill>
                    <a:srgbClr val="082A6B"/>
                  </a:solidFill>
                  <a:latin typeface="Aptos"/>
                </a:defRPr>
              </a:pPr>
              <a:r>
                <a:rPr sz="1500" b="1" dirty="0">
                  <a:solidFill>
                    <a:srgbClr val="082A6B"/>
                  </a:solidFill>
                  <a:latin typeface="Aptos"/>
                </a:rPr>
                <a:t>MIS</a:t>
              </a:r>
            </a:p>
          </p:txBody>
        </p:sp>
        <p:sp>
          <p:nvSpPr>
            <p:cNvPr id="17" name="TextBox 16">
              <a:extLst>
                <a:ext uri="{FF2B5EF4-FFF2-40B4-BE49-F238E27FC236}">
                  <a16:creationId xmlns:a16="http://schemas.microsoft.com/office/drawing/2014/main" id="{97FAE12D-0F73-06B7-21B4-69474371A4F3}"/>
                </a:ext>
              </a:extLst>
            </p:cNvPr>
            <p:cNvSpPr txBox="1"/>
            <p:nvPr/>
          </p:nvSpPr>
          <p:spPr>
            <a:xfrm>
              <a:off x="374904" y="2193561"/>
              <a:ext cx="1417320" cy="310896"/>
            </a:xfrm>
            <a:prstGeom prst="rect">
              <a:avLst/>
            </a:prstGeom>
            <a:noFill/>
          </p:spPr>
          <p:txBody>
            <a:bodyPr wrap="square" lIns="27432" tIns="27432" rIns="27432" bIns="27432" anchor="ctr">
              <a:spAutoFit/>
            </a:bodyPr>
            <a:lstStyle/>
            <a:p>
              <a:pPr algn="ctr" defTabSz="457200">
                <a:defRPr sz="800" b="1">
                  <a:solidFill>
                    <a:srgbClr val="082A6B"/>
                  </a:solidFill>
                  <a:latin typeface="Aptos"/>
                </a:defRPr>
              </a:pPr>
              <a:r>
                <a:rPr sz="800" b="1" dirty="0">
                  <a:solidFill>
                    <a:srgbClr val="082A6B"/>
                  </a:solidFill>
                  <a:latin typeface="Aptos"/>
                </a:rPr>
                <a:t>Market Information</a:t>
              </a:r>
              <a:br>
                <a:rPr sz="800" b="1" dirty="0">
                  <a:solidFill>
                    <a:srgbClr val="082A6B"/>
                  </a:solidFill>
                  <a:latin typeface="Aptos"/>
                </a:rPr>
              </a:br>
              <a:r>
                <a:rPr sz="800" b="1" dirty="0">
                  <a:solidFill>
                    <a:srgbClr val="082A6B"/>
                  </a:solidFill>
                  <a:latin typeface="Aptos"/>
                </a:rPr>
                <a:t>System</a:t>
              </a:r>
            </a:p>
          </p:txBody>
        </p:sp>
        <p:sp>
          <p:nvSpPr>
            <p:cNvPr id="18" name="Rounded Rectangle 19">
              <a:extLst>
                <a:ext uri="{FF2B5EF4-FFF2-40B4-BE49-F238E27FC236}">
                  <a16:creationId xmlns:a16="http://schemas.microsoft.com/office/drawing/2014/main" id="{B82D7F2D-43CE-3F87-3BD1-1A8C086821BF}"/>
                </a:ext>
              </a:extLst>
            </p:cNvPr>
            <p:cNvSpPr/>
            <p:nvPr/>
          </p:nvSpPr>
          <p:spPr>
            <a:xfrm>
              <a:off x="1847088" y="1536192"/>
              <a:ext cx="1188720" cy="1078992"/>
            </a:xfrm>
            <a:prstGeom prst="roundRect">
              <a:avLst/>
            </a:prstGeom>
            <a:solidFill>
              <a:srgbClr val="FFFFFF"/>
            </a:solidFill>
            <a:ln w="15240" cap="flat" cmpd="sng" algn="ctr">
              <a:solidFill>
                <a:srgbClr val="0A5AA8"/>
              </a:solidFill>
              <a:prstDash val="solid"/>
            </a:ln>
            <a:effectLst>
              <a:outerShdw blurRad="40000" dist="23000" dir="5400000" rotWithShape="0">
                <a:srgbClr val="000000">
                  <a:alpha val="35000"/>
                </a:srgb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white"/>
                </a:solidFill>
                <a:effectLst/>
                <a:uLnTx/>
                <a:uFillTx/>
                <a:latin typeface="Calibri"/>
                <a:ea typeface="+mn-ea"/>
                <a:cs typeface="+mn-cs"/>
              </a:endParaRPr>
            </a:p>
          </p:txBody>
        </p:sp>
        <p:sp>
          <p:nvSpPr>
            <p:cNvPr id="19" name="TextBox 18">
              <a:extLst>
                <a:ext uri="{FF2B5EF4-FFF2-40B4-BE49-F238E27FC236}">
                  <a16:creationId xmlns:a16="http://schemas.microsoft.com/office/drawing/2014/main" id="{8E9A01FE-5BB0-21CA-4353-C88A11A155B3}"/>
                </a:ext>
              </a:extLst>
            </p:cNvPr>
            <p:cNvSpPr txBox="1"/>
            <p:nvPr/>
          </p:nvSpPr>
          <p:spPr>
            <a:xfrm>
              <a:off x="1965960" y="1596782"/>
              <a:ext cx="960120" cy="347472"/>
            </a:xfrm>
            <a:prstGeom prst="rect">
              <a:avLst/>
            </a:prstGeom>
            <a:noFill/>
          </p:spPr>
          <p:txBody>
            <a:bodyPr wrap="square" lIns="27432" tIns="27432" rIns="27432" bIns="27432" anchor="ctr">
              <a:spAutoFit/>
            </a:bodyPr>
            <a:lstStyle/>
            <a:p>
              <a:pPr algn="ctr" defTabSz="457200">
                <a:defRPr sz="900" b="1">
                  <a:solidFill>
                    <a:srgbClr val="082A6B"/>
                  </a:solidFill>
                  <a:latin typeface="Aptos"/>
                </a:defRPr>
              </a:pPr>
              <a:r>
                <a:rPr sz="900" b="1" dirty="0">
                  <a:solidFill>
                    <a:srgbClr val="082A6B"/>
                  </a:solidFill>
                  <a:latin typeface="Aptos"/>
                </a:rPr>
                <a:t>Operational</a:t>
              </a:r>
              <a:br>
                <a:rPr sz="900" b="1" dirty="0">
                  <a:solidFill>
                    <a:srgbClr val="082A6B"/>
                  </a:solidFill>
                  <a:latin typeface="Aptos"/>
                </a:rPr>
              </a:br>
              <a:r>
                <a:rPr sz="900" b="1" dirty="0">
                  <a:solidFill>
                    <a:srgbClr val="082A6B"/>
                  </a:solidFill>
                  <a:latin typeface="Aptos"/>
                </a:rPr>
                <a:t>applications</a:t>
              </a:r>
            </a:p>
          </p:txBody>
        </p:sp>
        <p:sp>
          <p:nvSpPr>
            <p:cNvPr id="20" name="TextBox 19">
              <a:extLst>
                <a:ext uri="{FF2B5EF4-FFF2-40B4-BE49-F238E27FC236}">
                  <a16:creationId xmlns:a16="http://schemas.microsoft.com/office/drawing/2014/main" id="{895CE373-7618-167A-B5A8-36F74A727F66}"/>
                </a:ext>
              </a:extLst>
            </p:cNvPr>
            <p:cNvSpPr txBox="1"/>
            <p:nvPr/>
          </p:nvSpPr>
          <p:spPr>
            <a:xfrm>
              <a:off x="1924811" y="2098548"/>
              <a:ext cx="960120" cy="384048"/>
            </a:xfrm>
            <a:prstGeom prst="rect">
              <a:avLst/>
            </a:prstGeom>
            <a:noFill/>
          </p:spPr>
          <p:txBody>
            <a:bodyPr wrap="square" lIns="27432" tIns="27432" rIns="27432" bIns="27432" anchor="ctr">
              <a:spAutoFit/>
            </a:bodyPr>
            <a:lstStyle/>
            <a:p>
              <a:pPr algn="ctr" defTabSz="457200">
                <a:defRPr sz="900" b="1">
                  <a:solidFill>
                    <a:srgbClr val="082A6B"/>
                  </a:solidFill>
                  <a:latin typeface="Aptos"/>
                </a:defRPr>
              </a:pPr>
              <a:r>
                <a:rPr sz="900" b="1" dirty="0">
                  <a:solidFill>
                    <a:srgbClr val="082A6B"/>
                  </a:solidFill>
                  <a:latin typeface="Aptos"/>
                </a:rPr>
                <a:t>Digital Certificates</a:t>
              </a:r>
              <a:br>
                <a:rPr sz="900" b="1" dirty="0">
                  <a:solidFill>
                    <a:srgbClr val="082A6B"/>
                  </a:solidFill>
                  <a:latin typeface="Aptos"/>
                </a:rPr>
              </a:br>
              <a:r>
                <a:rPr sz="900" b="1" dirty="0">
                  <a:solidFill>
                    <a:srgbClr val="082A6B"/>
                  </a:solidFill>
                  <a:latin typeface="Aptos"/>
                </a:rPr>
                <a:t>for secure access</a:t>
              </a:r>
            </a:p>
          </p:txBody>
        </p:sp>
        <p:sp>
          <p:nvSpPr>
            <p:cNvPr id="21" name="Rounded Rectangle 22">
              <a:extLst>
                <a:ext uri="{FF2B5EF4-FFF2-40B4-BE49-F238E27FC236}">
                  <a16:creationId xmlns:a16="http://schemas.microsoft.com/office/drawing/2014/main" id="{59696192-5406-F1F7-9602-B4AC9B6677B7}"/>
                </a:ext>
              </a:extLst>
            </p:cNvPr>
            <p:cNvSpPr/>
            <p:nvPr/>
          </p:nvSpPr>
          <p:spPr>
            <a:xfrm>
              <a:off x="256032" y="2926080"/>
              <a:ext cx="1554480" cy="1078992"/>
            </a:xfrm>
            <a:prstGeom prst="roundRect">
              <a:avLst/>
            </a:prstGeom>
            <a:solidFill>
              <a:srgbClr val="F4F6F8"/>
            </a:solidFill>
            <a:ln w="16510" cap="flat" cmpd="sng" algn="ctr">
              <a:solidFill>
                <a:srgbClr val="6B7280"/>
              </a:solidFill>
              <a:prstDash val="solid"/>
            </a:ln>
            <a:effectLst>
              <a:outerShdw blurRad="40000" dist="23000" dir="5400000" rotWithShape="0">
                <a:srgbClr val="000000">
                  <a:alpha val="35000"/>
                </a:srgb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white"/>
                </a:solidFill>
                <a:effectLst/>
                <a:uLnTx/>
                <a:uFillTx/>
                <a:latin typeface="Calibri"/>
                <a:ea typeface="+mn-ea"/>
                <a:cs typeface="+mn-cs"/>
              </a:endParaRPr>
            </a:p>
          </p:txBody>
        </p:sp>
        <p:sp>
          <p:nvSpPr>
            <p:cNvPr id="22" name="Rectangle 21">
              <a:extLst>
                <a:ext uri="{FF2B5EF4-FFF2-40B4-BE49-F238E27FC236}">
                  <a16:creationId xmlns:a16="http://schemas.microsoft.com/office/drawing/2014/main" id="{61487BFF-3DA1-6B59-D8AA-B11571C375A3}"/>
                </a:ext>
              </a:extLst>
            </p:cNvPr>
            <p:cNvSpPr/>
            <p:nvPr/>
          </p:nvSpPr>
          <p:spPr>
            <a:xfrm>
              <a:off x="436168" y="3214116"/>
              <a:ext cx="279806" cy="170992"/>
            </a:xfrm>
            <a:prstGeom prst="rect">
              <a:avLst/>
            </a:prstGeom>
            <a:solidFill>
              <a:srgbClr val="FFFFFF"/>
            </a:solidFill>
            <a:ln w="16510" cap="flat" cmpd="sng" algn="ctr">
              <a:solidFill>
                <a:srgbClr val="111827"/>
              </a:solidFill>
              <a:prstDash val="solid"/>
            </a:ln>
            <a:effectLst>
              <a:outerShdw blurRad="40000" dist="23000" dir="5400000" rotWithShape="0">
                <a:srgbClr val="000000">
                  <a:alpha val="35000"/>
                </a:srgb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white"/>
                </a:solidFill>
                <a:effectLst/>
                <a:uLnTx/>
                <a:uFillTx/>
                <a:latin typeface="Calibri"/>
                <a:ea typeface="+mn-ea"/>
                <a:cs typeface="+mn-cs"/>
              </a:endParaRPr>
            </a:p>
          </p:txBody>
        </p:sp>
        <p:cxnSp>
          <p:nvCxnSpPr>
            <p:cNvPr id="23" name="Connector 24">
              <a:extLst>
                <a:ext uri="{FF2B5EF4-FFF2-40B4-BE49-F238E27FC236}">
                  <a16:creationId xmlns:a16="http://schemas.microsoft.com/office/drawing/2014/main" id="{CAF0D214-626F-6C8F-6FFC-6B1B6CE5F766}"/>
                </a:ext>
              </a:extLst>
            </p:cNvPr>
            <p:cNvCxnSpPr/>
            <p:nvPr/>
          </p:nvCxnSpPr>
          <p:spPr>
            <a:xfrm>
              <a:off x="436168" y="3214116"/>
              <a:ext cx="139904" cy="101041"/>
            </a:xfrm>
            <a:prstGeom prst="line">
              <a:avLst/>
            </a:prstGeom>
            <a:noFill/>
            <a:ln w="13970" cap="flat" cmpd="sng" algn="ctr">
              <a:solidFill>
                <a:srgbClr val="111827"/>
              </a:solidFill>
              <a:prstDash val="solid"/>
            </a:ln>
            <a:effectLst>
              <a:outerShdw blurRad="40000" dist="20000" dir="5400000" rotWithShape="0">
                <a:srgbClr val="000000">
                  <a:alpha val="38000"/>
                </a:srgbClr>
              </a:outerShdw>
            </a:effectLst>
          </p:spPr>
        </p:cxnSp>
        <p:cxnSp>
          <p:nvCxnSpPr>
            <p:cNvPr id="24" name="Connector 25">
              <a:extLst>
                <a:ext uri="{FF2B5EF4-FFF2-40B4-BE49-F238E27FC236}">
                  <a16:creationId xmlns:a16="http://schemas.microsoft.com/office/drawing/2014/main" id="{345D5746-0A9F-1903-5892-91D6C8C61779}"/>
                </a:ext>
              </a:extLst>
            </p:cNvPr>
            <p:cNvCxnSpPr/>
            <p:nvPr/>
          </p:nvCxnSpPr>
          <p:spPr>
            <a:xfrm flipH="1">
              <a:off x="576072" y="3214116"/>
              <a:ext cx="139903" cy="101041"/>
            </a:xfrm>
            <a:prstGeom prst="line">
              <a:avLst/>
            </a:prstGeom>
            <a:noFill/>
            <a:ln w="13970" cap="flat" cmpd="sng" algn="ctr">
              <a:solidFill>
                <a:srgbClr val="111827"/>
              </a:solidFill>
              <a:prstDash val="solid"/>
            </a:ln>
            <a:effectLst>
              <a:outerShdw blurRad="40000" dist="20000" dir="5400000" rotWithShape="0">
                <a:srgbClr val="000000">
                  <a:alpha val="38000"/>
                </a:srgbClr>
              </a:outerShdw>
            </a:effectLst>
          </p:spPr>
        </p:cxnSp>
        <p:sp>
          <p:nvSpPr>
            <p:cNvPr id="25" name="Rounded Rectangle 26">
              <a:extLst>
                <a:ext uri="{FF2B5EF4-FFF2-40B4-BE49-F238E27FC236}">
                  <a16:creationId xmlns:a16="http://schemas.microsoft.com/office/drawing/2014/main" id="{79043FE9-C290-72B6-2C67-6868277029FB}"/>
                </a:ext>
              </a:extLst>
            </p:cNvPr>
            <p:cNvSpPr/>
            <p:nvPr/>
          </p:nvSpPr>
          <p:spPr>
            <a:xfrm>
              <a:off x="505206" y="3593591"/>
              <a:ext cx="54864" cy="89154"/>
            </a:xfrm>
            <a:prstGeom prst="roundRect">
              <a:avLst/>
            </a:prstGeom>
            <a:solidFill>
              <a:srgbClr val="111827"/>
            </a:solidFill>
            <a:ln w="6350" cap="flat" cmpd="sng" algn="ctr">
              <a:solidFill>
                <a:srgbClr val="111827"/>
              </a:solidFill>
              <a:prstDash val="solid"/>
            </a:ln>
            <a:effectLst>
              <a:outerShdw blurRad="40000" dist="23000" dir="5400000" rotWithShape="0">
                <a:srgbClr val="000000">
                  <a:alpha val="35000"/>
                </a:srgb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white"/>
                </a:solidFill>
                <a:effectLst/>
                <a:uLnTx/>
                <a:uFillTx/>
                <a:latin typeface="Calibri"/>
                <a:ea typeface="+mn-ea"/>
                <a:cs typeface="+mn-cs"/>
              </a:endParaRPr>
            </a:p>
          </p:txBody>
        </p:sp>
        <p:sp>
          <p:nvSpPr>
            <p:cNvPr id="26" name="Rounded Rectangle 27">
              <a:extLst>
                <a:ext uri="{FF2B5EF4-FFF2-40B4-BE49-F238E27FC236}">
                  <a16:creationId xmlns:a16="http://schemas.microsoft.com/office/drawing/2014/main" id="{7095848D-A91F-6BB5-3F9E-94B1252046FC}"/>
                </a:ext>
              </a:extLst>
            </p:cNvPr>
            <p:cNvSpPr/>
            <p:nvPr/>
          </p:nvSpPr>
          <p:spPr>
            <a:xfrm>
              <a:off x="628650" y="3696461"/>
              <a:ext cx="54864" cy="89154"/>
            </a:xfrm>
            <a:prstGeom prst="roundRect">
              <a:avLst/>
            </a:prstGeom>
            <a:solidFill>
              <a:srgbClr val="111827"/>
            </a:solidFill>
            <a:ln w="6350" cap="flat" cmpd="sng" algn="ctr">
              <a:solidFill>
                <a:srgbClr val="111827"/>
              </a:solidFill>
              <a:prstDash val="solid"/>
            </a:ln>
            <a:effectLst>
              <a:outerShdw blurRad="40000" dist="23000" dir="5400000" rotWithShape="0">
                <a:srgbClr val="000000">
                  <a:alpha val="35000"/>
                </a:srgb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white"/>
                </a:solidFill>
                <a:effectLst/>
                <a:uLnTx/>
                <a:uFillTx/>
                <a:latin typeface="Calibri"/>
                <a:ea typeface="+mn-ea"/>
                <a:cs typeface="+mn-cs"/>
              </a:endParaRPr>
            </a:p>
          </p:txBody>
        </p:sp>
        <p:cxnSp>
          <p:nvCxnSpPr>
            <p:cNvPr id="27" name="Connector 28">
              <a:extLst>
                <a:ext uri="{FF2B5EF4-FFF2-40B4-BE49-F238E27FC236}">
                  <a16:creationId xmlns:a16="http://schemas.microsoft.com/office/drawing/2014/main" id="{F5354B44-5016-45E5-D998-FE49FCFCA5D8}"/>
                </a:ext>
              </a:extLst>
            </p:cNvPr>
            <p:cNvCxnSpPr/>
            <p:nvPr/>
          </p:nvCxnSpPr>
          <p:spPr>
            <a:xfrm>
              <a:off x="553212" y="3669029"/>
              <a:ext cx="89154" cy="61722"/>
            </a:xfrm>
            <a:prstGeom prst="line">
              <a:avLst/>
            </a:prstGeom>
            <a:noFill/>
            <a:ln w="50800" cap="flat" cmpd="sng" algn="ctr">
              <a:solidFill>
                <a:srgbClr val="111827"/>
              </a:solidFill>
              <a:prstDash val="solid"/>
            </a:ln>
            <a:effectLst>
              <a:outerShdw blurRad="40000" dist="20000" dir="5400000" rotWithShape="0">
                <a:srgbClr val="000000">
                  <a:alpha val="38000"/>
                </a:srgbClr>
              </a:outerShdw>
            </a:effectLst>
          </p:spPr>
        </p:cxnSp>
        <p:sp>
          <p:nvSpPr>
            <p:cNvPr id="28" name="TextBox 27">
              <a:extLst>
                <a:ext uri="{FF2B5EF4-FFF2-40B4-BE49-F238E27FC236}">
                  <a16:creationId xmlns:a16="http://schemas.microsoft.com/office/drawing/2014/main" id="{C46775D4-587C-6BE4-FF81-CCE436382774}"/>
                </a:ext>
              </a:extLst>
            </p:cNvPr>
            <p:cNvSpPr txBox="1"/>
            <p:nvPr/>
          </p:nvSpPr>
          <p:spPr>
            <a:xfrm>
              <a:off x="850392" y="3028758"/>
              <a:ext cx="822960" cy="475488"/>
            </a:xfrm>
            <a:prstGeom prst="rect">
              <a:avLst/>
            </a:prstGeom>
            <a:noFill/>
          </p:spPr>
          <p:txBody>
            <a:bodyPr wrap="square" lIns="27432" tIns="27432" rIns="27432" bIns="27432" anchor="ctr">
              <a:spAutoFit/>
            </a:bodyPr>
            <a:lstStyle/>
            <a:p>
              <a:pPr algn="ctr" defTabSz="457200">
                <a:defRPr sz="1300" b="1">
                  <a:solidFill>
                    <a:srgbClr val="082A6B"/>
                  </a:solidFill>
                  <a:latin typeface="Aptos"/>
                </a:defRPr>
              </a:pPr>
              <a:r>
                <a:rPr sz="1300" b="1" dirty="0">
                  <a:solidFill>
                    <a:srgbClr val="082A6B"/>
                  </a:solidFill>
                  <a:latin typeface="Aptos"/>
                </a:rPr>
                <a:t>E-mail +</a:t>
              </a:r>
              <a:br>
                <a:rPr sz="1300" b="1" dirty="0">
                  <a:solidFill>
                    <a:srgbClr val="082A6B"/>
                  </a:solidFill>
                  <a:latin typeface="Aptos"/>
                </a:rPr>
              </a:br>
              <a:r>
                <a:rPr sz="1300" b="1" dirty="0">
                  <a:solidFill>
                    <a:srgbClr val="082A6B"/>
                  </a:solidFill>
                  <a:latin typeface="Aptos"/>
                </a:rPr>
                <a:t>Phone Calls</a:t>
              </a:r>
            </a:p>
          </p:txBody>
        </p:sp>
        <p:sp>
          <p:nvSpPr>
            <p:cNvPr id="29" name="TextBox 28">
              <a:extLst>
                <a:ext uri="{FF2B5EF4-FFF2-40B4-BE49-F238E27FC236}">
                  <a16:creationId xmlns:a16="http://schemas.microsoft.com/office/drawing/2014/main" id="{749CA50B-0880-89D0-FDCF-7CE44650FD68}"/>
                </a:ext>
              </a:extLst>
            </p:cNvPr>
            <p:cNvSpPr txBox="1"/>
            <p:nvPr/>
          </p:nvSpPr>
          <p:spPr>
            <a:xfrm>
              <a:off x="841248" y="3694176"/>
              <a:ext cx="822960" cy="237744"/>
            </a:xfrm>
            <a:prstGeom prst="rect">
              <a:avLst/>
            </a:prstGeom>
            <a:noFill/>
          </p:spPr>
          <p:txBody>
            <a:bodyPr wrap="square" lIns="27432" tIns="27432" rIns="27432" bIns="27432" anchor="ctr">
              <a:spAutoFit/>
            </a:bodyPr>
            <a:lstStyle/>
            <a:p>
              <a:pPr algn="ctr" defTabSz="457200">
                <a:defRPr sz="800" b="1">
                  <a:solidFill>
                    <a:srgbClr val="082A6B"/>
                  </a:solidFill>
                  <a:latin typeface="Aptos"/>
                </a:defRPr>
              </a:pPr>
              <a:r>
                <a:rPr sz="800" b="1" dirty="0">
                  <a:solidFill>
                    <a:srgbClr val="082A6B"/>
                  </a:solidFill>
                  <a:latin typeface="Aptos"/>
                </a:rPr>
                <a:t>(Manual Processes)</a:t>
              </a:r>
            </a:p>
          </p:txBody>
        </p:sp>
        <p:sp>
          <p:nvSpPr>
            <p:cNvPr id="30" name="Rounded Rectangle 31">
              <a:extLst>
                <a:ext uri="{FF2B5EF4-FFF2-40B4-BE49-F238E27FC236}">
                  <a16:creationId xmlns:a16="http://schemas.microsoft.com/office/drawing/2014/main" id="{E4AF3792-660B-4C7F-B3E3-6833F5AAB236}"/>
                </a:ext>
              </a:extLst>
            </p:cNvPr>
            <p:cNvSpPr/>
            <p:nvPr/>
          </p:nvSpPr>
          <p:spPr>
            <a:xfrm>
              <a:off x="1847088" y="2926080"/>
              <a:ext cx="1188720" cy="1078992"/>
            </a:xfrm>
            <a:prstGeom prst="roundRect">
              <a:avLst/>
            </a:prstGeom>
            <a:solidFill>
              <a:srgbClr val="FFFFFF"/>
            </a:solidFill>
            <a:ln w="15240" cap="flat" cmpd="sng" algn="ctr">
              <a:solidFill>
                <a:srgbClr val="6B7280"/>
              </a:solidFill>
              <a:prstDash val="solid"/>
            </a:ln>
            <a:effectLst>
              <a:outerShdw blurRad="40000" dist="23000" dir="5400000" rotWithShape="0">
                <a:srgbClr val="000000">
                  <a:alpha val="35000"/>
                </a:srgb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white"/>
                </a:solidFill>
                <a:effectLst/>
                <a:uLnTx/>
                <a:uFillTx/>
                <a:latin typeface="Calibri"/>
                <a:ea typeface="+mn-ea"/>
                <a:cs typeface="+mn-cs"/>
              </a:endParaRPr>
            </a:p>
          </p:txBody>
        </p:sp>
        <p:sp>
          <p:nvSpPr>
            <p:cNvPr id="31" name="TextBox 30">
              <a:extLst>
                <a:ext uri="{FF2B5EF4-FFF2-40B4-BE49-F238E27FC236}">
                  <a16:creationId xmlns:a16="http://schemas.microsoft.com/office/drawing/2014/main" id="{1F6D8E23-511D-1F3E-15D4-C8706FC13E9B}"/>
                </a:ext>
              </a:extLst>
            </p:cNvPr>
            <p:cNvSpPr txBox="1"/>
            <p:nvPr/>
          </p:nvSpPr>
          <p:spPr>
            <a:xfrm>
              <a:off x="1975103" y="2999232"/>
              <a:ext cx="960120" cy="429768"/>
            </a:xfrm>
            <a:prstGeom prst="rect">
              <a:avLst/>
            </a:prstGeom>
            <a:noFill/>
          </p:spPr>
          <p:txBody>
            <a:bodyPr wrap="square" lIns="27432" tIns="27432" rIns="27432" bIns="27432" anchor="ctr">
              <a:spAutoFit/>
            </a:bodyPr>
            <a:lstStyle/>
            <a:p>
              <a:pPr algn="ctr" defTabSz="457200">
                <a:defRPr sz="1000" b="1">
                  <a:solidFill>
                    <a:srgbClr val="082A6B"/>
                  </a:solidFill>
                  <a:latin typeface="Aptos"/>
                </a:defRPr>
              </a:pPr>
              <a:r>
                <a:rPr sz="1000" b="1" dirty="0">
                  <a:solidFill>
                    <a:srgbClr val="082A6B"/>
                  </a:solidFill>
                  <a:latin typeface="Aptos"/>
                </a:rPr>
                <a:t>Individual</a:t>
              </a:r>
              <a:br>
                <a:rPr sz="1000" b="1" dirty="0">
                  <a:solidFill>
                    <a:srgbClr val="082A6B"/>
                  </a:solidFill>
                  <a:latin typeface="Aptos"/>
                </a:rPr>
              </a:br>
              <a:r>
                <a:rPr sz="1000" b="1" dirty="0">
                  <a:solidFill>
                    <a:srgbClr val="082A6B"/>
                  </a:solidFill>
                  <a:latin typeface="Aptos"/>
                </a:rPr>
                <a:t>Interactions</a:t>
              </a:r>
              <a:br>
                <a:rPr sz="1000" b="1" dirty="0">
                  <a:solidFill>
                    <a:srgbClr val="082A6B"/>
                  </a:solidFill>
                  <a:latin typeface="Aptos"/>
                </a:rPr>
              </a:br>
              <a:r>
                <a:rPr sz="1000" b="1" dirty="0">
                  <a:solidFill>
                    <a:srgbClr val="082A6B"/>
                  </a:solidFill>
                  <a:latin typeface="Aptos"/>
                </a:rPr>
                <a:t>with ERCOT</a:t>
              </a:r>
            </a:p>
          </p:txBody>
        </p:sp>
        <p:sp>
          <p:nvSpPr>
            <p:cNvPr id="32" name="TextBox 31">
              <a:extLst>
                <a:ext uri="{FF2B5EF4-FFF2-40B4-BE49-F238E27FC236}">
                  <a16:creationId xmlns:a16="http://schemas.microsoft.com/office/drawing/2014/main" id="{AE1C8B9D-EF21-E690-FF07-60CFE4EA41A4}"/>
                </a:ext>
              </a:extLst>
            </p:cNvPr>
            <p:cNvSpPr txBox="1"/>
            <p:nvPr/>
          </p:nvSpPr>
          <p:spPr>
            <a:xfrm>
              <a:off x="1938528" y="3566160"/>
              <a:ext cx="1005840" cy="384048"/>
            </a:xfrm>
            <a:prstGeom prst="rect">
              <a:avLst/>
            </a:prstGeom>
            <a:noFill/>
          </p:spPr>
          <p:txBody>
            <a:bodyPr wrap="square" lIns="27432" tIns="27432" rIns="27432" bIns="27432" anchor="ctr">
              <a:spAutoFit/>
            </a:bodyPr>
            <a:lstStyle/>
            <a:p>
              <a:pPr algn="ctr" defTabSz="457200">
                <a:defRPr sz="800" b="0">
                  <a:solidFill>
                    <a:srgbClr val="082A6B"/>
                  </a:solidFill>
                  <a:latin typeface="Aptos"/>
                </a:defRPr>
              </a:pPr>
              <a:r>
                <a:rPr sz="800">
                  <a:solidFill>
                    <a:srgbClr val="082A6B"/>
                  </a:solidFill>
                  <a:latin typeface="Aptos"/>
                </a:rPr>
                <a:t>(Client Services,</a:t>
              </a:r>
              <a:br>
                <a:rPr sz="800">
                  <a:solidFill>
                    <a:srgbClr val="082A6B"/>
                  </a:solidFill>
                  <a:latin typeface="Aptos"/>
                </a:rPr>
              </a:br>
              <a:r>
                <a:rPr sz="800">
                  <a:solidFill>
                    <a:srgbClr val="082A6B"/>
                  </a:solidFill>
                  <a:latin typeface="Aptos"/>
                </a:rPr>
                <a:t>Service Desk,</a:t>
              </a:r>
              <a:br>
                <a:rPr sz="800">
                  <a:solidFill>
                    <a:srgbClr val="082A6B"/>
                  </a:solidFill>
                  <a:latin typeface="Aptos"/>
                </a:rPr>
              </a:br>
              <a:r>
                <a:rPr sz="800">
                  <a:solidFill>
                    <a:srgbClr val="082A6B"/>
                  </a:solidFill>
                  <a:latin typeface="Aptos"/>
                </a:rPr>
                <a:t>Form Submissions, etc...)</a:t>
              </a:r>
            </a:p>
          </p:txBody>
        </p:sp>
        <p:sp>
          <p:nvSpPr>
            <p:cNvPr id="33" name="Rounded Rectangle 34">
              <a:extLst>
                <a:ext uri="{FF2B5EF4-FFF2-40B4-BE49-F238E27FC236}">
                  <a16:creationId xmlns:a16="http://schemas.microsoft.com/office/drawing/2014/main" id="{AA874C2D-7EA6-69D6-2351-DF05AFACA1A5}"/>
                </a:ext>
              </a:extLst>
            </p:cNvPr>
            <p:cNvSpPr/>
            <p:nvPr/>
          </p:nvSpPr>
          <p:spPr>
            <a:xfrm>
              <a:off x="256032" y="4315968"/>
              <a:ext cx="1554480" cy="1078992"/>
            </a:xfrm>
            <a:prstGeom prst="roundRect">
              <a:avLst/>
            </a:prstGeom>
            <a:solidFill>
              <a:srgbClr val="F3EEFA"/>
            </a:solidFill>
            <a:ln w="16510" cap="flat" cmpd="sng" algn="ctr">
              <a:solidFill>
                <a:srgbClr val="5522A8"/>
              </a:solidFill>
              <a:prstDash val="solid"/>
            </a:ln>
            <a:effectLst>
              <a:outerShdw blurRad="40000" dist="23000" dir="5400000" rotWithShape="0">
                <a:srgbClr val="000000">
                  <a:alpha val="35000"/>
                </a:srgb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white"/>
                </a:solidFill>
                <a:effectLst/>
                <a:uLnTx/>
                <a:uFillTx/>
                <a:latin typeface="Calibri"/>
                <a:ea typeface="+mn-ea"/>
                <a:cs typeface="+mn-cs"/>
              </a:endParaRPr>
            </a:p>
          </p:txBody>
        </p:sp>
        <p:sp>
          <p:nvSpPr>
            <p:cNvPr id="34" name="Oval 33">
              <a:extLst>
                <a:ext uri="{FF2B5EF4-FFF2-40B4-BE49-F238E27FC236}">
                  <a16:creationId xmlns:a16="http://schemas.microsoft.com/office/drawing/2014/main" id="{F2A1FC07-C558-0C16-1BE5-427408ECE2B8}"/>
                </a:ext>
              </a:extLst>
            </p:cNvPr>
            <p:cNvSpPr/>
            <p:nvPr/>
          </p:nvSpPr>
          <p:spPr>
            <a:xfrm>
              <a:off x="488746" y="4542739"/>
              <a:ext cx="156362" cy="156362"/>
            </a:xfrm>
            <a:prstGeom prst="ellipse">
              <a:avLst/>
            </a:prstGeom>
            <a:solidFill>
              <a:srgbClr val="5522A8"/>
            </a:solidFill>
            <a:ln w="9525" cap="flat" cmpd="sng" algn="ctr">
              <a:solidFill>
                <a:srgbClr val="5522A8"/>
              </a:solidFill>
              <a:prstDash val="solid"/>
            </a:ln>
            <a:effectLst>
              <a:outerShdw blurRad="40000" dist="23000" dir="5400000" rotWithShape="0">
                <a:srgbClr val="000000">
                  <a:alpha val="35000"/>
                </a:srgb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white"/>
                </a:solidFill>
                <a:effectLst/>
                <a:uLnTx/>
                <a:uFillTx/>
                <a:latin typeface="Calibri"/>
                <a:ea typeface="+mn-ea"/>
                <a:cs typeface="+mn-cs"/>
              </a:endParaRPr>
            </a:p>
          </p:txBody>
        </p:sp>
        <p:sp>
          <p:nvSpPr>
            <p:cNvPr id="35" name="Rounded Rectangle 36">
              <a:extLst>
                <a:ext uri="{FF2B5EF4-FFF2-40B4-BE49-F238E27FC236}">
                  <a16:creationId xmlns:a16="http://schemas.microsoft.com/office/drawing/2014/main" id="{EA204351-A232-2A10-9105-D88241FB7961}"/>
                </a:ext>
              </a:extLst>
            </p:cNvPr>
            <p:cNvSpPr/>
            <p:nvPr/>
          </p:nvSpPr>
          <p:spPr>
            <a:xfrm>
              <a:off x="427939" y="4699101"/>
              <a:ext cx="277977" cy="173736"/>
            </a:xfrm>
            <a:prstGeom prst="roundRect">
              <a:avLst/>
            </a:prstGeom>
            <a:solidFill>
              <a:srgbClr val="5522A8"/>
            </a:solidFill>
            <a:ln w="6350" cap="flat" cmpd="sng" algn="ctr">
              <a:solidFill>
                <a:srgbClr val="5522A8"/>
              </a:solidFill>
              <a:prstDash val="solid"/>
            </a:ln>
            <a:effectLst>
              <a:outerShdw blurRad="40000" dist="23000" dir="5400000" rotWithShape="0">
                <a:srgbClr val="000000">
                  <a:alpha val="35000"/>
                </a:srgb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white"/>
                </a:solidFill>
                <a:effectLst/>
                <a:uLnTx/>
                <a:uFillTx/>
                <a:latin typeface="Calibri"/>
                <a:ea typeface="+mn-ea"/>
                <a:cs typeface="+mn-cs"/>
              </a:endParaRPr>
            </a:p>
          </p:txBody>
        </p:sp>
        <p:sp>
          <p:nvSpPr>
            <p:cNvPr id="36" name="Oval 35">
              <a:extLst>
                <a:ext uri="{FF2B5EF4-FFF2-40B4-BE49-F238E27FC236}">
                  <a16:creationId xmlns:a16="http://schemas.microsoft.com/office/drawing/2014/main" id="{16F414DD-6F9C-CBBE-588E-B35D0558256A}"/>
                </a:ext>
              </a:extLst>
            </p:cNvPr>
            <p:cNvSpPr/>
            <p:nvPr/>
          </p:nvSpPr>
          <p:spPr>
            <a:xfrm>
              <a:off x="635050" y="4542739"/>
              <a:ext cx="156362" cy="156362"/>
            </a:xfrm>
            <a:prstGeom prst="ellipse">
              <a:avLst/>
            </a:prstGeom>
            <a:solidFill>
              <a:srgbClr val="5522A8"/>
            </a:solidFill>
            <a:ln w="9525" cap="flat" cmpd="sng" algn="ctr">
              <a:solidFill>
                <a:srgbClr val="5522A8"/>
              </a:solidFill>
              <a:prstDash val="solid"/>
            </a:ln>
            <a:effectLst>
              <a:outerShdw blurRad="40000" dist="23000" dir="5400000" rotWithShape="0">
                <a:srgbClr val="000000">
                  <a:alpha val="35000"/>
                </a:srgb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white"/>
                </a:solidFill>
                <a:effectLst/>
                <a:uLnTx/>
                <a:uFillTx/>
                <a:latin typeface="Calibri"/>
                <a:ea typeface="+mn-ea"/>
                <a:cs typeface="+mn-cs"/>
              </a:endParaRPr>
            </a:p>
          </p:txBody>
        </p:sp>
        <p:sp>
          <p:nvSpPr>
            <p:cNvPr id="37" name="Rounded Rectangle 38">
              <a:extLst>
                <a:ext uri="{FF2B5EF4-FFF2-40B4-BE49-F238E27FC236}">
                  <a16:creationId xmlns:a16="http://schemas.microsoft.com/office/drawing/2014/main" id="{25CA6F39-44BA-9A3B-C3A9-5B278E407DCF}"/>
                </a:ext>
              </a:extLst>
            </p:cNvPr>
            <p:cNvSpPr/>
            <p:nvPr/>
          </p:nvSpPr>
          <p:spPr>
            <a:xfrm>
              <a:off x="574243" y="4699101"/>
              <a:ext cx="277977" cy="173736"/>
            </a:xfrm>
            <a:prstGeom prst="roundRect">
              <a:avLst/>
            </a:prstGeom>
            <a:solidFill>
              <a:srgbClr val="5522A8"/>
            </a:solidFill>
            <a:ln w="6350" cap="flat" cmpd="sng" algn="ctr">
              <a:solidFill>
                <a:srgbClr val="5522A8"/>
              </a:solidFill>
              <a:prstDash val="solid"/>
            </a:ln>
            <a:effectLst>
              <a:outerShdw blurRad="40000" dist="23000" dir="5400000" rotWithShape="0">
                <a:srgbClr val="000000">
                  <a:alpha val="35000"/>
                </a:srgb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white"/>
                </a:solidFill>
                <a:effectLst/>
                <a:uLnTx/>
                <a:uFillTx/>
                <a:latin typeface="Calibri"/>
                <a:ea typeface="+mn-ea"/>
                <a:cs typeface="+mn-cs"/>
              </a:endParaRPr>
            </a:p>
          </p:txBody>
        </p:sp>
        <p:sp>
          <p:nvSpPr>
            <p:cNvPr id="38" name="TextBox 37">
              <a:extLst>
                <a:ext uri="{FF2B5EF4-FFF2-40B4-BE49-F238E27FC236}">
                  <a16:creationId xmlns:a16="http://schemas.microsoft.com/office/drawing/2014/main" id="{B23CC824-A993-49DA-1B17-4B5FC6C2694F}"/>
                </a:ext>
              </a:extLst>
            </p:cNvPr>
            <p:cNvSpPr txBox="1"/>
            <p:nvPr/>
          </p:nvSpPr>
          <p:spPr>
            <a:xfrm>
              <a:off x="841248" y="4498848"/>
              <a:ext cx="822960" cy="310896"/>
            </a:xfrm>
            <a:prstGeom prst="rect">
              <a:avLst/>
            </a:prstGeom>
            <a:noFill/>
          </p:spPr>
          <p:txBody>
            <a:bodyPr wrap="square" lIns="27432" tIns="27432" rIns="27432" bIns="27432" anchor="ctr">
              <a:spAutoFit/>
            </a:bodyPr>
            <a:lstStyle/>
            <a:p>
              <a:pPr algn="ctr" defTabSz="457200">
                <a:defRPr sz="1300" b="1">
                  <a:solidFill>
                    <a:srgbClr val="5522A8"/>
                  </a:solidFill>
                  <a:latin typeface="Aptos"/>
                </a:defRPr>
              </a:pPr>
              <a:r>
                <a:rPr sz="1300" b="1">
                  <a:solidFill>
                    <a:srgbClr val="5522A8"/>
                  </a:solidFill>
                  <a:latin typeface="Aptos"/>
                </a:rPr>
                <a:t>Public Portal</a:t>
              </a:r>
            </a:p>
          </p:txBody>
        </p:sp>
        <p:sp>
          <p:nvSpPr>
            <p:cNvPr id="39" name="TextBox 38">
              <a:extLst>
                <a:ext uri="{FF2B5EF4-FFF2-40B4-BE49-F238E27FC236}">
                  <a16:creationId xmlns:a16="http://schemas.microsoft.com/office/drawing/2014/main" id="{D939D67E-7199-674C-2021-0651A8CFAB81}"/>
                </a:ext>
              </a:extLst>
            </p:cNvPr>
            <p:cNvSpPr txBox="1"/>
            <p:nvPr/>
          </p:nvSpPr>
          <p:spPr>
            <a:xfrm>
              <a:off x="365760" y="4972728"/>
              <a:ext cx="1399032" cy="332399"/>
            </a:xfrm>
            <a:prstGeom prst="rect">
              <a:avLst/>
            </a:prstGeom>
            <a:noFill/>
          </p:spPr>
          <p:txBody>
            <a:bodyPr wrap="square" lIns="27432" tIns="27432" rIns="27432" bIns="27432" anchor="ctr">
              <a:spAutoFit/>
            </a:bodyPr>
            <a:lstStyle/>
            <a:p>
              <a:pPr algn="ctr" defTabSz="457200">
                <a:defRPr sz="900" b="1">
                  <a:solidFill>
                    <a:srgbClr val="5522A8"/>
                  </a:solidFill>
                  <a:latin typeface="Aptos"/>
                </a:defRPr>
              </a:pPr>
              <a:r>
                <a:rPr sz="900" b="1" dirty="0">
                  <a:solidFill>
                    <a:srgbClr val="5522A8"/>
                  </a:solidFill>
                  <a:latin typeface="Aptos"/>
                </a:rPr>
                <a:t>Public &amp; </a:t>
              </a:r>
              <a:endParaRPr lang="en-US" sz="900" b="1" dirty="0">
                <a:solidFill>
                  <a:srgbClr val="5522A8"/>
                </a:solidFill>
                <a:latin typeface="Aptos"/>
              </a:endParaRPr>
            </a:p>
            <a:p>
              <a:pPr algn="ctr" defTabSz="457200">
                <a:defRPr sz="900" b="1">
                  <a:solidFill>
                    <a:srgbClr val="5522A8"/>
                  </a:solidFill>
                  <a:latin typeface="Aptos"/>
                </a:defRPr>
              </a:pPr>
              <a:r>
                <a:rPr sz="900" b="1" dirty="0">
                  <a:solidFill>
                    <a:srgbClr val="5522A8"/>
                  </a:solidFill>
                  <a:latin typeface="Aptos"/>
                </a:rPr>
                <a:t>Market</a:t>
              </a:r>
              <a:r>
                <a:rPr lang="en-US" sz="900" b="1" dirty="0">
                  <a:solidFill>
                    <a:srgbClr val="5522A8"/>
                  </a:solidFill>
                  <a:latin typeface="Aptos"/>
                </a:rPr>
                <a:t> </a:t>
              </a:r>
              <a:r>
                <a:rPr sz="900" b="1" dirty="0">
                  <a:solidFill>
                    <a:srgbClr val="5522A8"/>
                  </a:solidFill>
                  <a:latin typeface="Aptos"/>
                </a:rPr>
                <a:t>Participants</a:t>
              </a:r>
            </a:p>
          </p:txBody>
        </p:sp>
        <p:sp>
          <p:nvSpPr>
            <p:cNvPr id="40" name="Rounded Rectangle 41">
              <a:extLst>
                <a:ext uri="{FF2B5EF4-FFF2-40B4-BE49-F238E27FC236}">
                  <a16:creationId xmlns:a16="http://schemas.microsoft.com/office/drawing/2014/main" id="{168086DC-0C91-9237-5F66-4CE54E87BCBE}"/>
                </a:ext>
              </a:extLst>
            </p:cNvPr>
            <p:cNvSpPr/>
            <p:nvPr/>
          </p:nvSpPr>
          <p:spPr>
            <a:xfrm>
              <a:off x="1847088" y="4315968"/>
              <a:ext cx="1188720" cy="1078992"/>
            </a:xfrm>
            <a:prstGeom prst="roundRect">
              <a:avLst/>
            </a:prstGeom>
            <a:solidFill>
              <a:srgbClr val="FFFFFF"/>
            </a:solidFill>
            <a:ln w="15240" cap="flat" cmpd="sng" algn="ctr">
              <a:solidFill>
                <a:srgbClr val="5522A8"/>
              </a:solidFill>
              <a:prstDash val="solid"/>
            </a:ln>
            <a:effectLst>
              <a:outerShdw blurRad="40000" dist="23000" dir="5400000" rotWithShape="0">
                <a:srgbClr val="000000">
                  <a:alpha val="35000"/>
                </a:srgb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white"/>
                </a:solidFill>
                <a:effectLst/>
                <a:uLnTx/>
                <a:uFillTx/>
                <a:latin typeface="Calibri"/>
                <a:ea typeface="+mn-ea"/>
                <a:cs typeface="+mn-cs"/>
              </a:endParaRPr>
            </a:p>
          </p:txBody>
        </p:sp>
        <p:sp>
          <p:nvSpPr>
            <p:cNvPr id="41" name="TextBox 40">
              <a:extLst>
                <a:ext uri="{FF2B5EF4-FFF2-40B4-BE49-F238E27FC236}">
                  <a16:creationId xmlns:a16="http://schemas.microsoft.com/office/drawing/2014/main" id="{8D218439-7B9A-B6BF-E514-7C941FA874FC}"/>
                </a:ext>
              </a:extLst>
            </p:cNvPr>
            <p:cNvSpPr txBox="1"/>
            <p:nvPr/>
          </p:nvSpPr>
          <p:spPr>
            <a:xfrm>
              <a:off x="1938529" y="4379976"/>
              <a:ext cx="960120" cy="429768"/>
            </a:xfrm>
            <a:prstGeom prst="rect">
              <a:avLst/>
            </a:prstGeom>
            <a:noFill/>
          </p:spPr>
          <p:txBody>
            <a:bodyPr wrap="square" lIns="27432" tIns="27432" rIns="27432" bIns="27432" anchor="ctr">
              <a:spAutoFit/>
            </a:bodyPr>
            <a:lstStyle/>
            <a:p>
              <a:pPr algn="ctr" defTabSz="457200">
                <a:defRPr sz="1000" b="1">
                  <a:solidFill>
                    <a:srgbClr val="082A6B"/>
                  </a:solidFill>
                  <a:latin typeface="Aptos"/>
                </a:defRPr>
              </a:pPr>
              <a:r>
                <a:rPr sz="1000" b="1" dirty="0">
                  <a:solidFill>
                    <a:srgbClr val="082A6B"/>
                  </a:solidFill>
                  <a:latin typeface="Aptos"/>
                </a:rPr>
                <a:t>Individual</a:t>
              </a:r>
              <a:br>
                <a:rPr sz="1000" b="1" dirty="0">
                  <a:solidFill>
                    <a:srgbClr val="082A6B"/>
                  </a:solidFill>
                  <a:latin typeface="Aptos"/>
                </a:rPr>
              </a:br>
              <a:r>
                <a:rPr sz="1000" b="1" dirty="0">
                  <a:solidFill>
                    <a:srgbClr val="082A6B"/>
                  </a:solidFill>
                  <a:latin typeface="Aptos"/>
                </a:rPr>
                <a:t>Interactions</a:t>
              </a:r>
              <a:br>
                <a:rPr sz="1000" b="1" dirty="0">
                  <a:solidFill>
                    <a:srgbClr val="082A6B"/>
                  </a:solidFill>
                  <a:latin typeface="Aptos"/>
                </a:rPr>
              </a:br>
              <a:r>
                <a:rPr sz="1000" b="1" dirty="0">
                  <a:solidFill>
                    <a:srgbClr val="082A6B"/>
                  </a:solidFill>
                  <a:latin typeface="Aptos"/>
                </a:rPr>
                <a:t>with ERCOT</a:t>
              </a:r>
            </a:p>
          </p:txBody>
        </p:sp>
        <p:sp>
          <p:nvSpPr>
            <p:cNvPr id="42" name="TextBox 41">
              <a:extLst>
                <a:ext uri="{FF2B5EF4-FFF2-40B4-BE49-F238E27FC236}">
                  <a16:creationId xmlns:a16="http://schemas.microsoft.com/office/drawing/2014/main" id="{953CA5F0-BEED-8003-92D8-005A8AF2D3BB}"/>
                </a:ext>
              </a:extLst>
            </p:cNvPr>
            <p:cNvSpPr txBox="1"/>
            <p:nvPr/>
          </p:nvSpPr>
          <p:spPr>
            <a:xfrm>
              <a:off x="1938528" y="4946904"/>
              <a:ext cx="1005840" cy="384048"/>
            </a:xfrm>
            <a:prstGeom prst="rect">
              <a:avLst/>
            </a:prstGeom>
            <a:noFill/>
          </p:spPr>
          <p:txBody>
            <a:bodyPr wrap="square" lIns="27432" tIns="27432" rIns="27432" bIns="27432" anchor="ctr">
              <a:spAutoFit/>
            </a:bodyPr>
            <a:lstStyle/>
            <a:p>
              <a:pPr algn="ctr" defTabSz="457200">
                <a:defRPr sz="800" b="0">
                  <a:solidFill>
                    <a:srgbClr val="082A6B"/>
                  </a:solidFill>
                  <a:latin typeface="Aptos"/>
                </a:defRPr>
              </a:pPr>
              <a:r>
                <a:rPr sz="800">
                  <a:solidFill>
                    <a:srgbClr val="082A6B"/>
                  </a:solidFill>
                  <a:latin typeface="Aptos"/>
                </a:rPr>
                <a:t>(Client Services,</a:t>
              </a:r>
              <a:br>
                <a:rPr sz="800">
                  <a:solidFill>
                    <a:srgbClr val="082A6B"/>
                  </a:solidFill>
                  <a:latin typeface="Aptos"/>
                </a:rPr>
              </a:br>
              <a:r>
                <a:rPr sz="800">
                  <a:solidFill>
                    <a:srgbClr val="082A6B"/>
                  </a:solidFill>
                  <a:latin typeface="Aptos"/>
                </a:rPr>
                <a:t>Service Desk,</a:t>
              </a:r>
              <a:br>
                <a:rPr sz="800">
                  <a:solidFill>
                    <a:srgbClr val="082A6B"/>
                  </a:solidFill>
                  <a:latin typeface="Aptos"/>
                </a:rPr>
              </a:br>
              <a:r>
                <a:rPr sz="800">
                  <a:solidFill>
                    <a:srgbClr val="082A6B"/>
                  </a:solidFill>
                  <a:latin typeface="Aptos"/>
                </a:rPr>
                <a:t>Form Submissions, etc...)</a:t>
              </a:r>
            </a:p>
          </p:txBody>
        </p:sp>
      </p:grpSp>
      <p:grpSp>
        <p:nvGrpSpPr>
          <p:cNvPr id="43" name="Group 42">
            <a:extLst>
              <a:ext uri="{FF2B5EF4-FFF2-40B4-BE49-F238E27FC236}">
                <a16:creationId xmlns:a16="http://schemas.microsoft.com/office/drawing/2014/main" id="{1F1A7FCE-A4ED-9BD5-3960-10169D1B29F5}"/>
              </a:ext>
            </a:extLst>
          </p:cNvPr>
          <p:cNvGrpSpPr/>
          <p:nvPr/>
        </p:nvGrpSpPr>
        <p:grpSpPr>
          <a:xfrm>
            <a:off x="3593592" y="1434733"/>
            <a:ext cx="6108192" cy="1481328"/>
            <a:chOff x="3593592" y="1417320"/>
            <a:chExt cx="6108192" cy="1481328"/>
          </a:xfrm>
        </p:grpSpPr>
        <p:sp>
          <p:nvSpPr>
            <p:cNvPr id="44" name="Rounded Rectangle 45">
              <a:extLst>
                <a:ext uri="{FF2B5EF4-FFF2-40B4-BE49-F238E27FC236}">
                  <a16:creationId xmlns:a16="http://schemas.microsoft.com/office/drawing/2014/main" id="{2F351D2D-4CF2-D266-CEA4-346456D8ECC8}"/>
                </a:ext>
              </a:extLst>
            </p:cNvPr>
            <p:cNvSpPr/>
            <p:nvPr/>
          </p:nvSpPr>
          <p:spPr>
            <a:xfrm>
              <a:off x="3593592" y="1417320"/>
              <a:ext cx="6108192" cy="1481328"/>
            </a:xfrm>
            <a:prstGeom prst="roundRect">
              <a:avLst/>
            </a:prstGeom>
            <a:solidFill>
              <a:srgbClr val="F7FBFC"/>
            </a:solidFill>
            <a:ln w="22860" cap="flat" cmpd="sng" algn="ctr">
              <a:solidFill>
                <a:srgbClr val="087F99"/>
              </a:solidFill>
              <a:prstDash val="solid"/>
            </a:ln>
            <a:effectLst>
              <a:outerShdw blurRad="40000" dist="23000" dir="5400000" rotWithShape="0">
                <a:srgbClr val="000000">
                  <a:alpha val="35000"/>
                </a:srgb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white"/>
                </a:solidFill>
                <a:effectLst/>
                <a:uLnTx/>
                <a:uFillTx/>
                <a:latin typeface="Calibri"/>
                <a:ea typeface="+mn-ea"/>
                <a:cs typeface="+mn-cs"/>
              </a:endParaRPr>
            </a:p>
          </p:txBody>
        </p:sp>
        <p:sp>
          <p:nvSpPr>
            <p:cNvPr id="45" name="TextBox 44">
              <a:extLst>
                <a:ext uri="{FF2B5EF4-FFF2-40B4-BE49-F238E27FC236}">
                  <a16:creationId xmlns:a16="http://schemas.microsoft.com/office/drawing/2014/main" id="{E22FF728-D2E4-9C84-1CBC-54310C2C4C8E}"/>
                </a:ext>
              </a:extLst>
            </p:cNvPr>
            <p:cNvSpPr txBox="1"/>
            <p:nvPr/>
          </p:nvSpPr>
          <p:spPr>
            <a:xfrm>
              <a:off x="3703320" y="1464779"/>
              <a:ext cx="5852160" cy="270843"/>
            </a:xfrm>
            <a:prstGeom prst="rect">
              <a:avLst/>
            </a:prstGeom>
            <a:noFill/>
          </p:spPr>
          <p:txBody>
            <a:bodyPr wrap="square" lIns="27432" tIns="27432" rIns="27432" bIns="27432" anchor="ctr">
              <a:spAutoFit/>
            </a:bodyPr>
            <a:lstStyle/>
            <a:p>
              <a:pPr algn="ctr" defTabSz="457200">
                <a:defRPr sz="1400" b="1">
                  <a:solidFill>
                    <a:srgbClr val="082A6B"/>
                  </a:solidFill>
                  <a:latin typeface="Aptos"/>
                </a:defRPr>
              </a:pPr>
              <a:r>
                <a:rPr sz="1400" b="1" dirty="0">
                  <a:solidFill>
                    <a:srgbClr val="082A6B"/>
                  </a:solidFill>
                  <a:latin typeface="Aptos"/>
                </a:rPr>
                <a:t>IDENTITY &amp; ACCESS MANAGEMENT (IAM) with MFA</a:t>
              </a:r>
            </a:p>
          </p:txBody>
        </p:sp>
        <p:sp>
          <p:nvSpPr>
            <p:cNvPr id="46" name="Rounded Rectangle 47">
              <a:extLst>
                <a:ext uri="{FF2B5EF4-FFF2-40B4-BE49-F238E27FC236}">
                  <a16:creationId xmlns:a16="http://schemas.microsoft.com/office/drawing/2014/main" id="{F36233ED-87A2-A516-F640-55B0F8F6ECB0}"/>
                </a:ext>
              </a:extLst>
            </p:cNvPr>
            <p:cNvSpPr/>
            <p:nvPr/>
          </p:nvSpPr>
          <p:spPr>
            <a:xfrm>
              <a:off x="3730752" y="1755648"/>
              <a:ext cx="3657600" cy="987552"/>
            </a:xfrm>
            <a:prstGeom prst="roundRect">
              <a:avLst/>
            </a:prstGeom>
            <a:solidFill>
              <a:srgbClr val="EEF5E9"/>
            </a:solidFill>
            <a:ln w="17780" cap="flat" cmpd="sng" algn="ctr">
              <a:solidFill>
                <a:srgbClr val="2F6B1D"/>
              </a:solidFill>
              <a:prstDash val="solid"/>
            </a:ln>
            <a:effectLst>
              <a:outerShdw blurRad="40000" dist="23000" dir="5400000" rotWithShape="0">
                <a:srgbClr val="000000">
                  <a:alpha val="35000"/>
                </a:srgb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white"/>
                </a:solidFill>
                <a:effectLst/>
                <a:uLnTx/>
                <a:uFillTx/>
                <a:latin typeface="Calibri"/>
                <a:ea typeface="+mn-ea"/>
                <a:cs typeface="+mn-cs"/>
              </a:endParaRPr>
            </a:p>
          </p:txBody>
        </p:sp>
        <p:sp>
          <p:nvSpPr>
            <p:cNvPr id="47" name="Oval 46">
              <a:extLst>
                <a:ext uri="{FF2B5EF4-FFF2-40B4-BE49-F238E27FC236}">
                  <a16:creationId xmlns:a16="http://schemas.microsoft.com/office/drawing/2014/main" id="{DD7186A0-5AF3-F5CB-0DB3-F3C534D6D792}"/>
                </a:ext>
              </a:extLst>
            </p:cNvPr>
            <p:cNvSpPr/>
            <p:nvPr/>
          </p:nvSpPr>
          <p:spPr>
            <a:xfrm>
              <a:off x="3967581" y="1861718"/>
              <a:ext cx="148132" cy="148132"/>
            </a:xfrm>
            <a:prstGeom prst="ellipse">
              <a:avLst/>
            </a:prstGeom>
            <a:solidFill>
              <a:srgbClr val="2F6B1D"/>
            </a:solidFill>
            <a:ln w="9525" cap="flat" cmpd="sng" algn="ctr">
              <a:solidFill>
                <a:srgbClr val="2F6B1D"/>
              </a:solidFill>
              <a:prstDash val="solid"/>
            </a:ln>
            <a:effectLst>
              <a:outerShdw blurRad="40000" dist="23000" dir="5400000" rotWithShape="0">
                <a:srgbClr val="000000">
                  <a:alpha val="35000"/>
                </a:srgb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white"/>
                </a:solidFill>
                <a:effectLst/>
                <a:uLnTx/>
                <a:uFillTx/>
                <a:latin typeface="Calibri"/>
                <a:ea typeface="+mn-ea"/>
                <a:cs typeface="+mn-cs"/>
              </a:endParaRPr>
            </a:p>
          </p:txBody>
        </p:sp>
        <p:sp>
          <p:nvSpPr>
            <p:cNvPr id="48" name="Rounded Rectangle 49">
              <a:extLst>
                <a:ext uri="{FF2B5EF4-FFF2-40B4-BE49-F238E27FC236}">
                  <a16:creationId xmlns:a16="http://schemas.microsoft.com/office/drawing/2014/main" id="{0973D388-F15C-D0D5-03EB-5D8EB2D1426C}"/>
                </a:ext>
              </a:extLst>
            </p:cNvPr>
            <p:cNvSpPr/>
            <p:nvPr/>
          </p:nvSpPr>
          <p:spPr>
            <a:xfrm>
              <a:off x="3909974" y="2009851"/>
              <a:ext cx="263347" cy="164592"/>
            </a:xfrm>
            <a:prstGeom prst="roundRect">
              <a:avLst/>
            </a:prstGeom>
            <a:solidFill>
              <a:srgbClr val="2F6B1D"/>
            </a:solidFill>
            <a:ln w="6350" cap="flat" cmpd="sng" algn="ctr">
              <a:solidFill>
                <a:srgbClr val="2F6B1D"/>
              </a:solidFill>
              <a:prstDash val="solid"/>
            </a:ln>
            <a:effectLst>
              <a:outerShdw blurRad="40000" dist="23000" dir="5400000" rotWithShape="0">
                <a:srgbClr val="000000">
                  <a:alpha val="35000"/>
                </a:srgb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white"/>
                </a:solidFill>
                <a:effectLst/>
                <a:uLnTx/>
                <a:uFillTx/>
                <a:latin typeface="Calibri"/>
                <a:ea typeface="+mn-ea"/>
                <a:cs typeface="+mn-cs"/>
              </a:endParaRPr>
            </a:p>
          </p:txBody>
        </p:sp>
        <p:sp>
          <p:nvSpPr>
            <p:cNvPr id="49" name="TextBox 48">
              <a:extLst>
                <a:ext uri="{FF2B5EF4-FFF2-40B4-BE49-F238E27FC236}">
                  <a16:creationId xmlns:a16="http://schemas.microsoft.com/office/drawing/2014/main" id="{ACFB8D0D-7E44-F33C-E1E3-AC02BAC791EB}"/>
                </a:ext>
              </a:extLst>
            </p:cNvPr>
            <p:cNvSpPr txBox="1"/>
            <p:nvPr/>
          </p:nvSpPr>
          <p:spPr>
            <a:xfrm>
              <a:off x="4407408" y="1856231"/>
              <a:ext cx="2487168" cy="237744"/>
            </a:xfrm>
            <a:prstGeom prst="rect">
              <a:avLst/>
            </a:prstGeom>
            <a:noFill/>
          </p:spPr>
          <p:txBody>
            <a:bodyPr wrap="square" lIns="27432" tIns="27432" rIns="27432" bIns="27432" anchor="ctr">
              <a:spAutoFit/>
            </a:bodyPr>
            <a:lstStyle/>
            <a:p>
              <a:pPr algn="ctr" defTabSz="457200">
                <a:defRPr sz="1300" b="1">
                  <a:solidFill>
                    <a:srgbClr val="2F6B1D"/>
                  </a:solidFill>
                  <a:latin typeface="Aptos"/>
                </a:defRPr>
              </a:pPr>
              <a:r>
                <a:rPr sz="1300" b="1">
                  <a:solidFill>
                    <a:srgbClr val="2F6B1D"/>
                  </a:solidFill>
                  <a:latin typeface="Aptos"/>
                </a:rPr>
                <a:t>ERCOT  ↔  Market Participants</a:t>
              </a:r>
            </a:p>
          </p:txBody>
        </p:sp>
        <p:grpSp>
          <p:nvGrpSpPr>
            <p:cNvPr id="50" name="Group 49">
              <a:extLst>
                <a:ext uri="{FF2B5EF4-FFF2-40B4-BE49-F238E27FC236}">
                  <a16:creationId xmlns:a16="http://schemas.microsoft.com/office/drawing/2014/main" id="{C710086E-DDC5-F92C-2EDD-1994820EC293}"/>
                </a:ext>
              </a:extLst>
            </p:cNvPr>
            <p:cNvGrpSpPr/>
            <p:nvPr/>
          </p:nvGrpSpPr>
          <p:grpSpPr>
            <a:xfrm>
              <a:off x="5088636" y="2091690"/>
              <a:ext cx="137160" cy="185166"/>
              <a:chOff x="5554980" y="2098548"/>
              <a:chExt cx="137160" cy="185166"/>
            </a:xfrm>
          </p:grpSpPr>
          <p:sp>
            <p:nvSpPr>
              <p:cNvPr id="53" name="Rounded Rectangle 51">
                <a:extLst>
                  <a:ext uri="{FF2B5EF4-FFF2-40B4-BE49-F238E27FC236}">
                    <a16:creationId xmlns:a16="http://schemas.microsoft.com/office/drawing/2014/main" id="{E88B45A1-E9BA-7A0B-07FC-07ABC48AA9BA}"/>
                  </a:ext>
                </a:extLst>
              </p:cNvPr>
              <p:cNvSpPr/>
              <p:nvPr/>
            </p:nvSpPr>
            <p:spPr>
              <a:xfrm>
                <a:off x="5554980" y="2167128"/>
                <a:ext cx="137160" cy="116586"/>
              </a:xfrm>
              <a:prstGeom prst="roundRect">
                <a:avLst/>
              </a:prstGeom>
              <a:solidFill>
                <a:srgbClr val="2F6B1D"/>
              </a:solidFill>
              <a:ln w="6350" cap="flat" cmpd="sng" algn="ctr">
                <a:solidFill>
                  <a:srgbClr val="2F6B1D"/>
                </a:solidFill>
                <a:prstDash val="solid"/>
              </a:ln>
              <a:effectLst>
                <a:outerShdw blurRad="40000" dist="23000" dir="5400000" rotWithShape="0">
                  <a:srgbClr val="000000">
                    <a:alpha val="35000"/>
                  </a:srgb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white"/>
                  </a:solidFill>
                  <a:effectLst/>
                  <a:uLnTx/>
                  <a:uFillTx/>
                  <a:latin typeface="Calibri"/>
                  <a:ea typeface="+mn-ea"/>
                  <a:cs typeface="+mn-cs"/>
                </a:endParaRPr>
              </a:p>
            </p:txBody>
          </p:sp>
          <p:sp>
            <p:nvSpPr>
              <p:cNvPr id="54" name="Arc 53">
                <a:extLst>
                  <a:ext uri="{FF2B5EF4-FFF2-40B4-BE49-F238E27FC236}">
                    <a16:creationId xmlns:a16="http://schemas.microsoft.com/office/drawing/2014/main" id="{34C06D8F-18D1-0C68-B62A-E41B162F7FDA}"/>
                  </a:ext>
                </a:extLst>
              </p:cNvPr>
              <p:cNvSpPr/>
              <p:nvPr/>
            </p:nvSpPr>
            <p:spPr>
              <a:xfrm>
                <a:off x="5561838" y="2098548"/>
                <a:ext cx="123444" cy="123444"/>
              </a:xfrm>
              <a:prstGeom prst="arc">
                <a:avLst/>
              </a:prstGeom>
              <a:noFill/>
              <a:ln w="25400" cap="flat" cmpd="sng" algn="ctr">
                <a:solidFill>
                  <a:srgbClr val="2F6B1D"/>
                </a:solidFill>
                <a:prstDash val="solid"/>
              </a:ln>
              <a:effectLst>
                <a:outerShdw blurRad="40000" dist="23000" dir="5400000" rotWithShape="0">
                  <a:srgbClr val="000000">
                    <a:alpha val="35000"/>
                  </a:srgb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white"/>
                  </a:solidFill>
                  <a:effectLst/>
                  <a:uLnTx/>
                  <a:uFillTx/>
                  <a:latin typeface="Calibri"/>
                  <a:ea typeface="+mn-ea"/>
                  <a:cs typeface="+mn-cs"/>
                </a:endParaRPr>
              </a:p>
            </p:txBody>
          </p:sp>
        </p:grpSp>
        <p:sp>
          <p:nvSpPr>
            <p:cNvPr id="51" name="TextBox 50">
              <a:extLst>
                <a:ext uri="{FF2B5EF4-FFF2-40B4-BE49-F238E27FC236}">
                  <a16:creationId xmlns:a16="http://schemas.microsoft.com/office/drawing/2014/main" id="{C6C48D9A-4872-2FC9-B97B-5558AE1D45B4}"/>
                </a:ext>
              </a:extLst>
            </p:cNvPr>
            <p:cNvSpPr txBox="1"/>
            <p:nvPr/>
          </p:nvSpPr>
          <p:spPr>
            <a:xfrm>
              <a:off x="5266944" y="2121407"/>
              <a:ext cx="384048" cy="228600"/>
            </a:xfrm>
            <a:prstGeom prst="rect">
              <a:avLst/>
            </a:prstGeom>
            <a:noFill/>
          </p:spPr>
          <p:txBody>
            <a:bodyPr wrap="square" lIns="27432" tIns="27432" rIns="27432" bIns="27432" anchor="ctr">
              <a:spAutoFit/>
            </a:bodyPr>
            <a:lstStyle/>
            <a:p>
              <a:pPr algn="ctr" defTabSz="457200">
                <a:defRPr sz="1100" b="1">
                  <a:solidFill>
                    <a:srgbClr val="2F6B1D"/>
                  </a:solidFill>
                  <a:latin typeface="Aptos"/>
                </a:defRPr>
              </a:pPr>
              <a:r>
                <a:rPr sz="1100" b="1" dirty="0">
                  <a:solidFill>
                    <a:srgbClr val="2F6B1D"/>
                  </a:solidFill>
                  <a:latin typeface="Aptos"/>
                </a:rPr>
                <a:t>B2B</a:t>
              </a:r>
            </a:p>
          </p:txBody>
        </p:sp>
        <p:sp>
          <p:nvSpPr>
            <p:cNvPr id="52" name="TextBox 51">
              <a:extLst>
                <a:ext uri="{FF2B5EF4-FFF2-40B4-BE49-F238E27FC236}">
                  <a16:creationId xmlns:a16="http://schemas.microsoft.com/office/drawing/2014/main" id="{DCE8D5A9-4AEB-16C8-7485-CDD339FF218C}"/>
                </a:ext>
              </a:extLst>
            </p:cNvPr>
            <p:cNvSpPr txBox="1"/>
            <p:nvPr/>
          </p:nvSpPr>
          <p:spPr>
            <a:xfrm>
              <a:off x="3730752" y="2339257"/>
              <a:ext cx="3611880" cy="332399"/>
            </a:xfrm>
            <a:prstGeom prst="rect">
              <a:avLst/>
            </a:prstGeom>
            <a:noFill/>
          </p:spPr>
          <p:txBody>
            <a:bodyPr wrap="square" lIns="27432" tIns="27432" rIns="27432" bIns="27432" anchor="ctr">
              <a:spAutoFit/>
            </a:bodyPr>
            <a:lstStyle/>
            <a:p>
              <a:pPr algn="ctr" defTabSz="457200">
                <a:defRPr sz="900" b="0">
                  <a:solidFill>
                    <a:srgbClr val="111827"/>
                  </a:solidFill>
                  <a:latin typeface="Aptos"/>
                </a:defRPr>
              </a:pPr>
              <a:r>
                <a:rPr sz="900" dirty="0">
                  <a:solidFill>
                    <a:srgbClr val="111827"/>
                  </a:solidFill>
                  <a:latin typeface="Aptos"/>
                </a:rPr>
                <a:t>Secure access to the MIS</a:t>
              </a:r>
              <a:br>
                <a:rPr sz="900" dirty="0">
                  <a:solidFill>
                    <a:srgbClr val="111827"/>
                  </a:solidFill>
                  <a:latin typeface="Aptos"/>
                </a:rPr>
              </a:br>
              <a:r>
                <a:rPr sz="900" dirty="0">
                  <a:solidFill>
                    <a:srgbClr val="111827"/>
                  </a:solidFill>
                  <a:latin typeface="Aptos"/>
                </a:rPr>
                <a:t>(including current applications) and the MPSP</a:t>
              </a:r>
            </a:p>
          </p:txBody>
        </p:sp>
      </p:grpSp>
      <p:grpSp>
        <p:nvGrpSpPr>
          <p:cNvPr id="55" name="Group 54">
            <a:extLst>
              <a:ext uri="{FF2B5EF4-FFF2-40B4-BE49-F238E27FC236}">
                <a16:creationId xmlns:a16="http://schemas.microsoft.com/office/drawing/2014/main" id="{69B289B4-6B6D-1C56-806B-57F6CEC03FE9}"/>
              </a:ext>
            </a:extLst>
          </p:cNvPr>
          <p:cNvGrpSpPr/>
          <p:nvPr/>
        </p:nvGrpSpPr>
        <p:grpSpPr>
          <a:xfrm>
            <a:off x="3593592" y="2760613"/>
            <a:ext cx="6108192" cy="2395728"/>
            <a:chOff x="3593592" y="2743200"/>
            <a:chExt cx="6108192" cy="2395728"/>
          </a:xfrm>
        </p:grpSpPr>
        <p:cxnSp>
          <p:nvCxnSpPr>
            <p:cNvPr id="56" name="Connector 63">
              <a:extLst>
                <a:ext uri="{FF2B5EF4-FFF2-40B4-BE49-F238E27FC236}">
                  <a16:creationId xmlns:a16="http://schemas.microsoft.com/office/drawing/2014/main" id="{81B1D036-EA02-F2A8-E804-3AC8BC72F65E}"/>
                </a:ext>
              </a:extLst>
            </p:cNvPr>
            <p:cNvCxnSpPr/>
            <p:nvPr/>
          </p:nvCxnSpPr>
          <p:spPr>
            <a:xfrm>
              <a:off x="5559552" y="2743200"/>
              <a:ext cx="0" cy="256032"/>
            </a:xfrm>
            <a:prstGeom prst="line">
              <a:avLst/>
            </a:prstGeom>
            <a:noFill/>
            <a:ln w="27940" cap="flat" cmpd="sng" algn="ctr">
              <a:solidFill>
                <a:srgbClr val="2F6B1D"/>
              </a:solidFill>
              <a:prstDash val="solid"/>
              <a:headEnd type="triangle"/>
              <a:tailEnd type="triangle"/>
            </a:ln>
            <a:effectLst>
              <a:outerShdw blurRad="40000" dist="20000" dir="5400000" rotWithShape="0">
                <a:srgbClr val="000000">
                  <a:alpha val="38000"/>
                </a:srgbClr>
              </a:outerShdw>
            </a:effectLst>
          </p:spPr>
        </p:cxnSp>
        <p:sp>
          <p:nvSpPr>
            <p:cNvPr id="57" name="Rounded Rectangle 65">
              <a:extLst>
                <a:ext uri="{FF2B5EF4-FFF2-40B4-BE49-F238E27FC236}">
                  <a16:creationId xmlns:a16="http://schemas.microsoft.com/office/drawing/2014/main" id="{8C33F349-F415-3944-A334-08749598BDE7}"/>
                </a:ext>
              </a:extLst>
            </p:cNvPr>
            <p:cNvSpPr/>
            <p:nvPr/>
          </p:nvSpPr>
          <p:spPr>
            <a:xfrm>
              <a:off x="3593592" y="2999232"/>
              <a:ext cx="6108192" cy="2139696"/>
            </a:xfrm>
            <a:prstGeom prst="roundRect">
              <a:avLst/>
            </a:prstGeom>
            <a:solidFill>
              <a:srgbClr val="F5F9FD"/>
            </a:solidFill>
            <a:ln w="21590" cap="flat" cmpd="sng" algn="ctr">
              <a:solidFill>
                <a:srgbClr val="0A5AA8"/>
              </a:solidFill>
              <a:prstDash val="solid"/>
            </a:ln>
            <a:effectLst>
              <a:outerShdw blurRad="40000" dist="23000" dir="5400000" rotWithShape="0">
                <a:srgbClr val="000000">
                  <a:alpha val="35000"/>
                </a:srgb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white"/>
                </a:solidFill>
                <a:effectLst/>
                <a:uLnTx/>
                <a:uFillTx/>
                <a:latin typeface="Calibri"/>
                <a:ea typeface="+mn-ea"/>
                <a:cs typeface="+mn-cs"/>
              </a:endParaRPr>
            </a:p>
          </p:txBody>
        </p:sp>
        <p:sp>
          <p:nvSpPr>
            <p:cNvPr id="58" name="TextBox 57">
              <a:extLst>
                <a:ext uri="{FF2B5EF4-FFF2-40B4-BE49-F238E27FC236}">
                  <a16:creationId xmlns:a16="http://schemas.microsoft.com/office/drawing/2014/main" id="{17471C00-0CF7-5B92-0C1D-8353CA788FED}"/>
                </a:ext>
              </a:extLst>
            </p:cNvPr>
            <p:cNvSpPr txBox="1"/>
            <p:nvPr/>
          </p:nvSpPr>
          <p:spPr>
            <a:xfrm>
              <a:off x="3749039" y="3080367"/>
              <a:ext cx="5760720" cy="240066"/>
            </a:xfrm>
            <a:prstGeom prst="rect">
              <a:avLst/>
            </a:prstGeom>
            <a:noFill/>
          </p:spPr>
          <p:txBody>
            <a:bodyPr wrap="square" lIns="27432" tIns="27432" rIns="27432" bIns="27432" anchor="ctr">
              <a:spAutoFit/>
            </a:bodyPr>
            <a:lstStyle/>
            <a:p>
              <a:pPr algn="ctr" defTabSz="457200">
                <a:defRPr sz="1200" b="1">
                  <a:solidFill>
                    <a:srgbClr val="082A6B"/>
                  </a:solidFill>
                  <a:latin typeface="Aptos"/>
                </a:defRPr>
              </a:pPr>
              <a:r>
                <a:rPr sz="1200" b="1" dirty="0">
                  <a:solidFill>
                    <a:srgbClr val="082A6B"/>
                  </a:solidFill>
                  <a:latin typeface="Aptos"/>
                </a:rPr>
                <a:t>MARKET INFORMATION SYSTEM (MIS)</a:t>
              </a:r>
            </a:p>
          </p:txBody>
        </p:sp>
        <p:sp>
          <p:nvSpPr>
            <p:cNvPr id="59" name="Rounded Rectangle 67">
              <a:extLst>
                <a:ext uri="{FF2B5EF4-FFF2-40B4-BE49-F238E27FC236}">
                  <a16:creationId xmlns:a16="http://schemas.microsoft.com/office/drawing/2014/main" id="{88A7F7FF-562D-88AB-737D-25FB4F4E3BD7}"/>
                </a:ext>
              </a:extLst>
            </p:cNvPr>
            <p:cNvSpPr/>
            <p:nvPr/>
          </p:nvSpPr>
          <p:spPr>
            <a:xfrm>
              <a:off x="3730752" y="3401568"/>
              <a:ext cx="3017520" cy="1517904"/>
            </a:xfrm>
            <a:prstGeom prst="roundRect">
              <a:avLst/>
            </a:prstGeom>
            <a:solidFill>
              <a:srgbClr val="EAF3FB"/>
            </a:solidFill>
            <a:ln w="16510" cap="flat" cmpd="sng" algn="ctr">
              <a:solidFill>
                <a:srgbClr val="0A5AA8"/>
              </a:solidFill>
              <a:prstDash val="solid"/>
            </a:ln>
            <a:effectLst>
              <a:outerShdw blurRad="40000" dist="23000" dir="5400000" rotWithShape="0">
                <a:srgbClr val="000000">
                  <a:alpha val="35000"/>
                </a:srgb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white"/>
                </a:solidFill>
                <a:effectLst/>
                <a:uLnTx/>
                <a:uFillTx/>
                <a:latin typeface="Calibri"/>
                <a:ea typeface="+mn-ea"/>
                <a:cs typeface="+mn-cs"/>
              </a:endParaRPr>
            </a:p>
          </p:txBody>
        </p:sp>
        <p:sp>
          <p:nvSpPr>
            <p:cNvPr id="60" name="Rectangle 59">
              <a:extLst>
                <a:ext uri="{FF2B5EF4-FFF2-40B4-BE49-F238E27FC236}">
                  <a16:creationId xmlns:a16="http://schemas.microsoft.com/office/drawing/2014/main" id="{1B9698DB-AD0A-A058-01BB-B776FAEB3F36}"/>
                </a:ext>
              </a:extLst>
            </p:cNvPr>
            <p:cNvSpPr/>
            <p:nvPr/>
          </p:nvSpPr>
          <p:spPr>
            <a:xfrm>
              <a:off x="3973068" y="3621024"/>
              <a:ext cx="246888" cy="157734"/>
            </a:xfrm>
            <a:prstGeom prst="rect">
              <a:avLst/>
            </a:prstGeom>
            <a:solidFill>
              <a:srgbClr val="FFFFFF"/>
            </a:solidFill>
            <a:ln w="19050" cap="flat" cmpd="sng" algn="ctr">
              <a:solidFill>
                <a:srgbClr val="082A6B"/>
              </a:solidFill>
              <a:prstDash val="solid"/>
            </a:ln>
            <a:effectLst>
              <a:outerShdw blurRad="40000" dist="23000" dir="5400000" rotWithShape="0">
                <a:srgbClr val="000000">
                  <a:alpha val="35000"/>
                </a:srgb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white"/>
                </a:solidFill>
                <a:effectLst/>
                <a:uLnTx/>
                <a:uFillTx/>
                <a:latin typeface="Calibri"/>
                <a:ea typeface="+mn-ea"/>
                <a:cs typeface="+mn-cs"/>
              </a:endParaRPr>
            </a:p>
          </p:txBody>
        </p:sp>
        <p:cxnSp>
          <p:nvCxnSpPr>
            <p:cNvPr id="61" name="Connector 69">
              <a:extLst>
                <a:ext uri="{FF2B5EF4-FFF2-40B4-BE49-F238E27FC236}">
                  <a16:creationId xmlns:a16="http://schemas.microsoft.com/office/drawing/2014/main" id="{7DE879C4-D5A8-F4DC-710C-ABD748E6F44C}"/>
                </a:ext>
              </a:extLst>
            </p:cNvPr>
            <p:cNvCxnSpPr/>
            <p:nvPr/>
          </p:nvCxnSpPr>
          <p:spPr>
            <a:xfrm>
              <a:off x="4096512" y="3778757"/>
              <a:ext cx="0" cy="61723"/>
            </a:xfrm>
            <a:prstGeom prst="line">
              <a:avLst/>
            </a:prstGeom>
            <a:noFill/>
            <a:ln w="19050" cap="flat" cmpd="sng" algn="ctr">
              <a:solidFill>
                <a:srgbClr val="082A6B"/>
              </a:solidFill>
              <a:prstDash val="solid"/>
            </a:ln>
            <a:effectLst>
              <a:outerShdw blurRad="40000" dist="20000" dir="5400000" rotWithShape="0">
                <a:srgbClr val="000000">
                  <a:alpha val="38000"/>
                </a:srgbClr>
              </a:outerShdw>
            </a:effectLst>
          </p:spPr>
        </p:cxnSp>
        <p:cxnSp>
          <p:nvCxnSpPr>
            <p:cNvPr id="62" name="Connector 70">
              <a:extLst>
                <a:ext uri="{FF2B5EF4-FFF2-40B4-BE49-F238E27FC236}">
                  <a16:creationId xmlns:a16="http://schemas.microsoft.com/office/drawing/2014/main" id="{6D4A611F-E014-67E9-45D6-8F5651F347EE}"/>
                </a:ext>
              </a:extLst>
            </p:cNvPr>
            <p:cNvCxnSpPr/>
            <p:nvPr/>
          </p:nvCxnSpPr>
          <p:spPr>
            <a:xfrm>
              <a:off x="4027932" y="3840480"/>
              <a:ext cx="137160" cy="0"/>
            </a:xfrm>
            <a:prstGeom prst="line">
              <a:avLst/>
            </a:prstGeom>
            <a:noFill/>
            <a:ln w="19050" cap="flat" cmpd="sng" algn="ctr">
              <a:solidFill>
                <a:srgbClr val="082A6B"/>
              </a:solidFill>
              <a:prstDash val="solid"/>
            </a:ln>
            <a:effectLst>
              <a:outerShdw blurRad="40000" dist="20000" dir="5400000" rotWithShape="0">
                <a:srgbClr val="000000">
                  <a:alpha val="38000"/>
                </a:srgbClr>
              </a:outerShdw>
            </a:effectLst>
          </p:spPr>
        </p:cxnSp>
        <p:sp>
          <p:nvSpPr>
            <p:cNvPr id="63" name="TextBox 62">
              <a:extLst>
                <a:ext uri="{FF2B5EF4-FFF2-40B4-BE49-F238E27FC236}">
                  <a16:creationId xmlns:a16="http://schemas.microsoft.com/office/drawing/2014/main" id="{5EC298FB-ACE5-D3C6-2EE3-95C038E4A409}"/>
                </a:ext>
              </a:extLst>
            </p:cNvPr>
            <p:cNvSpPr txBox="1"/>
            <p:nvPr/>
          </p:nvSpPr>
          <p:spPr>
            <a:xfrm>
              <a:off x="4434840" y="3520440"/>
              <a:ext cx="2057400" cy="256032"/>
            </a:xfrm>
            <a:prstGeom prst="rect">
              <a:avLst/>
            </a:prstGeom>
            <a:noFill/>
          </p:spPr>
          <p:txBody>
            <a:bodyPr wrap="square" lIns="27432" tIns="27432" rIns="27432" bIns="27432" anchor="ctr">
              <a:spAutoFit/>
            </a:bodyPr>
            <a:lstStyle/>
            <a:p>
              <a:pPr algn="ctr" defTabSz="457200">
                <a:defRPr sz="1100" b="1">
                  <a:solidFill>
                    <a:srgbClr val="082A6B"/>
                  </a:solidFill>
                  <a:latin typeface="Aptos"/>
                </a:defRPr>
              </a:pPr>
              <a:r>
                <a:rPr sz="1100" b="1" dirty="0">
                  <a:solidFill>
                    <a:srgbClr val="082A6B"/>
                  </a:solidFill>
                  <a:latin typeface="Aptos"/>
                </a:rPr>
                <a:t>MIS </a:t>
              </a:r>
              <a:r>
                <a:rPr lang="en-US" sz="1100" b="1" dirty="0">
                  <a:solidFill>
                    <a:srgbClr val="082A6B"/>
                  </a:solidFill>
                  <a:latin typeface="Aptos"/>
                </a:rPr>
                <a:t>OPERATIONAL </a:t>
              </a:r>
              <a:r>
                <a:rPr sz="1100" b="1" dirty="0">
                  <a:solidFill>
                    <a:srgbClr val="082A6B"/>
                  </a:solidFill>
                  <a:latin typeface="Aptos"/>
                </a:rPr>
                <a:t>APPLICATIONS</a:t>
              </a:r>
            </a:p>
          </p:txBody>
        </p:sp>
        <p:sp>
          <p:nvSpPr>
            <p:cNvPr id="128" name="TextBox 127">
              <a:extLst>
                <a:ext uri="{FF2B5EF4-FFF2-40B4-BE49-F238E27FC236}">
                  <a16:creationId xmlns:a16="http://schemas.microsoft.com/office/drawing/2014/main" id="{7E16EFFA-045C-B9D6-5E95-71821C794C5D}"/>
                </a:ext>
              </a:extLst>
            </p:cNvPr>
            <p:cNvSpPr txBox="1"/>
            <p:nvPr/>
          </p:nvSpPr>
          <p:spPr>
            <a:xfrm>
              <a:off x="3822191" y="3968496"/>
              <a:ext cx="384048" cy="256032"/>
            </a:xfrm>
            <a:prstGeom prst="rect">
              <a:avLst/>
            </a:prstGeom>
            <a:noFill/>
          </p:spPr>
          <p:txBody>
            <a:bodyPr wrap="square" lIns="27432" tIns="27432" rIns="27432" bIns="27432" anchor="ctr">
              <a:spAutoFit/>
            </a:bodyPr>
            <a:lstStyle/>
            <a:p>
              <a:pPr algn="ctr" defTabSz="457200">
                <a:defRPr sz="1600" b="1">
                  <a:solidFill>
                    <a:srgbClr val="082A6B"/>
                  </a:solidFill>
                  <a:latin typeface="Aptos"/>
                </a:defRPr>
              </a:pPr>
              <a:r>
                <a:rPr sz="1600" b="1" dirty="0">
                  <a:solidFill>
                    <a:srgbClr val="082A6B"/>
                  </a:solidFill>
                  <a:latin typeface="Aptos"/>
                </a:rPr>
                <a:t>▦</a:t>
              </a:r>
            </a:p>
          </p:txBody>
        </p:sp>
        <p:sp>
          <p:nvSpPr>
            <p:cNvPr id="129" name="TextBox 128">
              <a:extLst>
                <a:ext uri="{FF2B5EF4-FFF2-40B4-BE49-F238E27FC236}">
                  <a16:creationId xmlns:a16="http://schemas.microsoft.com/office/drawing/2014/main" id="{AF26B636-5C21-7F61-B5E8-278E7979CA58}"/>
                </a:ext>
              </a:extLst>
            </p:cNvPr>
            <p:cNvSpPr txBox="1"/>
            <p:nvPr/>
          </p:nvSpPr>
          <p:spPr>
            <a:xfrm>
              <a:off x="3769712" y="4244453"/>
              <a:ext cx="531944" cy="264688"/>
            </a:xfrm>
            <a:prstGeom prst="rect">
              <a:avLst/>
            </a:prstGeom>
            <a:noFill/>
          </p:spPr>
          <p:txBody>
            <a:bodyPr wrap="square" lIns="27432" tIns="27432" rIns="27432" bIns="27432" anchor="ctr">
              <a:spAutoFit/>
            </a:bodyPr>
            <a:lstStyle/>
            <a:p>
              <a:pPr algn="ctr" defTabSz="457200">
                <a:defRPr sz="680" b="1">
                  <a:solidFill>
                    <a:srgbClr val="082A6B"/>
                  </a:solidFill>
                  <a:latin typeface="Aptos"/>
                </a:defRPr>
              </a:pPr>
              <a:r>
                <a:rPr lang="en-US" sz="680" b="1" dirty="0">
                  <a:solidFill>
                    <a:srgbClr val="082A6B"/>
                  </a:solidFill>
                  <a:latin typeface="Aptos"/>
                </a:rPr>
                <a:t>Grid</a:t>
              </a:r>
              <a:br>
                <a:rPr sz="680" b="1" dirty="0">
                  <a:solidFill>
                    <a:srgbClr val="082A6B"/>
                  </a:solidFill>
                  <a:latin typeface="Aptos"/>
                </a:rPr>
              </a:br>
              <a:r>
                <a:rPr lang="en-US" sz="680" b="1" dirty="0">
                  <a:solidFill>
                    <a:srgbClr val="082A6B"/>
                  </a:solidFill>
                  <a:latin typeface="Aptos"/>
                </a:rPr>
                <a:t>Operations</a:t>
              </a:r>
              <a:endParaRPr sz="680" b="1" dirty="0">
                <a:solidFill>
                  <a:srgbClr val="082A6B"/>
                </a:solidFill>
                <a:latin typeface="Aptos"/>
              </a:endParaRPr>
            </a:p>
          </p:txBody>
        </p:sp>
        <p:sp>
          <p:nvSpPr>
            <p:cNvPr id="130" name="TextBox 129">
              <a:extLst>
                <a:ext uri="{FF2B5EF4-FFF2-40B4-BE49-F238E27FC236}">
                  <a16:creationId xmlns:a16="http://schemas.microsoft.com/office/drawing/2014/main" id="{82A82405-96D7-9A0F-0FF4-289B1D1C4983}"/>
                </a:ext>
              </a:extLst>
            </p:cNvPr>
            <p:cNvSpPr txBox="1"/>
            <p:nvPr/>
          </p:nvSpPr>
          <p:spPr>
            <a:xfrm>
              <a:off x="4319147" y="3968496"/>
              <a:ext cx="384048" cy="256032"/>
            </a:xfrm>
            <a:prstGeom prst="rect">
              <a:avLst/>
            </a:prstGeom>
            <a:noFill/>
          </p:spPr>
          <p:txBody>
            <a:bodyPr wrap="square" lIns="27432" tIns="27432" rIns="27432" bIns="27432" anchor="ctr">
              <a:spAutoFit/>
            </a:bodyPr>
            <a:lstStyle/>
            <a:p>
              <a:pPr algn="ctr" defTabSz="457200">
                <a:defRPr sz="1600" b="1">
                  <a:solidFill>
                    <a:srgbClr val="082A6B"/>
                  </a:solidFill>
                  <a:latin typeface="Aptos"/>
                </a:defRPr>
              </a:pPr>
              <a:r>
                <a:rPr sz="1600" b="1" dirty="0">
                  <a:solidFill>
                    <a:srgbClr val="082A6B"/>
                  </a:solidFill>
                  <a:latin typeface="Aptos"/>
                </a:rPr>
                <a:t>▥</a:t>
              </a:r>
            </a:p>
          </p:txBody>
        </p:sp>
        <p:sp>
          <p:nvSpPr>
            <p:cNvPr id="131" name="TextBox 130">
              <a:extLst>
                <a:ext uri="{FF2B5EF4-FFF2-40B4-BE49-F238E27FC236}">
                  <a16:creationId xmlns:a16="http://schemas.microsoft.com/office/drawing/2014/main" id="{CE86F077-A138-ADDD-F0A3-8D6CD628F73A}"/>
                </a:ext>
              </a:extLst>
            </p:cNvPr>
            <p:cNvSpPr txBox="1"/>
            <p:nvPr/>
          </p:nvSpPr>
          <p:spPr>
            <a:xfrm>
              <a:off x="4282570" y="4244453"/>
              <a:ext cx="520015" cy="264688"/>
            </a:xfrm>
            <a:prstGeom prst="rect">
              <a:avLst/>
            </a:prstGeom>
            <a:noFill/>
          </p:spPr>
          <p:txBody>
            <a:bodyPr wrap="square" lIns="27432" tIns="27432" rIns="27432" bIns="27432" anchor="ctr">
              <a:spAutoFit/>
            </a:bodyPr>
            <a:lstStyle/>
            <a:p>
              <a:pPr algn="ctr" defTabSz="457200">
                <a:defRPr sz="680" b="1">
                  <a:solidFill>
                    <a:srgbClr val="082A6B"/>
                  </a:solidFill>
                  <a:latin typeface="Aptos"/>
                </a:defRPr>
              </a:pPr>
              <a:r>
                <a:rPr lang="en-US" sz="680" b="1" dirty="0">
                  <a:solidFill>
                    <a:srgbClr val="082A6B"/>
                  </a:solidFill>
                  <a:latin typeface="Aptos"/>
                </a:rPr>
                <a:t>Market Operations</a:t>
              </a:r>
              <a:endParaRPr sz="680" b="1" dirty="0">
                <a:solidFill>
                  <a:srgbClr val="082A6B"/>
                </a:solidFill>
                <a:latin typeface="Aptos"/>
              </a:endParaRPr>
            </a:p>
          </p:txBody>
        </p:sp>
        <p:sp>
          <p:nvSpPr>
            <p:cNvPr id="132" name="TextBox 131">
              <a:extLst>
                <a:ext uri="{FF2B5EF4-FFF2-40B4-BE49-F238E27FC236}">
                  <a16:creationId xmlns:a16="http://schemas.microsoft.com/office/drawing/2014/main" id="{14C8BA0F-5872-35EF-9398-D3E838A11F01}"/>
                </a:ext>
              </a:extLst>
            </p:cNvPr>
            <p:cNvSpPr txBox="1"/>
            <p:nvPr/>
          </p:nvSpPr>
          <p:spPr>
            <a:xfrm>
              <a:off x="4839960" y="3968496"/>
              <a:ext cx="384048" cy="256032"/>
            </a:xfrm>
            <a:prstGeom prst="rect">
              <a:avLst/>
            </a:prstGeom>
            <a:noFill/>
          </p:spPr>
          <p:txBody>
            <a:bodyPr wrap="square" lIns="27432" tIns="27432" rIns="27432" bIns="27432" anchor="ctr">
              <a:spAutoFit/>
            </a:bodyPr>
            <a:lstStyle/>
            <a:p>
              <a:pPr algn="ctr" defTabSz="457200">
                <a:defRPr sz="1600" b="1">
                  <a:solidFill>
                    <a:srgbClr val="082A6B"/>
                  </a:solidFill>
                  <a:latin typeface="Aptos"/>
                </a:defRPr>
              </a:pPr>
              <a:r>
                <a:rPr sz="1600" b="1" dirty="0">
                  <a:solidFill>
                    <a:srgbClr val="082A6B"/>
                  </a:solidFill>
                  <a:latin typeface="Aptos"/>
                </a:rPr>
                <a:t>$</a:t>
              </a:r>
            </a:p>
          </p:txBody>
        </p:sp>
        <p:sp>
          <p:nvSpPr>
            <p:cNvPr id="133" name="TextBox 132">
              <a:extLst>
                <a:ext uri="{FF2B5EF4-FFF2-40B4-BE49-F238E27FC236}">
                  <a16:creationId xmlns:a16="http://schemas.microsoft.com/office/drawing/2014/main" id="{7CB9CDAB-188F-10F6-43E1-923A75BE1B70}"/>
                </a:ext>
              </a:extLst>
            </p:cNvPr>
            <p:cNvSpPr txBox="1"/>
            <p:nvPr/>
          </p:nvSpPr>
          <p:spPr>
            <a:xfrm>
              <a:off x="4803383" y="4247788"/>
              <a:ext cx="627359" cy="369332"/>
            </a:xfrm>
            <a:prstGeom prst="rect">
              <a:avLst/>
            </a:prstGeom>
            <a:noFill/>
          </p:spPr>
          <p:txBody>
            <a:bodyPr wrap="square" lIns="27432" tIns="27432" rIns="27432" bIns="27432" anchor="ctr">
              <a:spAutoFit/>
            </a:bodyPr>
            <a:lstStyle/>
            <a:p>
              <a:pPr algn="ctr" defTabSz="457200">
                <a:defRPr sz="680" b="1">
                  <a:solidFill>
                    <a:srgbClr val="082A6B"/>
                  </a:solidFill>
                  <a:latin typeface="Aptos"/>
                </a:defRPr>
              </a:pPr>
              <a:r>
                <a:rPr lang="en-US" sz="680" b="1" dirty="0">
                  <a:solidFill>
                    <a:srgbClr val="082A6B"/>
                  </a:solidFill>
                  <a:latin typeface="Aptos"/>
                </a:rPr>
                <a:t>Commercial Operations</a:t>
              </a:r>
            </a:p>
            <a:p>
              <a:pPr algn="ctr" defTabSz="457200">
                <a:defRPr sz="680" b="1">
                  <a:solidFill>
                    <a:srgbClr val="082A6B"/>
                  </a:solidFill>
                  <a:latin typeface="Aptos"/>
                </a:defRPr>
              </a:pPr>
              <a:endParaRPr sz="680" b="1" dirty="0">
                <a:solidFill>
                  <a:srgbClr val="082A6B"/>
                </a:solidFill>
                <a:latin typeface="Aptos"/>
              </a:endParaRPr>
            </a:p>
          </p:txBody>
        </p:sp>
        <p:sp>
          <p:nvSpPr>
            <p:cNvPr id="134" name="TextBox 133">
              <a:extLst>
                <a:ext uri="{FF2B5EF4-FFF2-40B4-BE49-F238E27FC236}">
                  <a16:creationId xmlns:a16="http://schemas.microsoft.com/office/drawing/2014/main" id="{3BD918D8-147C-6A5C-988B-88616C815DF3}"/>
                </a:ext>
              </a:extLst>
            </p:cNvPr>
            <p:cNvSpPr txBox="1"/>
            <p:nvPr/>
          </p:nvSpPr>
          <p:spPr>
            <a:xfrm>
              <a:off x="6064461" y="3968496"/>
              <a:ext cx="384048" cy="256032"/>
            </a:xfrm>
            <a:prstGeom prst="rect">
              <a:avLst/>
            </a:prstGeom>
            <a:noFill/>
          </p:spPr>
          <p:txBody>
            <a:bodyPr wrap="square" lIns="27432" tIns="27432" rIns="27432" bIns="27432" anchor="ctr">
              <a:spAutoFit/>
            </a:bodyPr>
            <a:lstStyle/>
            <a:p>
              <a:pPr algn="ctr" defTabSz="457200">
                <a:defRPr sz="1600" b="1">
                  <a:solidFill>
                    <a:srgbClr val="082A6B"/>
                  </a:solidFill>
                  <a:latin typeface="Aptos"/>
                </a:defRPr>
              </a:pPr>
              <a:r>
                <a:rPr sz="1600" b="1" dirty="0">
                  <a:solidFill>
                    <a:srgbClr val="082A6B"/>
                  </a:solidFill>
                  <a:latin typeface="Aptos"/>
                </a:rPr>
                <a:t>▰</a:t>
              </a:r>
            </a:p>
          </p:txBody>
        </p:sp>
        <p:sp>
          <p:nvSpPr>
            <p:cNvPr id="135" name="TextBox 134">
              <a:extLst>
                <a:ext uri="{FF2B5EF4-FFF2-40B4-BE49-F238E27FC236}">
                  <a16:creationId xmlns:a16="http://schemas.microsoft.com/office/drawing/2014/main" id="{6051C3D6-0A96-59B5-A934-291DD9A414EA}"/>
                </a:ext>
              </a:extLst>
            </p:cNvPr>
            <p:cNvSpPr txBox="1"/>
            <p:nvPr/>
          </p:nvSpPr>
          <p:spPr>
            <a:xfrm>
              <a:off x="6027885" y="4279592"/>
              <a:ext cx="457200" cy="369332"/>
            </a:xfrm>
            <a:prstGeom prst="rect">
              <a:avLst/>
            </a:prstGeom>
            <a:noFill/>
          </p:spPr>
          <p:txBody>
            <a:bodyPr wrap="square" lIns="27432" tIns="27432" rIns="27432" bIns="27432" anchor="ctr">
              <a:spAutoFit/>
            </a:bodyPr>
            <a:lstStyle/>
            <a:p>
              <a:pPr algn="ctr" defTabSz="457200">
                <a:defRPr sz="680" b="1">
                  <a:solidFill>
                    <a:srgbClr val="082A6B"/>
                  </a:solidFill>
                  <a:latin typeface="Aptos"/>
                </a:defRPr>
              </a:pPr>
              <a:r>
                <a:rPr sz="680" b="1" dirty="0">
                  <a:solidFill>
                    <a:srgbClr val="082A6B"/>
                  </a:solidFill>
                  <a:latin typeface="Aptos"/>
                </a:rPr>
                <a:t>Data</a:t>
              </a:r>
              <a:br>
                <a:rPr sz="680" b="1" dirty="0">
                  <a:solidFill>
                    <a:srgbClr val="082A6B"/>
                  </a:solidFill>
                  <a:latin typeface="Aptos"/>
                </a:rPr>
              </a:br>
              <a:r>
                <a:rPr sz="680" b="1" dirty="0">
                  <a:solidFill>
                    <a:srgbClr val="082A6B"/>
                  </a:solidFill>
                  <a:latin typeface="Aptos"/>
                </a:rPr>
                <a:t>Extracts</a:t>
              </a:r>
              <a:r>
                <a:rPr lang="en-US" sz="680" b="1" dirty="0">
                  <a:solidFill>
                    <a:srgbClr val="082A6B"/>
                  </a:solidFill>
                  <a:latin typeface="Aptos"/>
                </a:rPr>
                <a:t> Reports</a:t>
              </a:r>
              <a:endParaRPr sz="680" b="1" dirty="0">
                <a:solidFill>
                  <a:srgbClr val="082A6B"/>
                </a:solidFill>
                <a:latin typeface="Aptos"/>
              </a:endParaRPr>
            </a:p>
          </p:txBody>
        </p:sp>
        <p:sp>
          <p:nvSpPr>
            <p:cNvPr id="136" name="TextBox 135">
              <a:extLst>
                <a:ext uri="{FF2B5EF4-FFF2-40B4-BE49-F238E27FC236}">
                  <a16:creationId xmlns:a16="http://schemas.microsoft.com/office/drawing/2014/main" id="{2CC4D6A3-BF5B-0D32-ACCC-32C1AE64B1D8}"/>
                </a:ext>
              </a:extLst>
            </p:cNvPr>
            <p:cNvSpPr txBox="1"/>
            <p:nvPr/>
          </p:nvSpPr>
          <p:spPr>
            <a:xfrm>
              <a:off x="5503891" y="3968496"/>
              <a:ext cx="384048" cy="256032"/>
            </a:xfrm>
            <a:prstGeom prst="rect">
              <a:avLst/>
            </a:prstGeom>
            <a:noFill/>
          </p:spPr>
          <p:txBody>
            <a:bodyPr wrap="square" lIns="27432" tIns="27432" rIns="27432" bIns="27432" anchor="ctr">
              <a:spAutoFit/>
            </a:bodyPr>
            <a:lstStyle/>
            <a:p>
              <a:pPr algn="ctr" defTabSz="457200">
                <a:defRPr sz="1600" b="1">
                  <a:solidFill>
                    <a:srgbClr val="082A6B"/>
                  </a:solidFill>
                  <a:latin typeface="Aptos"/>
                </a:defRPr>
              </a:pPr>
              <a:r>
                <a:rPr sz="1600" b="1" dirty="0">
                  <a:solidFill>
                    <a:srgbClr val="082A6B"/>
                  </a:solidFill>
                  <a:latin typeface="Aptos"/>
                </a:rPr>
                <a:t>↔</a:t>
              </a:r>
            </a:p>
          </p:txBody>
        </p:sp>
        <p:sp>
          <p:nvSpPr>
            <p:cNvPr id="137" name="TextBox 136">
              <a:extLst>
                <a:ext uri="{FF2B5EF4-FFF2-40B4-BE49-F238E27FC236}">
                  <a16:creationId xmlns:a16="http://schemas.microsoft.com/office/drawing/2014/main" id="{C0D86C31-0485-B140-FD4D-99C8647F8DB1}"/>
                </a:ext>
              </a:extLst>
            </p:cNvPr>
            <p:cNvSpPr txBox="1"/>
            <p:nvPr/>
          </p:nvSpPr>
          <p:spPr>
            <a:xfrm>
              <a:off x="5433131" y="4247788"/>
              <a:ext cx="530352" cy="369332"/>
            </a:xfrm>
            <a:prstGeom prst="rect">
              <a:avLst/>
            </a:prstGeom>
            <a:noFill/>
          </p:spPr>
          <p:txBody>
            <a:bodyPr wrap="square" lIns="27432" tIns="27432" rIns="27432" bIns="27432" anchor="ctr">
              <a:spAutoFit/>
            </a:bodyPr>
            <a:lstStyle/>
            <a:p>
              <a:pPr algn="ctr" defTabSz="457200">
                <a:defRPr sz="680" b="1">
                  <a:solidFill>
                    <a:srgbClr val="082A6B"/>
                  </a:solidFill>
                  <a:latin typeface="Aptos"/>
                </a:defRPr>
              </a:pPr>
              <a:r>
                <a:rPr lang="en-US" sz="680" b="1" dirty="0">
                  <a:solidFill>
                    <a:srgbClr val="082A6B"/>
                  </a:solidFill>
                  <a:latin typeface="Aptos"/>
                </a:rPr>
                <a:t>Retail</a:t>
              </a:r>
            </a:p>
            <a:p>
              <a:pPr algn="ctr" defTabSz="457200">
                <a:defRPr sz="680" b="1">
                  <a:solidFill>
                    <a:srgbClr val="082A6B"/>
                  </a:solidFill>
                  <a:latin typeface="Aptos"/>
                </a:defRPr>
              </a:pPr>
              <a:r>
                <a:rPr sz="680" b="1" dirty="0">
                  <a:solidFill>
                    <a:srgbClr val="082A6B"/>
                  </a:solidFill>
                  <a:latin typeface="Aptos"/>
                </a:rPr>
                <a:t>Transaction</a:t>
              </a:r>
              <a:br>
                <a:rPr sz="680" b="1" dirty="0">
                  <a:solidFill>
                    <a:srgbClr val="082A6B"/>
                  </a:solidFill>
                  <a:latin typeface="Aptos"/>
                </a:rPr>
              </a:br>
              <a:r>
                <a:rPr sz="680" b="1" dirty="0">
                  <a:solidFill>
                    <a:srgbClr val="082A6B"/>
                  </a:solidFill>
                  <a:latin typeface="Aptos"/>
                </a:rPr>
                <a:t>Processing</a:t>
              </a:r>
            </a:p>
          </p:txBody>
        </p:sp>
        <p:sp>
          <p:nvSpPr>
            <p:cNvPr id="138" name="Rounded Rectangle 84">
              <a:extLst>
                <a:ext uri="{FF2B5EF4-FFF2-40B4-BE49-F238E27FC236}">
                  <a16:creationId xmlns:a16="http://schemas.microsoft.com/office/drawing/2014/main" id="{A4FF8A00-CA3D-34CD-4533-F308424F468B}"/>
                </a:ext>
              </a:extLst>
            </p:cNvPr>
            <p:cNvSpPr/>
            <p:nvPr/>
          </p:nvSpPr>
          <p:spPr>
            <a:xfrm>
              <a:off x="3822191" y="4645152"/>
              <a:ext cx="2834640" cy="201168"/>
            </a:xfrm>
            <a:prstGeom prst="roundRect">
              <a:avLst/>
            </a:prstGeom>
            <a:solidFill>
              <a:srgbClr val="082A6B"/>
            </a:solidFill>
            <a:ln w="6350" cap="flat" cmpd="sng" algn="ctr">
              <a:solidFill>
                <a:srgbClr val="082A6B"/>
              </a:solidFill>
              <a:prstDash val="solid"/>
            </a:ln>
            <a:effectLst>
              <a:outerShdw blurRad="40000" dist="23000" dir="5400000" rotWithShape="0">
                <a:srgbClr val="000000">
                  <a:alpha val="35000"/>
                </a:srgb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white"/>
                </a:solidFill>
                <a:effectLst/>
                <a:uLnTx/>
                <a:uFillTx/>
                <a:latin typeface="Calibri"/>
                <a:ea typeface="+mn-ea"/>
                <a:cs typeface="+mn-cs"/>
              </a:endParaRPr>
            </a:p>
          </p:txBody>
        </p:sp>
        <p:sp>
          <p:nvSpPr>
            <p:cNvPr id="147" name="TextBox 146">
              <a:extLst>
                <a:ext uri="{FF2B5EF4-FFF2-40B4-BE49-F238E27FC236}">
                  <a16:creationId xmlns:a16="http://schemas.microsoft.com/office/drawing/2014/main" id="{759315AD-45F2-ADB1-9BB6-683A7C65D2BD}"/>
                </a:ext>
              </a:extLst>
            </p:cNvPr>
            <p:cNvSpPr txBox="1"/>
            <p:nvPr/>
          </p:nvSpPr>
          <p:spPr>
            <a:xfrm>
              <a:off x="3840480" y="4645152"/>
              <a:ext cx="2788920" cy="192024"/>
            </a:xfrm>
            <a:prstGeom prst="rect">
              <a:avLst/>
            </a:prstGeom>
            <a:noFill/>
          </p:spPr>
          <p:txBody>
            <a:bodyPr wrap="square" lIns="27432" tIns="27432" rIns="27432" bIns="27432" anchor="ctr">
              <a:spAutoFit/>
            </a:bodyPr>
            <a:lstStyle/>
            <a:p>
              <a:pPr algn="ctr" defTabSz="457200">
                <a:defRPr sz="750" b="0">
                  <a:solidFill>
                    <a:srgbClr val="FFFFFF"/>
                  </a:solidFill>
                  <a:latin typeface="Aptos"/>
                </a:defRPr>
              </a:pPr>
              <a:r>
                <a:rPr sz="750" dirty="0">
                  <a:solidFill>
                    <a:srgbClr val="FFFFFF"/>
                  </a:solidFill>
                  <a:latin typeface="Aptos"/>
                </a:rPr>
                <a:t>Current MIS applications MPs use today</a:t>
              </a:r>
            </a:p>
          </p:txBody>
        </p:sp>
      </p:grpSp>
      <p:grpSp>
        <p:nvGrpSpPr>
          <p:cNvPr id="270" name="Group 269">
            <a:extLst>
              <a:ext uri="{FF2B5EF4-FFF2-40B4-BE49-F238E27FC236}">
                <a16:creationId xmlns:a16="http://schemas.microsoft.com/office/drawing/2014/main" id="{08D20535-8858-2F1B-63B3-C6ACD0DC7631}"/>
              </a:ext>
            </a:extLst>
          </p:cNvPr>
          <p:cNvGrpSpPr/>
          <p:nvPr/>
        </p:nvGrpSpPr>
        <p:grpSpPr>
          <a:xfrm>
            <a:off x="6839712" y="3418981"/>
            <a:ext cx="2706624" cy="1517904"/>
            <a:chOff x="6839712" y="3401568"/>
            <a:chExt cx="2706624" cy="1517904"/>
          </a:xfrm>
        </p:grpSpPr>
        <p:sp>
          <p:nvSpPr>
            <p:cNvPr id="274" name="Rounded Rectangle 86">
              <a:extLst>
                <a:ext uri="{FF2B5EF4-FFF2-40B4-BE49-F238E27FC236}">
                  <a16:creationId xmlns:a16="http://schemas.microsoft.com/office/drawing/2014/main" id="{808EE168-9C08-0B8A-106A-507274842594}"/>
                </a:ext>
              </a:extLst>
            </p:cNvPr>
            <p:cNvSpPr/>
            <p:nvPr/>
          </p:nvSpPr>
          <p:spPr>
            <a:xfrm>
              <a:off x="6839712" y="3401568"/>
              <a:ext cx="2706624" cy="1517904"/>
            </a:xfrm>
            <a:prstGeom prst="roundRect">
              <a:avLst/>
            </a:prstGeom>
            <a:solidFill>
              <a:srgbClr val="EEF5E9"/>
            </a:solidFill>
            <a:ln w="16510" cap="flat" cmpd="sng" algn="ctr">
              <a:solidFill>
                <a:srgbClr val="2F6B1D"/>
              </a:solidFill>
              <a:prstDash val="solid"/>
            </a:ln>
            <a:effectLst>
              <a:outerShdw blurRad="40000" dist="23000" dir="5400000" rotWithShape="0">
                <a:srgbClr val="000000">
                  <a:alpha val="35000"/>
                </a:srgb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white"/>
                </a:solidFill>
                <a:effectLst/>
                <a:uLnTx/>
                <a:uFillTx/>
                <a:latin typeface="Calibri"/>
                <a:ea typeface="+mn-ea"/>
                <a:cs typeface="+mn-cs"/>
              </a:endParaRPr>
            </a:p>
          </p:txBody>
        </p:sp>
        <p:sp>
          <p:nvSpPr>
            <p:cNvPr id="278" name="Rectangle 277">
              <a:extLst>
                <a:ext uri="{FF2B5EF4-FFF2-40B4-BE49-F238E27FC236}">
                  <a16:creationId xmlns:a16="http://schemas.microsoft.com/office/drawing/2014/main" id="{8F2A6A7B-3FF5-1D53-CAB1-A3ECAB181CFE}"/>
                </a:ext>
              </a:extLst>
            </p:cNvPr>
            <p:cNvSpPr/>
            <p:nvPr/>
          </p:nvSpPr>
          <p:spPr>
            <a:xfrm>
              <a:off x="7052767" y="3622852"/>
              <a:ext cx="213969" cy="136702"/>
            </a:xfrm>
            <a:prstGeom prst="rect">
              <a:avLst/>
            </a:prstGeom>
            <a:solidFill>
              <a:srgbClr val="FFFFFF"/>
            </a:solidFill>
            <a:ln w="19050" cap="flat" cmpd="sng" algn="ctr">
              <a:solidFill>
                <a:srgbClr val="2F6B1D"/>
              </a:solidFill>
              <a:prstDash val="solid"/>
            </a:ln>
            <a:effectLst>
              <a:outerShdw blurRad="40000" dist="23000" dir="5400000" rotWithShape="0">
                <a:srgbClr val="000000">
                  <a:alpha val="35000"/>
                </a:srgb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white"/>
                </a:solidFill>
                <a:effectLst/>
                <a:uLnTx/>
                <a:uFillTx/>
                <a:latin typeface="Calibri"/>
                <a:ea typeface="+mn-ea"/>
                <a:cs typeface="+mn-cs"/>
              </a:endParaRPr>
            </a:p>
          </p:txBody>
        </p:sp>
        <p:cxnSp>
          <p:nvCxnSpPr>
            <p:cNvPr id="279" name="Connector 88">
              <a:extLst>
                <a:ext uri="{FF2B5EF4-FFF2-40B4-BE49-F238E27FC236}">
                  <a16:creationId xmlns:a16="http://schemas.microsoft.com/office/drawing/2014/main" id="{9B387C41-7250-EBEB-F2EA-54C74C67F22E}"/>
                </a:ext>
              </a:extLst>
            </p:cNvPr>
            <p:cNvCxnSpPr/>
            <p:nvPr/>
          </p:nvCxnSpPr>
          <p:spPr>
            <a:xfrm>
              <a:off x="7159752" y="3759555"/>
              <a:ext cx="0" cy="53493"/>
            </a:xfrm>
            <a:prstGeom prst="line">
              <a:avLst/>
            </a:prstGeom>
            <a:noFill/>
            <a:ln w="19050" cap="flat" cmpd="sng" algn="ctr">
              <a:solidFill>
                <a:srgbClr val="2F6B1D"/>
              </a:solidFill>
              <a:prstDash val="solid"/>
            </a:ln>
            <a:effectLst>
              <a:outerShdw blurRad="40000" dist="20000" dir="5400000" rotWithShape="0">
                <a:srgbClr val="000000">
                  <a:alpha val="38000"/>
                </a:srgbClr>
              </a:outerShdw>
            </a:effectLst>
          </p:spPr>
        </p:cxnSp>
        <p:cxnSp>
          <p:nvCxnSpPr>
            <p:cNvPr id="281" name="Connector 89">
              <a:extLst>
                <a:ext uri="{FF2B5EF4-FFF2-40B4-BE49-F238E27FC236}">
                  <a16:creationId xmlns:a16="http://schemas.microsoft.com/office/drawing/2014/main" id="{E3CADEB8-2679-2233-9C53-2AE60AC0A5A9}"/>
                </a:ext>
              </a:extLst>
            </p:cNvPr>
            <p:cNvCxnSpPr/>
            <p:nvPr/>
          </p:nvCxnSpPr>
          <p:spPr>
            <a:xfrm>
              <a:off x="7100316" y="3813048"/>
              <a:ext cx="118872" cy="0"/>
            </a:xfrm>
            <a:prstGeom prst="line">
              <a:avLst/>
            </a:prstGeom>
            <a:noFill/>
            <a:ln w="19050" cap="flat" cmpd="sng" algn="ctr">
              <a:solidFill>
                <a:srgbClr val="2F6B1D"/>
              </a:solidFill>
              <a:prstDash val="solid"/>
            </a:ln>
            <a:effectLst>
              <a:outerShdw blurRad="40000" dist="20000" dir="5400000" rotWithShape="0">
                <a:srgbClr val="000000">
                  <a:alpha val="38000"/>
                </a:srgbClr>
              </a:outerShdw>
            </a:effectLst>
          </p:spPr>
        </p:cxnSp>
        <p:sp>
          <p:nvSpPr>
            <p:cNvPr id="282" name="TextBox 281">
              <a:extLst>
                <a:ext uri="{FF2B5EF4-FFF2-40B4-BE49-F238E27FC236}">
                  <a16:creationId xmlns:a16="http://schemas.microsoft.com/office/drawing/2014/main" id="{07A10285-899A-C2BA-D1FF-0F614B41D25F}"/>
                </a:ext>
              </a:extLst>
            </p:cNvPr>
            <p:cNvSpPr txBox="1"/>
            <p:nvPr/>
          </p:nvSpPr>
          <p:spPr>
            <a:xfrm>
              <a:off x="7388352" y="3493008"/>
              <a:ext cx="1920240" cy="347472"/>
            </a:xfrm>
            <a:prstGeom prst="rect">
              <a:avLst/>
            </a:prstGeom>
            <a:noFill/>
          </p:spPr>
          <p:txBody>
            <a:bodyPr wrap="square" lIns="27432" tIns="27432" rIns="27432" bIns="27432" anchor="ctr">
              <a:spAutoFit/>
            </a:bodyPr>
            <a:lstStyle/>
            <a:p>
              <a:pPr algn="ctr" defTabSz="457200">
                <a:defRPr sz="1100" b="1">
                  <a:solidFill>
                    <a:srgbClr val="2F6B1D"/>
                  </a:solidFill>
                  <a:latin typeface="Aptos"/>
                </a:defRPr>
              </a:pPr>
              <a:r>
                <a:rPr sz="1100" b="1">
                  <a:solidFill>
                    <a:srgbClr val="2F6B1D"/>
                  </a:solidFill>
                  <a:latin typeface="Aptos"/>
                </a:rPr>
                <a:t>MARKET PARTICIPANT</a:t>
              </a:r>
              <a:br>
                <a:rPr sz="1100" b="1">
                  <a:solidFill>
                    <a:srgbClr val="2F6B1D"/>
                  </a:solidFill>
                  <a:latin typeface="Aptos"/>
                </a:rPr>
              </a:br>
              <a:r>
                <a:rPr sz="1100" b="1">
                  <a:solidFill>
                    <a:srgbClr val="2F6B1D"/>
                  </a:solidFill>
                  <a:latin typeface="Aptos"/>
                </a:rPr>
                <a:t>SERVICE PORTAL (MPSP)</a:t>
              </a:r>
            </a:p>
          </p:txBody>
        </p:sp>
        <p:sp>
          <p:nvSpPr>
            <p:cNvPr id="283" name="TextBox 282">
              <a:extLst>
                <a:ext uri="{FF2B5EF4-FFF2-40B4-BE49-F238E27FC236}">
                  <a16:creationId xmlns:a16="http://schemas.microsoft.com/office/drawing/2014/main" id="{75E418BA-CEEC-C541-5C1F-6C9311DCF004}"/>
                </a:ext>
              </a:extLst>
            </p:cNvPr>
            <p:cNvSpPr txBox="1"/>
            <p:nvPr/>
          </p:nvSpPr>
          <p:spPr>
            <a:xfrm>
              <a:off x="6931152" y="4005072"/>
              <a:ext cx="640080" cy="256032"/>
            </a:xfrm>
            <a:prstGeom prst="rect">
              <a:avLst/>
            </a:prstGeom>
            <a:noFill/>
          </p:spPr>
          <p:txBody>
            <a:bodyPr wrap="square" lIns="27432" tIns="27432" rIns="27432" bIns="27432" anchor="ctr">
              <a:spAutoFit/>
            </a:bodyPr>
            <a:lstStyle/>
            <a:p>
              <a:pPr algn="ctr" defTabSz="457200">
                <a:defRPr sz="1700" b="1">
                  <a:solidFill>
                    <a:srgbClr val="2F6B1D"/>
                  </a:solidFill>
                  <a:latin typeface="Aptos"/>
                </a:defRPr>
              </a:pPr>
              <a:r>
                <a:rPr sz="1700" b="1">
                  <a:solidFill>
                    <a:srgbClr val="2F6B1D"/>
                  </a:solidFill>
                  <a:latin typeface="Aptos"/>
                </a:rPr>
                <a:t>?</a:t>
              </a:r>
            </a:p>
          </p:txBody>
        </p:sp>
        <p:sp>
          <p:nvSpPr>
            <p:cNvPr id="284" name="TextBox 283">
              <a:extLst>
                <a:ext uri="{FF2B5EF4-FFF2-40B4-BE49-F238E27FC236}">
                  <a16:creationId xmlns:a16="http://schemas.microsoft.com/office/drawing/2014/main" id="{2AB37B6E-2273-7F2D-3866-F4B36D1D6C3C}"/>
                </a:ext>
              </a:extLst>
            </p:cNvPr>
            <p:cNvSpPr txBox="1"/>
            <p:nvPr/>
          </p:nvSpPr>
          <p:spPr>
            <a:xfrm>
              <a:off x="6894575" y="4282824"/>
              <a:ext cx="868679" cy="276999"/>
            </a:xfrm>
            <a:prstGeom prst="rect">
              <a:avLst/>
            </a:prstGeom>
            <a:noFill/>
          </p:spPr>
          <p:txBody>
            <a:bodyPr wrap="square" lIns="27432" tIns="27432" rIns="27432" bIns="27432" anchor="ctr">
              <a:spAutoFit/>
            </a:bodyPr>
            <a:lstStyle/>
            <a:p>
              <a:pPr algn="ctr" defTabSz="457200">
                <a:defRPr sz="720" b="1">
                  <a:solidFill>
                    <a:srgbClr val="111827"/>
                  </a:solidFill>
                  <a:latin typeface="Aptos"/>
                </a:defRPr>
              </a:pPr>
              <a:r>
                <a:rPr lang="en-US" sz="720" b="1" dirty="0">
                  <a:solidFill>
                    <a:srgbClr val="111827"/>
                  </a:solidFill>
                  <a:latin typeface="Aptos"/>
                </a:rPr>
                <a:t>Client Services Service Desk</a:t>
              </a:r>
              <a:endParaRPr sz="720" b="1" dirty="0">
                <a:solidFill>
                  <a:srgbClr val="111827"/>
                </a:solidFill>
                <a:latin typeface="Aptos"/>
              </a:endParaRPr>
            </a:p>
          </p:txBody>
        </p:sp>
        <p:sp>
          <p:nvSpPr>
            <p:cNvPr id="286" name="TextBox 285">
              <a:extLst>
                <a:ext uri="{FF2B5EF4-FFF2-40B4-BE49-F238E27FC236}">
                  <a16:creationId xmlns:a16="http://schemas.microsoft.com/office/drawing/2014/main" id="{DDE3C183-FA1A-46E6-7C61-308F1C1FA9F4}"/>
                </a:ext>
              </a:extLst>
            </p:cNvPr>
            <p:cNvSpPr txBox="1"/>
            <p:nvPr/>
          </p:nvSpPr>
          <p:spPr>
            <a:xfrm>
              <a:off x="7773193" y="4013023"/>
              <a:ext cx="640080" cy="256032"/>
            </a:xfrm>
            <a:prstGeom prst="rect">
              <a:avLst/>
            </a:prstGeom>
            <a:noFill/>
          </p:spPr>
          <p:txBody>
            <a:bodyPr wrap="square" lIns="27432" tIns="27432" rIns="27432" bIns="27432" anchor="ctr">
              <a:spAutoFit/>
            </a:bodyPr>
            <a:lstStyle/>
            <a:p>
              <a:pPr algn="ctr" defTabSz="457200">
                <a:defRPr sz="1700" b="1">
                  <a:solidFill>
                    <a:srgbClr val="2F6B1D"/>
                  </a:solidFill>
                  <a:latin typeface="Aptos"/>
                </a:defRPr>
              </a:pPr>
              <a:r>
                <a:rPr sz="1700" b="1" dirty="0">
                  <a:solidFill>
                    <a:srgbClr val="2F6B1D"/>
                  </a:solidFill>
                  <a:latin typeface="Aptos"/>
                </a:rPr>
                <a:t>⇄</a:t>
              </a:r>
            </a:p>
          </p:txBody>
        </p:sp>
        <p:sp>
          <p:nvSpPr>
            <p:cNvPr id="288" name="TextBox 287">
              <a:extLst>
                <a:ext uri="{FF2B5EF4-FFF2-40B4-BE49-F238E27FC236}">
                  <a16:creationId xmlns:a16="http://schemas.microsoft.com/office/drawing/2014/main" id="{1A205510-3835-B6E6-6D53-F43B731855F1}"/>
                </a:ext>
              </a:extLst>
            </p:cNvPr>
            <p:cNvSpPr txBox="1"/>
            <p:nvPr/>
          </p:nvSpPr>
          <p:spPr>
            <a:xfrm>
              <a:off x="7736617" y="4267180"/>
              <a:ext cx="713232" cy="387798"/>
            </a:xfrm>
            <a:prstGeom prst="rect">
              <a:avLst/>
            </a:prstGeom>
            <a:noFill/>
          </p:spPr>
          <p:txBody>
            <a:bodyPr wrap="square" lIns="27432" tIns="27432" rIns="27432" bIns="27432" anchor="ctr">
              <a:spAutoFit/>
            </a:bodyPr>
            <a:lstStyle/>
            <a:p>
              <a:pPr algn="ctr" defTabSz="457200">
                <a:defRPr sz="720" b="1">
                  <a:solidFill>
                    <a:srgbClr val="111827"/>
                  </a:solidFill>
                  <a:latin typeface="Aptos"/>
                </a:defRPr>
              </a:pPr>
              <a:r>
                <a:rPr lang="en-US" sz="720" b="1" dirty="0">
                  <a:solidFill>
                    <a:srgbClr val="111827"/>
                  </a:solidFill>
                  <a:latin typeface="Aptos"/>
                </a:rPr>
                <a:t>Submit Forms</a:t>
              </a:r>
            </a:p>
            <a:p>
              <a:pPr algn="ctr" defTabSz="457200">
                <a:defRPr sz="720" b="1">
                  <a:solidFill>
                    <a:srgbClr val="111827"/>
                  </a:solidFill>
                  <a:latin typeface="Aptos"/>
                </a:defRPr>
              </a:pPr>
              <a:r>
                <a:rPr sz="720" b="1" dirty="0">
                  <a:solidFill>
                    <a:srgbClr val="111827"/>
                  </a:solidFill>
                  <a:latin typeface="Aptos"/>
                </a:rPr>
                <a:t>Automated</a:t>
              </a:r>
              <a:br>
                <a:rPr sz="720" b="1" dirty="0">
                  <a:solidFill>
                    <a:srgbClr val="111827"/>
                  </a:solidFill>
                  <a:latin typeface="Aptos"/>
                </a:rPr>
              </a:br>
              <a:r>
                <a:rPr sz="720" b="1" dirty="0">
                  <a:solidFill>
                    <a:srgbClr val="111827"/>
                  </a:solidFill>
                  <a:latin typeface="Aptos"/>
                </a:rPr>
                <a:t>workflows</a:t>
              </a:r>
            </a:p>
          </p:txBody>
        </p:sp>
        <p:sp>
          <p:nvSpPr>
            <p:cNvPr id="292" name="TextBox 291">
              <a:extLst>
                <a:ext uri="{FF2B5EF4-FFF2-40B4-BE49-F238E27FC236}">
                  <a16:creationId xmlns:a16="http://schemas.microsoft.com/office/drawing/2014/main" id="{C3EB32A3-E8A4-51F2-D26D-2A041F3ECD5F}"/>
                </a:ext>
              </a:extLst>
            </p:cNvPr>
            <p:cNvSpPr txBox="1"/>
            <p:nvPr/>
          </p:nvSpPr>
          <p:spPr>
            <a:xfrm>
              <a:off x="8503920" y="4005072"/>
              <a:ext cx="640080" cy="256032"/>
            </a:xfrm>
            <a:prstGeom prst="rect">
              <a:avLst/>
            </a:prstGeom>
            <a:noFill/>
          </p:spPr>
          <p:txBody>
            <a:bodyPr wrap="square" lIns="27432" tIns="27432" rIns="27432" bIns="27432" anchor="ctr">
              <a:spAutoFit/>
            </a:bodyPr>
            <a:lstStyle/>
            <a:p>
              <a:pPr algn="ctr" defTabSz="457200">
                <a:defRPr sz="1700" b="1">
                  <a:solidFill>
                    <a:srgbClr val="2F6B1D"/>
                  </a:solidFill>
                  <a:latin typeface="Aptos"/>
                </a:defRPr>
              </a:pPr>
              <a:r>
                <a:rPr sz="1700" b="1">
                  <a:solidFill>
                    <a:srgbClr val="2F6B1D"/>
                  </a:solidFill>
                  <a:latin typeface="Aptos"/>
                </a:rPr>
                <a:t>✓</a:t>
              </a:r>
            </a:p>
          </p:txBody>
        </p:sp>
        <p:sp>
          <p:nvSpPr>
            <p:cNvPr id="293" name="TextBox 292">
              <a:extLst>
                <a:ext uri="{FF2B5EF4-FFF2-40B4-BE49-F238E27FC236}">
                  <a16:creationId xmlns:a16="http://schemas.microsoft.com/office/drawing/2014/main" id="{B18CD6F9-63C7-CC28-FCEB-82E455456DB4}"/>
                </a:ext>
              </a:extLst>
            </p:cNvPr>
            <p:cNvSpPr txBox="1"/>
            <p:nvPr/>
          </p:nvSpPr>
          <p:spPr>
            <a:xfrm>
              <a:off x="8475295" y="4237251"/>
              <a:ext cx="713232" cy="384048"/>
            </a:xfrm>
            <a:prstGeom prst="rect">
              <a:avLst/>
            </a:prstGeom>
            <a:noFill/>
          </p:spPr>
          <p:txBody>
            <a:bodyPr wrap="square" lIns="27432" tIns="27432" rIns="27432" bIns="27432" anchor="ctr">
              <a:spAutoFit/>
            </a:bodyPr>
            <a:lstStyle/>
            <a:p>
              <a:pPr algn="ctr" defTabSz="457200">
                <a:defRPr sz="720" b="1">
                  <a:solidFill>
                    <a:srgbClr val="111827"/>
                  </a:solidFill>
                  <a:latin typeface="Aptos"/>
                </a:defRPr>
              </a:pPr>
              <a:r>
                <a:rPr sz="720" b="1" dirty="0">
                  <a:solidFill>
                    <a:srgbClr val="111827"/>
                  </a:solidFill>
                  <a:latin typeface="Aptos"/>
                </a:rPr>
                <a:t>Tracking &amp;</a:t>
              </a:r>
              <a:br>
                <a:rPr sz="720" b="1" dirty="0">
                  <a:solidFill>
                    <a:srgbClr val="111827"/>
                  </a:solidFill>
                  <a:latin typeface="Aptos"/>
                </a:rPr>
              </a:br>
              <a:r>
                <a:rPr sz="720" b="1" dirty="0">
                  <a:solidFill>
                    <a:srgbClr val="111827"/>
                  </a:solidFill>
                  <a:latin typeface="Aptos"/>
                </a:rPr>
                <a:t>visibility</a:t>
              </a:r>
            </a:p>
          </p:txBody>
        </p:sp>
        <p:sp>
          <p:nvSpPr>
            <p:cNvPr id="296" name="Rounded Rectangle 97">
              <a:extLst>
                <a:ext uri="{FF2B5EF4-FFF2-40B4-BE49-F238E27FC236}">
                  <a16:creationId xmlns:a16="http://schemas.microsoft.com/office/drawing/2014/main" id="{D3132018-77FB-18CD-C7A1-9ED6FF31D6C8}"/>
                </a:ext>
              </a:extLst>
            </p:cNvPr>
            <p:cNvSpPr/>
            <p:nvPr/>
          </p:nvSpPr>
          <p:spPr>
            <a:xfrm>
              <a:off x="6949440" y="4645152"/>
              <a:ext cx="2487168" cy="201168"/>
            </a:xfrm>
            <a:prstGeom prst="roundRect">
              <a:avLst/>
            </a:prstGeom>
            <a:solidFill>
              <a:srgbClr val="2F6B1D"/>
            </a:solidFill>
            <a:ln w="6350" cap="flat" cmpd="sng" algn="ctr">
              <a:solidFill>
                <a:srgbClr val="2F6B1D"/>
              </a:solidFill>
              <a:prstDash val="solid"/>
            </a:ln>
            <a:effectLst>
              <a:outerShdw blurRad="40000" dist="23000" dir="5400000" rotWithShape="0">
                <a:srgbClr val="000000">
                  <a:alpha val="35000"/>
                </a:srgb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white"/>
                </a:solidFill>
                <a:effectLst/>
                <a:uLnTx/>
                <a:uFillTx/>
                <a:latin typeface="Calibri"/>
                <a:ea typeface="+mn-ea"/>
                <a:cs typeface="+mn-cs"/>
              </a:endParaRPr>
            </a:p>
          </p:txBody>
        </p:sp>
        <p:sp>
          <p:nvSpPr>
            <p:cNvPr id="297" name="TextBox 296">
              <a:extLst>
                <a:ext uri="{FF2B5EF4-FFF2-40B4-BE49-F238E27FC236}">
                  <a16:creationId xmlns:a16="http://schemas.microsoft.com/office/drawing/2014/main" id="{FF701B17-DA52-5F31-2A95-0541E4F83168}"/>
                </a:ext>
              </a:extLst>
            </p:cNvPr>
            <p:cNvSpPr txBox="1"/>
            <p:nvPr/>
          </p:nvSpPr>
          <p:spPr>
            <a:xfrm>
              <a:off x="6967728" y="4645152"/>
              <a:ext cx="2450592" cy="192024"/>
            </a:xfrm>
            <a:prstGeom prst="rect">
              <a:avLst/>
            </a:prstGeom>
            <a:noFill/>
          </p:spPr>
          <p:txBody>
            <a:bodyPr wrap="square" lIns="27432" tIns="27432" rIns="27432" bIns="27432" anchor="ctr">
              <a:spAutoFit/>
            </a:bodyPr>
            <a:lstStyle/>
            <a:p>
              <a:pPr algn="ctr" defTabSz="457200">
                <a:defRPr sz="730" b="0">
                  <a:solidFill>
                    <a:srgbClr val="FFFFFF"/>
                  </a:solidFill>
                  <a:latin typeface="Aptos"/>
                </a:defRPr>
              </a:pPr>
              <a:r>
                <a:rPr sz="730">
                  <a:solidFill>
                    <a:srgbClr val="FFFFFF"/>
                  </a:solidFill>
                  <a:latin typeface="Aptos"/>
                </a:rPr>
                <a:t>Replaces manual e-mail and phone processes</a:t>
              </a:r>
            </a:p>
          </p:txBody>
        </p:sp>
      </p:grpSp>
      <p:grpSp>
        <p:nvGrpSpPr>
          <p:cNvPr id="298" name="Group 297">
            <a:extLst>
              <a:ext uri="{FF2B5EF4-FFF2-40B4-BE49-F238E27FC236}">
                <a16:creationId xmlns:a16="http://schemas.microsoft.com/office/drawing/2014/main" id="{5576CBAE-B8BB-5E58-7E05-D433B438D04B}"/>
              </a:ext>
            </a:extLst>
          </p:cNvPr>
          <p:cNvGrpSpPr/>
          <p:nvPr/>
        </p:nvGrpSpPr>
        <p:grpSpPr>
          <a:xfrm>
            <a:off x="4173321" y="1773061"/>
            <a:ext cx="5373015" cy="4151376"/>
            <a:chOff x="4173321" y="1755648"/>
            <a:chExt cx="5373015" cy="4151376"/>
          </a:xfrm>
        </p:grpSpPr>
        <p:grpSp>
          <p:nvGrpSpPr>
            <p:cNvPr id="299" name="Group 298">
              <a:extLst>
                <a:ext uri="{FF2B5EF4-FFF2-40B4-BE49-F238E27FC236}">
                  <a16:creationId xmlns:a16="http://schemas.microsoft.com/office/drawing/2014/main" id="{C4AB63D8-5AA8-310C-8A39-4B965F5FD389}"/>
                </a:ext>
              </a:extLst>
            </p:cNvPr>
            <p:cNvGrpSpPr/>
            <p:nvPr/>
          </p:nvGrpSpPr>
          <p:grpSpPr>
            <a:xfrm>
              <a:off x="7516368" y="1755648"/>
              <a:ext cx="2029968" cy="987552"/>
              <a:chOff x="7516368" y="1755648"/>
              <a:chExt cx="2029968" cy="987552"/>
            </a:xfrm>
          </p:grpSpPr>
          <p:sp>
            <p:nvSpPr>
              <p:cNvPr id="317" name="Rounded Rectangle 55">
                <a:extLst>
                  <a:ext uri="{FF2B5EF4-FFF2-40B4-BE49-F238E27FC236}">
                    <a16:creationId xmlns:a16="http://schemas.microsoft.com/office/drawing/2014/main" id="{2E164165-7AC7-B59E-0B5A-72A184A7C864}"/>
                  </a:ext>
                </a:extLst>
              </p:cNvPr>
              <p:cNvSpPr/>
              <p:nvPr/>
            </p:nvSpPr>
            <p:spPr>
              <a:xfrm>
                <a:off x="7516368" y="1755648"/>
                <a:ext cx="2029968" cy="987552"/>
              </a:xfrm>
              <a:prstGeom prst="roundRect">
                <a:avLst/>
              </a:prstGeom>
              <a:solidFill>
                <a:srgbClr val="F3EEFA"/>
              </a:solidFill>
              <a:ln w="17780" cap="flat" cmpd="sng" algn="ctr">
                <a:solidFill>
                  <a:srgbClr val="5522A8"/>
                </a:solidFill>
                <a:prstDash val="solid"/>
              </a:ln>
              <a:effectLst>
                <a:outerShdw blurRad="40000" dist="23000" dir="5400000" rotWithShape="0">
                  <a:srgbClr val="000000">
                    <a:alpha val="35000"/>
                  </a:srgb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white"/>
                  </a:solidFill>
                  <a:effectLst/>
                  <a:uLnTx/>
                  <a:uFillTx/>
                  <a:latin typeface="Calibri"/>
                  <a:ea typeface="+mn-ea"/>
                  <a:cs typeface="+mn-cs"/>
                </a:endParaRPr>
              </a:p>
            </p:txBody>
          </p:sp>
          <p:sp>
            <p:nvSpPr>
              <p:cNvPr id="318" name="Oval 317">
                <a:extLst>
                  <a:ext uri="{FF2B5EF4-FFF2-40B4-BE49-F238E27FC236}">
                    <a16:creationId xmlns:a16="http://schemas.microsoft.com/office/drawing/2014/main" id="{33D21503-1609-F627-1B26-52462CAA8613}"/>
                  </a:ext>
                </a:extLst>
              </p:cNvPr>
              <p:cNvSpPr/>
              <p:nvPr/>
            </p:nvSpPr>
            <p:spPr>
              <a:xfrm>
                <a:off x="7744053" y="1861718"/>
                <a:ext cx="148132" cy="148132"/>
              </a:xfrm>
              <a:prstGeom prst="ellipse">
                <a:avLst/>
              </a:prstGeom>
              <a:solidFill>
                <a:srgbClr val="5522A8"/>
              </a:solidFill>
              <a:ln w="9525" cap="flat" cmpd="sng" algn="ctr">
                <a:solidFill>
                  <a:srgbClr val="5522A8"/>
                </a:solidFill>
                <a:prstDash val="solid"/>
              </a:ln>
              <a:effectLst>
                <a:outerShdw blurRad="40000" dist="23000" dir="5400000" rotWithShape="0">
                  <a:srgbClr val="000000">
                    <a:alpha val="35000"/>
                  </a:srgb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white"/>
                  </a:solidFill>
                  <a:effectLst/>
                  <a:uLnTx/>
                  <a:uFillTx/>
                  <a:latin typeface="Calibri"/>
                  <a:ea typeface="+mn-ea"/>
                  <a:cs typeface="+mn-cs"/>
                </a:endParaRPr>
              </a:p>
            </p:txBody>
          </p:sp>
          <p:sp>
            <p:nvSpPr>
              <p:cNvPr id="319" name="Rounded Rectangle 57">
                <a:extLst>
                  <a:ext uri="{FF2B5EF4-FFF2-40B4-BE49-F238E27FC236}">
                    <a16:creationId xmlns:a16="http://schemas.microsoft.com/office/drawing/2014/main" id="{E7F9FD3D-F676-C622-E091-FCEABC3B4B42}"/>
                  </a:ext>
                </a:extLst>
              </p:cNvPr>
              <p:cNvSpPr/>
              <p:nvPr/>
            </p:nvSpPr>
            <p:spPr>
              <a:xfrm>
                <a:off x="7686446" y="2009851"/>
                <a:ext cx="263347" cy="164592"/>
              </a:xfrm>
              <a:prstGeom prst="roundRect">
                <a:avLst/>
              </a:prstGeom>
              <a:solidFill>
                <a:srgbClr val="5522A8"/>
              </a:solidFill>
              <a:ln w="6350" cap="flat" cmpd="sng" algn="ctr">
                <a:solidFill>
                  <a:srgbClr val="5522A8"/>
                </a:solidFill>
                <a:prstDash val="solid"/>
              </a:ln>
              <a:effectLst>
                <a:outerShdw blurRad="40000" dist="23000" dir="5400000" rotWithShape="0">
                  <a:srgbClr val="000000">
                    <a:alpha val="35000"/>
                  </a:srgb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white"/>
                  </a:solidFill>
                  <a:effectLst/>
                  <a:uLnTx/>
                  <a:uFillTx/>
                  <a:latin typeface="Calibri"/>
                  <a:ea typeface="+mn-ea"/>
                  <a:cs typeface="+mn-cs"/>
                </a:endParaRPr>
              </a:p>
            </p:txBody>
          </p:sp>
          <p:sp>
            <p:nvSpPr>
              <p:cNvPr id="320" name="TextBox 319">
                <a:extLst>
                  <a:ext uri="{FF2B5EF4-FFF2-40B4-BE49-F238E27FC236}">
                    <a16:creationId xmlns:a16="http://schemas.microsoft.com/office/drawing/2014/main" id="{FAA9FC67-B6C1-E4A0-F070-E287C03FF52E}"/>
                  </a:ext>
                </a:extLst>
              </p:cNvPr>
              <p:cNvSpPr txBox="1"/>
              <p:nvPr/>
            </p:nvSpPr>
            <p:spPr>
              <a:xfrm>
                <a:off x="8007399" y="1859643"/>
                <a:ext cx="1427157" cy="240066"/>
              </a:xfrm>
              <a:prstGeom prst="rect">
                <a:avLst/>
              </a:prstGeom>
              <a:noFill/>
            </p:spPr>
            <p:txBody>
              <a:bodyPr wrap="square" lIns="27432" tIns="27432" rIns="27432" bIns="27432" anchor="ctr">
                <a:spAutoFit/>
              </a:bodyPr>
              <a:lstStyle/>
              <a:p>
                <a:pPr algn="ctr" defTabSz="457200">
                  <a:defRPr sz="1200" b="1">
                    <a:solidFill>
                      <a:srgbClr val="5522A8"/>
                    </a:solidFill>
                    <a:latin typeface="Aptos"/>
                  </a:defRPr>
                </a:pPr>
                <a:r>
                  <a:rPr sz="1200" b="1" dirty="0">
                    <a:solidFill>
                      <a:srgbClr val="5522A8"/>
                    </a:solidFill>
                    <a:latin typeface="Aptos"/>
                  </a:rPr>
                  <a:t>ERCOT  ↔  Public</a:t>
                </a:r>
              </a:p>
            </p:txBody>
          </p:sp>
          <p:grpSp>
            <p:nvGrpSpPr>
              <p:cNvPr id="321" name="Group 320">
                <a:extLst>
                  <a:ext uri="{FF2B5EF4-FFF2-40B4-BE49-F238E27FC236}">
                    <a16:creationId xmlns:a16="http://schemas.microsoft.com/office/drawing/2014/main" id="{15CAC97E-0D40-9009-7827-A755DDAD3396}"/>
                  </a:ext>
                </a:extLst>
              </p:cNvPr>
              <p:cNvGrpSpPr/>
              <p:nvPr/>
            </p:nvGrpSpPr>
            <p:grpSpPr>
              <a:xfrm>
                <a:off x="8651596" y="2100978"/>
                <a:ext cx="137160" cy="185166"/>
                <a:chOff x="8252460" y="2098548"/>
                <a:chExt cx="137160" cy="185166"/>
              </a:xfrm>
            </p:grpSpPr>
            <p:sp>
              <p:nvSpPr>
                <p:cNvPr id="324" name="Rounded Rectangle 59">
                  <a:extLst>
                    <a:ext uri="{FF2B5EF4-FFF2-40B4-BE49-F238E27FC236}">
                      <a16:creationId xmlns:a16="http://schemas.microsoft.com/office/drawing/2014/main" id="{A6880374-675E-1C75-C58B-50536B0D6B90}"/>
                    </a:ext>
                  </a:extLst>
                </p:cNvPr>
                <p:cNvSpPr/>
                <p:nvPr/>
              </p:nvSpPr>
              <p:spPr>
                <a:xfrm>
                  <a:off x="8252460" y="2167128"/>
                  <a:ext cx="137160" cy="116586"/>
                </a:xfrm>
                <a:prstGeom prst="roundRect">
                  <a:avLst/>
                </a:prstGeom>
                <a:solidFill>
                  <a:srgbClr val="5522A8"/>
                </a:solidFill>
                <a:ln w="6350" cap="flat" cmpd="sng" algn="ctr">
                  <a:solidFill>
                    <a:srgbClr val="5522A8"/>
                  </a:solidFill>
                  <a:prstDash val="solid"/>
                </a:ln>
                <a:effectLst>
                  <a:outerShdw blurRad="40000" dist="23000" dir="5400000" rotWithShape="0">
                    <a:srgbClr val="000000">
                      <a:alpha val="35000"/>
                    </a:srgb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white"/>
                    </a:solidFill>
                    <a:effectLst/>
                    <a:uLnTx/>
                    <a:uFillTx/>
                    <a:latin typeface="Calibri"/>
                    <a:ea typeface="+mn-ea"/>
                    <a:cs typeface="+mn-cs"/>
                  </a:endParaRPr>
                </a:p>
              </p:txBody>
            </p:sp>
            <p:sp>
              <p:nvSpPr>
                <p:cNvPr id="325" name="Arc 324">
                  <a:extLst>
                    <a:ext uri="{FF2B5EF4-FFF2-40B4-BE49-F238E27FC236}">
                      <a16:creationId xmlns:a16="http://schemas.microsoft.com/office/drawing/2014/main" id="{FDA7C58E-E49A-2129-E7FB-51FC0740EEFA}"/>
                    </a:ext>
                  </a:extLst>
                </p:cNvPr>
                <p:cNvSpPr/>
                <p:nvPr/>
              </p:nvSpPr>
              <p:spPr>
                <a:xfrm>
                  <a:off x="8259317" y="2098548"/>
                  <a:ext cx="123444" cy="123444"/>
                </a:xfrm>
                <a:prstGeom prst="arc">
                  <a:avLst/>
                </a:prstGeom>
                <a:noFill/>
                <a:ln w="25400" cap="flat" cmpd="sng" algn="ctr">
                  <a:solidFill>
                    <a:srgbClr val="5522A8"/>
                  </a:solidFill>
                  <a:prstDash val="solid"/>
                </a:ln>
                <a:effectLst>
                  <a:outerShdw blurRad="40000" dist="23000" dir="5400000" rotWithShape="0">
                    <a:srgbClr val="000000">
                      <a:alpha val="35000"/>
                    </a:srgb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white"/>
                    </a:solidFill>
                    <a:effectLst/>
                    <a:uLnTx/>
                    <a:uFillTx/>
                    <a:latin typeface="Calibri"/>
                    <a:ea typeface="+mn-ea"/>
                    <a:cs typeface="+mn-cs"/>
                  </a:endParaRPr>
                </a:p>
              </p:txBody>
            </p:sp>
          </p:grpSp>
          <p:sp>
            <p:nvSpPr>
              <p:cNvPr id="322" name="TextBox 321">
                <a:extLst>
                  <a:ext uri="{FF2B5EF4-FFF2-40B4-BE49-F238E27FC236}">
                    <a16:creationId xmlns:a16="http://schemas.microsoft.com/office/drawing/2014/main" id="{0E3C6210-3898-17A0-0C39-65652FF822B8}"/>
                  </a:ext>
                </a:extLst>
              </p:cNvPr>
              <p:cNvSpPr txBox="1"/>
              <p:nvPr/>
            </p:nvSpPr>
            <p:spPr>
              <a:xfrm>
                <a:off x="8818931" y="2081691"/>
                <a:ext cx="384048" cy="228600"/>
              </a:xfrm>
              <a:prstGeom prst="rect">
                <a:avLst/>
              </a:prstGeom>
              <a:noFill/>
            </p:spPr>
            <p:txBody>
              <a:bodyPr wrap="square" lIns="27432" tIns="27432" rIns="27432" bIns="27432" anchor="ctr">
                <a:spAutoFit/>
              </a:bodyPr>
              <a:lstStyle/>
              <a:p>
                <a:pPr algn="ctr" defTabSz="457200">
                  <a:defRPr sz="1100" b="1">
                    <a:solidFill>
                      <a:srgbClr val="5522A8"/>
                    </a:solidFill>
                    <a:latin typeface="Aptos"/>
                  </a:defRPr>
                </a:pPr>
                <a:r>
                  <a:rPr sz="1100" b="1" dirty="0">
                    <a:solidFill>
                      <a:srgbClr val="5522A8"/>
                    </a:solidFill>
                    <a:latin typeface="Aptos"/>
                  </a:rPr>
                  <a:t>B2C</a:t>
                </a:r>
              </a:p>
            </p:txBody>
          </p:sp>
          <p:sp>
            <p:nvSpPr>
              <p:cNvPr id="323" name="TextBox 322">
                <a:extLst>
                  <a:ext uri="{FF2B5EF4-FFF2-40B4-BE49-F238E27FC236}">
                    <a16:creationId xmlns:a16="http://schemas.microsoft.com/office/drawing/2014/main" id="{8B316FA3-2DBC-7812-2D37-6605D444309E}"/>
                  </a:ext>
                </a:extLst>
              </p:cNvPr>
              <p:cNvSpPr txBox="1"/>
              <p:nvPr/>
            </p:nvSpPr>
            <p:spPr>
              <a:xfrm>
                <a:off x="8028431" y="2368296"/>
                <a:ext cx="1051560" cy="274320"/>
              </a:xfrm>
              <a:prstGeom prst="rect">
                <a:avLst/>
              </a:prstGeom>
              <a:noFill/>
            </p:spPr>
            <p:txBody>
              <a:bodyPr wrap="square" lIns="27432" tIns="27432" rIns="27432" bIns="27432" anchor="ctr">
                <a:spAutoFit/>
              </a:bodyPr>
              <a:lstStyle/>
              <a:p>
                <a:pPr algn="ctr" defTabSz="457200">
                  <a:defRPr sz="900" b="0">
                    <a:solidFill>
                      <a:srgbClr val="111827"/>
                    </a:solidFill>
                    <a:latin typeface="Aptos"/>
                  </a:defRPr>
                </a:pPr>
                <a:r>
                  <a:rPr sz="900">
                    <a:solidFill>
                      <a:srgbClr val="111827"/>
                    </a:solidFill>
                    <a:latin typeface="Aptos"/>
                  </a:rPr>
                  <a:t>Secure access to</a:t>
                </a:r>
                <a:br>
                  <a:rPr sz="900">
                    <a:solidFill>
                      <a:srgbClr val="111827"/>
                    </a:solidFill>
                    <a:latin typeface="Aptos"/>
                  </a:rPr>
                </a:br>
                <a:r>
                  <a:rPr sz="900">
                    <a:solidFill>
                      <a:srgbClr val="111827"/>
                    </a:solidFill>
                    <a:latin typeface="Aptos"/>
                  </a:rPr>
                  <a:t>the Public Portal</a:t>
                </a:r>
              </a:p>
            </p:txBody>
          </p:sp>
        </p:grpSp>
        <p:grpSp>
          <p:nvGrpSpPr>
            <p:cNvPr id="300" name="Group 299">
              <a:extLst>
                <a:ext uri="{FF2B5EF4-FFF2-40B4-BE49-F238E27FC236}">
                  <a16:creationId xmlns:a16="http://schemas.microsoft.com/office/drawing/2014/main" id="{754CD7D2-52B1-0FB2-CA1C-2A2DE9F63753}"/>
                </a:ext>
              </a:extLst>
            </p:cNvPr>
            <p:cNvGrpSpPr/>
            <p:nvPr/>
          </p:nvGrpSpPr>
          <p:grpSpPr>
            <a:xfrm>
              <a:off x="4173321" y="2743200"/>
              <a:ext cx="5120148" cy="3163824"/>
              <a:chOff x="4173321" y="2743200"/>
              <a:chExt cx="5120148" cy="3163824"/>
            </a:xfrm>
          </p:grpSpPr>
          <p:sp>
            <p:nvSpPr>
              <p:cNvPr id="301" name="Rounded Rectangle 99">
                <a:extLst>
                  <a:ext uri="{FF2B5EF4-FFF2-40B4-BE49-F238E27FC236}">
                    <a16:creationId xmlns:a16="http://schemas.microsoft.com/office/drawing/2014/main" id="{55F3268D-3BD7-EA7D-1163-24AF2DBD8D8E}"/>
                  </a:ext>
                </a:extLst>
              </p:cNvPr>
              <p:cNvSpPr/>
              <p:nvPr/>
            </p:nvSpPr>
            <p:spPr>
              <a:xfrm>
                <a:off x="4173321" y="5198608"/>
                <a:ext cx="5120148" cy="708416"/>
              </a:xfrm>
              <a:prstGeom prst="roundRect">
                <a:avLst/>
              </a:prstGeom>
              <a:solidFill>
                <a:srgbClr val="F3EEFA"/>
              </a:solidFill>
              <a:ln w="19050" cap="flat" cmpd="sng" algn="ctr">
                <a:solidFill>
                  <a:srgbClr val="5522A8"/>
                </a:solidFill>
                <a:prstDash val="solid"/>
              </a:ln>
              <a:effectLst>
                <a:outerShdw blurRad="40000" dist="23000" dir="5400000" rotWithShape="0">
                  <a:srgbClr val="000000">
                    <a:alpha val="35000"/>
                  </a:srgb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white"/>
                  </a:solidFill>
                  <a:effectLst/>
                  <a:uLnTx/>
                  <a:uFillTx/>
                  <a:latin typeface="Calibri"/>
                  <a:ea typeface="+mn-ea"/>
                  <a:cs typeface="+mn-cs"/>
                </a:endParaRPr>
              </a:p>
            </p:txBody>
          </p:sp>
          <p:grpSp>
            <p:nvGrpSpPr>
              <p:cNvPr id="302" name="Group 301">
                <a:extLst>
                  <a:ext uri="{FF2B5EF4-FFF2-40B4-BE49-F238E27FC236}">
                    <a16:creationId xmlns:a16="http://schemas.microsoft.com/office/drawing/2014/main" id="{CC7782EE-9A64-586C-5480-EEFE2CA2084D}"/>
                  </a:ext>
                </a:extLst>
              </p:cNvPr>
              <p:cNvGrpSpPr/>
              <p:nvPr/>
            </p:nvGrpSpPr>
            <p:grpSpPr>
              <a:xfrm>
                <a:off x="4329501" y="5460248"/>
                <a:ext cx="210677" cy="250179"/>
                <a:chOff x="4327040" y="5307909"/>
                <a:chExt cx="210677" cy="250179"/>
              </a:xfrm>
            </p:grpSpPr>
            <p:sp>
              <p:nvSpPr>
                <p:cNvPr id="315" name="Oval 314">
                  <a:extLst>
                    <a:ext uri="{FF2B5EF4-FFF2-40B4-BE49-F238E27FC236}">
                      <a16:creationId xmlns:a16="http://schemas.microsoft.com/office/drawing/2014/main" id="{BDDA25F3-3B41-534A-4BD7-83EFAD847051}"/>
                    </a:ext>
                  </a:extLst>
                </p:cNvPr>
                <p:cNvSpPr/>
                <p:nvPr/>
              </p:nvSpPr>
              <p:spPr>
                <a:xfrm>
                  <a:off x="4373125" y="5307909"/>
                  <a:ext cx="118506" cy="118506"/>
                </a:xfrm>
                <a:prstGeom prst="ellipse">
                  <a:avLst/>
                </a:prstGeom>
                <a:solidFill>
                  <a:srgbClr val="5522A8"/>
                </a:solidFill>
                <a:ln w="9525" cap="flat" cmpd="sng" algn="ctr">
                  <a:solidFill>
                    <a:srgbClr val="5522A8"/>
                  </a:solidFill>
                  <a:prstDash val="solid"/>
                </a:ln>
                <a:effectLst>
                  <a:outerShdw blurRad="40000" dist="23000" dir="5400000" rotWithShape="0">
                    <a:srgbClr val="000000">
                      <a:alpha val="35000"/>
                    </a:srgb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white"/>
                    </a:solidFill>
                    <a:effectLst/>
                    <a:uLnTx/>
                    <a:uFillTx/>
                    <a:latin typeface="Calibri"/>
                    <a:ea typeface="+mn-ea"/>
                    <a:cs typeface="+mn-cs"/>
                  </a:endParaRPr>
                </a:p>
              </p:txBody>
            </p:sp>
            <p:sp>
              <p:nvSpPr>
                <p:cNvPr id="316" name="Rounded Rectangle 101">
                  <a:extLst>
                    <a:ext uri="{FF2B5EF4-FFF2-40B4-BE49-F238E27FC236}">
                      <a16:creationId xmlns:a16="http://schemas.microsoft.com/office/drawing/2014/main" id="{AAA6C235-D40B-77E1-51D6-DAA4852D2D55}"/>
                    </a:ext>
                  </a:extLst>
                </p:cNvPr>
                <p:cNvSpPr/>
                <p:nvPr/>
              </p:nvSpPr>
              <p:spPr>
                <a:xfrm>
                  <a:off x="4327040" y="5426415"/>
                  <a:ext cx="210677" cy="131673"/>
                </a:xfrm>
                <a:prstGeom prst="roundRect">
                  <a:avLst/>
                </a:prstGeom>
                <a:solidFill>
                  <a:srgbClr val="5522A8"/>
                </a:solidFill>
                <a:ln w="6350" cap="flat" cmpd="sng" algn="ctr">
                  <a:solidFill>
                    <a:srgbClr val="5522A8"/>
                  </a:solidFill>
                  <a:prstDash val="solid"/>
                </a:ln>
                <a:effectLst>
                  <a:outerShdw blurRad="40000" dist="23000" dir="5400000" rotWithShape="0">
                    <a:srgbClr val="000000">
                      <a:alpha val="35000"/>
                    </a:srgb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white"/>
                    </a:solidFill>
                    <a:effectLst/>
                    <a:uLnTx/>
                    <a:uFillTx/>
                    <a:latin typeface="Calibri"/>
                    <a:ea typeface="+mn-ea"/>
                    <a:cs typeface="+mn-cs"/>
                  </a:endParaRPr>
                </a:p>
              </p:txBody>
            </p:sp>
          </p:grpSp>
          <p:sp>
            <p:nvSpPr>
              <p:cNvPr id="305" name="TextBox 304">
                <a:extLst>
                  <a:ext uri="{FF2B5EF4-FFF2-40B4-BE49-F238E27FC236}">
                    <a16:creationId xmlns:a16="http://schemas.microsoft.com/office/drawing/2014/main" id="{53C6E5FE-07EF-E9D6-E6F4-A429691953C0}"/>
                  </a:ext>
                </a:extLst>
              </p:cNvPr>
              <p:cNvSpPr txBox="1"/>
              <p:nvPr/>
            </p:nvSpPr>
            <p:spPr>
              <a:xfrm>
                <a:off x="5239512" y="5188444"/>
                <a:ext cx="2971800" cy="216982"/>
              </a:xfrm>
              <a:prstGeom prst="rect">
                <a:avLst/>
              </a:prstGeom>
              <a:noFill/>
            </p:spPr>
            <p:txBody>
              <a:bodyPr wrap="square" lIns="27432" tIns="27432" rIns="27432" bIns="27432" anchor="ctr">
                <a:spAutoFit/>
              </a:bodyPr>
              <a:lstStyle/>
              <a:p>
                <a:pPr algn="ctr" defTabSz="457200">
                  <a:defRPr sz="1050" b="1">
                    <a:solidFill>
                      <a:srgbClr val="5522A8"/>
                    </a:solidFill>
                    <a:latin typeface="Aptos"/>
                  </a:defRPr>
                </a:pPr>
                <a:r>
                  <a:rPr sz="1050" b="1" dirty="0">
                    <a:solidFill>
                      <a:srgbClr val="5522A8"/>
                    </a:solidFill>
                    <a:latin typeface="Aptos"/>
                  </a:rPr>
                  <a:t>PUBLIC PORTAL – </a:t>
                </a:r>
                <a:r>
                  <a:rPr lang="en-US" sz="1050" b="1" dirty="0">
                    <a:solidFill>
                      <a:srgbClr val="5522A8"/>
                    </a:solidFill>
                    <a:latin typeface="Aptos"/>
                  </a:rPr>
                  <a:t> Only for public use</a:t>
                </a:r>
                <a:endParaRPr sz="1050" b="1" dirty="0">
                  <a:solidFill>
                    <a:srgbClr val="5522A8"/>
                  </a:solidFill>
                  <a:latin typeface="Aptos"/>
                </a:endParaRPr>
              </a:p>
            </p:txBody>
          </p:sp>
          <p:sp>
            <p:nvSpPr>
              <p:cNvPr id="306" name="TextBox 305">
                <a:extLst>
                  <a:ext uri="{FF2B5EF4-FFF2-40B4-BE49-F238E27FC236}">
                    <a16:creationId xmlns:a16="http://schemas.microsoft.com/office/drawing/2014/main" id="{E9073B99-B2CD-AE7A-1DF4-9A7C008FB53E}"/>
                  </a:ext>
                </a:extLst>
              </p:cNvPr>
              <p:cNvSpPr txBox="1"/>
              <p:nvPr/>
            </p:nvSpPr>
            <p:spPr>
              <a:xfrm>
                <a:off x="5132092" y="5436308"/>
                <a:ext cx="329184" cy="182880"/>
              </a:xfrm>
              <a:prstGeom prst="rect">
                <a:avLst/>
              </a:prstGeom>
              <a:noFill/>
            </p:spPr>
            <p:txBody>
              <a:bodyPr wrap="square" lIns="27432" tIns="27432" rIns="27432" bIns="27432" anchor="ctr">
                <a:spAutoFit/>
              </a:bodyPr>
              <a:lstStyle/>
              <a:p>
                <a:pPr algn="ctr" defTabSz="457200">
                  <a:defRPr sz="1300" b="1">
                    <a:solidFill>
                      <a:srgbClr val="5522A8"/>
                    </a:solidFill>
                    <a:latin typeface="Aptos"/>
                  </a:defRPr>
                </a:pPr>
                <a:r>
                  <a:rPr sz="1300" b="1" dirty="0">
                    <a:solidFill>
                      <a:srgbClr val="5522A8"/>
                    </a:solidFill>
                    <a:latin typeface="Aptos"/>
                  </a:rPr>
                  <a:t>?</a:t>
                </a:r>
              </a:p>
            </p:txBody>
          </p:sp>
          <p:sp>
            <p:nvSpPr>
              <p:cNvPr id="307" name="TextBox 306">
                <a:extLst>
                  <a:ext uri="{FF2B5EF4-FFF2-40B4-BE49-F238E27FC236}">
                    <a16:creationId xmlns:a16="http://schemas.microsoft.com/office/drawing/2014/main" id="{BCDDDED6-2CA7-BD92-9022-3FE8EAEFC4DA}"/>
                  </a:ext>
                </a:extLst>
              </p:cNvPr>
              <p:cNvSpPr txBox="1"/>
              <p:nvPr/>
            </p:nvSpPr>
            <p:spPr>
              <a:xfrm>
                <a:off x="5022363" y="5600900"/>
                <a:ext cx="548640" cy="237744"/>
              </a:xfrm>
              <a:prstGeom prst="rect">
                <a:avLst/>
              </a:prstGeom>
              <a:noFill/>
            </p:spPr>
            <p:txBody>
              <a:bodyPr wrap="square" lIns="27432" tIns="27432" rIns="27432" bIns="27432" anchor="ctr">
                <a:spAutoFit/>
              </a:bodyPr>
              <a:lstStyle/>
              <a:p>
                <a:pPr algn="ctr" defTabSz="457200">
                  <a:defRPr sz="650" b="1">
                    <a:solidFill>
                      <a:srgbClr val="5522A8"/>
                    </a:solidFill>
                    <a:latin typeface="Aptos"/>
                  </a:defRPr>
                </a:pPr>
                <a:r>
                  <a:rPr sz="650" b="1" dirty="0">
                    <a:solidFill>
                      <a:srgbClr val="5522A8"/>
                    </a:solidFill>
                    <a:latin typeface="Aptos"/>
                  </a:rPr>
                  <a:t>Questions &amp;</a:t>
                </a:r>
                <a:br>
                  <a:rPr sz="650" b="1" dirty="0">
                    <a:solidFill>
                      <a:srgbClr val="5522A8"/>
                    </a:solidFill>
                    <a:latin typeface="Aptos"/>
                  </a:rPr>
                </a:br>
                <a:r>
                  <a:rPr sz="650" b="1" dirty="0">
                    <a:solidFill>
                      <a:srgbClr val="5522A8"/>
                    </a:solidFill>
                    <a:latin typeface="Aptos"/>
                  </a:rPr>
                  <a:t>issues</a:t>
                </a:r>
              </a:p>
            </p:txBody>
          </p:sp>
          <p:sp>
            <p:nvSpPr>
              <p:cNvPr id="308" name="TextBox 307">
                <a:extLst>
                  <a:ext uri="{FF2B5EF4-FFF2-40B4-BE49-F238E27FC236}">
                    <a16:creationId xmlns:a16="http://schemas.microsoft.com/office/drawing/2014/main" id="{881ABD2B-A450-3BBF-2A7A-1EAA2BE98EF4}"/>
                  </a:ext>
                </a:extLst>
              </p:cNvPr>
              <p:cNvSpPr txBox="1"/>
              <p:nvPr/>
            </p:nvSpPr>
            <p:spPr>
              <a:xfrm>
                <a:off x="5996396" y="5436308"/>
                <a:ext cx="329184" cy="182880"/>
              </a:xfrm>
              <a:prstGeom prst="rect">
                <a:avLst/>
              </a:prstGeom>
              <a:noFill/>
            </p:spPr>
            <p:txBody>
              <a:bodyPr wrap="square" lIns="27432" tIns="27432" rIns="27432" bIns="27432" anchor="ctr">
                <a:spAutoFit/>
              </a:bodyPr>
              <a:lstStyle/>
              <a:p>
                <a:pPr algn="ctr" defTabSz="457200">
                  <a:defRPr sz="1300" b="1">
                    <a:solidFill>
                      <a:srgbClr val="5522A8"/>
                    </a:solidFill>
                    <a:latin typeface="Aptos"/>
                  </a:defRPr>
                </a:pPr>
                <a:r>
                  <a:rPr sz="1300" b="1">
                    <a:solidFill>
                      <a:srgbClr val="5522A8"/>
                    </a:solidFill>
                    <a:latin typeface="Aptos"/>
                  </a:rPr>
                  <a:t>▤</a:t>
                </a:r>
              </a:p>
            </p:txBody>
          </p:sp>
          <p:sp>
            <p:nvSpPr>
              <p:cNvPr id="309" name="TextBox 308">
                <a:extLst>
                  <a:ext uri="{FF2B5EF4-FFF2-40B4-BE49-F238E27FC236}">
                    <a16:creationId xmlns:a16="http://schemas.microsoft.com/office/drawing/2014/main" id="{1F3B84BF-AB88-BC97-4C4B-C35554BBF19C}"/>
                  </a:ext>
                </a:extLst>
              </p:cNvPr>
              <p:cNvSpPr txBox="1"/>
              <p:nvPr/>
            </p:nvSpPr>
            <p:spPr>
              <a:xfrm>
                <a:off x="5886668" y="5600900"/>
                <a:ext cx="548640" cy="237744"/>
              </a:xfrm>
              <a:prstGeom prst="rect">
                <a:avLst/>
              </a:prstGeom>
              <a:noFill/>
            </p:spPr>
            <p:txBody>
              <a:bodyPr wrap="square" lIns="27432" tIns="27432" rIns="27432" bIns="27432" anchor="ctr">
                <a:spAutoFit/>
              </a:bodyPr>
              <a:lstStyle/>
              <a:p>
                <a:pPr algn="ctr" defTabSz="457200">
                  <a:defRPr sz="650" b="1">
                    <a:solidFill>
                      <a:srgbClr val="5522A8"/>
                    </a:solidFill>
                    <a:latin typeface="Aptos"/>
                  </a:defRPr>
                </a:pPr>
                <a:r>
                  <a:rPr sz="650" b="1">
                    <a:solidFill>
                      <a:srgbClr val="5522A8"/>
                    </a:solidFill>
                    <a:latin typeface="Aptos"/>
                  </a:rPr>
                  <a:t>Submit</a:t>
                </a:r>
                <a:br>
                  <a:rPr sz="650" b="1">
                    <a:solidFill>
                      <a:srgbClr val="5522A8"/>
                    </a:solidFill>
                    <a:latin typeface="Aptos"/>
                  </a:rPr>
                </a:br>
                <a:r>
                  <a:rPr sz="650" b="1">
                    <a:solidFill>
                      <a:srgbClr val="5522A8"/>
                    </a:solidFill>
                    <a:latin typeface="Aptos"/>
                  </a:rPr>
                  <a:t>Requests</a:t>
                </a:r>
              </a:p>
            </p:txBody>
          </p:sp>
          <p:sp>
            <p:nvSpPr>
              <p:cNvPr id="310" name="TextBox 309">
                <a:extLst>
                  <a:ext uri="{FF2B5EF4-FFF2-40B4-BE49-F238E27FC236}">
                    <a16:creationId xmlns:a16="http://schemas.microsoft.com/office/drawing/2014/main" id="{59B5AA17-BE3B-7B11-BF3F-7C0BAA1DB673}"/>
                  </a:ext>
                </a:extLst>
              </p:cNvPr>
              <p:cNvSpPr txBox="1"/>
              <p:nvPr/>
            </p:nvSpPr>
            <p:spPr>
              <a:xfrm>
                <a:off x="6948170" y="5436308"/>
                <a:ext cx="329184" cy="182880"/>
              </a:xfrm>
              <a:prstGeom prst="rect">
                <a:avLst/>
              </a:prstGeom>
              <a:noFill/>
            </p:spPr>
            <p:txBody>
              <a:bodyPr wrap="square" lIns="27432" tIns="27432" rIns="27432" bIns="27432" anchor="ctr">
                <a:spAutoFit/>
              </a:bodyPr>
              <a:lstStyle/>
              <a:p>
                <a:pPr algn="ctr" defTabSz="457200">
                  <a:defRPr sz="1300" b="1">
                    <a:solidFill>
                      <a:srgbClr val="5522A8"/>
                    </a:solidFill>
                    <a:latin typeface="Aptos"/>
                  </a:defRPr>
                </a:pPr>
                <a:r>
                  <a:rPr sz="1300" b="1">
                    <a:solidFill>
                      <a:srgbClr val="5522A8"/>
                    </a:solidFill>
                    <a:latin typeface="Aptos"/>
                  </a:rPr>
                  <a:t>⚒</a:t>
                </a:r>
              </a:p>
            </p:txBody>
          </p:sp>
          <p:sp>
            <p:nvSpPr>
              <p:cNvPr id="311" name="TextBox 310">
                <a:extLst>
                  <a:ext uri="{FF2B5EF4-FFF2-40B4-BE49-F238E27FC236}">
                    <a16:creationId xmlns:a16="http://schemas.microsoft.com/office/drawing/2014/main" id="{B71B01D6-F12F-365B-9875-DA528E0A6485}"/>
                  </a:ext>
                </a:extLst>
              </p:cNvPr>
              <p:cNvSpPr txBox="1"/>
              <p:nvPr/>
            </p:nvSpPr>
            <p:spPr>
              <a:xfrm>
                <a:off x="6838441" y="5592045"/>
                <a:ext cx="699163" cy="255455"/>
              </a:xfrm>
              <a:prstGeom prst="rect">
                <a:avLst/>
              </a:prstGeom>
              <a:noFill/>
            </p:spPr>
            <p:txBody>
              <a:bodyPr wrap="square" lIns="27432" tIns="27432" rIns="27432" bIns="27432" anchor="ctr">
                <a:spAutoFit/>
              </a:bodyPr>
              <a:lstStyle/>
              <a:p>
                <a:pPr algn="ctr" defTabSz="457200">
                  <a:defRPr sz="650" b="1">
                    <a:solidFill>
                      <a:srgbClr val="5522A8"/>
                    </a:solidFill>
                    <a:latin typeface="Aptos"/>
                  </a:defRPr>
                </a:pPr>
                <a:r>
                  <a:rPr sz="650" b="1" dirty="0">
                    <a:solidFill>
                      <a:srgbClr val="5522A8"/>
                    </a:solidFill>
                    <a:latin typeface="Aptos"/>
                  </a:rPr>
                  <a:t>Service Desk</a:t>
                </a:r>
                <a:br>
                  <a:rPr sz="650" b="1" dirty="0">
                    <a:solidFill>
                      <a:srgbClr val="5522A8"/>
                    </a:solidFill>
                    <a:latin typeface="Aptos"/>
                  </a:rPr>
                </a:br>
                <a:r>
                  <a:rPr sz="650" b="1" dirty="0">
                    <a:solidFill>
                      <a:srgbClr val="5522A8"/>
                    </a:solidFill>
                    <a:latin typeface="Aptos"/>
                  </a:rPr>
                  <a:t>(IT &amp; Technical)</a:t>
                </a:r>
              </a:p>
            </p:txBody>
          </p:sp>
          <p:sp>
            <p:nvSpPr>
              <p:cNvPr id="312" name="TextBox 311">
                <a:extLst>
                  <a:ext uri="{FF2B5EF4-FFF2-40B4-BE49-F238E27FC236}">
                    <a16:creationId xmlns:a16="http://schemas.microsoft.com/office/drawing/2014/main" id="{6D02E9EF-70B2-65DC-011D-D6DCF49D6AB6}"/>
                  </a:ext>
                </a:extLst>
              </p:cNvPr>
              <p:cNvSpPr txBox="1"/>
              <p:nvPr/>
            </p:nvSpPr>
            <p:spPr>
              <a:xfrm>
                <a:off x="7963551" y="5436308"/>
                <a:ext cx="329184" cy="182880"/>
              </a:xfrm>
              <a:prstGeom prst="rect">
                <a:avLst/>
              </a:prstGeom>
              <a:noFill/>
            </p:spPr>
            <p:txBody>
              <a:bodyPr wrap="square" lIns="27432" tIns="27432" rIns="27432" bIns="27432" anchor="ctr">
                <a:spAutoFit/>
              </a:bodyPr>
              <a:lstStyle/>
              <a:p>
                <a:pPr algn="ctr" defTabSz="457200">
                  <a:defRPr sz="1300" b="1">
                    <a:solidFill>
                      <a:srgbClr val="5522A8"/>
                    </a:solidFill>
                    <a:latin typeface="Aptos"/>
                  </a:defRPr>
                </a:pPr>
                <a:r>
                  <a:rPr sz="1300" b="1" dirty="0">
                    <a:solidFill>
                      <a:srgbClr val="5522A8"/>
                    </a:solidFill>
                    <a:latin typeface="Aptos"/>
                  </a:rPr>
                  <a:t>!</a:t>
                </a:r>
              </a:p>
            </p:txBody>
          </p:sp>
          <p:sp>
            <p:nvSpPr>
              <p:cNvPr id="313" name="TextBox 312">
                <a:extLst>
                  <a:ext uri="{FF2B5EF4-FFF2-40B4-BE49-F238E27FC236}">
                    <a16:creationId xmlns:a16="http://schemas.microsoft.com/office/drawing/2014/main" id="{B0AA32AD-DFA9-9C0F-000D-4A59686DAF1A}"/>
                  </a:ext>
                </a:extLst>
              </p:cNvPr>
              <p:cNvSpPr txBox="1"/>
              <p:nvPr/>
            </p:nvSpPr>
            <p:spPr>
              <a:xfrm>
                <a:off x="7853822" y="5600900"/>
                <a:ext cx="548640" cy="237744"/>
              </a:xfrm>
              <a:prstGeom prst="rect">
                <a:avLst/>
              </a:prstGeom>
              <a:noFill/>
            </p:spPr>
            <p:txBody>
              <a:bodyPr wrap="square" lIns="27432" tIns="27432" rIns="27432" bIns="27432" anchor="ctr">
                <a:spAutoFit/>
              </a:bodyPr>
              <a:lstStyle/>
              <a:p>
                <a:pPr algn="ctr" defTabSz="457200">
                  <a:defRPr sz="650" b="1">
                    <a:solidFill>
                      <a:srgbClr val="5522A8"/>
                    </a:solidFill>
                    <a:latin typeface="Aptos"/>
                  </a:defRPr>
                </a:pPr>
                <a:r>
                  <a:rPr sz="650" b="1">
                    <a:solidFill>
                      <a:srgbClr val="5522A8"/>
                    </a:solidFill>
                    <a:latin typeface="Aptos"/>
                  </a:rPr>
                  <a:t>Stay</a:t>
                </a:r>
                <a:br>
                  <a:rPr sz="650" b="1">
                    <a:solidFill>
                      <a:srgbClr val="5522A8"/>
                    </a:solidFill>
                    <a:latin typeface="Aptos"/>
                  </a:rPr>
                </a:br>
                <a:r>
                  <a:rPr sz="650" b="1">
                    <a:solidFill>
                      <a:srgbClr val="5522A8"/>
                    </a:solidFill>
                    <a:latin typeface="Aptos"/>
                  </a:rPr>
                  <a:t>Informed</a:t>
                </a:r>
              </a:p>
            </p:txBody>
          </p:sp>
          <p:cxnSp>
            <p:nvCxnSpPr>
              <p:cNvPr id="314" name="Connector 64">
                <a:extLst>
                  <a:ext uri="{FF2B5EF4-FFF2-40B4-BE49-F238E27FC236}">
                    <a16:creationId xmlns:a16="http://schemas.microsoft.com/office/drawing/2014/main" id="{F2084E06-F5E6-65CD-4B95-4781739A2558}"/>
                  </a:ext>
                </a:extLst>
              </p:cNvPr>
              <p:cNvCxnSpPr>
                <a:cxnSpLocks/>
              </p:cNvCxnSpPr>
              <p:nvPr/>
            </p:nvCxnSpPr>
            <p:spPr>
              <a:xfrm>
                <a:off x="9152243" y="2743200"/>
                <a:ext cx="0" cy="2479431"/>
              </a:xfrm>
              <a:prstGeom prst="line">
                <a:avLst/>
              </a:prstGeom>
              <a:noFill/>
              <a:ln w="27940" cap="flat" cmpd="sng" algn="ctr">
                <a:solidFill>
                  <a:srgbClr val="5522A8"/>
                </a:solidFill>
                <a:prstDash val="solid"/>
                <a:headEnd type="triangle"/>
                <a:tailEnd type="triangle"/>
              </a:ln>
              <a:effectLst>
                <a:outerShdw blurRad="40000" dist="20000" dir="5400000" rotWithShape="0">
                  <a:srgbClr val="000000">
                    <a:alpha val="38000"/>
                  </a:srgbClr>
                </a:outerShdw>
              </a:effectLst>
            </p:spPr>
          </p:cxn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7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9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0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88F5BA-2545-1FB5-586D-06342845B925}"/>
              </a:ext>
            </a:extLst>
          </p:cNvPr>
          <p:cNvSpPr>
            <a:spLocks noGrp="1"/>
          </p:cNvSpPr>
          <p:nvPr>
            <p:ph type="title"/>
          </p:nvPr>
        </p:nvSpPr>
        <p:spPr/>
        <p:txBody>
          <a:bodyPr/>
          <a:lstStyle/>
          <a:p>
            <a:r>
              <a:rPr lang="en-US" dirty="0">
                <a:solidFill>
                  <a:srgbClr val="1D1F23"/>
                </a:solidFill>
              </a:rPr>
              <a:t>MPSP : Initial Use Cases</a:t>
            </a:r>
          </a:p>
        </p:txBody>
      </p:sp>
      <p:sp>
        <p:nvSpPr>
          <p:cNvPr id="4" name="Slide Number Placeholder 3">
            <a:extLst>
              <a:ext uri="{FF2B5EF4-FFF2-40B4-BE49-F238E27FC236}">
                <a16:creationId xmlns:a16="http://schemas.microsoft.com/office/drawing/2014/main" id="{248DB1B5-9D2C-EA4F-77BB-E99CC393CCDF}"/>
              </a:ext>
            </a:extLst>
          </p:cNvPr>
          <p:cNvSpPr>
            <a:spLocks noGrp="1"/>
          </p:cNvSpPr>
          <p:nvPr>
            <p:ph type="sldNum" sz="quarter" idx="12"/>
          </p:nvPr>
        </p:nvSpPr>
        <p:spPr/>
        <p:txBody>
          <a:bodyPr/>
          <a:lstStyle/>
          <a:p>
            <a:fld id="{BCDE79FB-97BA-492B-8D57-F1373F9ADA95}" type="slidenum">
              <a:rPr lang="en-US" smtClean="0"/>
              <a:t>3</a:t>
            </a:fld>
            <a:endParaRPr lang="en-US" dirty="0"/>
          </a:p>
        </p:txBody>
      </p:sp>
      <p:sp>
        <p:nvSpPr>
          <p:cNvPr id="3" name="TextBox 2">
            <a:extLst>
              <a:ext uri="{FF2B5EF4-FFF2-40B4-BE49-F238E27FC236}">
                <a16:creationId xmlns:a16="http://schemas.microsoft.com/office/drawing/2014/main" id="{EA8D2191-27D3-B254-1C86-7C69040107E3}"/>
              </a:ext>
            </a:extLst>
          </p:cNvPr>
          <p:cNvSpPr txBox="1"/>
          <p:nvPr/>
        </p:nvSpPr>
        <p:spPr>
          <a:xfrm>
            <a:off x="594360" y="1170432"/>
            <a:ext cx="10972800" cy="369332"/>
          </a:xfrm>
          <a:prstGeom prst="rect">
            <a:avLst/>
          </a:prstGeom>
          <a:noFill/>
        </p:spPr>
        <p:txBody>
          <a:bodyPr wrap="square" anchor="t">
            <a:spAutoFit/>
          </a:bodyPr>
          <a:lstStyle/>
          <a:p>
            <a:pPr algn="l"/>
            <a:r>
              <a:rPr lang="en-US" b="1" dirty="0">
                <a:solidFill>
                  <a:srgbClr val="5E676C"/>
                </a:solidFill>
                <a:latin typeface="Arial"/>
              </a:rPr>
              <a:t>Starts with </a:t>
            </a:r>
            <a:r>
              <a:rPr b="1" dirty="0">
                <a:solidFill>
                  <a:srgbClr val="5E676C"/>
                </a:solidFill>
                <a:latin typeface="Arial"/>
              </a:rPr>
              <a:t>a s</a:t>
            </a:r>
            <a:r>
              <a:rPr lang="en-US" b="1" dirty="0">
                <a:solidFill>
                  <a:srgbClr val="5E676C"/>
                </a:solidFill>
                <a:latin typeface="Arial"/>
              </a:rPr>
              <a:t>elected</a:t>
            </a:r>
            <a:r>
              <a:rPr b="1" dirty="0">
                <a:solidFill>
                  <a:srgbClr val="5E676C"/>
                </a:solidFill>
                <a:latin typeface="Arial"/>
              </a:rPr>
              <a:t> set of high-value interactions</a:t>
            </a:r>
          </a:p>
        </p:txBody>
      </p:sp>
      <p:sp>
        <p:nvSpPr>
          <p:cNvPr id="5" name="Oval 4">
            <a:extLst>
              <a:ext uri="{FF2B5EF4-FFF2-40B4-BE49-F238E27FC236}">
                <a16:creationId xmlns:a16="http://schemas.microsoft.com/office/drawing/2014/main" id="{F6B4287F-E7AE-47CF-C2B8-D41A61353BAB}"/>
              </a:ext>
            </a:extLst>
          </p:cNvPr>
          <p:cNvSpPr/>
          <p:nvPr/>
        </p:nvSpPr>
        <p:spPr>
          <a:xfrm>
            <a:off x="914400" y="2148840"/>
            <a:ext cx="566928" cy="566928"/>
          </a:xfrm>
          <a:prstGeom prst="ellipse">
            <a:avLst/>
          </a:prstGeom>
          <a:solidFill>
            <a:srgbClr val="006481"/>
          </a:solidFill>
          <a:ln>
            <a:solidFill>
              <a:srgbClr val="00648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7" name="TextBox 6">
            <a:extLst>
              <a:ext uri="{FF2B5EF4-FFF2-40B4-BE49-F238E27FC236}">
                <a16:creationId xmlns:a16="http://schemas.microsoft.com/office/drawing/2014/main" id="{7D432FDD-D096-55E5-4912-5406CCA3C939}"/>
              </a:ext>
            </a:extLst>
          </p:cNvPr>
          <p:cNvSpPr txBox="1"/>
          <p:nvPr/>
        </p:nvSpPr>
        <p:spPr>
          <a:xfrm>
            <a:off x="914400" y="2167128"/>
            <a:ext cx="566928" cy="457200"/>
          </a:xfrm>
          <a:prstGeom prst="rect">
            <a:avLst/>
          </a:prstGeom>
          <a:noFill/>
        </p:spPr>
        <p:txBody>
          <a:bodyPr wrap="square" anchor="ctr">
            <a:spAutoFit/>
          </a:bodyPr>
          <a:lstStyle/>
          <a:p>
            <a:pPr algn="ctr"/>
            <a:r>
              <a:rPr sz="1900" b="1">
                <a:solidFill>
                  <a:srgbClr val="FFFFFF"/>
                </a:solidFill>
                <a:latin typeface="Arial"/>
              </a:rPr>
              <a:t>1</a:t>
            </a:r>
          </a:p>
        </p:txBody>
      </p:sp>
      <p:sp>
        <p:nvSpPr>
          <p:cNvPr id="11" name="TextBox 10">
            <a:extLst>
              <a:ext uri="{FF2B5EF4-FFF2-40B4-BE49-F238E27FC236}">
                <a16:creationId xmlns:a16="http://schemas.microsoft.com/office/drawing/2014/main" id="{C49155FD-7C72-EE9C-4DF9-2952265B7FE8}"/>
              </a:ext>
            </a:extLst>
          </p:cNvPr>
          <p:cNvSpPr txBox="1"/>
          <p:nvPr/>
        </p:nvSpPr>
        <p:spPr>
          <a:xfrm>
            <a:off x="1691640" y="2103120"/>
            <a:ext cx="2057400" cy="923330"/>
          </a:xfrm>
          <a:prstGeom prst="rect">
            <a:avLst/>
          </a:prstGeom>
          <a:noFill/>
        </p:spPr>
        <p:txBody>
          <a:bodyPr wrap="square" anchor="t">
            <a:spAutoFit/>
          </a:bodyPr>
          <a:lstStyle/>
          <a:p>
            <a:pPr algn="l"/>
            <a:r>
              <a:rPr sz="1800" b="1" dirty="0">
                <a:solidFill>
                  <a:srgbClr val="1D1F23"/>
                </a:solidFill>
                <a:latin typeface="Arial"/>
              </a:rPr>
              <a:t>Contact
Client Services</a:t>
            </a:r>
            <a:r>
              <a:rPr lang="en-US" sz="1800" b="1" dirty="0">
                <a:solidFill>
                  <a:srgbClr val="1D1F23"/>
                </a:solidFill>
                <a:latin typeface="Arial"/>
              </a:rPr>
              <a:t> Service Desk</a:t>
            </a:r>
            <a:endParaRPr sz="1800" b="1" dirty="0">
              <a:solidFill>
                <a:srgbClr val="1D1F23"/>
              </a:solidFill>
              <a:latin typeface="Arial"/>
            </a:endParaRPr>
          </a:p>
        </p:txBody>
      </p:sp>
      <p:cxnSp>
        <p:nvCxnSpPr>
          <p:cNvPr id="12" name="Connector 7">
            <a:extLst>
              <a:ext uri="{FF2B5EF4-FFF2-40B4-BE49-F238E27FC236}">
                <a16:creationId xmlns:a16="http://schemas.microsoft.com/office/drawing/2014/main" id="{4ECD06F3-0872-1791-2515-28CF219002B7}"/>
              </a:ext>
            </a:extLst>
          </p:cNvPr>
          <p:cNvCxnSpPr/>
          <p:nvPr/>
        </p:nvCxnSpPr>
        <p:spPr>
          <a:xfrm>
            <a:off x="3657600" y="2450592"/>
            <a:ext cx="685800" cy="0"/>
          </a:xfrm>
          <a:prstGeom prst="line">
            <a:avLst/>
          </a:prstGeom>
          <a:ln w="38100">
            <a:solidFill>
              <a:srgbClr val="D7E0E4"/>
            </a:solidFill>
          </a:ln>
        </p:spPr>
        <p:style>
          <a:lnRef idx="2">
            <a:schemeClr val="accent1"/>
          </a:lnRef>
          <a:fillRef idx="0">
            <a:schemeClr val="accent1"/>
          </a:fillRef>
          <a:effectRef idx="1">
            <a:schemeClr val="accent1"/>
          </a:effectRef>
          <a:fontRef idx="minor">
            <a:schemeClr val="tx1"/>
          </a:fontRef>
        </p:style>
      </p:cxnSp>
      <p:sp>
        <p:nvSpPr>
          <p:cNvPr id="14" name="Oval 13">
            <a:extLst>
              <a:ext uri="{FF2B5EF4-FFF2-40B4-BE49-F238E27FC236}">
                <a16:creationId xmlns:a16="http://schemas.microsoft.com/office/drawing/2014/main" id="{D995A1CC-694A-B517-423F-9FD3FE170F4C}"/>
              </a:ext>
            </a:extLst>
          </p:cNvPr>
          <p:cNvSpPr/>
          <p:nvPr/>
        </p:nvSpPr>
        <p:spPr>
          <a:xfrm>
            <a:off x="4572000" y="2148840"/>
            <a:ext cx="566928" cy="566928"/>
          </a:xfrm>
          <a:prstGeom prst="ellipse">
            <a:avLst/>
          </a:prstGeom>
          <a:solidFill>
            <a:srgbClr val="006481"/>
          </a:solidFill>
          <a:ln>
            <a:solidFill>
              <a:srgbClr val="00648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7" name="TextBox 16">
            <a:extLst>
              <a:ext uri="{FF2B5EF4-FFF2-40B4-BE49-F238E27FC236}">
                <a16:creationId xmlns:a16="http://schemas.microsoft.com/office/drawing/2014/main" id="{06369A2F-96B1-2277-C797-3B069085BAEC}"/>
              </a:ext>
            </a:extLst>
          </p:cNvPr>
          <p:cNvSpPr txBox="1"/>
          <p:nvPr/>
        </p:nvSpPr>
        <p:spPr>
          <a:xfrm>
            <a:off x="4572000" y="2167128"/>
            <a:ext cx="566928" cy="457200"/>
          </a:xfrm>
          <a:prstGeom prst="rect">
            <a:avLst/>
          </a:prstGeom>
          <a:noFill/>
        </p:spPr>
        <p:txBody>
          <a:bodyPr wrap="square" anchor="ctr">
            <a:spAutoFit/>
          </a:bodyPr>
          <a:lstStyle/>
          <a:p>
            <a:pPr algn="ctr"/>
            <a:r>
              <a:rPr sz="1900" b="1">
                <a:solidFill>
                  <a:srgbClr val="FFFFFF"/>
                </a:solidFill>
                <a:latin typeface="Arial"/>
              </a:rPr>
              <a:t>2</a:t>
            </a:r>
          </a:p>
        </p:txBody>
      </p:sp>
      <p:sp>
        <p:nvSpPr>
          <p:cNvPr id="19" name="TextBox 18">
            <a:extLst>
              <a:ext uri="{FF2B5EF4-FFF2-40B4-BE49-F238E27FC236}">
                <a16:creationId xmlns:a16="http://schemas.microsoft.com/office/drawing/2014/main" id="{376C4D38-7E8C-F6B7-9B16-4B294D83B42B}"/>
              </a:ext>
            </a:extLst>
          </p:cNvPr>
          <p:cNvSpPr txBox="1"/>
          <p:nvPr/>
        </p:nvSpPr>
        <p:spPr>
          <a:xfrm>
            <a:off x="5349240" y="2278966"/>
            <a:ext cx="2057400" cy="369332"/>
          </a:xfrm>
          <a:prstGeom prst="rect">
            <a:avLst/>
          </a:prstGeom>
          <a:noFill/>
        </p:spPr>
        <p:txBody>
          <a:bodyPr wrap="square" anchor="t">
            <a:spAutoFit/>
          </a:bodyPr>
          <a:lstStyle/>
          <a:p>
            <a:pPr algn="l"/>
            <a:r>
              <a:rPr sz="1800" b="1" dirty="0">
                <a:solidFill>
                  <a:srgbClr val="1D1F23"/>
                </a:solidFill>
                <a:latin typeface="Arial"/>
              </a:rPr>
              <a:t>Submit forms</a:t>
            </a:r>
          </a:p>
        </p:txBody>
      </p:sp>
      <p:cxnSp>
        <p:nvCxnSpPr>
          <p:cNvPr id="21" name="Connector 11">
            <a:extLst>
              <a:ext uri="{FF2B5EF4-FFF2-40B4-BE49-F238E27FC236}">
                <a16:creationId xmlns:a16="http://schemas.microsoft.com/office/drawing/2014/main" id="{858C07CA-8951-9807-4F63-D6A48E5FB533}"/>
              </a:ext>
            </a:extLst>
          </p:cNvPr>
          <p:cNvCxnSpPr/>
          <p:nvPr/>
        </p:nvCxnSpPr>
        <p:spPr>
          <a:xfrm>
            <a:off x="7315200" y="2450592"/>
            <a:ext cx="685800" cy="0"/>
          </a:xfrm>
          <a:prstGeom prst="line">
            <a:avLst/>
          </a:prstGeom>
          <a:ln w="38100">
            <a:solidFill>
              <a:srgbClr val="D7E0E4"/>
            </a:solidFill>
          </a:ln>
        </p:spPr>
        <p:style>
          <a:lnRef idx="2">
            <a:schemeClr val="accent1"/>
          </a:lnRef>
          <a:fillRef idx="0">
            <a:schemeClr val="accent1"/>
          </a:fillRef>
          <a:effectRef idx="1">
            <a:schemeClr val="accent1"/>
          </a:effectRef>
          <a:fontRef idx="minor">
            <a:schemeClr val="tx1"/>
          </a:fontRef>
        </p:style>
      </p:cxnSp>
      <p:sp>
        <p:nvSpPr>
          <p:cNvPr id="23" name="Oval 22">
            <a:extLst>
              <a:ext uri="{FF2B5EF4-FFF2-40B4-BE49-F238E27FC236}">
                <a16:creationId xmlns:a16="http://schemas.microsoft.com/office/drawing/2014/main" id="{F8B47E6F-FE2A-E998-C269-897D8CD191ED}"/>
              </a:ext>
            </a:extLst>
          </p:cNvPr>
          <p:cNvSpPr/>
          <p:nvPr/>
        </p:nvSpPr>
        <p:spPr>
          <a:xfrm>
            <a:off x="8229600" y="2148840"/>
            <a:ext cx="566928" cy="566928"/>
          </a:xfrm>
          <a:prstGeom prst="ellipse">
            <a:avLst/>
          </a:prstGeom>
          <a:solidFill>
            <a:srgbClr val="006481"/>
          </a:solidFill>
          <a:ln>
            <a:solidFill>
              <a:srgbClr val="00648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25" name="TextBox 24">
            <a:extLst>
              <a:ext uri="{FF2B5EF4-FFF2-40B4-BE49-F238E27FC236}">
                <a16:creationId xmlns:a16="http://schemas.microsoft.com/office/drawing/2014/main" id="{9E08E0D0-1DC3-1648-5F1F-2DF62F904477}"/>
              </a:ext>
            </a:extLst>
          </p:cNvPr>
          <p:cNvSpPr txBox="1"/>
          <p:nvPr/>
        </p:nvSpPr>
        <p:spPr>
          <a:xfrm>
            <a:off x="8229600" y="2167128"/>
            <a:ext cx="566928" cy="457200"/>
          </a:xfrm>
          <a:prstGeom prst="rect">
            <a:avLst/>
          </a:prstGeom>
          <a:noFill/>
        </p:spPr>
        <p:txBody>
          <a:bodyPr wrap="square" anchor="ctr">
            <a:spAutoFit/>
          </a:bodyPr>
          <a:lstStyle/>
          <a:p>
            <a:pPr algn="ctr"/>
            <a:r>
              <a:rPr sz="1900" b="1">
                <a:solidFill>
                  <a:srgbClr val="FFFFFF"/>
                </a:solidFill>
                <a:latin typeface="Arial"/>
              </a:rPr>
              <a:t>3</a:t>
            </a:r>
          </a:p>
        </p:txBody>
      </p:sp>
      <p:sp>
        <p:nvSpPr>
          <p:cNvPr id="26" name="TextBox 25">
            <a:extLst>
              <a:ext uri="{FF2B5EF4-FFF2-40B4-BE49-F238E27FC236}">
                <a16:creationId xmlns:a16="http://schemas.microsoft.com/office/drawing/2014/main" id="{7B7F8F84-FB2A-FF79-90DA-515BD2EBB5C4}"/>
              </a:ext>
            </a:extLst>
          </p:cNvPr>
          <p:cNvSpPr txBox="1"/>
          <p:nvPr/>
        </p:nvSpPr>
        <p:spPr>
          <a:xfrm>
            <a:off x="9006840" y="2103120"/>
            <a:ext cx="2991678" cy="923330"/>
          </a:xfrm>
          <a:prstGeom prst="rect">
            <a:avLst/>
          </a:prstGeom>
          <a:noFill/>
        </p:spPr>
        <p:txBody>
          <a:bodyPr wrap="square" anchor="t">
            <a:spAutoFit/>
          </a:bodyPr>
          <a:lstStyle/>
          <a:p>
            <a:pPr algn="l"/>
            <a:r>
              <a:rPr lang="en-US" sz="1800" b="1" dirty="0">
                <a:solidFill>
                  <a:srgbClr val="1D1F23"/>
                </a:solidFill>
                <a:latin typeface="Arial"/>
              </a:rPr>
              <a:t>Weatherization</a:t>
            </a:r>
          </a:p>
          <a:p>
            <a:pPr algn="l"/>
            <a:r>
              <a:rPr lang="en-US" sz="1800" b="1" dirty="0">
                <a:solidFill>
                  <a:srgbClr val="1D1F23"/>
                </a:solidFill>
                <a:latin typeface="Arial"/>
              </a:rPr>
              <a:t>Notices to MPs</a:t>
            </a:r>
          </a:p>
          <a:p>
            <a:pPr algn="l"/>
            <a:r>
              <a:rPr lang="en-US" sz="1800" b="1" dirty="0">
                <a:solidFill>
                  <a:srgbClr val="1D1F23"/>
                </a:solidFill>
                <a:latin typeface="Arial"/>
              </a:rPr>
              <a:t>Requests for Information </a:t>
            </a:r>
            <a:endParaRPr sz="1800" b="1" dirty="0">
              <a:solidFill>
                <a:srgbClr val="1D1F23"/>
              </a:solidFill>
              <a:latin typeface="Arial"/>
            </a:endParaRPr>
          </a:p>
        </p:txBody>
      </p:sp>
      <p:sp>
        <p:nvSpPr>
          <p:cNvPr id="31" name="Rounded Rectangle 15">
            <a:extLst>
              <a:ext uri="{FF2B5EF4-FFF2-40B4-BE49-F238E27FC236}">
                <a16:creationId xmlns:a16="http://schemas.microsoft.com/office/drawing/2014/main" id="{83DC1A8F-62E2-8C2C-57FD-85B71FA4F5B6}"/>
              </a:ext>
            </a:extLst>
          </p:cNvPr>
          <p:cNvSpPr/>
          <p:nvPr/>
        </p:nvSpPr>
        <p:spPr>
          <a:xfrm>
            <a:off x="914400" y="3401568"/>
            <a:ext cx="10332720" cy="1051560"/>
          </a:xfrm>
          <a:prstGeom prst="roundRect">
            <a:avLst/>
          </a:prstGeom>
          <a:solidFill>
            <a:srgbClr val="E7F3F7"/>
          </a:solidFill>
          <a:ln>
            <a:solidFill>
              <a:srgbClr val="E7F3F7"/>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42" name="TextBox 41">
            <a:extLst>
              <a:ext uri="{FF2B5EF4-FFF2-40B4-BE49-F238E27FC236}">
                <a16:creationId xmlns:a16="http://schemas.microsoft.com/office/drawing/2014/main" id="{283476FD-5E4E-532D-D393-94D0E89634D9}"/>
              </a:ext>
            </a:extLst>
          </p:cNvPr>
          <p:cNvSpPr txBox="1"/>
          <p:nvPr/>
        </p:nvSpPr>
        <p:spPr>
          <a:xfrm>
            <a:off x="1188720" y="3639312"/>
            <a:ext cx="914400" cy="246221"/>
          </a:xfrm>
          <a:prstGeom prst="rect">
            <a:avLst/>
          </a:prstGeom>
          <a:noFill/>
        </p:spPr>
        <p:txBody>
          <a:bodyPr wrap="square" anchor="t">
            <a:spAutoFit/>
          </a:bodyPr>
          <a:lstStyle/>
          <a:p>
            <a:pPr algn="l"/>
            <a:r>
              <a:rPr sz="1000" b="1" dirty="0">
                <a:solidFill>
                  <a:srgbClr val="006481"/>
                </a:solidFill>
                <a:latin typeface="Arial"/>
              </a:rPr>
              <a:t>EXAMPLE</a:t>
            </a:r>
            <a:r>
              <a:rPr lang="en-US" sz="1000" b="1" dirty="0">
                <a:solidFill>
                  <a:srgbClr val="006481"/>
                </a:solidFill>
                <a:latin typeface="Arial"/>
              </a:rPr>
              <a:t>S</a:t>
            </a:r>
            <a:endParaRPr sz="1000" b="1" dirty="0">
              <a:solidFill>
                <a:srgbClr val="006481"/>
              </a:solidFill>
              <a:latin typeface="Arial"/>
            </a:endParaRPr>
          </a:p>
        </p:txBody>
      </p:sp>
      <p:sp>
        <p:nvSpPr>
          <p:cNvPr id="44" name="TextBox 43">
            <a:extLst>
              <a:ext uri="{FF2B5EF4-FFF2-40B4-BE49-F238E27FC236}">
                <a16:creationId xmlns:a16="http://schemas.microsoft.com/office/drawing/2014/main" id="{39CB0AB6-DBEB-1530-F923-531B5B6A34B1}"/>
              </a:ext>
            </a:extLst>
          </p:cNvPr>
          <p:cNvSpPr txBox="1"/>
          <p:nvPr/>
        </p:nvSpPr>
        <p:spPr>
          <a:xfrm>
            <a:off x="2148840" y="3547872"/>
            <a:ext cx="4739070" cy="369332"/>
          </a:xfrm>
          <a:prstGeom prst="rect">
            <a:avLst/>
          </a:prstGeom>
          <a:noFill/>
        </p:spPr>
        <p:txBody>
          <a:bodyPr wrap="square" anchor="t">
            <a:spAutoFit/>
          </a:bodyPr>
          <a:lstStyle/>
          <a:p>
            <a:pPr algn="l"/>
            <a:r>
              <a:rPr sz="1800" b="1" dirty="0">
                <a:solidFill>
                  <a:srgbClr val="1D1F23"/>
                </a:solidFill>
                <a:latin typeface="Arial"/>
              </a:rPr>
              <a:t>Notice of Change of Information</a:t>
            </a:r>
            <a:r>
              <a:rPr lang="en-US" sz="1800" b="1" dirty="0">
                <a:solidFill>
                  <a:srgbClr val="1D1F23"/>
                </a:solidFill>
                <a:latin typeface="Arial"/>
              </a:rPr>
              <a:t> / LSIPA</a:t>
            </a:r>
            <a:endParaRPr sz="1800" b="1" dirty="0">
              <a:solidFill>
                <a:srgbClr val="1D1F23"/>
              </a:solidFill>
              <a:latin typeface="Arial"/>
            </a:endParaRPr>
          </a:p>
        </p:txBody>
      </p:sp>
      <p:sp>
        <p:nvSpPr>
          <p:cNvPr id="46" name="Rectangle 45">
            <a:extLst>
              <a:ext uri="{FF2B5EF4-FFF2-40B4-BE49-F238E27FC236}">
                <a16:creationId xmlns:a16="http://schemas.microsoft.com/office/drawing/2014/main" id="{8884F584-EE52-D526-0E01-5009C4764493}"/>
              </a:ext>
            </a:extLst>
          </p:cNvPr>
          <p:cNvSpPr/>
          <p:nvPr/>
        </p:nvSpPr>
        <p:spPr>
          <a:xfrm>
            <a:off x="914400" y="4892040"/>
            <a:ext cx="10332720" cy="54864"/>
          </a:xfrm>
          <a:prstGeom prst="rect">
            <a:avLst/>
          </a:prstGeom>
          <a:solidFill>
            <a:srgbClr val="D7E0E4"/>
          </a:solidFill>
          <a:ln>
            <a:solidFill>
              <a:srgbClr val="D7E0E4"/>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48" name="Oval 47">
            <a:extLst>
              <a:ext uri="{FF2B5EF4-FFF2-40B4-BE49-F238E27FC236}">
                <a16:creationId xmlns:a16="http://schemas.microsoft.com/office/drawing/2014/main" id="{497CE28F-CB1F-53BA-86E4-B0997D9E33B8}"/>
              </a:ext>
            </a:extLst>
          </p:cNvPr>
          <p:cNvSpPr/>
          <p:nvPr/>
        </p:nvSpPr>
        <p:spPr>
          <a:xfrm>
            <a:off x="914400" y="4645152"/>
            <a:ext cx="566928" cy="566928"/>
          </a:xfrm>
          <a:prstGeom prst="ellipse">
            <a:avLst/>
          </a:prstGeom>
          <a:solidFill>
            <a:srgbClr val="006481"/>
          </a:solidFill>
          <a:ln>
            <a:solidFill>
              <a:srgbClr val="00648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49" name="TextBox 48">
            <a:extLst>
              <a:ext uri="{FF2B5EF4-FFF2-40B4-BE49-F238E27FC236}">
                <a16:creationId xmlns:a16="http://schemas.microsoft.com/office/drawing/2014/main" id="{7743BB9B-48D7-CB1F-C02C-A8A1C3DDB631}"/>
              </a:ext>
            </a:extLst>
          </p:cNvPr>
          <p:cNvSpPr txBox="1"/>
          <p:nvPr/>
        </p:nvSpPr>
        <p:spPr>
          <a:xfrm>
            <a:off x="914400" y="4663440"/>
            <a:ext cx="566928" cy="457200"/>
          </a:xfrm>
          <a:prstGeom prst="rect">
            <a:avLst/>
          </a:prstGeom>
          <a:noFill/>
        </p:spPr>
        <p:txBody>
          <a:bodyPr wrap="square" anchor="ctr">
            <a:spAutoFit/>
          </a:bodyPr>
          <a:lstStyle/>
          <a:p>
            <a:pPr algn="ctr"/>
            <a:r>
              <a:rPr sz="1900" b="1">
                <a:solidFill>
                  <a:srgbClr val="FFFFFF"/>
                </a:solidFill>
                <a:latin typeface="Arial"/>
              </a:rPr>
              <a:t>✓</a:t>
            </a:r>
          </a:p>
        </p:txBody>
      </p:sp>
      <p:sp>
        <p:nvSpPr>
          <p:cNvPr id="50" name="Oval 49">
            <a:extLst>
              <a:ext uri="{FF2B5EF4-FFF2-40B4-BE49-F238E27FC236}">
                <a16:creationId xmlns:a16="http://schemas.microsoft.com/office/drawing/2014/main" id="{B072F270-D3C8-7DCF-BA07-1859D0805CAA}"/>
              </a:ext>
            </a:extLst>
          </p:cNvPr>
          <p:cNvSpPr/>
          <p:nvPr/>
        </p:nvSpPr>
        <p:spPr>
          <a:xfrm>
            <a:off x="3902139" y="4645152"/>
            <a:ext cx="566928" cy="566928"/>
          </a:xfrm>
          <a:prstGeom prst="ellipse">
            <a:avLst/>
          </a:prstGeom>
          <a:solidFill>
            <a:srgbClr val="006481"/>
          </a:solidFill>
          <a:ln>
            <a:solidFill>
              <a:srgbClr val="00648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51" name="TextBox 50">
            <a:extLst>
              <a:ext uri="{FF2B5EF4-FFF2-40B4-BE49-F238E27FC236}">
                <a16:creationId xmlns:a16="http://schemas.microsoft.com/office/drawing/2014/main" id="{03B9960B-6FDC-CB58-5F83-94A282DA368B}"/>
              </a:ext>
            </a:extLst>
          </p:cNvPr>
          <p:cNvSpPr txBox="1"/>
          <p:nvPr/>
        </p:nvSpPr>
        <p:spPr>
          <a:xfrm>
            <a:off x="3902139" y="4663440"/>
            <a:ext cx="566928" cy="457200"/>
          </a:xfrm>
          <a:prstGeom prst="rect">
            <a:avLst/>
          </a:prstGeom>
          <a:noFill/>
        </p:spPr>
        <p:txBody>
          <a:bodyPr wrap="square" anchor="ctr">
            <a:spAutoFit/>
          </a:bodyPr>
          <a:lstStyle/>
          <a:p>
            <a:pPr algn="ctr"/>
            <a:r>
              <a:rPr sz="1900" b="1" dirty="0">
                <a:solidFill>
                  <a:srgbClr val="FFFFFF"/>
                </a:solidFill>
                <a:latin typeface="Arial"/>
              </a:rPr>
              <a:t>+</a:t>
            </a:r>
          </a:p>
        </p:txBody>
      </p:sp>
      <p:sp>
        <p:nvSpPr>
          <p:cNvPr id="52" name="Oval 51">
            <a:extLst>
              <a:ext uri="{FF2B5EF4-FFF2-40B4-BE49-F238E27FC236}">
                <a16:creationId xmlns:a16="http://schemas.microsoft.com/office/drawing/2014/main" id="{F5E8955E-5F49-8C47-4A07-A6BF1B3BA347}"/>
              </a:ext>
            </a:extLst>
          </p:cNvPr>
          <p:cNvSpPr/>
          <p:nvPr/>
        </p:nvSpPr>
        <p:spPr>
          <a:xfrm>
            <a:off x="9286285" y="4645152"/>
            <a:ext cx="566928" cy="566928"/>
          </a:xfrm>
          <a:prstGeom prst="ellipse">
            <a:avLst/>
          </a:prstGeom>
          <a:solidFill>
            <a:srgbClr val="006481"/>
          </a:solidFill>
          <a:ln>
            <a:solidFill>
              <a:srgbClr val="00648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53" name="TextBox 52">
            <a:extLst>
              <a:ext uri="{FF2B5EF4-FFF2-40B4-BE49-F238E27FC236}">
                <a16:creationId xmlns:a16="http://schemas.microsoft.com/office/drawing/2014/main" id="{9D5439A3-65DF-8B88-A7BD-526AA69FAF7D}"/>
              </a:ext>
            </a:extLst>
          </p:cNvPr>
          <p:cNvSpPr txBox="1"/>
          <p:nvPr/>
        </p:nvSpPr>
        <p:spPr>
          <a:xfrm>
            <a:off x="9286285" y="4663440"/>
            <a:ext cx="566928" cy="457200"/>
          </a:xfrm>
          <a:prstGeom prst="rect">
            <a:avLst/>
          </a:prstGeom>
          <a:noFill/>
        </p:spPr>
        <p:txBody>
          <a:bodyPr wrap="square" anchor="ctr">
            <a:spAutoFit/>
          </a:bodyPr>
          <a:lstStyle/>
          <a:p>
            <a:pPr algn="ctr"/>
            <a:r>
              <a:rPr sz="1900" b="1">
                <a:solidFill>
                  <a:srgbClr val="FFFFFF"/>
                </a:solidFill>
                <a:latin typeface="Arial"/>
              </a:rPr>
              <a:t>→</a:t>
            </a:r>
          </a:p>
        </p:txBody>
      </p:sp>
      <p:sp>
        <p:nvSpPr>
          <p:cNvPr id="54" name="TextBox 53">
            <a:extLst>
              <a:ext uri="{FF2B5EF4-FFF2-40B4-BE49-F238E27FC236}">
                <a16:creationId xmlns:a16="http://schemas.microsoft.com/office/drawing/2014/main" id="{1BD8CDFA-F4E6-2C52-DD53-16783BCDB736}"/>
              </a:ext>
            </a:extLst>
          </p:cNvPr>
          <p:cNvSpPr txBox="1"/>
          <p:nvPr/>
        </p:nvSpPr>
        <p:spPr>
          <a:xfrm>
            <a:off x="0" y="5314113"/>
            <a:ext cx="2651760" cy="323165"/>
          </a:xfrm>
          <a:prstGeom prst="rect">
            <a:avLst/>
          </a:prstGeom>
          <a:noFill/>
        </p:spPr>
        <p:txBody>
          <a:bodyPr wrap="square" anchor="t">
            <a:spAutoFit/>
          </a:bodyPr>
          <a:lstStyle/>
          <a:p>
            <a:pPr algn="ctr"/>
            <a:r>
              <a:rPr sz="1500" b="1" dirty="0">
                <a:solidFill>
                  <a:srgbClr val="5E676C"/>
                </a:solidFill>
                <a:latin typeface="Arial"/>
              </a:rPr>
              <a:t>Public portal</a:t>
            </a:r>
          </a:p>
        </p:txBody>
      </p:sp>
      <p:sp>
        <p:nvSpPr>
          <p:cNvPr id="55" name="TextBox 54">
            <a:extLst>
              <a:ext uri="{FF2B5EF4-FFF2-40B4-BE49-F238E27FC236}">
                <a16:creationId xmlns:a16="http://schemas.microsoft.com/office/drawing/2014/main" id="{E3502DDF-756E-D51D-6BB4-3782F4073C74}"/>
              </a:ext>
            </a:extLst>
          </p:cNvPr>
          <p:cNvSpPr txBox="1"/>
          <p:nvPr/>
        </p:nvSpPr>
        <p:spPr>
          <a:xfrm>
            <a:off x="3353499" y="5321808"/>
            <a:ext cx="1645920" cy="323165"/>
          </a:xfrm>
          <a:prstGeom prst="rect">
            <a:avLst/>
          </a:prstGeom>
          <a:noFill/>
        </p:spPr>
        <p:txBody>
          <a:bodyPr wrap="square" anchor="t">
            <a:spAutoFit/>
          </a:bodyPr>
          <a:lstStyle/>
          <a:p>
            <a:pPr algn="ctr"/>
            <a:r>
              <a:rPr sz="1500" b="1" dirty="0">
                <a:solidFill>
                  <a:srgbClr val="006481"/>
                </a:solidFill>
                <a:latin typeface="Arial"/>
              </a:rPr>
              <a:t>MPSP </a:t>
            </a:r>
            <a:r>
              <a:rPr lang="en-US" sz="1500" b="1" dirty="0">
                <a:solidFill>
                  <a:srgbClr val="006481"/>
                </a:solidFill>
                <a:latin typeface="Arial"/>
              </a:rPr>
              <a:t>Launch</a:t>
            </a:r>
            <a:endParaRPr sz="1500" b="1" dirty="0">
              <a:solidFill>
                <a:srgbClr val="006481"/>
              </a:solidFill>
              <a:latin typeface="Arial"/>
            </a:endParaRPr>
          </a:p>
        </p:txBody>
      </p:sp>
      <p:sp>
        <p:nvSpPr>
          <p:cNvPr id="56" name="TextBox 55">
            <a:extLst>
              <a:ext uri="{FF2B5EF4-FFF2-40B4-BE49-F238E27FC236}">
                <a16:creationId xmlns:a16="http://schemas.microsoft.com/office/drawing/2014/main" id="{ABA7D92F-8A96-7CCB-4FD7-CE09E9A49947}"/>
              </a:ext>
            </a:extLst>
          </p:cNvPr>
          <p:cNvSpPr txBox="1"/>
          <p:nvPr/>
        </p:nvSpPr>
        <p:spPr>
          <a:xfrm>
            <a:off x="8754309" y="5321808"/>
            <a:ext cx="1920240" cy="307777"/>
          </a:xfrm>
          <a:prstGeom prst="rect">
            <a:avLst/>
          </a:prstGeom>
          <a:noFill/>
        </p:spPr>
        <p:txBody>
          <a:bodyPr wrap="square" anchor="t">
            <a:spAutoFit/>
          </a:bodyPr>
          <a:lstStyle/>
          <a:p>
            <a:pPr algn="ctr"/>
            <a:r>
              <a:rPr sz="1400" b="1" dirty="0">
                <a:solidFill>
                  <a:srgbClr val="1D1F23"/>
                </a:solidFill>
                <a:latin typeface="Arial"/>
              </a:rPr>
              <a:t>Future </a:t>
            </a:r>
            <a:r>
              <a:rPr lang="en-US" sz="1400" b="1" dirty="0">
                <a:solidFill>
                  <a:srgbClr val="1D1F23"/>
                </a:solidFill>
                <a:latin typeface="Arial"/>
              </a:rPr>
              <a:t>use cases</a:t>
            </a:r>
            <a:endParaRPr sz="1400" b="1" dirty="0">
              <a:solidFill>
                <a:srgbClr val="1D1F23"/>
              </a:solidFill>
              <a:latin typeface="Arial"/>
            </a:endParaRPr>
          </a:p>
        </p:txBody>
      </p:sp>
      <p:sp>
        <p:nvSpPr>
          <p:cNvPr id="57" name="Oval 56">
            <a:extLst>
              <a:ext uri="{FF2B5EF4-FFF2-40B4-BE49-F238E27FC236}">
                <a16:creationId xmlns:a16="http://schemas.microsoft.com/office/drawing/2014/main" id="{F4676B1F-5EEF-55B3-06AA-431131A9FB43}"/>
              </a:ext>
            </a:extLst>
          </p:cNvPr>
          <p:cNvSpPr/>
          <p:nvPr/>
        </p:nvSpPr>
        <p:spPr>
          <a:xfrm>
            <a:off x="6424117" y="4640238"/>
            <a:ext cx="566928" cy="566928"/>
          </a:xfrm>
          <a:prstGeom prst="ellipse">
            <a:avLst/>
          </a:prstGeom>
          <a:solidFill>
            <a:srgbClr val="006481"/>
          </a:solidFill>
          <a:ln>
            <a:solidFill>
              <a:srgbClr val="00648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58" name="TextBox 57">
            <a:extLst>
              <a:ext uri="{FF2B5EF4-FFF2-40B4-BE49-F238E27FC236}">
                <a16:creationId xmlns:a16="http://schemas.microsoft.com/office/drawing/2014/main" id="{41B33AAF-6B5A-4CD8-3523-0466844B3BAD}"/>
              </a:ext>
            </a:extLst>
          </p:cNvPr>
          <p:cNvSpPr txBox="1"/>
          <p:nvPr/>
        </p:nvSpPr>
        <p:spPr>
          <a:xfrm>
            <a:off x="6424117" y="4658526"/>
            <a:ext cx="566928" cy="457200"/>
          </a:xfrm>
          <a:prstGeom prst="rect">
            <a:avLst/>
          </a:prstGeom>
          <a:noFill/>
        </p:spPr>
        <p:txBody>
          <a:bodyPr wrap="square" anchor="ctr">
            <a:spAutoFit/>
          </a:bodyPr>
          <a:lstStyle/>
          <a:p>
            <a:pPr algn="ctr"/>
            <a:r>
              <a:rPr sz="1900" b="1" dirty="0">
                <a:solidFill>
                  <a:srgbClr val="FFFFFF"/>
                </a:solidFill>
                <a:latin typeface="Arial"/>
              </a:rPr>
              <a:t>+</a:t>
            </a:r>
          </a:p>
        </p:txBody>
      </p:sp>
      <p:sp>
        <p:nvSpPr>
          <p:cNvPr id="59" name="TextBox 58">
            <a:extLst>
              <a:ext uri="{FF2B5EF4-FFF2-40B4-BE49-F238E27FC236}">
                <a16:creationId xmlns:a16="http://schemas.microsoft.com/office/drawing/2014/main" id="{9E018CE3-9686-14AD-8A5B-DC5772D0B0EF}"/>
              </a:ext>
            </a:extLst>
          </p:cNvPr>
          <p:cNvSpPr txBox="1"/>
          <p:nvPr/>
        </p:nvSpPr>
        <p:spPr>
          <a:xfrm>
            <a:off x="5875477" y="5316894"/>
            <a:ext cx="1837288" cy="323165"/>
          </a:xfrm>
          <a:prstGeom prst="rect">
            <a:avLst/>
          </a:prstGeom>
          <a:noFill/>
        </p:spPr>
        <p:txBody>
          <a:bodyPr wrap="square" anchor="t">
            <a:spAutoFit/>
          </a:bodyPr>
          <a:lstStyle/>
          <a:p>
            <a:pPr algn="ctr"/>
            <a:r>
              <a:rPr lang="en-US" sz="1500" b="1" dirty="0">
                <a:solidFill>
                  <a:srgbClr val="006481"/>
                </a:solidFill>
                <a:latin typeface="Arial"/>
              </a:rPr>
              <a:t>Additional forms</a:t>
            </a:r>
            <a:endParaRPr sz="1500" b="1" dirty="0">
              <a:solidFill>
                <a:srgbClr val="006481"/>
              </a:solidFill>
              <a:latin typeface="Arial"/>
            </a:endParaRPr>
          </a:p>
        </p:txBody>
      </p:sp>
    </p:spTree>
    <p:extLst>
      <p:ext uri="{BB962C8B-B14F-4D97-AF65-F5344CB8AC3E}">
        <p14:creationId xmlns:p14="http://schemas.microsoft.com/office/powerpoint/2010/main" val="164876379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D91B24D5-1C36-2126-2E00-D08EC42F4E50}"/>
              </a:ext>
            </a:extLst>
          </p:cNvPr>
          <p:cNvSpPr>
            <a:spLocks noGrp="1"/>
          </p:cNvSpPr>
          <p:nvPr>
            <p:ph type="body" sz="quarter" idx="15"/>
          </p:nvPr>
        </p:nvSpPr>
        <p:spPr>
          <a:xfrm flipH="1">
            <a:off x="590635" y="5394467"/>
            <a:ext cx="11067965" cy="843330"/>
          </a:xfrm>
        </p:spPr>
        <p:txBody>
          <a:bodyPr/>
          <a:lstStyle/>
          <a:p>
            <a:r>
              <a:rPr lang="en-US" sz="1200"/>
              <a:t>From a Security perspective, it’s essential to stay ahead of the threat.</a:t>
            </a:r>
          </a:p>
          <a:p>
            <a:r>
              <a:rPr lang="en-US" sz="1200"/>
              <a:t>A modern, Future Ready Identity and Access Management (IAM) solution is the best way to block unauthorized access, stop account takeovers, and prevent 99% of automated cyber attacks.</a:t>
            </a:r>
          </a:p>
          <a:p>
            <a:r>
              <a:rPr lang="en-US" sz="1200"/>
              <a:t> </a:t>
            </a:r>
          </a:p>
        </p:txBody>
      </p:sp>
      <p:sp>
        <p:nvSpPr>
          <p:cNvPr id="3" name="Slide Number Placeholder 2">
            <a:extLst>
              <a:ext uri="{FF2B5EF4-FFF2-40B4-BE49-F238E27FC236}">
                <a16:creationId xmlns:a16="http://schemas.microsoft.com/office/drawing/2014/main" id="{2B3C6AEC-7B81-7BAA-C17E-3CCA8FDF362A}"/>
              </a:ext>
            </a:extLst>
          </p:cNvPr>
          <p:cNvSpPr>
            <a:spLocks noGrp="1"/>
          </p:cNvSpPr>
          <p:nvPr>
            <p:ph type="sldNum" sz="quarter" idx="12"/>
          </p:nvPr>
        </p:nvSpPr>
        <p:spPr/>
        <p:txBody>
          <a:bodyPr/>
          <a:lstStyle/>
          <a:p>
            <a:fld id="{BCDE79FB-97BA-492B-8D57-F1373F9ADA95}" type="slidenum">
              <a:rPr lang="en-US" smtClean="0"/>
              <a:t>4</a:t>
            </a:fld>
            <a:endParaRPr lang="en-US"/>
          </a:p>
        </p:txBody>
      </p:sp>
      <p:sp>
        <p:nvSpPr>
          <p:cNvPr id="8" name="TextBox 7">
            <a:extLst>
              <a:ext uri="{FF2B5EF4-FFF2-40B4-BE49-F238E27FC236}">
                <a16:creationId xmlns:a16="http://schemas.microsoft.com/office/drawing/2014/main" id="{EE56F4C6-CD7A-85C4-4831-0BFBB122C252}"/>
              </a:ext>
            </a:extLst>
          </p:cNvPr>
          <p:cNvSpPr txBox="1"/>
          <p:nvPr/>
        </p:nvSpPr>
        <p:spPr>
          <a:xfrm>
            <a:off x="1097280" y="402336"/>
            <a:ext cx="10652760" cy="502920"/>
          </a:xfrm>
          <a:prstGeom prst="rect">
            <a:avLst/>
          </a:prstGeom>
          <a:noFill/>
        </p:spPr>
        <p:txBody>
          <a:bodyPr wrap="square" lIns="45720" tIns="18288" rIns="45720" bIns="18288">
            <a:noAutofit/>
          </a:bodyPr>
          <a:lstStyle/>
          <a:p>
            <a:pPr algn="l"/>
            <a:r>
              <a:rPr sz="2400" b="1">
                <a:solidFill>
                  <a:srgbClr val="1D1F23"/>
                </a:solidFill>
                <a:latin typeface="Arial"/>
              </a:rPr>
              <a:t>Why ERCOT is modernizing Market Participant authentication</a:t>
            </a:r>
          </a:p>
        </p:txBody>
      </p:sp>
      <p:sp>
        <p:nvSpPr>
          <p:cNvPr id="10" name="TextBox 9">
            <a:extLst>
              <a:ext uri="{FF2B5EF4-FFF2-40B4-BE49-F238E27FC236}">
                <a16:creationId xmlns:a16="http://schemas.microsoft.com/office/drawing/2014/main" id="{279E0CAC-7828-67B9-BD95-443FA272A0D4}"/>
              </a:ext>
            </a:extLst>
          </p:cNvPr>
          <p:cNvSpPr txBox="1"/>
          <p:nvPr/>
        </p:nvSpPr>
        <p:spPr>
          <a:xfrm>
            <a:off x="1124712" y="907518"/>
            <a:ext cx="10241280" cy="502920"/>
          </a:xfrm>
          <a:prstGeom prst="rect">
            <a:avLst/>
          </a:prstGeom>
          <a:noFill/>
        </p:spPr>
        <p:txBody>
          <a:bodyPr wrap="square" lIns="45720" tIns="18288" rIns="45720" bIns="18288">
            <a:noAutofit/>
          </a:bodyPr>
          <a:lstStyle/>
          <a:p>
            <a:r>
              <a:rPr sz="1500" b="0">
                <a:solidFill>
                  <a:srgbClr val="4B555C"/>
                </a:solidFill>
                <a:latin typeface="Arial"/>
              </a:rPr>
              <a:t>ERCOT is moving from certificate-based access to a modern identity platform</a:t>
            </a:r>
            <a:r>
              <a:rPr lang="en-US" sz="1500">
                <a:solidFill>
                  <a:srgbClr val="4B555C"/>
                </a:solidFill>
                <a:latin typeface="Arial"/>
              </a:rPr>
              <a:t> (</a:t>
            </a:r>
            <a:r>
              <a:rPr lang="en-US" sz="1500" b="1">
                <a:solidFill>
                  <a:schemeClr val="accent1">
                    <a:lumMod val="90000"/>
                    <a:lumOff val="10000"/>
                  </a:schemeClr>
                </a:solidFill>
                <a:latin typeface="Arial"/>
              </a:rPr>
              <a:t>Ping Identity</a:t>
            </a:r>
            <a:r>
              <a:rPr lang="en-US" sz="1500" b="0">
                <a:solidFill>
                  <a:srgbClr val="4B555C"/>
                </a:solidFill>
                <a:latin typeface="Arial"/>
              </a:rPr>
              <a:t>)</a:t>
            </a:r>
            <a:r>
              <a:rPr sz="1500" b="0">
                <a:solidFill>
                  <a:srgbClr val="4B555C"/>
                </a:solidFill>
                <a:latin typeface="Arial"/>
              </a:rPr>
              <a:t> that is easier to use, easier to operate, and better positioned for evolving security needs.</a:t>
            </a:r>
            <a:r>
              <a:rPr lang="en-US" sz="1500" b="0">
                <a:solidFill>
                  <a:srgbClr val="4B555C"/>
                </a:solidFill>
                <a:latin typeface="Arial"/>
              </a:rPr>
              <a:t> </a:t>
            </a:r>
            <a:endParaRPr sz="1500" b="0">
              <a:solidFill>
                <a:srgbClr val="4B555C"/>
              </a:solidFill>
              <a:latin typeface="Arial"/>
            </a:endParaRPr>
          </a:p>
        </p:txBody>
      </p:sp>
      <p:sp>
        <p:nvSpPr>
          <p:cNvPr id="11" name="Rounded Rectangle 4">
            <a:extLst>
              <a:ext uri="{FF2B5EF4-FFF2-40B4-BE49-F238E27FC236}">
                <a16:creationId xmlns:a16="http://schemas.microsoft.com/office/drawing/2014/main" id="{C63E092A-5327-2BC4-0031-259108314CA8}"/>
              </a:ext>
            </a:extLst>
          </p:cNvPr>
          <p:cNvSpPr/>
          <p:nvPr/>
        </p:nvSpPr>
        <p:spPr>
          <a:xfrm>
            <a:off x="6414370" y="1743895"/>
            <a:ext cx="4069080" cy="1024128"/>
          </a:xfrm>
          <a:prstGeom prst="roundRect">
            <a:avLst/>
          </a:prstGeom>
          <a:solidFill>
            <a:srgbClr val="E8F5F7"/>
          </a:solidFill>
          <a:ln w="15875">
            <a:solidFill>
              <a:srgbClr val="00829B"/>
            </a:solidFill>
          </a:ln>
        </p:spPr>
        <p:style>
          <a:lnRef idx="1">
            <a:schemeClr val="accent1"/>
          </a:lnRef>
          <a:fillRef idx="3">
            <a:schemeClr val="accent1"/>
          </a:fillRef>
          <a:effectRef idx="2">
            <a:schemeClr val="accent1"/>
          </a:effectRef>
          <a:fontRef idx="minor">
            <a:schemeClr val="lt1"/>
          </a:fontRef>
        </p:style>
        <p:txBody>
          <a:bodyPr wrap="square" lIns="164592" tIns="91440" rIns="164592" bIns="91440" rtlCol="0" anchor="ctr"/>
          <a:lstStyle/>
          <a:p>
            <a:pPr algn="ctr"/>
            <a:r>
              <a:rPr sz="1600" b="1">
                <a:solidFill>
                  <a:srgbClr val="00829B"/>
                </a:solidFill>
                <a:latin typeface="Arial"/>
              </a:rPr>
              <a:t>Future</a:t>
            </a:r>
          </a:p>
          <a:p>
            <a:pPr algn="ctr">
              <a:spcBef>
                <a:spcPts val="500"/>
              </a:spcBef>
            </a:pPr>
            <a:r>
              <a:rPr lang="en-US" sz="1600">
                <a:solidFill>
                  <a:srgbClr val="1D1F23"/>
                </a:solidFill>
                <a:latin typeface="Arial"/>
              </a:rPr>
              <a:t>U</a:t>
            </a:r>
            <a:r>
              <a:rPr sz="1600" b="0">
                <a:solidFill>
                  <a:srgbClr val="1D1F23"/>
                </a:solidFill>
                <a:latin typeface="Arial"/>
              </a:rPr>
              <a:t>sername/password + MFA</a:t>
            </a:r>
          </a:p>
        </p:txBody>
      </p:sp>
      <p:sp>
        <p:nvSpPr>
          <p:cNvPr id="13" name="Rounded Rectangle 6">
            <a:extLst>
              <a:ext uri="{FF2B5EF4-FFF2-40B4-BE49-F238E27FC236}">
                <a16:creationId xmlns:a16="http://schemas.microsoft.com/office/drawing/2014/main" id="{0B921D9C-8CE3-E17C-DCB3-D1A3C05F4833}"/>
              </a:ext>
            </a:extLst>
          </p:cNvPr>
          <p:cNvSpPr/>
          <p:nvPr/>
        </p:nvSpPr>
        <p:spPr>
          <a:xfrm>
            <a:off x="754234" y="2911876"/>
            <a:ext cx="3273552" cy="1325880"/>
          </a:xfrm>
          <a:prstGeom prst="roundRect">
            <a:avLst/>
          </a:prstGeom>
          <a:solidFill>
            <a:srgbClr val="F1F2F3"/>
          </a:solidFill>
          <a:ln w="15875">
            <a:solidFill>
              <a:srgbClr val="E2E4E6"/>
            </a:solidFill>
          </a:ln>
        </p:spPr>
        <p:style>
          <a:lnRef idx="1">
            <a:schemeClr val="accent1"/>
          </a:lnRef>
          <a:fillRef idx="3">
            <a:schemeClr val="accent1"/>
          </a:fillRef>
          <a:effectRef idx="2">
            <a:schemeClr val="accent1"/>
          </a:effectRef>
          <a:fontRef idx="minor">
            <a:schemeClr val="lt1"/>
          </a:fontRef>
        </p:style>
        <p:txBody>
          <a:bodyPr wrap="square" lIns="164592" tIns="91440" rIns="164592" bIns="91440" rtlCol="0" anchor="ctr"/>
          <a:lstStyle/>
          <a:p>
            <a:pPr algn="l"/>
            <a:r>
              <a:rPr sz="1600" b="1">
                <a:solidFill>
                  <a:srgbClr val="00829B"/>
                </a:solidFill>
                <a:latin typeface="Arial"/>
              </a:rPr>
              <a:t>Modernization</a:t>
            </a:r>
          </a:p>
          <a:p>
            <a:pPr algn="l">
              <a:spcBef>
                <a:spcPts val="500"/>
              </a:spcBef>
            </a:pPr>
            <a:r>
              <a:rPr sz="1300" b="0">
                <a:solidFill>
                  <a:srgbClr val="1D1F23"/>
                </a:solidFill>
                <a:latin typeface="Arial"/>
              </a:rPr>
              <a:t>Aligns Market Participant access with contemporary, standards-based authentication</a:t>
            </a:r>
          </a:p>
        </p:txBody>
      </p:sp>
      <p:sp>
        <p:nvSpPr>
          <p:cNvPr id="14" name="Rounded Rectangle 7">
            <a:extLst>
              <a:ext uri="{FF2B5EF4-FFF2-40B4-BE49-F238E27FC236}">
                <a16:creationId xmlns:a16="http://schemas.microsoft.com/office/drawing/2014/main" id="{9FE5A960-AB89-CFAC-C04C-F050987C32F5}"/>
              </a:ext>
            </a:extLst>
          </p:cNvPr>
          <p:cNvSpPr/>
          <p:nvPr/>
        </p:nvSpPr>
        <p:spPr>
          <a:xfrm>
            <a:off x="4283818" y="2911876"/>
            <a:ext cx="3273552" cy="1325880"/>
          </a:xfrm>
          <a:prstGeom prst="roundRect">
            <a:avLst/>
          </a:prstGeom>
          <a:solidFill>
            <a:srgbClr val="F1F2F3"/>
          </a:solidFill>
          <a:ln w="15875">
            <a:solidFill>
              <a:srgbClr val="E2E4E6"/>
            </a:solidFill>
          </a:ln>
        </p:spPr>
        <p:style>
          <a:lnRef idx="1">
            <a:schemeClr val="accent1"/>
          </a:lnRef>
          <a:fillRef idx="3">
            <a:schemeClr val="accent1"/>
          </a:fillRef>
          <a:effectRef idx="2">
            <a:schemeClr val="accent1"/>
          </a:effectRef>
          <a:fontRef idx="minor">
            <a:schemeClr val="lt1"/>
          </a:fontRef>
        </p:style>
        <p:txBody>
          <a:bodyPr wrap="square" lIns="164592" tIns="91440" rIns="164592" bIns="91440" rtlCol="0" anchor="ctr"/>
          <a:lstStyle/>
          <a:p>
            <a:pPr algn="l"/>
            <a:r>
              <a:rPr sz="1600" b="1">
                <a:solidFill>
                  <a:srgbClr val="00829B"/>
                </a:solidFill>
                <a:latin typeface="Arial"/>
              </a:rPr>
              <a:t>Security refresh</a:t>
            </a:r>
          </a:p>
          <a:p>
            <a:pPr algn="l">
              <a:spcBef>
                <a:spcPts val="500"/>
              </a:spcBef>
            </a:pPr>
            <a:r>
              <a:rPr sz="1300" b="0">
                <a:solidFill>
                  <a:srgbClr val="1D1F23"/>
                </a:solidFill>
                <a:latin typeface="Arial"/>
              </a:rPr>
              <a:t>Enables stronger MFA and adaptable controls as identity threats evolve</a:t>
            </a:r>
            <a:endParaRPr lang="en-US" sz="1300" b="0">
              <a:solidFill>
                <a:srgbClr val="1D1F23"/>
              </a:solidFill>
              <a:latin typeface="Arial"/>
            </a:endParaRPr>
          </a:p>
          <a:p>
            <a:pPr algn="l">
              <a:spcBef>
                <a:spcPts val="500"/>
              </a:spcBef>
            </a:pPr>
            <a:endParaRPr sz="1300" b="0">
              <a:solidFill>
                <a:srgbClr val="1D1F23"/>
              </a:solidFill>
              <a:latin typeface="Arial"/>
            </a:endParaRPr>
          </a:p>
        </p:txBody>
      </p:sp>
      <p:sp>
        <p:nvSpPr>
          <p:cNvPr id="15" name="Rounded Rectangle 8">
            <a:extLst>
              <a:ext uri="{FF2B5EF4-FFF2-40B4-BE49-F238E27FC236}">
                <a16:creationId xmlns:a16="http://schemas.microsoft.com/office/drawing/2014/main" id="{BFEF6E9E-04F5-3F64-92BB-DD3A038B5827}"/>
              </a:ext>
            </a:extLst>
          </p:cNvPr>
          <p:cNvSpPr/>
          <p:nvPr/>
        </p:nvSpPr>
        <p:spPr>
          <a:xfrm>
            <a:off x="7813401" y="2911876"/>
            <a:ext cx="3273552" cy="1325880"/>
          </a:xfrm>
          <a:prstGeom prst="roundRect">
            <a:avLst/>
          </a:prstGeom>
          <a:solidFill>
            <a:srgbClr val="F1F2F3"/>
          </a:solidFill>
          <a:ln w="15875">
            <a:solidFill>
              <a:srgbClr val="E2E4E6"/>
            </a:solidFill>
          </a:ln>
        </p:spPr>
        <p:style>
          <a:lnRef idx="1">
            <a:schemeClr val="accent1"/>
          </a:lnRef>
          <a:fillRef idx="3">
            <a:schemeClr val="accent1"/>
          </a:fillRef>
          <a:effectRef idx="2">
            <a:schemeClr val="accent1"/>
          </a:effectRef>
          <a:fontRef idx="minor">
            <a:schemeClr val="lt1"/>
          </a:fontRef>
        </p:style>
        <p:txBody>
          <a:bodyPr wrap="square" lIns="164592" tIns="91440" rIns="164592" bIns="91440" rtlCol="0" anchor="ctr"/>
          <a:lstStyle/>
          <a:p>
            <a:pPr algn="l"/>
            <a:r>
              <a:rPr sz="1600" b="1">
                <a:solidFill>
                  <a:srgbClr val="00829B"/>
                </a:solidFill>
                <a:latin typeface="Arial"/>
              </a:rPr>
              <a:t>Simpler support</a:t>
            </a:r>
          </a:p>
          <a:p>
            <a:pPr algn="l">
              <a:spcBef>
                <a:spcPts val="500"/>
              </a:spcBef>
            </a:pPr>
            <a:r>
              <a:rPr sz="1300" b="0">
                <a:solidFill>
                  <a:srgbClr val="1D1F23"/>
                </a:solidFill>
                <a:latin typeface="Arial"/>
              </a:rPr>
              <a:t>Reduces certificate handling, renewal, and troubleshooting burden over time</a:t>
            </a:r>
            <a:endParaRPr lang="en-US" sz="1300" b="0">
              <a:solidFill>
                <a:srgbClr val="1D1F23"/>
              </a:solidFill>
              <a:latin typeface="Arial"/>
            </a:endParaRPr>
          </a:p>
          <a:p>
            <a:pPr algn="l">
              <a:spcBef>
                <a:spcPts val="500"/>
              </a:spcBef>
            </a:pPr>
            <a:endParaRPr sz="1300" b="0">
              <a:solidFill>
                <a:srgbClr val="1D1F23"/>
              </a:solidFill>
              <a:latin typeface="Arial"/>
            </a:endParaRPr>
          </a:p>
        </p:txBody>
      </p:sp>
      <p:sp>
        <p:nvSpPr>
          <p:cNvPr id="16" name="Rounded Rectangle 9">
            <a:extLst>
              <a:ext uri="{FF2B5EF4-FFF2-40B4-BE49-F238E27FC236}">
                <a16:creationId xmlns:a16="http://schemas.microsoft.com/office/drawing/2014/main" id="{536F88B2-C450-7A38-5046-58FC4B6CCB2A}"/>
              </a:ext>
            </a:extLst>
          </p:cNvPr>
          <p:cNvSpPr/>
          <p:nvPr/>
        </p:nvSpPr>
        <p:spPr>
          <a:xfrm>
            <a:off x="754234" y="4393106"/>
            <a:ext cx="10149840" cy="530352"/>
          </a:xfrm>
          <a:prstGeom prst="roundRect">
            <a:avLst/>
          </a:prstGeom>
          <a:solidFill>
            <a:srgbClr val="00829B"/>
          </a:solidFill>
          <a:ln w="15875">
            <a:solidFill>
              <a:srgbClr val="00829B"/>
            </a:solidFill>
          </a:ln>
        </p:spPr>
        <p:style>
          <a:lnRef idx="1">
            <a:schemeClr val="accent1"/>
          </a:lnRef>
          <a:fillRef idx="3">
            <a:schemeClr val="accent1"/>
          </a:fillRef>
          <a:effectRef idx="2">
            <a:schemeClr val="accent1"/>
          </a:effectRef>
          <a:fontRef idx="minor">
            <a:schemeClr val="lt1"/>
          </a:fontRef>
        </p:style>
        <p:txBody>
          <a:bodyPr wrap="square" lIns="164592" tIns="91440" rIns="164592" bIns="91440" rtlCol="0" anchor="ctr"/>
          <a:lstStyle/>
          <a:p>
            <a:pPr algn="ctr"/>
            <a:r>
              <a:rPr sz="1400" b="1">
                <a:solidFill>
                  <a:srgbClr val="FFFFFF"/>
                </a:solidFill>
                <a:latin typeface="Arial"/>
              </a:rPr>
              <a:t>Phased transition</a:t>
            </a:r>
          </a:p>
          <a:p>
            <a:pPr algn="ctr">
              <a:spcBef>
                <a:spcPts val="500"/>
              </a:spcBef>
            </a:pPr>
            <a:r>
              <a:rPr sz="1300" b="0">
                <a:solidFill>
                  <a:srgbClr val="FFFFFF"/>
                </a:solidFill>
                <a:latin typeface="Arial"/>
              </a:rPr>
              <a:t>Readiness activities, testing, training, and Market Notices will guide the change</a:t>
            </a:r>
          </a:p>
        </p:txBody>
      </p:sp>
      <p:sp>
        <p:nvSpPr>
          <p:cNvPr id="17" name="Rounded Rectangle 3">
            <a:extLst>
              <a:ext uri="{FF2B5EF4-FFF2-40B4-BE49-F238E27FC236}">
                <a16:creationId xmlns:a16="http://schemas.microsoft.com/office/drawing/2014/main" id="{CFBCD394-6E7C-1A74-FFE9-40DCD222A2FB}"/>
              </a:ext>
            </a:extLst>
          </p:cNvPr>
          <p:cNvSpPr/>
          <p:nvPr/>
        </p:nvSpPr>
        <p:spPr>
          <a:xfrm>
            <a:off x="991979" y="1734063"/>
            <a:ext cx="3977639" cy="1024128"/>
          </a:xfrm>
          <a:prstGeom prst="roundRect">
            <a:avLst/>
          </a:prstGeom>
          <a:solidFill>
            <a:srgbClr val="F1F2F3"/>
          </a:solidFill>
          <a:ln w="15875">
            <a:solidFill>
              <a:srgbClr val="D3D7DA"/>
            </a:solidFill>
          </a:ln>
        </p:spPr>
        <p:style>
          <a:lnRef idx="1">
            <a:schemeClr val="accent1"/>
          </a:lnRef>
          <a:fillRef idx="3">
            <a:schemeClr val="accent1"/>
          </a:fillRef>
          <a:effectRef idx="2">
            <a:schemeClr val="accent1"/>
          </a:effectRef>
          <a:fontRef idx="minor">
            <a:schemeClr val="lt1"/>
          </a:fontRef>
        </p:style>
        <p:txBody>
          <a:bodyPr wrap="square" lIns="164592" tIns="91440" rIns="164592" bIns="91440" rtlCol="0" anchor="ctr"/>
          <a:lstStyle/>
          <a:p>
            <a:pPr algn="ctr"/>
            <a:r>
              <a:rPr sz="1600" b="1">
                <a:solidFill>
                  <a:srgbClr val="4B555C"/>
                </a:solidFill>
                <a:latin typeface="Arial"/>
              </a:rPr>
              <a:t>Today</a:t>
            </a:r>
          </a:p>
          <a:p>
            <a:pPr algn="ctr">
              <a:spcBef>
                <a:spcPts val="500"/>
              </a:spcBef>
            </a:pPr>
            <a:r>
              <a:rPr sz="1600" b="0">
                <a:solidFill>
                  <a:srgbClr val="1D1F23"/>
                </a:solidFill>
                <a:latin typeface="Arial"/>
              </a:rPr>
              <a:t>Digital certificate-based access</a:t>
            </a:r>
          </a:p>
        </p:txBody>
      </p:sp>
      <p:cxnSp>
        <p:nvCxnSpPr>
          <p:cNvPr id="4" name="Straight Arrow Connector 3">
            <a:extLst>
              <a:ext uri="{FF2B5EF4-FFF2-40B4-BE49-F238E27FC236}">
                <a16:creationId xmlns:a16="http://schemas.microsoft.com/office/drawing/2014/main" id="{614A8391-2232-80E7-37B4-45444E5DA304}"/>
              </a:ext>
            </a:extLst>
          </p:cNvPr>
          <p:cNvCxnSpPr/>
          <p:nvPr/>
        </p:nvCxnSpPr>
        <p:spPr>
          <a:xfrm>
            <a:off x="5164182" y="2255520"/>
            <a:ext cx="1005840" cy="0"/>
          </a:xfrm>
          <a:prstGeom prst="straightConnector1">
            <a:avLst/>
          </a:prstGeom>
          <a:ln w="38100">
            <a:tailEnd type="triangle"/>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99573039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663676-A79B-218F-5D1E-672866EBEE45}"/>
            </a:ext>
          </a:extLst>
        </p:cNvPr>
        <p:cNvGrpSpPr/>
        <p:nvPr/>
      </p:nvGrpSpPr>
      <p:grpSpPr>
        <a:xfrm>
          <a:off x="0" y="0"/>
          <a:ext cx="0" cy="0"/>
          <a:chOff x="0" y="0"/>
          <a:chExt cx="0" cy="0"/>
        </a:xfrm>
      </p:grpSpPr>
      <p:sp>
        <p:nvSpPr>
          <p:cNvPr id="6" name="Title 5">
            <a:extLst>
              <a:ext uri="{FF2B5EF4-FFF2-40B4-BE49-F238E27FC236}">
                <a16:creationId xmlns:a16="http://schemas.microsoft.com/office/drawing/2014/main" id="{07EE96B8-03E2-F79A-3367-A86B25BD98D2}"/>
              </a:ext>
            </a:extLst>
          </p:cNvPr>
          <p:cNvSpPr>
            <a:spLocks noGrp="1"/>
          </p:cNvSpPr>
          <p:nvPr>
            <p:ph type="title"/>
          </p:nvPr>
        </p:nvSpPr>
        <p:spPr>
          <a:xfrm>
            <a:off x="1081282" y="447138"/>
            <a:ext cx="10401300" cy="914400"/>
          </a:xfrm>
        </p:spPr>
        <p:txBody>
          <a:bodyPr/>
          <a:lstStyle/>
          <a:p>
            <a:r>
              <a:rPr lang="en-US" dirty="0"/>
              <a:t>IAM Timeline</a:t>
            </a:r>
          </a:p>
        </p:txBody>
      </p:sp>
      <p:sp>
        <p:nvSpPr>
          <p:cNvPr id="5" name="Slide Number Placeholder 4">
            <a:extLst>
              <a:ext uri="{FF2B5EF4-FFF2-40B4-BE49-F238E27FC236}">
                <a16:creationId xmlns:a16="http://schemas.microsoft.com/office/drawing/2014/main" id="{081BF77D-9350-E688-0A38-E68B2EAA4170}"/>
              </a:ext>
            </a:extLst>
          </p:cNvPr>
          <p:cNvSpPr>
            <a:spLocks noGrp="1"/>
          </p:cNvSpPr>
          <p:nvPr>
            <p:ph type="sldNum" sz="quarter" idx="12"/>
          </p:nvPr>
        </p:nvSpPr>
        <p:spPr/>
        <p:txBody>
          <a:bodyPr/>
          <a:lstStyle/>
          <a:p>
            <a:fld id="{BCDE79FB-97BA-492B-8D57-F1373F9ADA95}" type="slidenum">
              <a:rPr lang="en-US" smtClean="0"/>
              <a:t>5</a:t>
            </a:fld>
            <a:endParaRPr lang="en-US"/>
          </a:p>
        </p:txBody>
      </p:sp>
      <p:sp>
        <p:nvSpPr>
          <p:cNvPr id="4" name="Arrow: Right 3">
            <a:extLst>
              <a:ext uri="{FF2B5EF4-FFF2-40B4-BE49-F238E27FC236}">
                <a16:creationId xmlns:a16="http://schemas.microsoft.com/office/drawing/2014/main" id="{D07A9F16-49F1-6810-4AD7-CCBD5828F82D}"/>
              </a:ext>
            </a:extLst>
          </p:cNvPr>
          <p:cNvSpPr/>
          <p:nvPr/>
        </p:nvSpPr>
        <p:spPr>
          <a:xfrm>
            <a:off x="443681" y="3598603"/>
            <a:ext cx="10401300" cy="393290"/>
          </a:xfrm>
          <a:prstGeom prst="rightArrow">
            <a:avLst/>
          </a:prstGeom>
          <a:gradFill flip="none" rotWithShape="1">
            <a:gsLst>
              <a:gs pos="0">
                <a:schemeClr val="accent1">
                  <a:lumMod val="75000"/>
                  <a:lumOff val="25000"/>
                </a:schemeClr>
              </a:gs>
              <a:gs pos="0">
                <a:srgbClr val="7030A0"/>
              </a:gs>
              <a:gs pos="83000">
                <a:schemeClr val="accent1">
                  <a:lumMod val="75000"/>
                  <a:lumOff val="25000"/>
                </a:schemeClr>
              </a:gs>
              <a:gs pos="100000">
                <a:schemeClr val="accent1">
                  <a:lumMod val="30000"/>
                  <a:lumOff val="70000"/>
                </a:schemeClr>
              </a:gs>
            </a:gsLst>
            <a:path path="circle">
              <a:fillToRect l="100000" t="100000"/>
            </a:path>
            <a:tileRect r="-100000" b="-100000"/>
          </a:gra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 name="Straight Connector 7">
            <a:extLst>
              <a:ext uri="{FF2B5EF4-FFF2-40B4-BE49-F238E27FC236}">
                <a16:creationId xmlns:a16="http://schemas.microsoft.com/office/drawing/2014/main" id="{F7F6DBB7-6F76-7B8C-FB60-0BCDCE7666D1}"/>
              </a:ext>
            </a:extLst>
          </p:cNvPr>
          <p:cNvCxnSpPr/>
          <p:nvPr/>
        </p:nvCxnSpPr>
        <p:spPr>
          <a:xfrm>
            <a:off x="1366685" y="3126655"/>
            <a:ext cx="0" cy="1297858"/>
          </a:xfrm>
          <a:prstGeom prst="line">
            <a:avLst/>
          </a:prstGeom>
        </p:spPr>
        <p:style>
          <a:lnRef idx="2">
            <a:schemeClr val="accent1"/>
          </a:lnRef>
          <a:fillRef idx="0">
            <a:schemeClr val="accent1"/>
          </a:fillRef>
          <a:effectRef idx="1">
            <a:schemeClr val="accent1"/>
          </a:effectRef>
          <a:fontRef idx="minor">
            <a:schemeClr val="tx1"/>
          </a:fontRef>
        </p:style>
      </p:cxnSp>
      <p:cxnSp>
        <p:nvCxnSpPr>
          <p:cNvPr id="9" name="Straight Connector 8">
            <a:extLst>
              <a:ext uri="{FF2B5EF4-FFF2-40B4-BE49-F238E27FC236}">
                <a16:creationId xmlns:a16="http://schemas.microsoft.com/office/drawing/2014/main" id="{57AE356C-1437-92C7-DFB7-F69F996EB013}"/>
              </a:ext>
            </a:extLst>
          </p:cNvPr>
          <p:cNvCxnSpPr>
            <a:cxnSpLocks/>
          </p:cNvCxnSpPr>
          <p:nvPr/>
        </p:nvCxnSpPr>
        <p:spPr>
          <a:xfrm>
            <a:off x="2177845" y="2573843"/>
            <a:ext cx="0" cy="2743200"/>
          </a:xfrm>
          <a:prstGeom prst="line">
            <a:avLst/>
          </a:prstGeom>
        </p:spPr>
        <p:style>
          <a:lnRef idx="2">
            <a:schemeClr val="accent1"/>
          </a:lnRef>
          <a:fillRef idx="0">
            <a:schemeClr val="accent1"/>
          </a:fillRef>
          <a:effectRef idx="1">
            <a:schemeClr val="accent1"/>
          </a:effectRef>
          <a:fontRef idx="minor">
            <a:schemeClr val="tx1"/>
          </a:fontRef>
        </p:style>
      </p:cxnSp>
      <p:cxnSp>
        <p:nvCxnSpPr>
          <p:cNvPr id="10" name="Straight Connector 9">
            <a:extLst>
              <a:ext uri="{FF2B5EF4-FFF2-40B4-BE49-F238E27FC236}">
                <a16:creationId xmlns:a16="http://schemas.microsoft.com/office/drawing/2014/main" id="{72197929-C81E-A7B3-4A5F-804AB9B580C6}"/>
              </a:ext>
            </a:extLst>
          </p:cNvPr>
          <p:cNvCxnSpPr>
            <a:cxnSpLocks/>
          </p:cNvCxnSpPr>
          <p:nvPr/>
        </p:nvCxnSpPr>
        <p:spPr>
          <a:xfrm>
            <a:off x="3510110" y="2573843"/>
            <a:ext cx="0" cy="2743200"/>
          </a:xfrm>
          <a:prstGeom prst="line">
            <a:avLst/>
          </a:prstGeom>
        </p:spPr>
        <p:style>
          <a:lnRef idx="2">
            <a:schemeClr val="accent1"/>
          </a:lnRef>
          <a:fillRef idx="0">
            <a:schemeClr val="accent1"/>
          </a:fillRef>
          <a:effectRef idx="1">
            <a:schemeClr val="accent1"/>
          </a:effectRef>
          <a:fontRef idx="minor">
            <a:schemeClr val="tx1"/>
          </a:fontRef>
        </p:style>
      </p:cxnSp>
      <p:cxnSp>
        <p:nvCxnSpPr>
          <p:cNvPr id="13" name="Straight Connector 12">
            <a:extLst>
              <a:ext uri="{FF2B5EF4-FFF2-40B4-BE49-F238E27FC236}">
                <a16:creationId xmlns:a16="http://schemas.microsoft.com/office/drawing/2014/main" id="{01ACA0EC-1657-9FDF-7C5E-73418CA1AC79}"/>
              </a:ext>
            </a:extLst>
          </p:cNvPr>
          <p:cNvCxnSpPr/>
          <p:nvPr/>
        </p:nvCxnSpPr>
        <p:spPr>
          <a:xfrm>
            <a:off x="9080091" y="3269223"/>
            <a:ext cx="0" cy="1297858"/>
          </a:xfrm>
          <a:prstGeom prst="line">
            <a:avLst/>
          </a:prstGeom>
        </p:spPr>
        <p:style>
          <a:lnRef idx="2">
            <a:schemeClr val="accent1"/>
          </a:lnRef>
          <a:fillRef idx="0">
            <a:schemeClr val="accent1"/>
          </a:fillRef>
          <a:effectRef idx="1">
            <a:schemeClr val="accent1"/>
          </a:effectRef>
          <a:fontRef idx="minor">
            <a:schemeClr val="tx1"/>
          </a:fontRef>
        </p:style>
      </p:cxnSp>
      <p:sp>
        <p:nvSpPr>
          <p:cNvPr id="14" name="TextBox 13">
            <a:extLst>
              <a:ext uri="{FF2B5EF4-FFF2-40B4-BE49-F238E27FC236}">
                <a16:creationId xmlns:a16="http://schemas.microsoft.com/office/drawing/2014/main" id="{3EFA5FC1-A2B3-2C8D-8345-A8448AC0AA2F}"/>
              </a:ext>
            </a:extLst>
          </p:cNvPr>
          <p:cNvSpPr txBox="1"/>
          <p:nvPr/>
        </p:nvSpPr>
        <p:spPr>
          <a:xfrm>
            <a:off x="806245" y="2644876"/>
            <a:ext cx="1091381" cy="461665"/>
          </a:xfrm>
          <a:prstGeom prst="rect">
            <a:avLst/>
          </a:prstGeom>
          <a:noFill/>
        </p:spPr>
        <p:txBody>
          <a:bodyPr wrap="square" rtlCol="0">
            <a:spAutoFit/>
          </a:bodyPr>
          <a:lstStyle/>
          <a:p>
            <a:pPr algn="ctr"/>
            <a:r>
              <a:rPr lang="en-US" sz="800" b="1"/>
              <a:t>Aug 2026</a:t>
            </a:r>
          </a:p>
          <a:p>
            <a:pPr algn="ctr"/>
            <a:r>
              <a:rPr lang="en-US" sz="800" b="1"/>
              <a:t>Early Testers Go-Live</a:t>
            </a:r>
          </a:p>
        </p:txBody>
      </p:sp>
      <p:sp>
        <p:nvSpPr>
          <p:cNvPr id="16" name="TextBox 15">
            <a:extLst>
              <a:ext uri="{FF2B5EF4-FFF2-40B4-BE49-F238E27FC236}">
                <a16:creationId xmlns:a16="http://schemas.microsoft.com/office/drawing/2014/main" id="{6D8F5BE0-CAAC-36F2-D382-2B1025325AD6}"/>
              </a:ext>
            </a:extLst>
          </p:cNvPr>
          <p:cNvSpPr txBox="1"/>
          <p:nvPr/>
        </p:nvSpPr>
        <p:spPr>
          <a:xfrm>
            <a:off x="820994" y="4424513"/>
            <a:ext cx="1091381" cy="338554"/>
          </a:xfrm>
          <a:prstGeom prst="rect">
            <a:avLst/>
          </a:prstGeom>
          <a:noFill/>
        </p:spPr>
        <p:txBody>
          <a:bodyPr wrap="square" rtlCol="0">
            <a:spAutoFit/>
          </a:bodyPr>
          <a:lstStyle/>
          <a:p>
            <a:pPr algn="ctr"/>
            <a:r>
              <a:rPr lang="en-US" sz="800" b="1"/>
              <a:t>Registration and login to Ping Dev </a:t>
            </a:r>
          </a:p>
        </p:txBody>
      </p:sp>
      <p:sp>
        <p:nvSpPr>
          <p:cNvPr id="18" name="TextBox 17">
            <a:extLst>
              <a:ext uri="{FF2B5EF4-FFF2-40B4-BE49-F238E27FC236}">
                <a16:creationId xmlns:a16="http://schemas.microsoft.com/office/drawing/2014/main" id="{D1596E50-46D7-6FEF-312F-BC3F98DEF48B}"/>
              </a:ext>
            </a:extLst>
          </p:cNvPr>
          <p:cNvSpPr txBox="1"/>
          <p:nvPr/>
        </p:nvSpPr>
        <p:spPr>
          <a:xfrm>
            <a:off x="1578076" y="1946783"/>
            <a:ext cx="1229033" cy="461665"/>
          </a:xfrm>
          <a:prstGeom prst="rect">
            <a:avLst/>
          </a:prstGeom>
          <a:noFill/>
        </p:spPr>
        <p:txBody>
          <a:bodyPr wrap="square" rtlCol="0">
            <a:spAutoFit/>
          </a:bodyPr>
          <a:lstStyle/>
          <a:p>
            <a:pPr algn="ctr"/>
            <a:r>
              <a:rPr lang="en-US" sz="800" b="1"/>
              <a:t>Sept 2026</a:t>
            </a:r>
          </a:p>
          <a:p>
            <a:pPr algn="ctr"/>
            <a:r>
              <a:rPr lang="en-US" sz="800" b="1"/>
              <a:t>Early Testers + User Acceptance Testing*</a:t>
            </a:r>
          </a:p>
        </p:txBody>
      </p:sp>
      <p:sp>
        <p:nvSpPr>
          <p:cNvPr id="20" name="TextBox 19">
            <a:extLst>
              <a:ext uri="{FF2B5EF4-FFF2-40B4-BE49-F238E27FC236}">
                <a16:creationId xmlns:a16="http://schemas.microsoft.com/office/drawing/2014/main" id="{9695A7E4-E7EE-B9FF-3790-4B330B1983E7}"/>
              </a:ext>
            </a:extLst>
          </p:cNvPr>
          <p:cNvSpPr txBox="1"/>
          <p:nvPr/>
        </p:nvSpPr>
        <p:spPr>
          <a:xfrm>
            <a:off x="1632154" y="5307211"/>
            <a:ext cx="1091381" cy="954107"/>
          </a:xfrm>
          <a:prstGeom prst="rect">
            <a:avLst/>
          </a:prstGeom>
          <a:noFill/>
        </p:spPr>
        <p:txBody>
          <a:bodyPr wrap="square" rtlCol="0">
            <a:spAutoFit/>
          </a:bodyPr>
          <a:lstStyle/>
          <a:p>
            <a:pPr algn="ctr"/>
            <a:r>
              <a:rPr lang="en-US" sz="800" b="1"/>
              <a:t>User Acceptance Testing for </a:t>
            </a:r>
            <a:r>
              <a:rPr lang="en-US" sz="800" b="1">
                <a:solidFill>
                  <a:schemeClr val="accent6">
                    <a:lumMod val="75000"/>
                  </a:schemeClr>
                </a:solidFill>
              </a:rPr>
              <a:t>all impacted roles </a:t>
            </a:r>
            <a:r>
              <a:rPr lang="en-US" sz="800" b="1"/>
              <a:t>before the October Stakeholder Portal go-live</a:t>
            </a:r>
          </a:p>
        </p:txBody>
      </p:sp>
      <p:cxnSp>
        <p:nvCxnSpPr>
          <p:cNvPr id="22" name="Straight Connector 21">
            <a:extLst>
              <a:ext uri="{FF2B5EF4-FFF2-40B4-BE49-F238E27FC236}">
                <a16:creationId xmlns:a16="http://schemas.microsoft.com/office/drawing/2014/main" id="{4B0D0EF4-786E-33C5-F833-8DADA41FE8BA}"/>
              </a:ext>
            </a:extLst>
          </p:cNvPr>
          <p:cNvCxnSpPr/>
          <p:nvPr/>
        </p:nvCxnSpPr>
        <p:spPr>
          <a:xfrm>
            <a:off x="2638138" y="3293805"/>
            <a:ext cx="0" cy="1155290"/>
          </a:xfrm>
          <a:prstGeom prst="line">
            <a:avLst/>
          </a:prstGeom>
          <a:ln w="19050" cap="flat" cmpd="sng" algn="ctr">
            <a:solidFill>
              <a:schemeClr val="accent6"/>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24" name="TextBox 23">
            <a:extLst>
              <a:ext uri="{FF2B5EF4-FFF2-40B4-BE49-F238E27FC236}">
                <a16:creationId xmlns:a16="http://schemas.microsoft.com/office/drawing/2014/main" id="{24734C91-DBEA-F73D-5115-2538FA02AD81}"/>
              </a:ext>
            </a:extLst>
          </p:cNvPr>
          <p:cNvSpPr txBox="1"/>
          <p:nvPr/>
        </p:nvSpPr>
        <p:spPr>
          <a:xfrm>
            <a:off x="2038369" y="2650965"/>
            <a:ext cx="1229033" cy="707886"/>
          </a:xfrm>
          <a:prstGeom prst="rect">
            <a:avLst/>
          </a:prstGeom>
          <a:noFill/>
        </p:spPr>
        <p:txBody>
          <a:bodyPr wrap="square" rtlCol="0">
            <a:spAutoFit/>
          </a:bodyPr>
          <a:lstStyle/>
          <a:p>
            <a:pPr algn="ctr"/>
            <a:r>
              <a:rPr lang="en-US" sz="800" b="1" dirty="0">
                <a:solidFill>
                  <a:schemeClr val="accent6">
                    <a:lumMod val="75000"/>
                  </a:schemeClr>
                </a:solidFill>
              </a:rPr>
              <a:t>Oct 2026</a:t>
            </a:r>
          </a:p>
          <a:p>
            <a:pPr algn="ctr"/>
            <a:r>
              <a:rPr lang="en-US" sz="800" b="1" dirty="0">
                <a:solidFill>
                  <a:schemeClr val="accent6">
                    <a:lumMod val="75000"/>
                  </a:schemeClr>
                </a:solidFill>
              </a:rPr>
              <a:t>Future Ready</a:t>
            </a:r>
          </a:p>
          <a:p>
            <a:pPr algn="ctr"/>
            <a:r>
              <a:rPr lang="en-US" sz="800" b="1" dirty="0">
                <a:solidFill>
                  <a:schemeClr val="accent6">
                    <a:lumMod val="75000"/>
                  </a:schemeClr>
                </a:solidFill>
              </a:rPr>
              <a:t> Identity </a:t>
            </a:r>
          </a:p>
          <a:p>
            <a:pPr algn="ctr"/>
            <a:r>
              <a:rPr lang="en-US" sz="800" b="1" dirty="0">
                <a:solidFill>
                  <a:schemeClr val="accent6">
                    <a:lumMod val="75000"/>
                  </a:schemeClr>
                </a:solidFill>
              </a:rPr>
              <a:t>Stakeholder Portal </a:t>
            </a:r>
          </a:p>
          <a:p>
            <a:pPr algn="ctr"/>
            <a:r>
              <a:rPr lang="en-US" sz="800" b="1" dirty="0">
                <a:solidFill>
                  <a:schemeClr val="accent6">
                    <a:lumMod val="75000"/>
                  </a:schemeClr>
                </a:solidFill>
              </a:rPr>
              <a:t>Go-Live</a:t>
            </a:r>
          </a:p>
        </p:txBody>
      </p:sp>
      <p:sp>
        <p:nvSpPr>
          <p:cNvPr id="26" name="TextBox 25">
            <a:extLst>
              <a:ext uri="{FF2B5EF4-FFF2-40B4-BE49-F238E27FC236}">
                <a16:creationId xmlns:a16="http://schemas.microsoft.com/office/drawing/2014/main" id="{EB16D70E-459F-1B49-BD04-72626E03661E}"/>
              </a:ext>
            </a:extLst>
          </p:cNvPr>
          <p:cNvSpPr txBox="1"/>
          <p:nvPr/>
        </p:nvSpPr>
        <p:spPr>
          <a:xfrm>
            <a:off x="2895593" y="2080995"/>
            <a:ext cx="1229033" cy="461665"/>
          </a:xfrm>
          <a:prstGeom prst="rect">
            <a:avLst/>
          </a:prstGeom>
          <a:noFill/>
        </p:spPr>
        <p:txBody>
          <a:bodyPr wrap="square" rtlCol="0">
            <a:spAutoFit/>
          </a:bodyPr>
          <a:lstStyle/>
          <a:p>
            <a:pPr algn="ctr"/>
            <a:r>
              <a:rPr lang="en-US" sz="800" b="1"/>
              <a:t>Jan 2027</a:t>
            </a:r>
          </a:p>
          <a:p>
            <a:pPr algn="ctr"/>
            <a:r>
              <a:rPr lang="en-US" sz="800" b="1"/>
              <a:t>User Acceptance Testing – MPSP**</a:t>
            </a:r>
          </a:p>
        </p:txBody>
      </p:sp>
      <p:sp>
        <p:nvSpPr>
          <p:cNvPr id="28" name="TextBox 27">
            <a:extLst>
              <a:ext uri="{FF2B5EF4-FFF2-40B4-BE49-F238E27FC236}">
                <a16:creationId xmlns:a16="http://schemas.microsoft.com/office/drawing/2014/main" id="{BA9EC69B-9C4F-86F6-8B0C-DF083FA79B8C}"/>
              </a:ext>
            </a:extLst>
          </p:cNvPr>
          <p:cNvSpPr txBox="1"/>
          <p:nvPr/>
        </p:nvSpPr>
        <p:spPr>
          <a:xfrm>
            <a:off x="3033245" y="5317043"/>
            <a:ext cx="1091381" cy="830997"/>
          </a:xfrm>
          <a:prstGeom prst="rect">
            <a:avLst/>
          </a:prstGeom>
          <a:noFill/>
        </p:spPr>
        <p:txBody>
          <a:bodyPr wrap="square" rtlCol="0">
            <a:spAutoFit/>
          </a:bodyPr>
          <a:lstStyle/>
          <a:p>
            <a:pPr algn="ctr"/>
            <a:r>
              <a:rPr lang="en-US" sz="800" b="1"/>
              <a:t>User Acceptance Testing for </a:t>
            </a:r>
            <a:r>
              <a:rPr lang="en-US" sz="800" b="1">
                <a:solidFill>
                  <a:schemeClr val="accent6">
                    <a:lumMod val="75000"/>
                  </a:schemeClr>
                </a:solidFill>
              </a:rPr>
              <a:t>all impacted roles </a:t>
            </a:r>
            <a:r>
              <a:rPr lang="en-US" sz="800" b="1"/>
              <a:t>(</a:t>
            </a:r>
            <a:r>
              <a:rPr lang="en-US" sz="800" b="1">
                <a:solidFill>
                  <a:schemeClr val="accent6">
                    <a:lumMod val="75000"/>
                  </a:schemeClr>
                </a:solidFill>
              </a:rPr>
              <a:t>e.g.: USAs, ARs/BARs</a:t>
            </a:r>
            <a:r>
              <a:rPr lang="en-US" sz="800" b="1"/>
              <a:t>)</a:t>
            </a:r>
            <a:r>
              <a:rPr lang="en-US" sz="800" b="1">
                <a:solidFill>
                  <a:schemeClr val="accent6">
                    <a:lumMod val="75000"/>
                  </a:schemeClr>
                </a:solidFill>
              </a:rPr>
              <a:t> </a:t>
            </a:r>
            <a:r>
              <a:rPr lang="en-US" sz="800" b="1"/>
              <a:t>before MPSP** go-live</a:t>
            </a:r>
          </a:p>
        </p:txBody>
      </p:sp>
      <p:cxnSp>
        <p:nvCxnSpPr>
          <p:cNvPr id="29" name="Straight Connector 28">
            <a:extLst>
              <a:ext uri="{FF2B5EF4-FFF2-40B4-BE49-F238E27FC236}">
                <a16:creationId xmlns:a16="http://schemas.microsoft.com/office/drawing/2014/main" id="{59156122-17D7-75A1-E646-B8E6C815E168}"/>
              </a:ext>
            </a:extLst>
          </p:cNvPr>
          <p:cNvCxnSpPr/>
          <p:nvPr/>
        </p:nvCxnSpPr>
        <p:spPr>
          <a:xfrm>
            <a:off x="3932900" y="3293542"/>
            <a:ext cx="0" cy="1155290"/>
          </a:xfrm>
          <a:prstGeom prst="line">
            <a:avLst/>
          </a:prstGeom>
          <a:ln w="19050" cap="flat" cmpd="sng" algn="ctr">
            <a:solidFill>
              <a:schemeClr val="accent6"/>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30" name="TextBox 29">
            <a:extLst>
              <a:ext uri="{FF2B5EF4-FFF2-40B4-BE49-F238E27FC236}">
                <a16:creationId xmlns:a16="http://schemas.microsoft.com/office/drawing/2014/main" id="{BF162E83-F522-3E77-5D78-C15A40215306}"/>
              </a:ext>
            </a:extLst>
          </p:cNvPr>
          <p:cNvSpPr txBox="1"/>
          <p:nvPr/>
        </p:nvSpPr>
        <p:spPr>
          <a:xfrm>
            <a:off x="3333131" y="2837235"/>
            <a:ext cx="1229033" cy="461665"/>
          </a:xfrm>
          <a:prstGeom prst="rect">
            <a:avLst/>
          </a:prstGeom>
          <a:noFill/>
        </p:spPr>
        <p:txBody>
          <a:bodyPr wrap="square" rtlCol="0">
            <a:spAutoFit/>
          </a:bodyPr>
          <a:lstStyle/>
          <a:p>
            <a:pPr algn="ctr"/>
            <a:r>
              <a:rPr lang="en-US" sz="800" b="1">
                <a:solidFill>
                  <a:schemeClr val="accent6">
                    <a:lumMod val="75000"/>
                  </a:schemeClr>
                </a:solidFill>
              </a:rPr>
              <a:t>Feb 2027</a:t>
            </a:r>
          </a:p>
          <a:p>
            <a:pPr algn="ctr"/>
            <a:r>
              <a:rPr lang="en-US" sz="800" b="1">
                <a:solidFill>
                  <a:schemeClr val="accent6">
                    <a:lumMod val="75000"/>
                  </a:schemeClr>
                </a:solidFill>
              </a:rPr>
              <a:t>MPSP** </a:t>
            </a:r>
          </a:p>
          <a:p>
            <a:pPr algn="ctr"/>
            <a:r>
              <a:rPr lang="en-US" sz="800" b="1">
                <a:solidFill>
                  <a:schemeClr val="accent6">
                    <a:lumMod val="75000"/>
                  </a:schemeClr>
                </a:solidFill>
              </a:rPr>
              <a:t>Go-Live</a:t>
            </a:r>
          </a:p>
        </p:txBody>
      </p:sp>
      <p:sp>
        <p:nvSpPr>
          <p:cNvPr id="31" name="Left Brace 30">
            <a:extLst>
              <a:ext uri="{FF2B5EF4-FFF2-40B4-BE49-F238E27FC236}">
                <a16:creationId xmlns:a16="http://schemas.microsoft.com/office/drawing/2014/main" id="{A0208CF4-F39F-CBCD-1DBE-5BEF65A06021}"/>
              </a:ext>
            </a:extLst>
          </p:cNvPr>
          <p:cNvSpPr/>
          <p:nvPr/>
        </p:nvSpPr>
        <p:spPr>
          <a:xfrm rot="5400000">
            <a:off x="5939912" y="1542434"/>
            <a:ext cx="688245" cy="3576493"/>
          </a:xfrm>
          <a:prstGeom prst="leftBrace">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33" name="TextBox 32">
            <a:extLst>
              <a:ext uri="{FF2B5EF4-FFF2-40B4-BE49-F238E27FC236}">
                <a16:creationId xmlns:a16="http://schemas.microsoft.com/office/drawing/2014/main" id="{A281BCC0-9EB6-5E3B-0B09-A490F5D27E1E}"/>
              </a:ext>
            </a:extLst>
          </p:cNvPr>
          <p:cNvSpPr txBox="1"/>
          <p:nvPr/>
        </p:nvSpPr>
        <p:spPr>
          <a:xfrm>
            <a:off x="5669517" y="2388148"/>
            <a:ext cx="1229033" cy="584775"/>
          </a:xfrm>
          <a:prstGeom prst="rect">
            <a:avLst/>
          </a:prstGeom>
          <a:noFill/>
        </p:spPr>
        <p:txBody>
          <a:bodyPr wrap="square" rtlCol="0">
            <a:spAutoFit/>
          </a:bodyPr>
          <a:lstStyle/>
          <a:p>
            <a:pPr algn="ctr"/>
            <a:r>
              <a:rPr lang="en-US" sz="800" b="1"/>
              <a:t>2027</a:t>
            </a:r>
          </a:p>
          <a:p>
            <a:pPr algn="ctr"/>
            <a:r>
              <a:rPr lang="en-US" sz="800" b="1"/>
              <a:t>Testing and go-lives for applications integrating into Ping</a:t>
            </a:r>
          </a:p>
        </p:txBody>
      </p:sp>
      <p:sp>
        <p:nvSpPr>
          <p:cNvPr id="35" name="TextBox 34">
            <a:extLst>
              <a:ext uri="{FF2B5EF4-FFF2-40B4-BE49-F238E27FC236}">
                <a16:creationId xmlns:a16="http://schemas.microsoft.com/office/drawing/2014/main" id="{61078C58-A58C-09BB-01B2-7F32631BBE38}"/>
              </a:ext>
            </a:extLst>
          </p:cNvPr>
          <p:cNvSpPr txBox="1"/>
          <p:nvPr/>
        </p:nvSpPr>
        <p:spPr>
          <a:xfrm>
            <a:off x="8465574" y="2294613"/>
            <a:ext cx="1229033" cy="954107"/>
          </a:xfrm>
          <a:prstGeom prst="rect">
            <a:avLst/>
          </a:prstGeom>
          <a:noFill/>
        </p:spPr>
        <p:txBody>
          <a:bodyPr wrap="square" rtlCol="0">
            <a:spAutoFit/>
          </a:bodyPr>
          <a:lstStyle/>
          <a:p>
            <a:pPr algn="ctr"/>
            <a:r>
              <a:rPr lang="en-US" sz="800" b="1"/>
              <a:t>2027 - 2028</a:t>
            </a:r>
          </a:p>
          <a:p>
            <a:pPr algn="ctr"/>
            <a:r>
              <a:rPr lang="en-US" sz="800" b="1"/>
              <a:t>Discontinuation of old technology, moving into Ping as the official and only authentication method</a:t>
            </a:r>
          </a:p>
        </p:txBody>
      </p:sp>
      <p:sp>
        <p:nvSpPr>
          <p:cNvPr id="37" name="TextBox 36">
            <a:extLst>
              <a:ext uri="{FF2B5EF4-FFF2-40B4-BE49-F238E27FC236}">
                <a16:creationId xmlns:a16="http://schemas.microsoft.com/office/drawing/2014/main" id="{D842C531-2BB1-B448-AB51-47DDF67363C0}"/>
              </a:ext>
            </a:extLst>
          </p:cNvPr>
          <p:cNvSpPr txBox="1"/>
          <p:nvPr/>
        </p:nvSpPr>
        <p:spPr>
          <a:xfrm>
            <a:off x="1081282" y="833614"/>
            <a:ext cx="10461787" cy="323165"/>
          </a:xfrm>
          <a:prstGeom prst="rect">
            <a:avLst/>
          </a:prstGeom>
          <a:noFill/>
        </p:spPr>
        <p:txBody>
          <a:bodyPr wrap="square" lIns="45720" tIns="18288" rIns="45720" bIns="18288">
            <a:noAutofit/>
          </a:bodyPr>
          <a:lstStyle>
            <a:defPPr>
              <a:defRPr lang="en-US"/>
            </a:defPPr>
            <a:lvl1pPr>
              <a:defRPr sz="1500" b="0">
                <a:solidFill>
                  <a:srgbClr val="4B555C"/>
                </a:solidFill>
                <a:latin typeface="Arial"/>
              </a:defRPr>
            </a:lvl1pPr>
          </a:lstStyle>
          <a:p>
            <a:r>
              <a:rPr lang="en-US"/>
              <a:t>Early Testers will get the first look at how to register and login to the new Stakeholder Login Portal with MFA and provide feedback to the team. Those Early Testers will evolve throughout the IAM Program, based on the applications to be integrated in each wave.</a:t>
            </a:r>
          </a:p>
        </p:txBody>
      </p:sp>
      <p:sp>
        <p:nvSpPr>
          <p:cNvPr id="38" name="TextBox 37">
            <a:extLst>
              <a:ext uri="{FF2B5EF4-FFF2-40B4-BE49-F238E27FC236}">
                <a16:creationId xmlns:a16="http://schemas.microsoft.com/office/drawing/2014/main" id="{159F236B-B506-93D7-0156-257EA40101B8}"/>
              </a:ext>
            </a:extLst>
          </p:cNvPr>
          <p:cNvSpPr txBox="1"/>
          <p:nvPr/>
        </p:nvSpPr>
        <p:spPr>
          <a:xfrm>
            <a:off x="1081282" y="6327482"/>
            <a:ext cx="7836295" cy="507831"/>
          </a:xfrm>
          <a:prstGeom prst="rect">
            <a:avLst/>
          </a:prstGeom>
          <a:noFill/>
        </p:spPr>
        <p:txBody>
          <a:bodyPr wrap="square" rtlCol="0">
            <a:spAutoFit/>
          </a:bodyPr>
          <a:lstStyle/>
          <a:p>
            <a:r>
              <a:rPr lang="en-US" sz="900"/>
              <a:t>*User Acceptance Testing will consist of applications as they are tagged to a Wave, testers will vary based on impacted roles</a:t>
            </a:r>
          </a:p>
          <a:p>
            <a:r>
              <a:rPr lang="en-US" sz="900"/>
              <a:t>**MPSP = Market Participant Service Portal</a:t>
            </a:r>
          </a:p>
          <a:p>
            <a:r>
              <a:rPr lang="en-US" sz="900"/>
              <a:t>***</a:t>
            </a:r>
            <a:r>
              <a:rPr lang="en-US" sz="900">
                <a:hlinkClick r:id="rId2"/>
              </a:rPr>
              <a:t>NPRR 1306 - Removal of Digital Certificate References for Market Participants with ERCOT MIS Access</a:t>
            </a:r>
            <a:endParaRPr lang="en-US" sz="900"/>
          </a:p>
        </p:txBody>
      </p:sp>
      <p:sp>
        <p:nvSpPr>
          <p:cNvPr id="39" name="Rectangle: Rounded Corners 38">
            <a:extLst>
              <a:ext uri="{FF2B5EF4-FFF2-40B4-BE49-F238E27FC236}">
                <a16:creationId xmlns:a16="http://schemas.microsoft.com/office/drawing/2014/main" id="{70927482-6CA2-E7E3-A0E5-26827DE1904E}"/>
              </a:ext>
            </a:extLst>
          </p:cNvPr>
          <p:cNvSpPr/>
          <p:nvPr/>
        </p:nvSpPr>
        <p:spPr>
          <a:xfrm>
            <a:off x="8377644" y="4916964"/>
            <a:ext cx="3104937" cy="1493898"/>
          </a:xfrm>
          <a:prstGeom prst="round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en-US" sz="1200" b="1"/>
              <a:t>Key Takeaway:</a:t>
            </a:r>
          </a:p>
          <a:p>
            <a:pPr algn="ctr"/>
            <a:r>
              <a:rPr lang="en-US" sz="1200"/>
              <a:t>The delivery approach for the IAM Program is in iterative waves, which consist of planned advanced notices (communications), testing and education with the stakeholder roles relevant to the applications and changes coming.</a:t>
            </a:r>
          </a:p>
        </p:txBody>
      </p:sp>
      <p:sp>
        <p:nvSpPr>
          <p:cNvPr id="41" name="Left Brace 40">
            <a:extLst>
              <a:ext uri="{FF2B5EF4-FFF2-40B4-BE49-F238E27FC236}">
                <a16:creationId xmlns:a16="http://schemas.microsoft.com/office/drawing/2014/main" id="{C8173FA1-8746-98F2-7607-A8D18E159F01}"/>
              </a:ext>
            </a:extLst>
          </p:cNvPr>
          <p:cNvSpPr/>
          <p:nvPr/>
        </p:nvSpPr>
        <p:spPr>
          <a:xfrm rot="16200000">
            <a:off x="5939912" y="2455790"/>
            <a:ext cx="688245" cy="3576493"/>
          </a:xfrm>
          <a:prstGeom prst="leftBrace">
            <a:avLst/>
          </a:prstGeom>
          <a:ln w="19050" cap="flat" cmpd="sng" algn="ctr">
            <a:solidFill>
              <a:schemeClr val="accent3"/>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txBody>
          <a:bodyPr rtlCol="0" anchor="ctr"/>
          <a:lstStyle/>
          <a:p>
            <a:pPr algn="ctr"/>
            <a:endParaRPr lang="en-US"/>
          </a:p>
        </p:txBody>
      </p:sp>
      <p:sp>
        <p:nvSpPr>
          <p:cNvPr id="43" name="TextBox 42">
            <a:extLst>
              <a:ext uri="{FF2B5EF4-FFF2-40B4-BE49-F238E27FC236}">
                <a16:creationId xmlns:a16="http://schemas.microsoft.com/office/drawing/2014/main" id="{185305E6-9F5C-C4C9-5F22-E63C5F3019DA}"/>
              </a:ext>
            </a:extLst>
          </p:cNvPr>
          <p:cNvSpPr txBox="1"/>
          <p:nvPr/>
        </p:nvSpPr>
        <p:spPr>
          <a:xfrm>
            <a:off x="5747521" y="4592795"/>
            <a:ext cx="1229033" cy="954107"/>
          </a:xfrm>
          <a:prstGeom prst="rect">
            <a:avLst/>
          </a:prstGeom>
          <a:noFill/>
        </p:spPr>
        <p:txBody>
          <a:bodyPr wrap="square" rtlCol="0">
            <a:spAutoFit/>
          </a:bodyPr>
          <a:lstStyle/>
          <a:p>
            <a:r>
              <a:rPr lang="en-US" sz="800" b="1"/>
              <a:t>Apps included, not limited to:</a:t>
            </a:r>
          </a:p>
          <a:p>
            <a:pPr marL="171450" indent="-171450">
              <a:buFont typeface="Arial" panose="020B0604020202020204" pitchFamily="34" charset="0"/>
              <a:buChar char="•"/>
            </a:pPr>
            <a:r>
              <a:rPr lang="en-US" sz="800" b="1"/>
              <a:t>NMMS – MOD</a:t>
            </a:r>
          </a:p>
          <a:p>
            <a:pPr marL="171450" indent="-171450">
              <a:buFont typeface="Arial" panose="020B0604020202020204" pitchFamily="34" charset="0"/>
              <a:buChar char="•"/>
            </a:pPr>
            <a:r>
              <a:rPr lang="en-US" sz="800" b="1"/>
              <a:t>MMS – OS UI</a:t>
            </a:r>
          </a:p>
          <a:p>
            <a:pPr marL="171450" indent="-171450">
              <a:buFont typeface="Arial" panose="020B0604020202020204" pitchFamily="34" charset="0"/>
              <a:buChar char="•"/>
            </a:pPr>
            <a:r>
              <a:rPr lang="en-US" sz="800" b="1"/>
              <a:t>CRR </a:t>
            </a:r>
          </a:p>
          <a:p>
            <a:pPr marL="171450" indent="-171450">
              <a:buFont typeface="Arial" panose="020B0604020202020204" pitchFamily="34" charset="0"/>
              <a:buChar char="•"/>
            </a:pPr>
            <a:r>
              <a:rPr lang="en-US" sz="800" b="1" err="1"/>
              <a:t>MarkeTrak</a:t>
            </a:r>
            <a:endParaRPr lang="en-US" sz="800" b="1"/>
          </a:p>
          <a:p>
            <a:pPr marL="171450" indent="-171450">
              <a:buFont typeface="Arial" panose="020B0604020202020204" pitchFamily="34" charset="0"/>
              <a:buChar char="•"/>
            </a:pPr>
            <a:r>
              <a:rPr lang="en-US" sz="800" b="1"/>
              <a:t>Grid Geo</a:t>
            </a:r>
          </a:p>
        </p:txBody>
      </p:sp>
      <p:cxnSp>
        <p:nvCxnSpPr>
          <p:cNvPr id="2" name="Straight Connector 1">
            <a:extLst>
              <a:ext uri="{FF2B5EF4-FFF2-40B4-BE49-F238E27FC236}">
                <a16:creationId xmlns:a16="http://schemas.microsoft.com/office/drawing/2014/main" id="{BC17975B-D62E-FAA7-6B97-ACC7C62B37B1}"/>
              </a:ext>
            </a:extLst>
          </p:cNvPr>
          <p:cNvCxnSpPr>
            <a:cxnSpLocks/>
          </p:cNvCxnSpPr>
          <p:nvPr/>
        </p:nvCxnSpPr>
        <p:spPr>
          <a:xfrm>
            <a:off x="889819" y="2573843"/>
            <a:ext cx="0" cy="2743200"/>
          </a:xfrm>
          <a:prstGeom prst="line">
            <a:avLst/>
          </a:prstGeom>
        </p:spPr>
        <p:style>
          <a:lnRef idx="2">
            <a:schemeClr val="accent1"/>
          </a:lnRef>
          <a:fillRef idx="0">
            <a:schemeClr val="accent1"/>
          </a:fillRef>
          <a:effectRef idx="1">
            <a:schemeClr val="accent1"/>
          </a:effectRef>
          <a:fontRef idx="minor">
            <a:schemeClr val="tx1"/>
          </a:fontRef>
        </p:style>
      </p:cxnSp>
      <p:sp>
        <p:nvSpPr>
          <p:cNvPr id="7" name="TextBox 6">
            <a:extLst>
              <a:ext uri="{FF2B5EF4-FFF2-40B4-BE49-F238E27FC236}">
                <a16:creationId xmlns:a16="http://schemas.microsoft.com/office/drawing/2014/main" id="{D6C63ED5-6358-676E-E143-271673501945}"/>
              </a:ext>
            </a:extLst>
          </p:cNvPr>
          <p:cNvSpPr txBox="1"/>
          <p:nvPr/>
        </p:nvSpPr>
        <p:spPr>
          <a:xfrm>
            <a:off x="275302" y="2204106"/>
            <a:ext cx="1229033" cy="338554"/>
          </a:xfrm>
          <a:prstGeom prst="rect">
            <a:avLst/>
          </a:prstGeom>
          <a:noFill/>
        </p:spPr>
        <p:txBody>
          <a:bodyPr wrap="square" rtlCol="0">
            <a:spAutoFit/>
          </a:bodyPr>
          <a:lstStyle/>
          <a:p>
            <a:pPr algn="ctr"/>
            <a:r>
              <a:rPr lang="en-US" sz="800" b="1"/>
              <a:t>NPRR 1306 Effective Date***</a:t>
            </a:r>
          </a:p>
        </p:txBody>
      </p:sp>
    </p:spTree>
    <p:extLst>
      <p:ext uri="{BB962C8B-B14F-4D97-AF65-F5344CB8AC3E}">
        <p14:creationId xmlns:p14="http://schemas.microsoft.com/office/powerpoint/2010/main" val="214180690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94360" y="1024128"/>
            <a:ext cx="640080" cy="54864"/>
          </a:xfrm>
          <a:prstGeom prst="rect">
            <a:avLst/>
          </a:prstGeom>
          <a:solidFill>
            <a:srgbClr val="006481"/>
          </a:solidFill>
          <a:ln>
            <a:solidFill>
              <a:srgbClr val="00648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4" name="TextBox 3"/>
          <p:cNvSpPr txBox="1"/>
          <p:nvPr/>
        </p:nvSpPr>
        <p:spPr>
          <a:xfrm>
            <a:off x="594360" y="1170432"/>
            <a:ext cx="10972800" cy="276999"/>
          </a:xfrm>
          <a:prstGeom prst="rect">
            <a:avLst/>
          </a:prstGeom>
          <a:noFill/>
        </p:spPr>
        <p:txBody>
          <a:bodyPr wrap="square" anchor="t">
            <a:spAutoFit/>
          </a:bodyPr>
          <a:lstStyle/>
          <a:p>
            <a:pPr algn="l"/>
            <a:r>
              <a:rPr sz="1200" b="0" dirty="0">
                <a:solidFill>
                  <a:srgbClr val="5E676C"/>
                </a:solidFill>
                <a:latin typeface="Arial"/>
              </a:rPr>
              <a:t>ERCOT will use stakeholder forums to </a:t>
            </a:r>
            <a:r>
              <a:rPr lang="en-US" sz="1200" b="0" dirty="0">
                <a:solidFill>
                  <a:srgbClr val="5E676C"/>
                </a:solidFill>
                <a:latin typeface="Arial"/>
              </a:rPr>
              <a:t>provide updates, solicit feedback, discuss plans for Market Participant testing, training and go-live sequence.</a:t>
            </a:r>
            <a:endParaRPr sz="1200" b="0" dirty="0">
              <a:solidFill>
                <a:srgbClr val="5E676C"/>
              </a:solidFill>
              <a:latin typeface="Arial"/>
            </a:endParaRPr>
          </a:p>
        </p:txBody>
      </p:sp>
      <p:sp>
        <p:nvSpPr>
          <p:cNvPr id="15" name="Rounded Rectangle 14"/>
          <p:cNvSpPr/>
          <p:nvPr/>
        </p:nvSpPr>
        <p:spPr>
          <a:xfrm>
            <a:off x="777240" y="1828800"/>
            <a:ext cx="4768981" cy="2057400"/>
          </a:xfrm>
          <a:prstGeom prst="roundRect">
            <a:avLst/>
          </a:prstGeom>
          <a:solidFill>
            <a:srgbClr val="FFFFFF"/>
          </a:solidFill>
          <a:ln>
            <a:solidFill>
              <a:srgbClr val="D7E0E4"/>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6" name="TextBox 15"/>
          <p:cNvSpPr txBox="1"/>
          <p:nvPr/>
        </p:nvSpPr>
        <p:spPr>
          <a:xfrm>
            <a:off x="1485045" y="1997405"/>
            <a:ext cx="3353369" cy="430887"/>
          </a:xfrm>
          <a:prstGeom prst="rect">
            <a:avLst/>
          </a:prstGeom>
          <a:noFill/>
        </p:spPr>
        <p:txBody>
          <a:bodyPr wrap="square" anchor="t">
            <a:spAutoFit/>
          </a:bodyPr>
          <a:lstStyle/>
          <a:p>
            <a:pPr algn="ctr"/>
            <a:r>
              <a:rPr lang="en-US" sz="2200" b="1" dirty="0">
                <a:solidFill>
                  <a:srgbClr val="006481"/>
                </a:solidFill>
                <a:latin typeface="Arial"/>
              </a:rPr>
              <a:t>Stakeholder Meetings</a:t>
            </a:r>
            <a:endParaRPr sz="2200" b="1" dirty="0">
              <a:solidFill>
                <a:srgbClr val="006481"/>
              </a:solidFill>
              <a:latin typeface="Arial"/>
            </a:endParaRPr>
          </a:p>
        </p:txBody>
      </p:sp>
      <p:sp>
        <p:nvSpPr>
          <p:cNvPr id="18" name="TextBox 17"/>
          <p:cNvSpPr txBox="1"/>
          <p:nvPr/>
        </p:nvSpPr>
        <p:spPr>
          <a:xfrm>
            <a:off x="2018729" y="2791600"/>
            <a:ext cx="2286000" cy="228600"/>
          </a:xfrm>
          <a:prstGeom prst="rect">
            <a:avLst/>
          </a:prstGeom>
          <a:noFill/>
        </p:spPr>
        <p:txBody>
          <a:bodyPr wrap="square" anchor="t">
            <a:spAutoFit/>
          </a:bodyPr>
          <a:lstStyle/>
          <a:p>
            <a:pPr algn="ctr"/>
            <a:r>
              <a:rPr sz="1100" b="0" dirty="0">
                <a:solidFill>
                  <a:srgbClr val="5E676C"/>
                </a:solidFill>
                <a:latin typeface="Arial"/>
              </a:rPr>
              <a:t>September 2026</a:t>
            </a:r>
          </a:p>
        </p:txBody>
      </p:sp>
      <p:sp>
        <p:nvSpPr>
          <p:cNvPr id="19" name="TextBox 18"/>
          <p:cNvSpPr txBox="1"/>
          <p:nvPr/>
        </p:nvSpPr>
        <p:spPr>
          <a:xfrm>
            <a:off x="777239" y="3143644"/>
            <a:ext cx="4768980" cy="457200"/>
          </a:xfrm>
          <a:prstGeom prst="rect">
            <a:avLst/>
          </a:prstGeom>
          <a:noFill/>
        </p:spPr>
        <p:txBody>
          <a:bodyPr wrap="square" anchor="t">
            <a:spAutoFit/>
          </a:bodyPr>
          <a:lstStyle/>
          <a:p>
            <a:pPr algn="ctr"/>
            <a:r>
              <a:rPr lang="en-US" sz="1200" dirty="0">
                <a:solidFill>
                  <a:srgbClr val="5E676C"/>
                </a:solidFill>
              </a:rPr>
              <a:t>MPSP + IAM impacts
Summary</a:t>
            </a:r>
          </a:p>
        </p:txBody>
      </p:sp>
      <p:sp>
        <p:nvSpPr>
          <p:cNvPr id="20" name="Rounded Rectangle 19"/>
          <p:cNvSpPr/>
          <p:nvPr/>
        </p:nvSpPr>
        <p:spPr>
          <a:xfrm>
            <a:off x="6645781" y="1664208"/>
            <a:ext cx="4784219" cy="2377440"/>
          </a:xfrm>
          <a:prstGeom prst="roundRect">
            <a:avLst/>
          </a:prstGeom>
          <a:solidFill>
            <a:srgbClr val="1D1F23"/>
          </a:solidFill>
          <a:ln>
            <a:solidFill>
              <a:srgbClr val="1D1F23"/>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21" name="TextBox 20"/>
          <p:cNvSpPr txBox="1"/>
          <p:nvPr/>
        </p:nvSpPr>
        <p:spPr>
          <a:xfrm>
            <a:off x="7748372" y="1846305"/>
            <a:ext cx="2716195" cy="477054"/>
          </a:xfrm>
          <a:prstGeom prst="rect">
            <a:avLst/>
          </a:prstGeom>
          <a:noFill/>
        </p:spPr>
        <p:txBody>
          <a:bodyPr wrap="square" anchor="t">
            <a:spAutoFit/>
          </a:bodyPr>
          <a:lstStyle/>
          <a:p>
            <a:pPr algn="ctr"/>
            <a:r>
              <a:rPr sz="2500" b="1" dirty="0">
                <a:solidFill>
                  <a:srgbClr val="FFFFFF"/>
                </a:solidFill>
                <a:latin typeface="Arial"/>
              </a:rPr>
              <a:t>SEP</a:t>
            </a:r>
            <a:r>
              <a:rPr lang="en-US" sz="2500" b="1" dirty="0">
                <a:solidFill>
                  <a:srgbClr val="FFFFFF"/>
                </a:solidFill>
                <a:latin typeface="Arial"/>
              </a:rPr>
              <a:t>TEMBER 21</a:t>
            </a:r>
            <a:endParaRPr sz="2500" b="1" dirty="0">
              <a:solidFill>
                <a:srgbClr val="FFFFFF"/>
              </a:solidFill>
              <a:latin typeface="Arial"/>
            </a:endParaRPr>
          </a:p>
        </p:txBody>
      </p:sp>
      <p:sp>
        <p:nvSpPr>
          <p:cNvPr id="22" name="TextBox 21"/>
          <p:cNvSpPr txBox="1"/>
          <p:nvPr/>
        </p:nvSpPr>
        <p:spPr>
          <a:xfrm>
            <a:off x="8470353" y="2505456"/>
            <a:ext cx="1272231" cy="461665"/>
          </a:xfrm>
          <a:prstGeom prst="rect">
            <a:avLst/>
          </a:prstGeom>
          <a:noFill/>
        </p:spPr>
        <p:txBody>
          <a:bodyPr wrap="square" anchor="t">
            <a:spAutoFit/>
          </a:bodyPr>
          <a:lstStyle/>
          <a:p>
            <a:pPr algn="ctr"/>
            <a:r>
              <a:rPr sz="1200" b="1" dirty="0">
                <a:solidFill>
                  <a:srgbClr val="FFFFFF"/>
                </a:solidFill>
                <a:latin typeface="Arial"/>
              </a:rPr>
              <a:t>JOINT
WORKSHOP</a:t>
            </a:r>
          </a:p>
        </p:txBody>
      </p:sp>
      <p:sp>
        <p:nvSpPr>
          <p:cNvPr id="23" name="Rounded Rectangle 22"/>
          <p:cNvSpPr/>
          <p:nvPr/>
        </p:nvSpPr>
        <p:spPr>
          <a:xfrm>
            <a:off x="777239" y="4407408"/>
            <a:ext cx="10652759" cy="1234440"/>
          </a:xfrm>
          <a:prstGeom prst="roundRect">
            <a:avLst/>
          </a:prstGeom>
          <a:solidFill>
            <a:srgbClr val="F3F6F7"/>
          </a:solidFill>
          <a:ln>
            <a:solidFill>
              <a:srgbClr val="F3F6F7"/>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24" name="TextBox 23"/>
          <p:cNvSpPr txBox="1"/>
          <p:nvPr/>
        </p:nvSpPr>
        <p:spPr>
          <a:xfrm>
            <a:off x="1051560" y="4645152"/>
            <a:ext cx="1417320" cy="219456"/>
          </a:xfrm>
          <a:prstGeom prst="rect">
            <a:avLst/>
          </a:prstGeom>
          <a:noFill/>
        </p:spPr>
        <p:txBody>
          <a:bodyPr wrap="square" anchor="t">
            <a:spAutoFit/>
          </a:bodyPr>
          <a:lstStyle/>
          <a:p>
            <a:pPr algn="l"/>
            <a:r>
              <a:rPr sz="1000" b="1">
                <a:solidFill>
                  <a:srgbClr val="006481"/>
                </a:solidFill>
                <a:latin typeface="Arial"/>
              </a:rPr>
              <a:t>WHAT TO EXPECT</a:t>
            </a:r>
          </a:p>
        </p:txBody>
      </p:sp>
      <p:sp>
        <p:nvSpPr>
          <p:cNvPr id="25" name="TextBox 24"/>
          <p:cNvSpPr txBox="1"/>
          <p:nvPr/>
        </p:nvSpPr>
        <p:spPr>
          <a:xfrm>
            <a:off x="2487168" y="4572000"/>
            <a:ext cx="8092440" cy="365760"/>
          </a:xfrm>
          <a:prstGeom prst="rect">
            <a:avLst/>
          </a:prstGeom>
          <a:noFill/>
        </p:spPr>
        <p:txBody>
          <a:bodyPr wrap="square" anchor="t">
            <a:spAutoFit/>
          </a:bodyPr>
          <a:lstStyle/>
          <a:p>
            <a:pPr algn="l"/>
            <a:r>
              <a:rPr sz="2000" b="1">
                <a:solidFill>
                  <a:srgbClr val="1D1F23"/>
                </a:solidFill>
                <a:latin typeface="Arial"/>
              </a:rPr>
              <a:t>See both programs  →  Ask questions  →  Provide input</a:t>
            </a:r>
          </a:p>
        </p:txBody>
      </p:sp>
      <p:sp>
        <p:nvSpPr>
          <p:cNvPr id="26" name="TextBox 25"/>
          <p:cNvSpPr txBox="1"/>
          <p:nvPr/>
        </p:nvSpPr>
        <p:spPr>
          <a:xfrm>
            <a:off x="2487168" y="5047488"/>
            <a:ext cx="8046720" cy="292388"/>
          </a:xfrm>
          <a:prstGeom prst="rect">
            <a:avLst/>
          </a:prstGeom>
          <a:noFill/>
        </p:spPr>
        <p:txBody>
          <a:bodyPr wrap="square" anchor="t">
            <a:spAutoFit/>
          </a:bodyPr>
          <a:lstStyle/>
          <a:p>
            <a:pPr algn="l"/>
            <a:r>
              <a:rPr sz="1300" b="0" dirty="0">
                <a:solidFill>
                  <a:srgbClr val="5E676C"/>
                </a:solidFill>
                <a:latin typeface="Arial"/>
              </a:rPr>
              <a:t>MPSP + IAM workshop</a:t>
            </a:r>
            <a:r>
              <a:rPr lang="en-US" sz="1300" b="0" dirty="0">
                <a:solidFill>
                  <a:srgbClr val="5E676C"/>
                </a:solidFill>
                <a:latin typeface="Arial"/>
              </a:rPr>
              <a:t>:  D</a:t>
            </a:r>
            <a:r>
              <a:rPr sz="1300" b="0" dirty="0">
                <a:solidFill>
                  <a:srgbClr val="5E676C"/>
                </a:solidFill>
                <a:latin typeface="Arial"/>
              </a:rPr>
              <a:t>etails </a:t>
            </a:r>
            <a:r>
              <a:rPr lang="en-US" sz="1300" b="0" dirty="0">
                <a:solidFill>
                  <a:srgbClr val="5E676C"/>
                </a:solidFill>
                <a:latin typeface="Arial"/>
              </a:rPr>
              <a:t>provided </a:t>
            </a:r>
            <a:r>
              <a:rPr sz="1300" b="0" dirty="0">
                <a:solidFill>
                  <a:srgbClr val="5E676C"/>
                </a:solidFill>
                <a:latin typeface="Arial"/>
              </a:rPr>
              <a:t>in </a:t>
            </a:r>
            <a:r>
              <a:rPr lang="en-US" sz="1300" b="0" dirty="0">
                <a:solidFill>
                  <a:srgbClr val="5E676C"/>
                </a:solidFill>
                <a:latin typeface="Arial"/>
              </a:rPr>
              <a:t>a </a:t>
            </a:r>
            <a:r>
              <a:rPr sz="1300" b="0" dirty="0">
                <a:solidFill>
                  <a:srgbClr val="5E676C"/>
                </a:solidFill>
                <a:latin typeface="Arial"/>
              </a:rPr>
              <a:t>Market Notice.</a:t>
            </a:r>
          </a:p>
        </p:txBody>
      </p:sp>
      <p:sp>
        <p:nvSpPr>
          <p:cNvPr id="27" name="Rounded Rectangle 26"/>
          <p:cNvSpPr/>
          <p:nvPr/>
        </p:nvSpPr>
        <p:spPr>
          <a:xfrm>
            <a:off x="777240" y="5961888"/>
            <a:ext cx="10652760" cy="475488"/>
          </a:xfrm>
          <a:prstGeom prst="roundRect">
            <a:avLst/>
          </a:prstGeom>
          <a:solidFill>
            <a:srgbClr val="006481"/>
          </a:solidFill>
          <a:ln>
            <a:solidFill>
              <a:srgbClr val="00648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28" name="TextBox 27"/>
          <p:cNvSpPr txBox="1"/>
          <p:nvPr/>
        </p:nvSpPr>
        <p:spPr>
          <a:xfrm>
            <a:off x="1005840" y="6071616"/>
            <a:ext cx="10195560" cy="323165"/>
          </a:xfrm>
          <a:prstGeom prst="rect">
            <a:avLst/>
          </a:prstGeom>
          <a:noFill/>
        </p:spPr>
        <p:txBody>
          <a:bodyPr wrap="square" anchor="t">
            <a:spAutoFit/>
          </a:bodyPr>
          <a:lstStyle/>
          <a:p>
            <a:pPr algn="ctr"/>
            <a:r>
              <a:rPr lang="en-US" sz="1500" b="1" dirty="0">
                <a:solidFill>
                  <a:srgbClr val="FFFFFF"/>
                </a:solidFill>
                <a:latin typeface="Arial"/>
              </a:rPr>
              <a:t>Stay engaged to </a:t>
            </a:r>
            <a:r>
              <a:rPr sz="1500" b="1" dirty="0">
                <a:solidFill>
                  <a:srgbClr val="FFFFFF"/>
                </a:solidFill>
                <a:latin typeface="Arial"/>
              </a:rPr>
              <a:t>shape future phases of the Market Participant Service Portal.</a:t>
            </a:r>
          </a:p>
        </p:txBody>
      </p:sp>
      <p:sp>
        <p:nvSpPr>
          <p:cNvPr id="30" name="Title 1">
            <a:extLst>
              <a:ext uri="{FF2B5EF4-FFF2-40B4-BE49-F238E27FC236}">
                <a16:creationId xmlns:a16="http://schemas.microsoft.com/office/drawing/2014/main" id="{6564A2E6-4081-0F1A-B646-966D6FD74F10}"/>
              </a:ext>
            </a:extLst>
          </p:cNvPr>
          <p:cNvSpPr txBox="1">
            <a:spLocks/>
          </p:cNvSpPr>
          <p:nvPr/>
        </p:nvSpPr>
        <p:spPr>
          <a:xfrm>
            <a:off x="1257300" y="457200"/>
            <a:ext cx="10401300" cy="914400"/>
          </a:xfrm>
          <a:prstGeom prst="rect">
            <a:avLst/>
          </a:prstGeom>
        </p:spPr>
        <p:txBody>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r>
              <a:rPr lang="en-US" dirty="0">
                <a:solidFill>
                  <a:srgbClr val="1D1F23"/>
                </a:solidFill>
              </a:rPr>
              <a:t>September: learn, ask questions, shape what comes next</a:t>
            </a:r>
          </a:p>
        </p:txBody>
      </p:sp>
      <p:sp>
        <p:nvSpPr>
          <p:cNvPr id="32" name="TextBox 31">
            <a:extLst>
              <a:ext uri="{FF2B5EF4-FFF2-40B4-BE49-F238E27FC236}">
                <a16:creationId xmlns:a16="http://schemas.microsoft.com/office/drawing/2014/main" id="{EF63705B-C171-0265-FD3E-45EA2EF289B4}"/>
              </a:ext>
            </a:extLst>
          </p:cNvPr>
          <p:cNvSpPr txBox="1"/>
          <p:nvPr/>
        </p:nvSpPr>
        <p:spPr>
          <a:xfrm>
            <a:off x="8277726" y="3287161"/>
            <a:ext cx="1657484" cy="457200"/>
          </a:xfrm>
          <a:prstGeom prst="rect">
            <a:avLst/>
          </a:prstGeom>
          <a:noFill/>
        </p:spPr>
        <p:txBody>
          <a:bodyPr wrap="square" anchor="t">
            <a:spAutoFit/>
          </a:bodyPr>
          <a:lstStyle/>
          <a:p>
            <a:pPr algn="ctr"/>
            <a:r>
              <a:rPr lang="en-US" sz="1200" dirty="0">
                <a:solidFill>
                  <a:schemeClr val="bg1"/>
                </a:solidFill>
              </a:rPr>
              <a:t>MPSP + IAM impacts
Details / Q&amp;A</a:t>
            </a:r>
          </a:p>
        </p:txBody>
      </p:sp>
      <p:sp>
        <p:nvSpPr>
          <p:cNvPr id="2" name="Slide Number Placeholder 4">
            <a:extLst>
              <a:ext uri="{FF2B5EF4-FFF2-40B4-BE49-F238E27FC236}">
                <a16:creationId xmlns:a16="http://schemas.microsoft.com/office/drawing/2014/main" id="{13BA41B9-1BF4-F008-8DFC-1075931DAB4E}"/>
              </a:ext>
            </a:extLst>
          </p:cNvPr>
          <p:cNvSpPr>
            <a:spLocks noGrp="1"/>
          </p:cNvSpPr>
          <p:nvPr>
            <p:ph type="sldNum" sz="quarter" idx="12"/>
          </p:nvPr>
        </p:nvSpPr>
        <p:spPr>
          <a:xfrm>
            <a:off x="11658600" y="6356350"/>
            <a:ext cx="533400" cy="365125"/>
          </a:xfrm>
        </p:spPr>
        <p:txBody>
          <a:bodyPr/>
          <a:lstStyle/>
          <a:p>
            <a:fld id="{BCDE79FB-97BA-492B-8D57-F1373F9ADA95}" type="slidenum">
              <a:rPr lang="en-US" smtClean="0"/>
              <a:t>6</a:t>
            </a:fld>
            <a:endParaRPr lang="en-US"/>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A36AAE-68DF-EB17-E8A7-16A322F3D06C}"/>
              </a:ext>
            </a:extLst>
          </p:cNvPr>
          <p:cNvSpPr>
            <a:spLocks noGrp="1"/>
          </p:cNvSpPr>
          <p:nvPr>
            <p:ph type="title"/>
          </p:nvPr>
        </p:nvSpPr>
        <p:spPr/>
        <p:txBody>
          <a:bodyPr/>
          <a:lstStyle/>
          <a:p>
            <a:r>
              <a:rPr lang="en-US" dirty="0"/>
              <a:t>Questions/Comments?</a:t>
            </a:r>
          </a:p>
        </p:txBody>
      </p:sp>
      <p:sp>
        <p:nvSpPr>
          <p:cNvPr id="5" name="Slide Number Placeholder 4">
            <a:extLst>
              <a:ext uri="{FF2B5EF4-FFF2-40B4-BE49-F238E27FC236}">
                <a16:creationId xmlns:a16="http://schemas.microsoft.com/office/drawing/2014/main" id="{663E33CD-915C-8592-3526-C44B880B6BF9}"/>
              </a:ext>
            </a:extLst>
          </p:cNvPr>
          <p:cNvSpPr>
            <a:spLocks noGrp="1"/>
          </p:cNvSpPr>
          <p:nvPr>
            <p:ph type="sldNum" sz="quarter" idx="12"/>
          </p:nvPr>
        </p:nvSpPr>
        <p:spPr/>
        <p:txBody>
          <a:bodyPr wrap="square" anchor="ctr">
            <a:normAutofit/>
          </a:bodyPr>
          <a:lstStyle/>
          <a:p>
            <a:pPr>
              <a:spcAft>
                <a:spcPts val="600"/>
              </a:spcAft>
            </a:pPr>
            <a:fld id="{BCDE79FB-97BA-492B-8D57-F1373F9ADA95}" type="slidenum">
              <a:rPr lang="en-US" smtClean="0"/>
              <a:pPr>
                <a:spcAft>
                  <a:spcPts val="600"/>
                </a:spcAft>
              </a:pPr>
              <a:t>7</a:t>
            </a:fld>
            <a:endParaRPr lang="en-US" dirty="0"/>
          </a:p>
        </p:txBody>
      </p:sp>
    </p:spTree>
    <p:extLst>
      <p:ext uri="{BB962C8B-B14F-4D97-AF65-F5344CB8AC3E}">
        <p14:creationId xmlns:p14="http://schemas.microsoft.com/office/powerpoint/2010/main" val="3512297305"/>
      </p:ext>
    </p:extLst>
  </p:cSld>
  <p:clrMapOvr>
    <a:masterClrMapping/>
  </p:clrMapOvr>
</p:sld>
</file>

<file path=ppt/theme/theme1.xml><?xml version="1.0" encoding="utf-8"?>
<a:theme xmlns:a="http://schemas.openxmlformats.org/drawingml/2006/main" name="Cover">
  <a:themeElements>
    <a:clrScheme name="ERCOT">
      <a:dk1>
        <a:srgbClr val="000000"/>
      </a:dk1>
      <a:lt1>
        <a:srgbClr val="FFFFFF"/>
      </a:lt1>
      <a:dk2>
        <a:srgbClr val="2D3338"/>
      </a:dk2>
      <a:lt2>
        <a:srgbClr val="FFFFFF"/>
      </a:lt2>
      <a:accent1>
        <a:srgbClr val="003865"/>
      </a:accent1>
      <a:accent2>
        <a:srgbClr val="5B6770"/>
      </a:accent2>
      <a:accent3>
        <a:srgbClr val="26D07C"/>
      </a:accent3>
      <a:accent4>
        <a:srgbClr val="00829B"/>
      </a:accent4>
      <a:accent5>
        <a:srgbClr val="685BC7"/>
      </a:accent5>
      <a:accent6>
        <a:srgbClr val="890C58"/>
      </a:accent6>
      <a:hlink>
        <a:srgbClr val="3996DF"/>
      </a:hlink>
      <a:folHlink>
        <a:srgbClr val="867ED0"/>
      </a:folHlink>
    </a:clrScheme>
    <a:fontScheme name="ERCOT Font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ERCOT Official PowerPoint Template - Public" id="{FB506FE2-73A5-49D8-88D7-3B8BB673CC8D}" vid="{942DDDCD-BEC6-4902-AAD2-EB3CD2B6933E}"/>
    </a:ext>
  </a:extLst>
</a:theme>
</file>

<file path=ppt/theme/theme2.xml><?xml version="1.0" encoding="utf-8"?>
<a:theme xmlns:a="http://schemas.openxmlformats.org/drawingml/2006/main" name="Page Design">
  <a:themeElements>
    <a:clrScheme name="ERCOT colors">
      <a:dk1>
        <a:srgbClr val="171A1C"/>
      </a:dk1>
      <a:lt1>
        <a:srgbClr val="FFFFFF"/>
      </a:lt1>
      <a:dk2>
        <a:srgbClr val="4A525A"/>
      </a:dk2>
      <a:lt2>
        <a:srgbClr val="E6EBEF"/>
      </a:lt2>
      <a:accent1>
        <a:srgbClr val="005763"/>
      </a:accent1>
      <a:accent2>
        <a:srgbClr val="3DBED1"/>
      </a:accent2>
      <a:accent3>
        <a:srgbClr val="003865"/>
      </a:accent3>
      <a:accent4>
        <a:srgbClr val="0063B4"/>
      </a:accent4>
      <a:accent5>
        <a:srgbClr val="26D07C"/>
      </a:accent5>
      <a:accent6>
        <a:srgbClr val="867ED0"/>
      </a:accent6>
      <a:hlink>
        <a:srgbClr val="00AEC7"/>
      </a:hlink>
      <a:folHlink>
        <a:srgbClr val="685BC7"/>
      </a:folHlink>
    </a:clrScheme>
    <a:fontScheme name="ERCOT Font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ERCOT Official PowerPoint Template - Public" id="{FB506FE2-73A5-49D8-88D7-3B8BB673CC8D}" vid="{E771427F-03EA-4C50-B0D4-53899F39E546}"/>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C0753D3D3A135E44A33C62ECDBC2FC7E" ma:contentTypeVersion="3" ma:contentTypeDescription="Create a new document." ma:contentTypeScope="" ma:versionID="431617e1b9738eb462fdeda66b6938e5">
  <xsd:schema xmlns:xsd="http://www.w3.org/2001/XMLSchema" xmlns:xs="http://www.w3.org/2001/XMLSchema" xmlns:p="http://schemas.microsoft.com/office/2006/metadata/properties" xmlns:ns2="51a6c4cd-dfa7-479d-aa13-b01863dc4891" targetNamespace="http://schemas.microsoft.com/office/2006/metadata/properties" ma:root="true" ma:fieldsID="dbb84a24677c1f57e9b60cf2bafb305a" ns2:_="">
    <xsd:import namespace="51a6c4cd-dfa7-479d-aa13-b01863dc4891"/>
    <xsd:element name="properties">
      <xsd:complexType>
        <xsd:sequence>
          <xsd:element name="documentManagement">
            <xsd:complexType>
              <xsd:all>
                <xsd:element ref="ns2:MediaServiceMetadata" minOccurs="0"/>
                <xsd:element ref="ns2:MediaServiceFastMetadata"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1a6c4cd-dfa7-479d-aa13-b01863dc489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6A5F3B15-1EDA-47D5-B690-303F08E28C2F}">
  <ds:schemaRefs>
    <ds:schemaRef ds:uri="http://schemas.microsoft.com/sharepoint/v3/contenttype/forms"/>
  </ds:schemaRefs>
</ds:datastoreItem>
</file>

<file path=customXml/itemProps2.xml><?xml version="1.0" encoding="utf-8"?>
<ds:datastoreItem xmlns:ds="http://schemas.openxmlformats.org/officeDocument/2006/customXml" ds:itemID="{7E754FD2-17D2-4534-9157-8CFDD0166132}">
  <ds:schemaRefs>
    <ds:schemaRef ds:uri="51a6c4cd-dfa7-479d-aa13-b01863dc4891"/>
    <ds:schemaRef ds:uri="http://purl.org/dc/elements/1.1/"/>
    <ds:schemaRef ds:uri="http://www.w3.org/XML/1998/namespace"/>
    <ds:schemaRef ds:uri="http://schemas.microsoft.com/office/2006/documentManagement/types"/>
    <ds:schemaRef ds:uri="http://purl.org/dc/dcmitype/"/>
    <ds:schemaRef ds:uri="http://schemas.microsoft.com/office/infopath/2007/PartnerControls"/>
    <ds:schemaRef ds:uri="http://schemas.openxmlformats.org/package/2006/metadata/core-properties"/>
    <ds:schemaRef ds:uri="http://schemas.microsoft.com/office/2006/metadata/properties"/>
    <ds:schemaRef ds:uri="http://purl.org/dc/terms/"/>
  </ds:schemaRefs>
</ds:datastoreItem>
</file>

<file path=customXml/itemProps3.xml><?xml version="1.0" encoding="utf-8"?>
<ds:datastoreItem xmlns:ds="http://schemas.openxmlformats.org/officeDocument/2006/customXml" ds:itemID="{3FC81187-9163-4601-AF8C-DFEF5465824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51a6c4cd-dfa7-479d-aa13-b01863dc489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ERCOT Official PowerPoint Template - Public</Template>
  <TotalTime>6095</TotalTime>
  <Words>996</Words>
  <Application>Microsoft Office PowerPoint</Application>
  <PresentationFormat>Widescreen</PresentationFormat>
  <Paragraphs>178</Paragraphs>
  <Slides>7</Slides>
  <Notes>2</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7</vt:i4>
      </vt:variant>
    </vt:vector>
  </HeadingPairs>
  <TitlesOfParts>
    <vt:vector size="13" baseType="lpstr">
      <vt:lpstr>Aptos</vt:lpstr>
      <vt:lpstr>Arial</vt:lpstr>
      <vt:lpstr>Calibri</vt:lpstr>
      <vt:lpstr>Wingdings</vt:lpstr>
      <vt:lpstr>Cover</vt:lpstr>
      <vt:lpstr>Page Design</vt:lpstr>
      <vt:lpstr>Identity and Access Management (IAM)  Market Participant Service Portal (MPSP)   August 26, 2026</vt:lpstr>
      <vt:lpstr>PowerPoint Presentation</vt:lpstr>
      <vt:lpstr>MPSP : Initial Use Cases</vt:lpstr>
      <vt:lpstr>PowerPoint Presentation</vt:lpstr>
      <vt:lpstr>IAM Timeline</vt:lpstr>
      <vt:lpstr>PowerPoint Presentation</vt:lpstr>
      <vt:lpstr>Questions/Comments?</vt:lpstr>
    </vt:vector>
  </TitlesOfParts>
  <Company>ERCOT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Bhatia, Nisha</dc:creator>
  <cp:keywords/>
  <cp:lastModifiedBy>Hailu, Ted</cp:lastModifiedBy>
  <cp:revision>6</cp:revision>
  <dcterms:created xsi:type="dcterms:W3CDTF">2026-07-28T20:35:45Z</dcterms:created>
  <dcterms:modified xsi:type="dcterms:W3CDTF">2026-08-21T13:55:33Z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0x010100C0753D3D3A135E44A33C62ECDBC2FC7E</vt:lpwstr>
  </property>
  <property fmtid="{D5CDD505-2E9C-101B-9397-08002B2CF9AE}" pid="3" name="MediaServiceImageTags">
    <vt:lpwstr/>
  </property>
  <property fmtid="{D5CDD505-2E9C-101B-9397-08002B2CF9AE}" pid="4" name="MSIP_Label_c144db1d-993e-40da-980d-6eea152adc50_Enabled">
    <vt:lpwstr>true</vt:lpwstr>
  </property>
  <property fmtid="{D5CDD505-2E9C-101B-9397-08002B2CF9AE}" pid="5" name="MSIP_Label_c144db1d-993e-40da-980d-6eea152adc50_SetDate">
    <vt:lpwstr>2026-02-04T21:33:56Z</vt:lpwstr>
  </property>
  <property fmtid="{D5CDD505-2E9C-101B-9397-08002B2CF9AE}" pid="6" name="MSIP_Label_c144db1d-993e-40da-980d-6eea152adc50_Method">
    <vt:lpwstr>Privileged</vt:lpwstr>
  </property>
  <property fmtid="{D5CDD505-2E9C-101B-9397-08002B2CF9AE}" pid="7" name="MSIP_Label_c144db1d-993e-40da-980d-6eea152adc50_Name">
    <vt:lpwstr>Public</vt:lpwstr>
  </property>
  <property fmtid="{D5CDD505-2E9C-101B-9397-08002B2CF9AE}" pid="8" name="MSIP_Label_c144db1d-993e-40da-980d-6eea152adc50_SiteId">
    <vt:lpwstr>0afb747d-bff7-4596-a9fc-950ef9e0ec45</vt:lpwstr>
  </property>
  <property fmtid="{D5CDD505-2E9C-101B-9397-08002B2CF9AE}" pid="9" name="MSIP_Label_c144db1d-993e-40da-980d-6eea152adc50_ActionId">
    <vt:lpwstr>1d14393e-8913-4215-8969-3d0b24cf798e</vt:lpwstr>
  </property>
  <property fmtid="{D5CDD505-2E9C-101B-9397-08002B2CF9AE}" pid="10" name="MSIP_Label_c144db1d-993e-40da-980d-6eea152adc50_ContentBits">
    <vt:lpwstr>0</vt:lpwstr>
  </property>
  <property fmtid="{D5CDD505-2E9C-101B-9397-08002B2CF9AE}" pid="11" name="MSIP_Label_c144db1d-993e-40da-980d-6eea152adc50_Tag">
    <vt:lpwstr>10, 0, 1, 1</vt:lpwstr>
  </property>
</Properties>
</file>