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  <p:sldMasterId id="2147483665" r:id="rId8"/>
  </p:sldMasterIdLst>
  <p:notesMasterIdLst>
    <p:notesMasterId r:id="rId38"/>
  </p:notesMasterIdLst>
  <p:handoutMasterIdLst>
    <p:handoutMasterId r:id="rId39"/>
  </p:handoutMasterIdLst>
  <p:sldIdLst>
    <p:sldId id="272" r:id="rId9"/>
    <p:sldId id="301" r:id="rId10"/>
    <p:sldId id="289" r:id="rId11"/>
    <p:sldId id="270" r:id="rId12"/>
    <p:sldId id="279" r:id="rId13"/>
    <p:sldId id="273" r:id="rId14"/>
    <p:sldId id="265" r:id="rId15"/>
    <p:sldId id="269" r:id="rId16"/>
    <p:sldId id="267" r:id="rId17"/>
    <p:sldId id="266" r:id="rId18"/>
    <p:sldId id="290" r:id="rId19"/>
    <p:sldId id="288" r:id="rId20"/>
    <p:sldId id="287" r:id="rId21"/>
    <p:sldId id="291" r:id="rId22"/>
    <p:sldId id="280" r:id="rId23"/>
    <p:sldId id="281" r:id="rId24"/>
    <p:sldId id="293" r:id="rId25"/>
    <p:sldId id="314" r:id="rId26"/>
    <p:sldId id="303" r:id="rId27"/>
    <p:sldId id="292" r:id="rId28"/>
    <p:sldId id="284" r:id="rId29"/>
    <p:sldId id="285" r:id="rId30"/>
    <p:sldId id="286" r:id="rId31"/>
    <p:sldId id="304" r:id="rId32"/>
    <p:sldId id="305" r:id="rId33"/>
    <p:sldId id="296" r:id="rId34"/>
    <p:sldId id="297" r:id="rId35"/>
    <p:sldId id="313" r:id="rId36"/>
    <p:sldId id="312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nojosa, Jose Luis" initials="HJL" lastIdx="1" clrIdx="0">
    <p:extLst>
      <p:ext uri="{19B8F6BF-5375-455C-9EA6-DF929625EA0E}">
        <p15:presenceInfo xmlns:p15="http://schemas.microsoft.com/office/powerpoint/2012/main" userId="S-1-5-21-639947351-343809578-3807592339-379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74092" autoAdjust="0"/>
  </p:normalViewPr>
  <p:slideViewPr>
    <p:cSldViewPr showGuides="1">
      <p:cViewPr varScale="1">
        <p:scale>
          <a:sx n="72" d="100"/>
          <a:sy n="72" d="100"/>
        </p:scale>
        <p:origin x="2526" y="29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72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Same data with 10 years shown instead of 15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52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July 2025 and 2026. </a:t>
            </a:r>
            <a:r>
              <a:rPr lang="en-US" strike="noStrike" dirty="0"/>
              <a:t>Compared to last year, there are slightly less instances of frequency hovering around the dead bands.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71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July 2024 and 2026.</a:t>
            </a:r>
            <a:r>
              <a:rPr lang="en-US" strike="noStrike" dirty="0"/>
              <a:t> Like the previous slide, there are less instances of frequency hovering around the dead bands.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14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48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trike="noStrike" baseline="0" dirty="0"/>
              <a:t>We see low time error accumulation throughout the month of June but a higher for July later July 22-24.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97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14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90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BAL-003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473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OP2018: FRO = -381.0, </a:t>
            </a:r>
            <a:r>
              <a:rPr lang="en-US" baseline="0" dirty="0" err="1"/>
              <a:t>FRM_median</a:t>
            </a:r>
            <a:r>
              <a:rPr lang="en-US" baseline="0" dirty="0"/>
              <a:t> = -843.17, </a:t>
            </a:r>
            <a:r>
              <a:rPr lang="en-US" baseline="0" dirty="0" err="1"/>
              <a:t>FRM_average</a:t>
            </a:r>
            <a:r>
              <a:rPr lang="en-US" baseline="0" dirty="0"/>
              <a:t> = -959.7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OP2019: FRO = -381.0, </a:t>
            </a:r>
            <a:r>
              <a:rPr lang="en-US" baseline="0" dirty="0" err="1"/>
              <a:t>FRM_median</a:t>
            </a:r>
            <a:r>
              <a:rPr lang="en-US" baseline="0" dirty="0"/>
              <a:t> = -811.14, </a:t>
            </a:r>
            <a:r>
              <a:rPr lang="en-US" baseline="0" dirty="0" err="1"/>
              <a:t>FRM_average</a:t>
            </a:r>
            <a:r>
              <a:rPr lang="en-US" baseline="0" dirty="0"/>
              <a:t> = -892.5</a:t>
            </a:r>
          </a:p>
          <a:p>
            <a:r>
              <a:rPr lang="en-US" baseline="0" dirty="0"/>
              <a:t>OP2020: FRO = -425.0, FRM median = -789.34, FRM average = -879.0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OP2021: FRO = -471.0, FRM median = -913.56, FRM average = -992.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OP2022: FRO = -412.0, FRM median = -1060.40, FRM average = -1153.4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OP2023: FRO = -463.0, FRM median = -1130.21, FRM average = -1302.7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OP2024: FRO = -395.0, FRM median = -1127.76, FRM average = -1264.3</a:t>
            </a:r>
          </a:p>
          <a:p>
            <a:r>
              <a:rPr lang="en-US" baseline="0" dirty="0"/>
              <a:t>OP2025: FRO = -455.0, FRM median = -1706.02, FRM average = -2015.9</a:t>
            </a:r>
          </a:p>
          <a:p>
            <a:r>
              <a:rPr lang="en-US" baseline="0" dirty="0"/>
              <a:t>OP2026: FRO = -459.0,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89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1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31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49,833,074</a:t>
            </a:r>
            <a:r>
              <a:rPr lang="en-US" sz="2800" dirty="0"/>
              <a:t> </a:t>
            </a:r>
            <a:r>
              <a:rPr lang="en-US" sz="1800" b="1" dirty="0">
                <a:solidFill>
                  <a:schemeClr val="accent2"/>
                </a:solidFill>
              </a:rPr>
              <a:t>MWh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23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8,880,082</a:t>
            </a:r>
            <a:r>
              <a:rPr lang="en-US" sz="2800" dirty="0"/>
              <a:t> </a:t>
            </a:r>
            <a:r>
              <a:rPr lang="en-US" sz="1200" b="1" dirty="0">
                <a:solidFill>
                  <a:schemeClr val="accent2"/>
                </a:solidFill>
              </a:rPr>
              <a:t>MWH</a:t>
            </a:r>
          </a:p>
          <a:p>
            <a:pPr lvl="1"/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71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17.82% </a:t>
            </a:r>
            <a:r>
              <a:rPr lang="en-US" sz="2800" dirty="0"/>
              <a:t>o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</a:rPr>
              <a:t>f total energy was provided by wind generation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6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9,312,720</a:t>
            </a:r>
            <a:r>
              <a:rPr lang="en-US" sz="2800" dirty="0"/>
              <a:t> </a:t>
            </a:r>
            <a:r>
              <a:rPr lang="en-US" sz="1200" b="1" i="0" dirty="0">
                <a:solidFill>
                  <a:schemeClr val="accent2"/>
                </a:solidFill>
              </a:rPr>
              <a:t> MWh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08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18.69% 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</a:rPr>
              <a:t>of total energy was provided by solar generation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Minimum Inertia</a:t>
            </a:r>
            <a:r>
              <a:rPr lang="en-US" strike="noStrike" baseline="0" dirty="0"/>
              <a:t> in July 2026 =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265,803</a:t>
            </a:r>
            <a:r>
              <a:rPr lang="en-US" sz="3200" strike="noStrike" dirty="0"/>
              <a:t>  </a:t>
            </a:r>
            <a:r>
              <a:rPr lang="en-US" sz="3200" b="1" strike="noStrike" dirty="0"/>
              <a:t> </a:t>
            </a:r>
            <a:r>
              <a:rPr lang="en-US" sz="1800" b="1" strike="noStrike" dirty="0">
                <a:solidFill>
                  <a:schemeClr val="accent2"/>
                </a:solidFill>
              </a:rPr>
              <a:t>MW*s</a:t>
            </a:r>
            <a:endParaRPr lang="en-US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Historical Overall Minimum was 109,029 MW*s on 3/22/2021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sngStrik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June Data: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Mean: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299,094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Max:</a:t>
            </a:r>
            <a:r>
              <a:rPr lang="en-US" sz="2800" dirty="0"/>
              <a:t> 340,235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  <a:r>
              <a:rPr lang="en-US" sz="1600" b="1" strike="noStrike" baseline="0" dirty="0">
                <a:solidFill>
                  <a:schemeClr val="accent2"/>
                </a:solidFill>
              </a:rPr>
              <a:t>  </a:t>
            </a:r>
            <a:r>
              <a:rPr lang="en-US" sz="1600" strike="noStrike" dirty="0">
                <a:solidFill>
                  <a:schemeClr val="accent2"/>
                </a:solidFill>
              </a:rPr>
              <a:t>on July 22</a:t>
            </a:r>
            <a:r>
              <a:rPr lang="en-US" sz="1600" strike="noStrike" baseline="30000" dirty="0">
                <a:solidFill>
                  <a:schemeClr val="accent2"/>
                </a:solidFill>
              </a:rPr>
              <a:t>nd</a:t>
            </a:r>
            <a:r>
              <a:rPr lang="en-US" sz="1600" strike="noStrike" dirty="0">
                <a:solidFill>
                  <a:schemeClr val="accent2"/>
                </a:solidFill>
              </a:rPr>
              <a:t> </a:t>
            </a:r>
            <a:endParaRPr lang="en-US" sz="1600" b="1" strike="noStrike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Min:</a:t>
            </a:r>
            <a:r>
              <a:rPr lang="en-US" sz="2800" strike="noStrike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265,803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  <a:r>
              <a:rPr lang="en-US" sz="1600" b="1" strike="noStrike" baseline="0" dirty="0">
                <a:solidFill>
                  <a:schemeClr val="accent2"/>
                </a:solidFill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 </a:t>
            </a:r>
            <a:r>
              <a:rPr lang="en-US" sz="1600" strike="noStrike" dirty="0">
                <a:solidFill>
                  <a:schemeClr val="accent2"/>
                </a:solidFill>
              </a:rPr>
              <a:t>on July 10</a:t>
            </a:r>
            <a:r>
              <a:rPr lang="en-US" sz="16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1600" strike="noStrike" dirty="0">
                <a:solidFill>
                  <a:schemeClr val="accent2"/>
                </a:solidFill>
              </a:rPr>
              <a:t> </a:t>
            </a:r>
            <a:endParaRPr lang="en-US" sz="1600" b="1" strike="noStrik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963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Summary of ERCOT inertia for the previous 10 years. Lowest inertia this year was on March 14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For each box, the central mark (red line) is the median, the edges of the box (in blue) are the 25th and 75th percentiles, the whiskers correspond to +/- 2.7 sigma (i.e., represent 99.3% coverage, assuming the data are normally distributed. The corresponding lowest inertia in each year is given in 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circle on each boxplot is showing inertia during time when highest portion of load was served by wind/solar generation in that year. 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664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10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trike="noStrike" baseline="0" dirty="0"/>
              <a:t> CPS1 Score is 184.80%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trike="noStrike" baseline="0" dirty="0"/>
              <a:t>Scores Below 100%: No instances of CPS1 Score under 100%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01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aseline="30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4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CPS1 score is above 170% for all 15-minute intervals.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22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12 month rolling average CPS1 score is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183.04</a:t>
            </a:r>
            <a:r>
              <a:rPr lang="en-US" sz="1200" b="0" dirty="0">
                <a:solidFill>
                  <a:schemeClr val="accent2"/>
                </a:solidFill>
              </a:rPr>
              <a:t> </a:t>
            </a:r>
            <a:r>
              <a:rPr lang="en-US" dirty="0"/>
              <a:t>which is continuing the increasing trend of CPS1 scores.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87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u="none" strike="noStrike" dirty="0">
                <a:solidFill>
                  <a:srgbClr val="FF0000"/>
                </a:solidFill>
              </a:rPr>
              <a:t>Daily RMS1 frequency by year.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trike="sngStrike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2026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11.39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09.29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14.75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79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accent2"/>
                </a:solidFill>
              </a:rPr>
              <a:t>A More granular look at last 15 years of RMS1 by month.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solidFill>
                <a:schemeClr val="accent2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trike="sngStrike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2026 Monthly July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10.86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09.73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12.01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0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6"/>
          <p:cNvSpPr txBox="1">
            <a:spLocks/>
          </p:cNvSpPr>
          <p:nvPr/>
        </p:nvSpPr>
        <p:spPr>
          <a:xfrm>
            <a:off x="6705600" y="6202150"/>
            <a:ext cx="2133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79663" y="179143"/>
            <a:ext cx="84582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097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518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52" y="1430449"/>
            <a:ext cx="4173848" cy="1848259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152" y="3501137"/>
            <a:ext cx="4173848" cy="682625"/>
          </a:xfrm>
        </p:spPr>
        <p:txBody>
          <a:bodyPr wrap="square"/>
          <a:lstStyle>
            <a:lvl1pPr>
              <a:defRPr sz="1800" b="1">
                <a:solidFill>
                  <a:srgbClr val="00829B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79282" y="0"/>
            <a:ext cx="346471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6024657" y="1370524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6041159" y="1783081"/>
            <a:ext cx="2490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6024657" y="2442045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56026" y="2987764"/>
            <a:ext cx="1976343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6041159" y="3786789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597" y="4359747"/>
            <a:ext cx="236246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6536605" y="4378550"/>
            <a:ext cx="2324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597" y="4816174"/>
            <a:ext cx="236246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6536604" y="4823175"/>
            <a:ext cx="1581098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44597" y="5292079"/>
            <a:ext cx="236246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6536605" y="5299080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596" y="5773360"/>
            <a:ext cx="236247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6529591" y="5773359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8152" y="6356351"/>
            <a:ext cx="417384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6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552" y="2564247"/>
            <a:ext cx="366192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820522" y="5054601"/>
            <a:ext cx="3900911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200" b="1" dirty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lang="en-US" sz="1050" dirty="0" smtClean="0"/>
            </a:lvl2pPr>
            <a:lvl3pPr marL="411480" indent="-137160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Char char="◦"/>
              <a:defRPr lang="en-US" sz="1050" dirty="0"/>
            </a:lvl3pPr>
            <a:lvl4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lang="en-US" sz="1050" dirty="0" smtClean="0"/>
            </a:lvl4pPr>
            <a:lvl5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lang="en-US" sz="1050" dirty="0"/>
            </a:lvl5pPr>
            <a:lvl6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20524" y="1092200"/>
            <a:ext cx="3900910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None/>
              <a:defRPr sz="1200" b="1" i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 sz="1050"/>
            </a:lvl2pPr>
            <a:lvl3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sz="1050"/>
            </a:lvl3pPr>
            <a:lvl4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sz="1050"/>
            </a:lvl4pPr>
            <a:lvl5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15468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6190" y="2062264"/>
            <a:ext cx="4737126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5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0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1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9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2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6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1" y="3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1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4572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443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5B6770"/>
                </a:solidFill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6571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/>
            </a:pPr>
            <a:r>
              <a:rPr lang="en-US" sz="2100" dirty="0"/>
              <a:t>ERCOT Frequency Control Report</a:t>
            </a:r>
            <a:br>
              <a:rPr lang="en-US" sz="2100" dirty="0"/>
            </a:br>
            <a:r>
              <a:rPr lang="en-US" sz="2100" dirty="0"/>
              <a:t>July 2026</a:t>
            </a:r>
            <a:br>
              <a:rPr lang="en-US" sz="2100" dirty="0"/>
            </a:br>
            <a:br>
              <a:rPr lang="en-US" sz="2100" dirty="0"/>
            </a:br>
            <a:r>
              <a:rPr lang="en-US" sz="1050" b="0" dirty="0"/>
              <a:t>PDCWG | August 19th , 2026</a:t>
            </a:r>
            <a:br>
              <a:rPr lang="en-US" sz="1050" b="0" dirty="0"/>
            </a:br>
            <a:br>
              <a:rPr lang="en-US" sz="1050" b="0" dirty="0"/>
            </a:br>
            <a:br>
              <a:rPr lang="en-US" sz="1050" b="0" dirty="0"/>
            </a:br>
            <a:r>
              <a:rPr lang="en-US" sz="1350" b="0" i="1" dirty="0"/>
              <a:t>ERCOT</a:t>
            </a:r>
            <a:br>
              <a:rPr lang="en-US" sz="1350" b="0" i="1" dirty="0"/>
            </a:br>
            <a:r>
              <a:rPr lang="en-US" sz="1350" b="0" dirty="0"/>
              <a:t>Operations Planning</a:t>
            </a:r>
            <a:br>
              <a:rPr lang="en-US" sz="1350" b="0" dirty="0"/>
            </a:br>
            <a:br>
              <a:rPr lang="en-US" sz="1350" b="0" dirty="0"/>
            </a:br>
            <a:br>
              <a:rPr lang="en-US" sz="1050" b="0" dirty="0"/>
            </a:br>
            <a:br>
              <a:rPr lang="en-US" sz="900" b="0" dirty="0"/>
            </a:br>
            <a:fld id="{791A7780-03EF-4C42-B9F1-72A8C3465823}" type="datetime4">
              <a:rPr lang="en-US" sz="825" b="0"/>
              <a:pPr>
                <a:lnSpc>
                  <a:spcPct val="100000"/>
                </a:lnSpc>
                <a:spcBef>
                  <a:spcPts val="225"/>
                </a:spcBef>
                <a:spcAft>
                  <a:spcPts val="225"/>
                </a:spcAft>
                <a:defRPr/>
              </a:pPr>
              <a:t>August 20,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Frequency Control</a:t>
            </a:r>
          </a:p>
          <a:p>
            <a:pPr marL="668655" lvl="1" indent="205740"/>
            <a:r>
              <a:rPr lang="en-US" dirty="0"/>
              <a:t>CPS1, BAAL, RMS1</a:t>
            </a:r>
            <a:endParaRPr lang="en-US" b="0" dirty="0"/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Frequency Profile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Time Error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BAAL-003 Performance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ERCOT Energy Statistics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ERCOT System Inertia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EB353-8314-BCF2-48C1-2B0A4F0E3A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4639" y="838565"/>
            <a:ext cx="7342321" cy="533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6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6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74EB7-7D86-5745-D189-200FFB41D5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5654" y="766029"/>
            <a:ext cx="7340293" cy="532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8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AA0673-6FC2-B3D5-59D0-4CCF4C536A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5" y="842171"/>
            <a:ext cx="7235431" cy="524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Time Error Correction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91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ERCOT Daily Time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3A0D0-75EB-EC78-1BD9-99D87E0F2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4639" y="764188"/>
            <a:ext cx="7342321" cy="532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48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Corrections Log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There have been no time error corrections since December 2016</a:t>
            </a:r>
          </a:p>
        </p:txBody>
      </p:sp>
    </p:spTree>
    <p:extLst>
      <p:ext uri="{BB962C8B-B14F-4D97-AF65-F5344CB8AC3E}">
        <p14:creationId xmlns:p14="http://schemas.microsoft.com/office/powerpoint/2010/main" val="1955393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BAL-003 Performance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4807"/>
            <a:ext cx="78867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500" dirty="0">
                <a:solidFill>
                  <a:schemeClr val="tx1"/>
                </a:solidFill>
              </a:rPr>
              <a:t>Op. Year 2025 BAL-003 Selected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8CCE84-9009-D9C8-C4F1-8B293CD45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3222235"/>
            <a:ext cx="8796337" cy="174068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623360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Op. Year 2025 BAL-003 FRM Performance -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CA6EBA-7A17-CC69-1161-D63E175C8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3" y="1828800"/>
            <a:ext cx="7907434" cy="111892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FF1BAC-4621-7D96-5B00-7D3538D7E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3" y="3429000"/>
            <a:ext cx="7907433" cy="155238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10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411208"/>
          </a:xfrm>
        </p:spPr>
        <p:txBody>
          <a:bodyPr/>
          <a:lstStyle/>
          <a:p>
            <a:r>
              <a:rPr lang="en-US" dirty="0"/>
              <a:t>Summary of July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67" y="1583160"/>
            <a:ext cx="4114800" cy="411083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2"/>
                </a:solidFill>
              </a:rPr>
              <a:t>CPS1: </a:t>
            </a:r>
            <a:r>
              <a:rPr lang="en-US" sz="1800" b="1" dirty="0">
                <a:solidFill>
                  <a:schemeClr val="accent2"/>
                </a:solidFill>
              </a:rPr>
              <a:t>186.86%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2"/>
                </a:solidFill>
              </a:rPr>
              <a:t>Current CPS1 12-Month Rolling Average: </a:t>
            </a:r>
            <a:r>
              <a:rPr lang="en-US" sz="1800" b="1" dirty="0">
                <a:solidFill>
                  <a:schemeClr val="accent2"/>
                </a:solidFill>
              </a:rPr>
              <a:t>183.04%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2"/>
                </a:solidFill>
              </a:rPr>
              <a:t>0</a:t>
            </a:r>
            <a:r>
              <a:rPr lang="en-US" sz="1800" dirty="0">
                <a:solidFill>
                  <a:schemeClr val="tx2"/>
                </a:solidFill>
              </a:rPr>
              <a:t> BAAL Exceedance(s)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2"/>
                </a:solidFill>
              </a:rPr>
              <a:t>0 </a:t>
            </a:r>
            <a:r>
              <a:rPr lang="en-US" sz="1800" dirty="0">
                <a:solidFill>
                  <a:schemeClr val="tx2"/>
                </a:solidFill>
              </a:rPr>
              <a:t>hourly CPS1 score below 100%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tx2"/>
                </a:solidFill>
              </a:rPr>
              <a:t>BAAL-003 Events have updated through 2025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tx2"/>
                </a:solidFill>
              </a:rPr>
              <a:t>2025 BAAL-003 FRM Performance: </a:t>
            </a:r>
            <a:r>
              <a:rPr lang="en-US" sz="1800" b="1" dirty="0">
                <a:solidFill>
                  <a:schemeClr val="tx2"/>
                </a:solidFill>
              </a:rPr>
              <a:t>-1706.02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561139"/>
            <a:ext cx="457200" cy="168766"/>
          </a:xfrm>
        </p:spPr>
        <p:txBody>
          <a:bodyPr/>
          <a:lstStyle/>
          <a:p>
            <a:fld id="{1D93BD3E-1E9A-4970-A6F7-E7AC52762E0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50980" y="1524000"/>
            <a:ext cx="4516821" cy="472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2"/>
                </a:solidFill>
              </a:rPr>
              <a:t>2026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11.39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09.29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14.75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Energy Statistics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Total Energy: </a:t>
            </a:r>
            <a:r>
              <a:rPr lang="en-US" sz="1600" b="1" dirty="0">
                <a:solidFill>
                  <a:schemeClr val="tx2"/>
                </a:solidFill>
              </a:rPr>
              <a:t>49,833,074 MWh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Wind Energy: </a:t>
            </a:r>
            <a:r>
              <a:rPr lang="en-US" sz="1600" b="1" dirty="0">
                <a:solidFill>
                  <a:schemeClr val="tx2"/>
                </a:solidFill>
              </a:rPr>
              <a:t>8,880,082 MWh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Percent Energy from Wind: </a:t>
            </a:r>
            <a:r>
              <a:rPr lang="en-US" sz="1600" b="1" dirty="0">
                <a:solidFill>
                  <a:schemeClr val="tx2"/>
                </a:solidFill>
              </a:rPr>
              <a:t>17.82%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Solar Energy: </a:t>
            </a:r>
            <a:r>
              <a:rPr lang="en-US" sz="1600" b="1" dirty="0">
                <a:solidFill>
                  <a:schemeClr val="tx2"/>
                </a:solidFill>
              </a:rPr>
              <a:t>9,312,720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b="1" dirty="0">
                <a:solidFill>
                  <a:schemeClr val="tx2"/>
                </a:solidFill>
              </a:rPr>
              <a:t>MWh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Percent Energy from Solar: </a:t>
            </a:r>
            <a:r>
              <a:rPr lang="en-US" sz="1600" b="1" dirty="0">
                <a:solidFill>
                  <a:schemeClr val="tx2"/>
                </a:solidFill>
              </a:rPr>
              <a:t>18.69%</a:t>
            </a:r>
          </a:p>
          <a:p>
            <a:r>
              <a:rPr lang="en-US" sz="1800" dirty="0">
                <a:solidFill>
                  <a:schemeClr val="tx2"/>
                </a:solidFill>
              </a:rPr>
              <a:t>Minimum System Inertia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Mean: </a:t>
            </a:r>
            <a:r>
              <a:rPr lang="en-US" sz="1600" b="1" dirty="0">
                <a:solidFill>
                  <a:schemeClr val="tx2"/>
                </a:solidFill>
              </a:rPr>
              <a:t>299,094 MW*s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Max: </a:t>
            </a:r>
            <a:r>
              <a:rPr lang="en-US" sz="1600" b="1" dirty="0">
                <a:solidFill>
                  <a:schemeClr val="tx2"/>
                </a:solidFill>
              </a:rPr>
              <a:t>340,235 MW*s  </a:t>
            </a:r>
            <a:r>
              <a:rPr lang="en-US" sz="1600" dirty="0">
                <a:solidFill>
                  <a:schemeClr val="tx2"/>
                </a:solidFill>
              </a:rPr>
              <a:t>on July 22</a:t>
            </a:r>
            <a:r>
              <a:rPr lang="en-US" sz="1600" baseline="30000" dirty="0">
                <a:solidFill>
                  <a:schemeClr val="tx2"/>
                </a:solidFill>
              </a:rPr>
              <a:t>nd</a:t>
            </a:r>
            <a:r>
              <a:rPr lang="en-US" sz="1600" dirty="0">
                <a:solidFill>
                  <a:schemeClr val="tx2"/>
                </a:solidFill>
              </a:rPr>
              <a:t> 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Min: </a:t>
            </a:r>
            <a:r>
              <a:rPr lang="en-US" sz="1600" b="1" dirty="0">
                <a:solidFill>
                  <a:schemeClr val="tx2"/>
                </a:solidFill>
              </a:rPr>
              <a:t>265,803 MW*s  </a:t>
            </a:r>
            <a:r>
              <a:rPr lang="en-US" sz="1600" dirty="0">
                <a:solidFill>
                  <a:schemeClr val="tx2"/>
                </a:solidFill>
              </a:rPr>
              <a:t>on July 10</a:t>
            </a:r>
            <a:r>
              <a:rPr lang="en-US" sz="1600" baseline="30000" dirty="0">
                <a:solidFill>
                  <a:schemeClr val="tx2"/>
                </a:solidFill>
              </a:rPr>
              <a:t>th</a:t>
            </a:r>
            <a:r>
              <a:rPr lang="en-US" sz="1600" dirty="0">
                <a:solidFill>
                  <a:schemeClr val="tx2"/>
                </a:solidFill>
              </a:rPr>
              <a:t>  </a:t>
            </a:r>
          </a:p>
          <a:p>
            <a:pPr marL="457200" lvl="1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lvl="1"/>
            <a:endParaRPr lang="en-US" sz="1800" dirty="0">
              <a:solidFill>
                <a:srgbClr val="FF0000"/>
              </a:solidFill>
            </a:endParaRPr>
          </a:p>
          <a:p>
            <a:pPr lvl="1"/>
            <a:endParaRPr lang="en-US" sz="18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6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ERCOT Energy Statistics</a:t>
            </a:r>
          </a:p>
        </p:txBody>
      </p:sp>
    </p:spTree>
    <p:extLst>
      <p:ext uri="{BB962C8B-B14F-4D97-AF65-F5344CB8AC3E}">
        <p14:creationId xmlns:p14="http://schemas.microsoft.com/office/powerpoint/2010/main" val="1275210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6C4186-F746-C294-C99F-B89BAA2007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8934" y="840583"/>
            <a:ext cx="7333731" cy="53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2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 from Wind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A5A5A-3111-8B9A-FD09-E021118F26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4" y="838200"/>
            <a:ext cx="7235430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94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% Energy from Wind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9368A-9065-BB6B-3AF8-8743690A14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5525" y="839209"/>
            <a:ext cx="7340548" cy="533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0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 From Solar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E38AC7-CBB8-6D68-CD5B-B673CC19C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4482" y="844615"/>
            <a:ext cx="7322635" cy="53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23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% Energy from Solar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740C40-51A0-1498-AA31-BAB5E13115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6785" y="847399"/>
            <a:ext cx="7218028" cy="523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1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ERCOT System Inertia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44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Minimum System Inertia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DFEF7D-35CA-6137-3110-3B69EB75B2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3244" y="840480"/>
            <a:ext cx="7345111" cy="532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64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497463"/>
          </a:xfrm>
        </p:spPr>
        <p:txBody>
          <a:bodyPr/>
          <a:lstStyle/>
          <a:p>
            <a:r>
              <a:rPr lang="en-US" dirty="0"/>
              <a:t>Total Inertia 2016-2026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idx="1"/>
          </p:nvPr>
        </p:nvGraphicFramePr>
        <p:xfrm>
          <a:off x="197124" y="3619366"/>
          <a:ext cx="8749752" cy="2588222"/>
        </p:xfrm>
        <a:graphic>
          <a:graphicData uri="http://schemas.openxmlformats.org/drawingml/2006/table">
            <a:tbl>
              <a:tblPr firstRow="1" firstCol="1" bandRow="1"/>
              <a:tblGrid>
                <a:gridCol w="1238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3758723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8433601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94386684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1582310058"/>
                    </a:ext>
                  </a:extLst>
                </a:gridCol>
              </a:tblGrid>
              <a:tr h="481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 and Time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10/27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11/03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3:30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3/27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05/01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03/22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95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03/14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9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synch. Inertia (GW*s)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load at minimum synch. Inertia (MW)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27,831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28,425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28,397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29,883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30,679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31,767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33,784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35,578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37,039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49,130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Non-synch. Gen. in % of System Load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54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FFR Award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095031"/>
                  </a:ext>
                </a:extLst>
              </a:tr>
              <a:tr h="3263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Inertia (GW*s)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01465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1D68BF2-B098-6A40-AAA9-A7412705FB86}"/>
              </a:ext>
            </a:extLst>
          </p:cNvPr>
          <p:cNvSpPr txBox="1"/>
          <p:nvPr/>
        </p:nvSpPr>
        <p:spPr>
          <a:xfrm>
            <a:off x="5169658" y="6207588"/>
            <a:ext cx="383936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 circles denote inertia at max IRR penetration (= IRR Gen/Total Gen)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E2F7C7-4116-81B3-66DE-C0438BD84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198" y="752219"/>
            <a:ext cx="8421604" cy="285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19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BCDE79FB-97BA-492B-8D57-F1373F9ADA95}" type="slidenum">
              <a:rPr lang="en-US" smtClean="0"/>
              <a:pPr>
                <a:spcAft>
                  <a:spcPts val="450"/>
                </a:spcAft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CPS1, BAAL, &amp; RMS1</a:t>
            </a:r>
          </a:p>
        </p:txBody>
      </p:sp>
    </p:spTree>
    <p:extLst>
      <p:ext uri="{BB962C8B-B14F-4D97-AF65-F5344CB8AC3E}">
        <p14:creationId xmlns:p14="http://schemas.microsoft.com/office/powerpoint/2010/main" val="333074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8DAC07-12DA-8A22-3DE2-13BA953946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6266" y="752988"/>
            <a:ext cx="7524864" cy="54681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Hourly CPS1 by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3311E7-7EDD-8821-E1C7-AA51B960C8EE}"/>
              </a:ext>
            </a:extLst>
          </p:cNvPr>
          <p:cNvSpPr txBox="1"/>
          <p:nvPr/>
        </p:nvSpPr>
        <p:spPr>
          <a:xfrm>
            <a:off x="5181600" y="5733916"/>
            <a:ext cx="29541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Jul-26 CPS1 (%): 186.86</a:t>
            </a:r>
          </a:p>
        </p:txBody>
      </p:sp>
    </p:spTree>
    <p:extLst>
      <p:ext uri="{BB962C8B-B14F-4D97-AF65-F5344CB8AC3E}">
        <p14:creationId xmlns:p14="http://schemas.microsoft.com/office/powerpoint/2010/main" val="78846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BAAL Exceedances &amp; Violations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There were 0 BAAL exceedance(s) in July.</a:t>
            </a:r>
          </a:p>
          <a:p>
            <a:pPr marL="0" indent="0">
              <a:buNone/>
            </a:pPr>
            <a:endParaRPr lang="en-US" sz="1600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en-US" sz="20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134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4D979-BBF3-483E-3549-132D4AB1B0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0029" y="721167"/>
            <a:ext cx="7463936" cy="54156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15-Minute Average CPS1%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0E55C8-5439-C5C9-8EEB-8F332A67425D}"/>
              </a:ext>
            </a:extLst>
          </p:cNvPr>
          <p:cNvSpPr txBox="1"/>
          <p:nvPr/>
        </p:nvSpPr>
        <p:spPr>
          <a:xfrm>
            <a:off x="5320437" y="762000"/>
            <a:ext cx="29541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Jul-26 CPS1 (%): 186.86</a:t>
            </a:r>
          </a:p>
        </p:txBody>
      </p:sp>
    </p:spTree>
    <p:extLst>
      <p:ext uri="{BB962C8B-B14F-4D97-AF65-F5344CB8AC3E}">
        <p14:creationId xmlns:p14="http://schemas.microsoft.com/office/powerpoint/2010/main" val="32493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12-Month Rolling Average CPS1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43458-2884-33DE-06FF-723C65B35324}"/>
              </a:ext>
            </a:extLst>
          </p:cNvPr>
          <p:cNvSpPr txBox="1"/>
          <p:nvPr/>
        </p:nvSpPr>
        <p:spPr>
          <a:xfrm>
            <a:off x="4114939" y="900941"/>
            <a:ext cx="3643626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Current 12-Month Rolling Average 183.04%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FC447-8114-EC29-15CA-6D601DE3AF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37887" y="1208718"/>
            <a:ext cx="6515827" cy="473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4478AD-0B03-53F2-9F28-D860832A9D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67592" y="838200"/>
            <a:ext cx="7456417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4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99B1AB-8105-F0FD-2774-F334EEA84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4" y="914399"/>
            <a:ext cx="723543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5218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5.xml><?xml version="1.0" encoding="utf-8"?>
<a:theme xmlns:a="http://schemas.openxmlformats.org/drawingml/2006/main" name="1_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48F63C-08AC-4CDD-B36F-0851B11853C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119177</TotalTime>
  <Words>1055</Words>
  <Application>Microsoft Office PowerPoint</Application>
  <PresentationFormat>On-screen Show (4:3)</PresentationFormat>
  <Paragraphs>259</Paragraphs>
  <Slides>29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Cambria</vt:lpstr>
      <vt:lpstr>Times New Roman</vt:lpstr>
      <vt:lpstr>Wingdings</vt:lpstr>
      <vt:lpstr>1_Custom Design</vt:lpstr>
      <vt:lpstr>Office Theme</vt:lpstr>
      <vt:lpstr>Custom Design</vt:lpstr>
      <vt:lpstr>Cover</vt:lpstr>
      <vt:lpstr>1_Office Theme</vt:lpstr>
      <vt:lpstr>ERCOT Frequency Control Report July 2026  PDCWG | August 19th , 2026   ERCOT Operations Planning    August 20, 2026</vt:lpstr>
      <vt:lpstr>Summary of July 2026</vt:lpstr>
      <vt:lpstr>Frequency Control</vt:lpstr>
      <vt:lpstr>Hourly CPS1 by Day</vt:lpstr>
      <vt:lpstr>BAAL Exceedances &amp; Violations</vt:lpstr>
      <vt:lpstr>15-Minute Average CPS1%</vt:lpstr>
      <vt:lpstr>12-Month Rolling Average CPS1</vt:lpstr>
      <vt:lpstr>Daily RMS1 of ERCOT Frequency by Year</vt:lpstr>
      <vt:lpstr>Daily RMS1 of ERCOT Frequency by Month</vt:lpstr>
      <vt:lpstr>Daily RMS1 of ERCOT Frequency by Month</vt:lpstr>
      <vt:lpstr>Frequency Profile Comparison</vt:lpstr>
      <vt:lpstr>Frequency Profile Comparison</vt:lpstr>
      <vt:lpstr>Frequency Profile Comparison</vt:lpstr>
      <vt:lpstr>Time Error Correction</vt:lpstr>
      <vt:lpstr>ERCOT Daily Time Error</vt:lpstr>
      <vt:lpstr>Time Error Corrections Log Summary</vt:lpstr>
      <vt:lpstr>BAL-003 Performance</vt:lpstr>
      <vt:lpstr>Op. Year 2025 BAL-003 Selected Events</vt:lpstr>
      <vt:lpstr>Op. Year 2025 BAL-003 FRM Performance - Update</vt:lpstr>
      <vt:lpstr>ERCOT Energy Statistics</vt:lpstr>
      <vt:lpstr>Total Energy</vt:lpstr>
      <vt:lpstr>Total Energy from Wind Generation</vt:lpstr>
      <vt:lpstr>% Energy from Wind Generation</vt:lpstr>
      <vt:lpstr>Total Energy From Solar Generation</vt:lpstr>
      <vt:lpstr>% Energy from Solar Generation</vt:lpstr>
      <vt:lpstr>ERCOT System Inertia</vt:lpstr>
      <vt:lpstr>Daily Minimum System Inertia</vt:lpstr>
      <vt:lpstr>Total Inertia 2016-2026</vt:lpstr>
      <vt:lpstr>Questions/Comments?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De Levante, Gustavo</cp:lastModifiedBy>
  <cp:revision>1906</cp:revision>
  <cp:lastPrinted>2016-01-21T20:53:15Z</cp:lastPrinted>
  <dcterms:created xsi:type="dcterms:W3CDTF">2016-01-21T15:20:31Z</dcterms:created>
  <dcterms:modified xsi:type="dcterms:W3CDTF">2026-08-20T14:33:53Z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2023-07-20T20:05:58Z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4bb8b6c0-eb8f-4d74-95a4-9b16df83a852</vt:lpwstr>
  </property>
  <property fmtid="{D5CDD505-2E9C-101B-9397-08002B2CF9AE}" pid="9" name="MSIP_Label_7084cbda-52b8-46fb-a7b7-cb5bd465ed85_ContentBits">
    <vt:lpwstr>0</vt:lpwstr>
  </property>
</Properties>
</file>