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3"/>
  </p:notesMasterIdLst>
  <p:handoutMasterIdLst>
    <p:handoutMasterId r:id="rId14"/>
  </p:handoutMasterIdLst>
  <p:sldIdLst>
    <p:sldId id="272" r:id="rId6"/>
    <p:sldId id="2147478763" r:id="rId7"/>
    <p:sldId id="2147478774" r:id="rId8"/>
    <p:sldId id="2147478775" r:id="rId9"/>
    <p:sldId id="2147478777" r:id="rId10"/>
    <p:sldId id="2147478778" r:id="rId11"/>
    <p:sldId id="26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809351-9735-4073-97D8-E6D11CC4EB8D}" v="13" dt="2026-08-18T19:07:45.3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vas, Jamie" userId="5cb87d98-67d4-4575-8fab-73d2957ac062" providerId="ADAL" clId="{15F2D4A8-7540-4531-868A-9578FE99C065}"/>
    <pc:docChg chg="undo custSel addSld delSld modSld">
      <pc:chgData name="Lavas, Jamie" userId="5cb87d98-67d4-4575-8fab-73d2957ac062" providerId="ADAL" clId="{15F2D4A8-7540-4531-868A-9578FE99C065}" dt="2026-08-19T14:56:32.969" v="1772" actId="20577"/>
      <pc:docMkLst>
        <pc:docMk/>
      </pc:docMkLst>
      <pc:sldChg chg="modSp mod">
        <pc:chgData name="Lavas, Jamie" userId="5cb87d98-67d4-4575-8fab-73d2957ac062" providerId="ADAL" clId="{15F2D4A8-7540-4531-868A-9578FE99C065}" dt="2026-08-18T19:07:45.307" v="1189"/>
        <pc:sldMkLst>
          <pc:docMk/>
          <pc:sldMk cId="3584611109" sldId="272"/>
        </pc:sldMkLst>
        <pc:spChg chg="mod">
          <ac:chgData name="Lavas, Jamie" userId="5cb87d98-67d4-4575-8fab-73d2957ac062" providerId="ADAL" clId="{15F2D4A8-7540-4531-868A-9578FE99C065}" dt="2026-08-18T19:07:45.307" v="1189"/>
          <ac:spMkLst>
            <pc:docMk/>
            <pc:sldMk cId="3584611109" sldId="272"/>
            <ac:spMk id="13" creationId="{619804EA-9740-9589-9164-5FD489B897C1}"/>
          </ac:spMkLst>
        </pc:spChg>
      </pc:sldChg>
      <pc:sldChg chg="modSp mod">
        <pc:chgData name="Lavas, Jamie" userId="5cb87d98-67d4-4575-8fab-73d2957ac062" providerId="ADAL" clId="{15F2D4A8-7540-4531-868A-9578FE99C065}" dt="2026-08-19T14:53:54.560" v="1724" actId="20577"/>
        <pc:sldMkLst>
          <pc:docMk/>
          <pc:sldMk cId="1876632128" sldId="2147478763"/>
        </pc:sldMkLst>
        <pc:graphicFrameChg chg="mod modGraphic">
          <ac:chgData name="Lavas, Jamie" userId="5cb87d98-67d4-4575-8fab-73d2957ac062" providerId="ADAL" clId="{15F2D4A8-7540-4531-868A-9578FE99C065}" dt="2026-08-19T14:53:54.560" v="1724" actId="20577"/>
          <ac:graphicFrameMkLst>
            <pc:docMk/>
            <pc:sldMk cId="1876632128" sldId="2147478763"/>
            <ac:graphicFrameMk id="7" creationId="{0F8580E9-FC21-3314-BAA4-2C7A0380C023}"/>
          </ac:graphicFrameMkLst>
        </pc:graphicFrameChg>
      </pc:sldChg>
      <pc:sldChg chg="del">
        <pc:chgData name="Lavas, Jamie" userId="5cb87d98-67d4-4575-8fab-73d2957ac062" providerId="ADAL" clId="{15F2D4A8-7540-4531-868A-9578FE99C065}" dt="2026-08-18T18:20:13.190" v="609" actId="2696"/>
        <pc:sldMkLst>
          <pc:docMk/>
          <pc:sldMk cId="3089704117" sldId="2147478771"/>
        </pc:sldMkLst>
      </pc:sldChg>
      <pc:sldChg chg="del">
        <pc:chgData name="Lavas, Jamie" userId="5cb87d98-67d4-4575-8fab-73d2957ac062" providerId="ADAL" clId="{15F2D4A8-7540-4531-868A-9578FE99C065}" dt="2026-08-18T18:20:15.900" v="610" actId="2696"/>
        <pc:sldMkLst>
          <pc:docMk/>
          <pc:sldMk cId="2709496621" sldId="2147478772"/>
        </pc:sldMkLst>
      </pc:sldChg>
      <pc:sldChg chg="modSp mod">
        <pc:chgData name="Lavas, Jamie" userId="5cb87d98-67d4-4575-8fab-73d2957ac062" providerId="ADAL" clId="{15F2D4A8-7540-4531-868A-9578FE99C065}" dt="2026-08-18T18:20:50.226" v="611" actId="400"/>
        <pc:sldMkLst>
          <pc:docMk/>
          <pc:sldMk cId="3849534421" sldId="2147478775"/>
        </pc:sldMkLst>
        <pc:graphicFrameChg chg="modGraphic">
          <ac:chgData name="Lavas, Jamie" userId="5cb87d98-67d4-4575-8fab-73d2957ac062" providerId="ADAL" clId="{15F2D4A8-7540-4531-868A-9578FE99C065}" dt="2026-08-18T18:20:50.226" v="611" actId="400"/>
          <ac:graphicFrameMkLst>
            <pc:docMk/>
            <pc:sldMk cId="3849534421" sldId="2147478775"/>
            <ac:graphicFrameMk id="5" creationId="{D5E30DC2-EBFE-25ED-5466-BB8C809AC3A6}"/>
          </ac:graphicFrameMkLst>
        </pc:graphicFrameChg>
      </pc:sldChg>
      <pc:sldChg chg="modSp mod">
        <pc:chgData name="Lavas, Jamie" userId="5cb87d98-67d4-4575-8fab-73d2957ac062" providerId="ADAL" clId="{15F2D4A8-7540-4531-868A-9578FE99C065}" dt="2026-08-18T18:59:39.998" v="1166" actId="6549"/>
        <pc:sldMkLst>
          <pc:docMk/>
          <pc:sldMk cId="4052061373" sldId="2147478777"/>
        </pc:sldMkLst>
        <pc:graphicFrameChg chg="mod modGraphic">
          <ac:chgData name="Lavas, Jamie" userId="5cb87d98-67d4-4575-8fab-73d2957ac062" providerId="ADAL" clId="{15F2D4A8-7540-4531-868A-9578FE99C065}" dt="2026-08-18T18:59:39.998" v="1166" actId="6549"/>
          <ac:graphicFrameMkLst>
            <pc:docMk/>
            <pc:sldMk cId="4052061373" sldId="2147478777"/>
            <ac:graphicFrameMk id="5" creationId="{DFD0A9E4-B2E2-CED7-7E5E-C27E4A720793}"/>
          </ac:graphicFrameMkLst>
        </pc:graphicFrameChg>
      </pc:sldChg>
      <pc:sldChg chg="modSp add mod">
        <pc:chgData name="Lavas, Jamie" userId="5cb87d98-67d4-4575-8fab-73d2957ac062" providerId="ADAL" clId="{15F2D4A8-7540-4531-868A-9578FE99C065}" dt="2026-08-19T14:56:32.969" v="1772" actId="20577"/>
        <pc:sldMkLst>
          <pc:docMk/>
          <pc:sldMk cId="2460570697" sldId="2147478778"/>
        </pc:sldMkLst>
        <pc:spChg chg="mod">
          <ac:chgData name="Lavas, Jamie" userId="5cb87d98-67d4-4575-8fab-73d2957ac062" providerId="ADAL" clId="{15F2D4A8-7540-4531-868A-9578FE99C065}" dt="2026-08-18T19:06:35.329" v="1172" actId="20577"/>
          <ac:spMkLst>
            <pc:docMk/>
            <pc:sldMk cId="2460570697" sldId="2147478778"/>
            <ac:spMk id="2" creationId="{D59BDCC7-0143-495B-DCBB-CD68D09B91A2}"/>
          </ac:spMkLst>
        </pc:spChg>
        <pc:graphicFrameChg chg="modGraphic">
          <ac:chgData name="Lavas, Jamie" userId="5cb87d98-67d4-4575-8fab-73d2957ac062" providerId="ADAL" clId="{15F2D4A8-7540-4531-868A-9578FE99C065}" dt="2026-08-19T14:56:32.969" v="1772" actId="20577"/>
          <ac:graphicFrameMkLst>
            <pc:docMk/>
            <pc:sldMk cId="2460570697" sldId="2147478778"/>
            <ac:graphicFrameMk id="5" creationId="{2D7CE8CF-746E-1707-C02C-3E8F614626C7}"/>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8/18/2026</a:t>
            </a:fld>
            <a:endParaRPr lang="en-US"/>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17, 2026</a:t>
            </a:fld>
            <a:endParaRPr lang="en-US"/>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17, 2026</a:t>
            </a:fld>
            <a:endParaRPr lang="en-US"/>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17, 2026</a:t>
            </a:fld>
            <a:endParaRPr lang="en-US"/>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17, 2026</a:t>
            </a:fld>
            <a:endParaRPr lang="en-US"/>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17, 2026</a:t>
            </a:fld>
            <a:endParaRPr lang="en-US"/>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17, 2026</a:t>
            </a:fld>
            <a:endParaRPr lang="en-US"/>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image" Target="../media/image3.sv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17, 2026</a:t>
            </a:fld>
            <a:endParaRPr lang="en-US"/>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developer.ercot.com/applications/ews/Market%20Information%20Messages/Price%20Corrected%20RTM%20MCPCs%20by%20SCED%20Interval/" TargetMode="External"/><Relationship Id="rId2" Type="http://schemas.openxmlformats.org/officeDocument/2006/relationships/hyperlink" Target="https://developer.ercot.com/applications/ews/Market%20Information%20Messages/RT%20Clearing%20Prices%20for%20Capacity%20by%20SCED%20Interval/"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normAutofit/>
          </a:bodyPr>
          <a:lstStyle/>
          <a:p>
            <a:r>
              <a:rPr lang="en-US" sz="3200" dirty="0">
                <a:solidFill>
                  <a:schemeClr val="tx2"/>
                </a:solidFill>
              </a:rPr>
              <a:t>Data and Information Products Update </a:t>
            </a:r>
            <a:br>
              <a:rPr lang="en-US" sz="2800" dirty="0">
                <a:solidFill>
                  <a:schemeClr val="tx2"/>
                </a:solidFill>
              </a:rPr>
            </a:br>
            <a:br>
              <a:rPr lang="en-US" sz="1400" b="0" dirty="0"/>
            </a:br>
            <a:br>
              <a:rPr lang="en-US" sz="1400" b="0" dirty="0"/>
            </a:br>
            <a:br>
              <a:rPr lang="en-US" sz="1400" b="0" dirty="0"/>
            </a:br>
            <a:r>
              <a:rPr lang="en-US" sz="1800" b="0" i="1" dirty="0"/>
              <a:t>Jamie Lavas</a:t>
            </a:r>
            <a:br>
              <a:rPr lang="en-US" sz="1800" b="0" i="1" dirty="0"/>
            </a:br>
            <a:br>
              <a:rPr lang="en-US" sz="1200" b="0" dirty="0"/>
            </a:br>
            <a:r>
              <a:rPr lang="en-US" sz="1200" b="0" dirty="0"/>
              <a:t>July 2026</a:t>
            </a:r>
            <a:endParaRPr lang="en-US" dirty="0"/>
          </a:p>
        </p:txBody>
      </p:sp>
      <p:sp>
        <p:nvSpPr>
          <p:cNvPr id="11" name="Text Placeholder 10">
            <a:extLst>
              <a:ext uri="{FF2B5EF4-FFF2-40B4-BE49-F238E27FC236}">
                <a16:creationId xmlns:a16="http://schemas.microsoft.com/office/drawing/2014/main" id="{D83F62B0-6886-0C8B-6EFE-6D66885D0E4B}"/>
              </a:ext>
            </a:extLst>
          </p:cNvPr>
          <p:cNvSpPr>
            <a:spLocks noGrp="1"/>
          </p:cNvSpPr>
          <p:nvPr>
            <p:ph type="body" sz="quarter" idx="15"/>
          </p:nvPr>
        </p:nvSpPr>
        <p:spPr>
          <a:prstGeom prst="foldedCorner">
            <a:avLst>
              <a:gd name="adj" fmla="val 23384"/>
            </a:avLst>
          </a:prstGeom>
          <a:solidFill>
            <a:srgbClr val="E6EBF0">
              <a:alpha val="67000"/>
            </a:srgbClr>
          </a:solidFill>
          <a:ln>
            <a:solidFill>
              <a:srgbClr val="E6EBF0"/>
            </a:solidFill>
          </a:ln>
        </p:spPr>
        <p:txBody>
          <a:bodyPr lIns="274320" tIns="182880" rIns="91440"/>
          <a:lstStyle/>
          <a:p>
            <a:r>
              <a:rPr lang="en-US"/>
              <a:t>Key Takeaways</a:t>
            </a:r>
          </a:p>
          <a:p>
            <a:pPr marL="548640" indent="-182880">
              <a:lnSpc>
                <a:spcPct val="100000"/>
              </a:lnSpc>
              <a:spcBef>
                <a:spcPts val="300"/>
              </a:spcBef>
              <a:spcAft>
                <a:spcPts val="300"/>
              </a:spcAft>
              <a:buFont typeface="Arial" panose="020B0604020202020204" pitchFamily="34" charset="0"/>
              <a:buChar char="•"/>
            </a:pPr>
            <a:r>
              <a:rPr lang="en-US">
                <a:solidFill>
                  <a:schemeClr val="tx2"/>
                </a:solidFill>
              </a:rPr>
              <a:t>Open Product Issue Recap &amp; Upcoming Release Changes</a:t>
            </a:r>
            <a:endParaRPr lang="en-US" b="0"/>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xfrm>
            <a:off x="6427365" y="1092199"/>
            <a:ext cx="5201213" cy="3155335"/>
          </a:xfrm>
          <a:noFill/>
        </p:spPr>
        <p:txBody>
          <a:bodyPr lIns="0" tIns="0" rIns="0" bIns="0" anchor="t"/>
          <a:lstStyle/>
          <a:p>
            <a:r>
              <a:rPr lang="en-US" dirty="0"/>
              <a:t>Outline:</a:t>
            </a:r>
          </a:p>
          <a:p>
            <a:pPr marL="342900" indent="274320">
              <a:buFont typeface="Arial" panose="020B0604020202020204" pitchFamily="34" charset="0"/>
              <a:buChar char="•"/>
            </a:pPr>
            <a:r>
              <a:rPr lang="en-US" b="0" dirty="0"/>
              <a:t>Product Issues</a:t>
            </a:r>
          </a:p>
          <a:p>
            <a:pPr marL="342900" indent="274320">
              <a:buFont typeface="Arial" panose="020B0604020202020204" pitchFamily="34" charset="0"/>
              <a:buChar char="•"/>
            </a:pPr>
            <a:r>
              <a:rPr lang="en-US" b="0" dirty="0"/>
              <a:t>On-Cycle Release 8 (08/26-08/27)</a:t>
            </a:r>
          </a:p>
          <a:p>
            <a:pPr marL="342900" indent="274320">
              <a:buFont typeface="Arial" panose="020B0604020202020204" pitchFamily="34" charset="0"/>
              <a:buChar char="•"/>
            </a:pPr>
            <a:r>
              <a:rPr lang="en-US" b="0" dirty="0"/>
              <a:t>DRAFT On-Cycle Release 9 (09/30-10/01)</a:t>
            </a:r>
          </a:p>
          <a:p>
            <a:pPr marL="342900" indent="274320">
              <a:buFont typeface="Arial" panose="020B0604020202020204" pitchFamily="34" charset="0"/>
              <a:buChar char="•"/>
            </a:pPr>
            <a:r>
              <a:rPr lang="en-US" b="0" dirty="0"/>
              <a:t>FUTURE On-Cycle Release 10 (10/28-10/29)</a:t>
            </a:r>
          </a:p>
          <a:p>
            <a:pPr marL="342900" indent="274320">
              <a:buFont typeface="Arial" panose="020B0604020202020204" pitchFamily="34" charset="0"/>
              <a:buChar char="•"/>
            </a:pPr>
            <a:r>
              <a:rPr lang="en-US" b="0" dirty="0"/>
              <a:t>FUTURE On-Cycle Release 11 (12/16-12/17)</a:t>
            </a:r>
          </a:p>
          <a:p>
            <a:pPr marL="342900"/>
            <a:endParaRPr lang="en-US" dirty="0"/>
          </a:p>
          <a:p>
            <a:endParaRPr lang="en-US" dirty="0"/>
          </a:p>
        </p:txBody>
      </p:sp>
    </p:spTree>
    <p:extLst>
      <p:ext uri="{BB962C8B-B14F-4D97-AF65-F5344CB8AC3E}">
        <p14:creationId xmlns:p14="http://schemas.microsoft.com/office/powerpoint/2010/main" val="358461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6C0C0-0BCB-DB26-662D-330CD3E12C91}"/>
              </a:ext>
            </a:extLst>
          </p:cNvPr>
          <p:cNvSpPr>
            <a:spLocks noGrp="1"/>
          </p:cNvSpPr>
          <p:nvPr>
            <p:ph type="title"/>
          </p:nvPr>
        </p:nvSpPr>
        <p:spPr>
          <a:xfrm>
            <a:off x="1257300" y="457200"/>
            <a:ext cx="10401300" cy="626533"/>
          </a:xfrm>
        </p:spPr>
        <p:txBody>
          <a:bodyPr/>
          <a:lstStyle/>
          <a:p>
            <a:r>
              <a:rPr lang="en-US"/>
              <a:t>Open Product Issues</a:t>
            </a:r>
          </a:p>
        </p:txBody>
      </p:sp>
      <p:sp>
        <p:nvSpPr>
          <p:cNvPr id="4" name="Slide Number Placeholder 3">
            <a:extLst>
              <a:ext uri="{FF2B5EF4-FFF2-40B4-BE49-F238E27FC236}">
                <a16:creationId xmlns:a16="http://schemas.microsoft.com/office/drawing/2014/main" id="{C31AA175-1712-7D6A-A857-023F303E9B5A}"/>
              </a:ext>
            </a:extLst>
          </p:cNvPr>
          <p:cNvSpPr>
            <a:spLocks noGrp="1"/>
          </p:cNvSpPr>
          <p:nvPr>
            <p:ph type="sldNum" sz="quarter" idx="12"/>
          </p:nvPr>
        </p:nvSpPr>
        <p:spPr/>
        <p:txBody>
          <a:bodyPr/>
          <a:lstStyle/>
          <a:p>
            <a:fld id="{BCDE79FB-97BA-492B-8D57-F1373F9ADA95}" type="slidenum">
              <a:rPr lang="en-US" smtClean="0"/>
              <a:t>2</a:t>
            </a:fld>
            <a:endParaRPr lang="en-US"/>
          </a:p>
        </p:txBody>
      </p:sp>
      <p:graphicFrame>
        <p:nvGraphicFramePr>
          <p:cNvPr id="7" name="Table 6">
            <a:extLst>
              <a:ext uri="{FF2B5EF4-FFF2-40B4-BE49-F238E27FC236}">
                <a16:creationId xmlns:a16="http://schemas.microsoft.com/office/drawing/2014/main" id="{0F8580E9-FC21-3314-BAA4-2C7A0380C023}"/>
              </a:ext>
            </a:extLst>
          </p:cNvPr>
          <p:cNvGraphicFramePr>
            <a:graphicFrameLocks noGrp="1"/>
          </p:cNvGraphicFramePr>
          <p:nvPr>
            <p:extLst>
              <p:ext uri="{D42A27DB-BD31-4B8C-83A1-F6EECF244321}">
                <p14:modId xmlns:p14="http://schemas.microsoft.com/office/powerpoint/2010/main" val="2091040673"/>
              </p:ext>
            </p:extLst>
          </p:nvPr>
        </p:nvGraphicFramePr>
        <p:xfrm>
          <a:off x="533400" y="890574"/>
          <a:ext cx="11125198" cy="3469839"/>
        </p:xfrm>
        <a:graphic>
          <a:graphicData uri="http://schemas.openxmlformats.org/drawingml/2006/table">
            <a:tbl>
              <a:tblPr firstRow="1" bandRow="1">
                <a:tableStyleId>{B301B821-A1FF-4177-AEE7-76D212191A09}</a:tableStyleId>
              </a:tblPr>
              <a:tblGrid>
                <a:gridCol w="778932">
                  <a:extLst>
                    <a:ext uri="{9D8B030D-6E8A-4147-A177-3AD203B41FA5}">
                      <a16:colId xmlns:a16="http://schemas.microsoft.com/office/drawing/2014/main" val="1137848847"/>
                    </a:ext>
                  </a:extLst>
                </a:gridCol>
                <a:gridCol w="2507638">
                  <a:extLst>
                    <a:ext uri="{9D8B030D-6E8A-4147-A177-3AD203B41FA5}">
                      <a16:colId xmlns:a16="http://schemas.microsoft.com/office/drawing/2014/main" val="2921331168"/>
                    </a:ext>
                  </a:extLst>
                </a:gridCol>
                <a:gridCol w="7838628">
                  <a:extLst>
                    <a:ext uri="{9D8B030D-6E8A-4147-A177-3AD203B41FA5}">
                      <a16:colId xmlns:a16="http://schemas.microsoft.com/office/drawing/2014/main" val="2738300016"/>
                    </a:ext>
                  </a:extLst>
                </a:gridCol>
              </a:tblGrid>
              <a:tr h="56750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Issue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10082">
                <a:tc>
                  <a:txBody>
                    <a:bodyPr/>
                    <a:lstStyle/>
                    <a:p>
                      <a:pPr algn="ctr"/>
                      <a:r>
                        <a:rPr lang="en-US" sz="1200" b="0" i="0" u="none" strike="noStrike" kern="1200" dirty="0">
                          <a:solidFill>
                            <a:srgbClr val="000000"/>
                          </a:solidFill>
                          <a:effectLst/>
                          <a:latin typeface="Aptos Narrow" panose="020B0004020202020204" pitchFamily="34" charset="0"/>
                          <a:ea typeface="+mn-ea"/>
                          <a:cs typeface="+mn-cs"/>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b="0" i="0" kern="1200" dirty="0">
                          <a:solidFill>
                            <a:schemeClr val="dk1"/>
                          </a:solidFill>
                          <a:effectLst/>
                          <a:latin typeface="Aptos Narrow" panose="020B0004020202020204" pitchFamily="34" charset="0"/>
                          <a:ea typeface="+mn-ea"/>
                          <a:cs typeface="+mn-cs"/>
                        </a:rPr>
                        <a:t>Supplemental IDR Required Interval Data Extract | COMS-457 | </a:t>
                      </a:r>
                      <a:r>
                        <a:rPr lang="en-US" sz="1200" b="0" i="0" kern="1200" dirty="0" err="1">
                          <a:solidFill>
                            <a:schemeClr val="dk1"/>
                          </a:solidFill>
                          <a:effectLst/>
                          <a:latin typeface="Aptos Narrow" panose="020B0004020202020204" pitchFamily="34" charset="0"/>
                          <a:ea typeface="+mn-ea"/>
                          <a:cs typeface="+mn-cs"/>
                        </a:rPr>
                        <a:t>Rpt</a:t>
                      </a:r>
                      <a:r>
                        <a:rPr lang="en-US" sz="1200" b="0" i="0" kern="1200" dirty="0">
                          <a:solidFill>
                            <a:schemeClr val="dk1"/>
                          </a:solidFill>
                          <a:effectLst/>
                          <a:latin typeface="Aptos Narrow" panose="020B0004020202020204" pitchFamily="34" charset="0"/>
                          <a:ea typeface="+mn-ea"/>
                          <a:cs typeface="+mn-cs"/>
                        </a:rPr>
                        <a:t> ID 1041</a:t>
                      </a:r>
                      <a:endParaRPr lang="en-US" sz="1200" b="0" i="0" u="none" strike="noStrike" kern="1200" dirty="0">
                        <a:solidFill>
                          <a:srgbClr val="000000"/>
                        </a:solidFill>
                        <a:effectLst/>
                        <a:latin typeface="Aptos Narrow" panose="020B000402020202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it-IT" sz="1200" dirty="0">
                          <a:effectLst/>
                          <a:latin typeface="Aptos Narrow" panose="020B0004020202020204" pitchFamily="34" charset="0"/>
                        </a:rPr>
                        <a:t>Fix to be implemented Off-Cycle 8/20 to update Point in Time snapshot logic used to determine the operational timestamp of data records which was causing this extract to pull incomplete data sets. ERCOT will not rerun prior op days as this issue appears to have been occuring for several years. The only impact to MPs will be additional rows of data.</a:t>
                      </a: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5358384"/>
                  </a:ext>
                </a:extLst>
              </a:tr>
              <a:tr h="1096124">
                <a:tc>
                  <a:txBody>
                    <a:bodyPr/>
                    <a:lstStyle/>
                    <a:p>
                      <a:pPr algn="ctr"/>
                      <a:r>
                        <a:rPr lang="en-US" sz="1200" b="0" i="0" u="none" strike="noStrike" kern="1200" dirty="0">
                          <a:solidFill>
                            <a:srgbClr val="000000"/>
                          </a:solidFill>
                          <a:effectLst/>
                          <a:latin typeface="Aptos Narrow" panose="020B0004020202020204" pitchFamily="34" charset="0"/>
                          <a:ea typeface="+mn-ea"/>
                          <a:cs typeface="+mn-cs"/>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b="0" i="0" u="none" strike="noStrike" kern="1200" dirty="0">
                          <a:solidFill>
                            <a:srgbClr val="000000"/>
                          </a:solidFill>
                          <a:effectLst/>
                          <a:latin typeface="Aptos Narrow" panose="020B0004020202020204" pitchFamily="34" charset="0"/>
                          <a:ea typeface="+mn-ea"/>
                          <a:cs typeface="+mn-cs"/>
                        </a:rPr>
                        <a:t>Weather Assumptions | NP4-722-CD| </a:t>
                      </a:r>
                      <a:r>
                        <a:rPr lang="en-US" sz="1200" b="0" i="0" u="none" strike="noStrike" kern="1200" dirty="0" err="1">
                          <a:solidFill>
                            <a:srgbClr val="000000"/>
                          </a:solidFill>
                          <a:effectLst/>
                          <a:latin typeface="Aptos Narrow" panose="020B0004020202020204" pitchFamily="34" charset="0"/>
                          <a:ea typeface="+mn-ea"/>
                          <a:cs typeface="+mn-cs"/>
                        </a:rPr>
                        <a:t>Rpt</a:t>
                      </a:r>
                      <a:r>
                        <a:rPr lang="en-US" sz="1200" b="0" i="0" u="none" strike="noStrike" kern="1200" dirty="0">
                          <a:solidFill>
                            <a:srgbClr val="000000"/>
                          </a:solidFill>
                          <a:effectLst/>
                          <a:latin typeface="Aptos Narrow" panose="020B0004020202020204" pitchFamily="34" charset="0"/>
                          <a:ea typeface="+mn-ea"/>
                          <a:cs typeface="+mn-cs"/>
                        </a:rPr>
                        <a:t> ID 12325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200" dirty="0">
                          <a:effectLst/>
                          <a:latin typeface="Aptos Narrow" panose="020B0004020202020204" pitchFamily="34" charset="0"/>
                        </a:rPr>
                        <a:t>08/08/2026 05:00 report posted with values of 0 for the weather zones due to issues with the timing of the incoming vendor files.</a:t>
                      </a:r>
                      <a:endParaRPr lang="it-IT" sz="1200" dirty="0">
                        <a:effectLst/>
                        <a:latin typeface="Aptos Narrow" panose="020B0004020202020204" pitchFamily="34"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5327760"/>
                  </a:ext>
                </a:extLst>
              </a:tr>
              <a:tr h="1096124">
                <a:tc>
                  <a:txBody>
                    <a:bodyPr/>
                    <a:lstStyle/>
                    <a:p>
                      <a:pPr algn="ctr"/>
                      <a:r>
                        <a:rPr lang="en-US" sz="1200" b="0" i="0" u="none" strike="noStrike" kern="1200" dirty="0">
                          <a:solidFill>
                            <a:srgbClr val="000000"/>
                          </a:solidFill>
                          <a:effectLst/>
                          <a:latin typeface="Aptos Narrow" panose="020B0004020202020204" pitchFamily="34" charset="0"/>
                          <a:ea typeface="+mn-ea"/>
                          <a:cs typeface="+mn-cs"/>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b="0" i="0" u="none" strike="noStrike" kern="1200" dirty="0">
                          <a:solidFill>
                            <a:srgbClr val="000000"/>
                          </a:solidFill>
                          <a:effectLst/>
                          <a:latin typeface="Aptos Narrow" panose="020B0004020202020204" pitchFamily="34" charset="0"/>
                          <a:ea typeface="+mn-ea"/>
                          <a:cs typeface="+mn-cs"/>
                        </a:rPr>
                        <a:t>Extracts using relying on Batch controls 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it-IT" sz="1200" dirty="0">
                          <a:effectLst/>
                          <a:latin typeface="Aptos Narrow" panose="020B0004020202020204" pitchFamily="34" charset="0"/>
                        </a:rPr>
                        <a:t>While researching the above Supplemental IDR issue, we have found that the run date for some extracts is off by a day or more due to operational issues with how jobs are restarted after any system issue has caused it to stop before successfully executing. ERCOT is researching the issue and impacts to extracts to determine the scope and severity and will communicate more details when they are available.</a:t>
                      </a: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4457422"/>
                  </a:ext>
                </a:extLst>
              </a:tr>
            </a:tbl>
          </a:graphicData>
        </a:graphic>
      </p:graphicFrame>
    </p:spTree>
    <p:extLst>
      <p:ext uri="{BB962C8B-B14F-4D97-AF65-F5344CB8AC3E}">
        <p14:creationId xmlns:p14="http://schemas.microsoft.com/office/powerpoint/2010/main" val="1876632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17516-0ACA-06C2-2E19-1212D4E3D3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8759B-0210-989B-451C-16BEF2870924}"/>
              </a:ext>
            </a:extLst>
          </p:cNvPr>
          <p:cNvSpPr>
            <a:spLocks noGrp="1"/>
          </p:cNvSpPr>
          <p:nvPr>
            <p:ph type="title"/>
          </p:nvPr>
        </p:nvSpPr>
        <p:spPr>
          <a:xfrm>
            <a:off x="1257300" y="457200"/>
            <a:ext cx="10401300" cy="626533"/>
          </a:xfrm>
        </p:spPr>
        <p:txBody>
          <a:bodyPr/>
          <a:lstStyle/>
          <a:p>
            <a:r>
              <a:rPr lang="en-US"/>
              <a:t>Release Summary of Product Changes</a:t>
            </a:r>
          </a:p>
        </p:txBody>
      </p:sp>
      <p:sp>
        <p:nvSpPr>
          <p:cNvPr id="4" name="Slide Number Placeholder 3">
            <a:extLst>
              <a:ext uri="{FF2B5EF4-FFF2-40B4-BE49-F238E27FC236}">
                <a16:creationId xmlns:a16="http://schemas.microsoft.com/office/drawing/2014/main" id="{11E5361B-8FB0-6A67-B6A2-6CA2E808FD4E}"/>
              </a:ext>
            </a:extLst>
          </p:cNvPr>
          <p:cNvSpPr>
            <a:spLocks noGrp="1"/>
          </p:cNvSpPr>
          <p:nvPr>
            <p:ph type="sldNum" sz="quarter" idx="12"/>
          </p:nvPr>
        </p:nvSpPr>
        <p:spPr/>
        <p:txBody>
          <a:bodyPr/>
          <a:lstStyle/>
          <a:p>
            <a:fld id="{BCDE79FB-97BA-492B-8D57-F1373F9ADA95}" type="slidenum">
              <a:rPr lang="en-US" smtClean="0"/>
              <a:t>3</a:t>
            </a:fld>
            <a:endParaRPr lang="en-US"/>
          </a:p>
        </p:txBody>
      </p:sp>
      <p:graphicFrame>
        <p:nvGraphicFramePr>
          <p:cNvPr id="5" name="Table 4">
            <a:extLst>
              <a:ext uri="{FF2B5EF4-FFF2-40B4-BE49-F238E27FC236}">
                <a16:creationId xmlns:a16="http://schemas.microsoft.com/office/drawing/2014/main" id="{A50FA564-DA4D-B2AF-4178-4478B7606092}"/>
              </a:ext>
            </a:extLst>
          </p:cNvPr>
          <p:cNvGraphicFramePr>
            <a:graphicFrameLocks noGrp="1"/>
          </p:cNvGraphicFramePr>
          <p:nvPr>
            <p:extLst>
              <p:ext uri="{D42A27DB-BD31-4B8C-83A1-F6EECF244321}">
                <p14:modId xmlns:p14="http://schemas.microsoft.com/office/powerpoint/2010/main" val="3637117103"/>
              </p:ext>
            </p:extLst>
          </p:nvPr>
        </p:nvGraphicFramePr>
        <p:xfrm>
          <a:off x="224367" y="863667"/>
          <a:ext cx="11743266" cy="5426126"/>
        </p:xfrm>
        <a:graphic>
          <a:graphicData uri="http://schemas.openxmlformats.org/drawingml/2006/table">
            <a:tbl>
              <a:tblPr firstRow="1" bandRow="1">
                <a:tableStyleId>{B301B821-A1FF-4177-AEE7-76D212191A09}</a:tableStyleId>
              </a:tblPr>
              <a:tblGrid>
                <a:gridCol w="795866">
                  <a:extLst>
                    <a:ext uri="{9D8B030D-6E8A-4147-A177-3AD203B41FA5}">
                      <a16:colId xmlns:a16="http://schemas.microsoft.com/office/drawing/2014/main" val="1137848847"/>
                    </a:ext>
                  </a:extLst>
                </a:gridCol>
                <a:gridCol w="2438400">
                  <a:extLst>
                    <a:ext uri="{9D8B030D-6E8A-4147-A177-3AD203B41FA5}">
                      <a16:colId xmlns:a16="http://schemas.microsoft.com/office/drawing/2014/main" val="2921331168"/>
                    </a:ext>
                  </a:extLst>
                </a:gridCol>
                <a:gridCol w="8509000">
                  <a:extLst>
                    <a:ext uri="{9D8B030D-6E8A-4147-A177-3AD203B41FA5}">
                      <a16:colId xmlns:a16="http://schemas.microsoft.com/office/drawing/2014/main" val="2738300016"/>
                    </a:ext>
                  </a:extLst>
                </a:gridCol>
              </a:tblGrid>
              <a:tr h="92599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Summary of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Change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Aptos Narrow" panose="020B0004020202020204" pitchFamily="34" charset="0"/>
                          <a:ea typeface="+mn-ea"/>
                          <a:cs typeface="+mn-cs"/>
                        </a:rPr>
                        <a:t>CDR Report Changes in support of NPRR1290/NPRR1323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SCED System Lambda | NP6-322-CD | </a:t>
                      </a:r>
                      <a:r>
                        <a:rPr lang="en-US" sz="1200" b="0" dirty="0" err="1">
                          <a:latin typeface="Aptos Narrow" panose="020B0004020202020204" pitchFamily="34" charset="0"/>
                        </a:rPr>
                        <a:t>Rpt</a:t>
                      </a:r>
                      <a:r>
                        <a:rPr lang="en-US" sz="1200" b="0" dirty="0">
                          <a:latin typeface="Aptos Narrow" panose="020B0004020202020204" pitchFamily="34" charset="0"/>
                        </a:rPr>
                        <a:t> ID 13114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Uncapped System Lambda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FF0000"/>
                          </a:solidFill>
                          <a:latin typeface="Aptos Narrow" panose="020B0004020202020204" pitchFamily="34" charset="0"/>
                        </a:rPr>
                        <a:t>Rename System  Lambda to Capped System Lambda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LMPs by Electrical Buses | NP6-787-CD | </a:t>
                      </a:r>
                      <a:r>
                        <a:rPr lang="en-US" sz="1200" b="0" dirty="0" err="1">
                          <a:latin typeface="Aptos Narrow" panose="020B0004020202020204" pitchFamily="34" charset="0"/>
                        </a:rPr>
                        <a:t>Rpt</a:t>
                      </a:r>
                      <a:r>
                        <a:rPr lang="en-US" sz="1200" b="0" dirty="0">
                          <a:latin typeface="Aptos Narrow" panose="020B0004020202020204" pitchFamily="34" charset="0"/>
                        </a:rPr>
                        <a:t> ID  11485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Uncapped LMP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FF0000"/>
                          </a:solidFill>
                          <a:latin typeface="Aptos Narrow" panose="020B0004020202020204" pitchFamily="34" charset="0"/>
                        </a:rPr>
                        <a:t>Rename Capped LMP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RTM Price Corrections - EB LMP | NP4-197-M | </a:t>
                      </a:r>
                      <a:r>
                        <a:rPr lang="en-US" sz="1200" b="0" dirty="0" err="1">
                          <a:latin typeface="Aptos Narrow" panose="020B0004020202020204" pitchFamily="34" charset="0"/>
                        </a:rPr>
                        <a:t>Rpt</a:t>
                      </a:r>
                      <a:r>
                        <a:rPr lang="en-US" sz="1200" b="0" dirty="0">
                          <a:latin typeface="Aptos Narrow" panose="020B0004020202020204" pitchFamily="34" charset="0"/>
                        </a:rPr>
                        <a:t> ID 13045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a:t>
                      </a:r>
                      <a:r>
                        <a:rPr lang="en-US" sz="1200" b="0" dirty="0">
                          <a:solidFill>
                            <a:srgbClr val="FF0000"/>
                          </a:solidFill>
                          <a:latin typeface="Aptos Narrow" panose="020B0004020202020204" pitchFamily="34" charset="0"/>
                        </a:rPr>
                        <a:t>Uncapped LMP Original </a:t>
                      </a:r>
                      <a:r>
                        <a:rPr lang="en-US" sz="1200" b="0" dirty="0">
                          <a:latin typeface="Aptos Narrow" panose="020B0004020202020204" pitchFamily="34" charset="0"/>
                        </a:rPr>
                        <a:t>and </a:t>
                      </a:r>
                      <a:r>
                        <a:rPr lang="en-US" sz="1200" b="0" dirty="0">
                          <a:solidFill>
                            <a:srgbClr val="FF0000"/>
                          </a:solidFill>
                          <a:latin typeface="Aptos Narrow" panose="020B0004020202020204" pitchFamily="34" charset="0"/>
                        </a:rPr>
                        <a:t>Uncapped LMP Corrected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FF0000"/>
                          </a:solidFill>
                          <a:latin typeface="Aptos Narrow" panose="020B0004020202020204" pitchFamily="34" charset="0"/>
                        </a:rPr>
                        <a:t>Rename LMP Original to Capped LMP Original, rename LMP Corrected to Capped LMP Corrected, rename of Electrical Bus Name to Electrical Bus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Real-Time Clearing Prices for Capacity by SCED Interval | NP6-332-CD | </a:t>
                      </a:r>
                      <a:r>
                        <a:rPr lang="en-US" sz="1200" b="0" dirty="0" err="1">
                          <a:latin typeface="Aptos Narrow" panose="020B0004020202020204" pitchFamily="34" charset="0"/>
                        </a:rPr>
                        <a:t>Rpt</a:t>
                      </a:r>
                      <a:r>
                        <a:rPr lang="en-US" sz="1200" b="0" dirty="0">
                          <a:latin typeface="Aptos Narrow" panose="020B0004020202020204" pitchFamily="34" charset="0"/>
                        </a:rPr>
                        <a:t> ID 24891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Uncapped MCPC for each AS Type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Rename </a:t>
                      </a:r>
                      <a:r>
                        <a:rPr lang="en-US" sz="1200" b="0" dirty="0">
                          <a:solidFill>
                            <a:srgbClr val="FF0000"/>
                          </a:solidFill>
                          <a:latin typeface="Aptos Narrow" panose="020B0004020202020204" pitchFamily="34" charset="0"/>
                        </a:rPr>
                        <a:t>Capped MCPC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RTM Price Corrections - RTM Price Corrections for MCPCs by SCED Interval | NP4-197-M |</a:t>
                      </a:r>
                      <a:r>
                        <a:rPr lang="en-US" sz="1200" b="0" dirty="0" err="1">
                          <a:latin typeface="Aptos Narrow" panose="020B0004020202020204" pitchFamily="34" charset="0"/>
                        </a:rPr>
                        <a:t>Rpt</a:t>
                      </a:r>
                      <a:r>
                        <a:rPr lang="en-US" sz="1200" b="0" dirty="0">
                          <a:latin typeface="Aptos Narrow" panose="020B0004020202020204" pitchFamily="34" charset="0"/>
                        </a:rPr>
                        <a:t> ID 13045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a:t>
                      </a:r>
                      <a:r>
                        <a:rPr lang="en-US" sz="1200" b="0" dirty="0">
                          <a:solidFill>
                            <a:srgbClr val="FF0000"/>
                          </a:solidFill>
                          <a:latin typeface="Aptos Narrow" panose="020B0004020202020204" pitchFamily="34" charset="0"/>
                        </a:rPr>
                        <a:t>of Uncapped MCPC Original, Uncapped MCPC Corrected </a:t>
                      </a:r>
                      <a:r>
                        <a:rPr lang="en-US" sz="1200" b="0" dirty="0">
                          <a:latin typeface="Aptos Narrow" panose="020B0004020202020204" pitchFamily="34" charset="0"/>
                        </a:rPr>
                        <a:t>for each AS Type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FF0000"/>
                          </a:solidFill>
                          <a:latin typeface="Aptos Narrow" panose="020B0004020202020204" pitchFamily="34" charset="0"/>
                        </a:rPr>
                        <a:t>Rename MCPC Original to Capped MCPC Original, rename of MCPC Corrected to Capped MCPC Corrected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6878734"/>
                  </a:ext>
                </a:extLst>
              </a:tr>
              <a:tr h="751087">
                <a:tc>
                  <a:txBody>
                    <a:bodyPr/>
                    <a:lstStyle/>
                    <a:p>
                      <a:pPr algn="ctr"/>
                      <a:r>
                        <a:rPr lang="en-US" sz="1200" b="1" dirty="0">
                          <a:solidFill>
                            <a:schemeClr val="tx1"/>
                          </a:solidFill>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b="0" i="0" u="none" strike="noStrike" dirty="0">
                          <a:solidFill>
                            <a:schemeClr val="tx1"/>
                          </a:solidFill>
                          <a:effectLst/>
                          <a:latin typeface="Aptos Narrow" panose="020B0004020202020204" pitchFamily="34" charset="0"/>
                        </a:rPr>
                        <a:t>Historical Pricing Report Change </a:t>
                      </a:r>
                      <a:r>
                        <a:rPr lang="en-US" sz="1200" b="0" kern="1200" dirty="0">
                          <a:solidFill>
                            <a:schemeClr val="tx1"/>
                          </a:solidFill>
                          <a:latin typeface="Aptos Narrow" panose="020B0004020202020204" pitchFamily="34" charset="0"/>
                          <a:ea typeface="+mn-ea"/>
                          <a:cs typeface="+mn-cs"/>
                        </a:rPr>
                        <a:t>in support of NPRR1290/NPRR1323</a:t>
                      </a:r>
                      <a:endParaRPr lang="en-US" sz="1200" b="0" i="0" u="none" strike="noStrike" dirty="0">
                        <a:solidFill>
                          <a:schemeClr val="tx1"/>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kern="1200" dirty="0">
                          <a:solidFill>
                            <a:schemeClr val="dk1"/>
                          </a:solidFill>
                          <a:latin typeface="Aptos Narrow" panose="020B0004020202020204" pitchFamily="34" charset="0"/>
                          <a:ea typeface="+mn-ea"/>
                          <a:cs typeface="+mn-cs"/>
                        </a:rPr>
                        <a:t>Historical RTM Clearing Prices for Capacity by SCED Interval | NP6-795-ER | 25569</a:t>
                      </a:r>
                    </a:p>
                    <a:p>
                      <a:pPr marL="0" marR="0" lvl="0" indent="0" algn="l" defTabSz="914400" rtl="0" eaLnBrk="1" fontAlgn="b" latinLnBrk="0" hangingPunct="1">
                        <a:lnSpc>
                          <a:spcPct val="100000"/>
                        </a:lnSpc>
                        <a:spcBef>
                          <a:spcPts val="0"/>
                        </a:spcBef>
                        <a:spcAft>
                          <a:spcPts val="0"/>
                        </a:spcAft>
                        <a:buClrTx/>
                        <a:buSzTx/>
                        <a:buFontTx/>
                        <a:buNone/>
                        <a:tabLst/>
                        <a:defRPr/>
                      </a:pPr>
                      <a:endParaRPr lang="en-US" sz="1200" b="0" i="0" u="none" strike="noStrike" kern="1200" dirty="0">
                        <a:solidFill>
                          <a:srgbClr val="000000"/>
                        </a:solidFill>
                        <a:effectLst/>
                        <a:latin typeface="Aptos Narrow" panose="020B00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Uncapped MCPC for each AS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380717"/>
                  </a:ext>
                </a:extLst>
              </a:tr>
            </a:tbl>
          </a:graphicData>
        </a:graphic>
      </p:graphicFrame>
    </p:spTree>
    <p:extLst>
      <p:ext uri="{BB962C8B-B14F-4D97-AF65-F5344CB8AC3E}">
        <p14:creationId xmlns:p14="http://schemas.microsoft.com/office/powerpoint/2010/main" val="1837080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54453-DD79-8601-EE3F-15D7B40BD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E326B-3A64-A581-10ED-6AF45F9DE29C}"/>
              </a:ext>
            </a:extLst>
          </p:cNvPr>
          <p:cNvSpPr>
            <a:spLocks noGrp="1"/>
          </p:cNvSpPr>
          <p:nvPr>
            <p:ph type="title"/>
          </p:nvPr>
        </p:nvSpPr>
        <p:spPr>
          <a:xfrm>
            <a:off x="1257300" y="457200"/>
            <a:ext cx="10401300" cy="626533"/>
          </a:xfrm>
        </p:spPr>
        <p:txBody>
          <a:bodyPr/>
          <a:lstStyle/>
          <a:p>
            <a:r>
              <a:rPr lang="en-US"/>
              <a:t>Release Summary of Product Changes</a:t>
            </a:r>
          </a:p>
        </p:txBody>
      </p:sp>
      <p:sp>
        <p:nvSpPr>
          <p:cNvPr id="4" name="Slide Number Placeholder 3">
            <a:extLst>
              <a:ext uri="{FF2B5EF4-FFF2-40B4-BE49-F238E27FC236}">
                <a16:creationId xmlns:a16="http://schemas.microsoft.com/office/drawing/2014/main" id="{948884C1-DC69-D6C8-8EF1-0958E5AEA5BC}"/>
              </a:ext>
            </a:extLst>
          </p:cNvPr>
          <p:cNvSpPr>
            <a:spLocks noGrp="1"/>
          </p:cNvSpPr>
          <p:nvPr>
            <p:ph type="sldNum" sz="quarter" idx="12"/>
          </p:nvPr>
        </p:nvSpPr>
        <p:spPr/>
        <p:txBody>
          <a:bodyPr/>
          <a:lstStyle/>
          <a:p>
            <a:fld id="{BCDE79FB-97BA-492B-8D57-F1373F9ADA95}" type="slidenum">
              <a:rPr lang="en-US" smtClean="0"/>
              <a:t>4</a:t>
            </a:fld>
            <a:endParaRPr lang="en-US"/>
          </a:p>
        </p:txBody>
      </p:sp>
      <p:graphicFrame>
        <p:nvGraphicFramePr>
          <p:cNvPr id="5" name="Table 4">
            <a:extLst>
              <a:ext uri="{FF2B5EF4-FFF2-40B4-BE49-F238E27FC236}">
                <a16:creationId xmlns:a16="http://schemas.microsoft.com/office/drawing/2014/main" id="{D5E30DC2-EBFE-25ED-5466-BB8C809AC3A6}"/>
              </a:ext>
            </a:extLst>
          </p:cNvPr>
          <p:cNvGraphicFramePr>
            <a:graphicFrameLocks noGrp="1"/>
          </p:cNvGraphicFramePr>
          <p:nvPr>
            <p:extLst>
              <p:ext uri="{D42A27DB-BD31-4B8C-83A1-F6EECF244321}">
                <p14:modId xmlns:p14="http://schemas.microsoft.com/office/powerpoint/2010/main" val="2180447967"/>
              </p:ext>
            </p:extLst>
          </p:nvPr>
        </p:nvGraphicFramePr>
        <p:xfrm>
          <a:off x="224367" y="1083733"/>
          <a:ext cx="11743266" cy="4988493"/>
        </p:xfrm>
        <a:graphic>
          <a:graphicData uri="http://schemas.openxmlformats.org/drawingml/2006/table">
            <a:tbl>
              <a:tblPr firstRow="1" bandRow="1">
                <a:tableStyleId>{B301B821-A1FF-4177-AEE7-76D212191A09}</a:tableStyleId>
              </a:tblPr>
              <a:tblGrid>
                <a:gridCol w="795866">
                  <a:extLst>
                    <a:ext uri="{9D8B030D-6E8A-4147-A177-3AD203B41FA5}">
                      <a16:colId xmlns:a16="http://schemas.microsoft.com/office/drawing/2014/main" val="1137848847"/>
                    </a:ext>
                  </a:extLst>
                </a:gridCol>
                <a:gridCol w="2438400">
                  <a:extLst>
                    <a:ext uri="{9D8B030D-6E8A-4147-A177-3AD203B41FA5}">
                      <a16:colId xmlns:a16="http://schemas.microsoft.com/office/drawing/2014/main" val="2921331168"/>
                    </a:ext>
                  </a:extLst>
                </a:gridCol>
                <a:gridCol w="8509000">
                  <a:extLst>
                    <a:ext uri="{9D8B030D-6E8A-4147-A177-3AD203B41FA5}">
                      <a16:colId xmlns:a16="http://schemas.microsoft.com/office/drawing/2014/main" val="2738300016"/>
                    </a:ext>
                  </a:extLst>
                </a:gridCol>
              </a:tblGrid>
              <a:tr h="92599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Summary of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Change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51087">
                <a:tc>
                  <a:txBody>
                    <a:bodyPr/>
                    <a:lstStyle/>
                    <a:p>
                      <a:pPr lvl="0" algn="ctr">
                        <a:lnSpc>
                          <a:spcPct val="100000"/>
                        </a:lnSpc>
                        <a:spcBef>
                          <a:spcPts val="0"/>
                        </a:spcBef>
                        <a:spcAft>
                          <a:spcPts val="0"/>
                        </a:spcAft>
                        <a:buNone/>
                      </a:pPr>
                      <a:r>
                        <a:rPr lang="en-US" sz="1200" b="1" dirty="0">
                          <a:solidFill>
                            <a:schemeClr val="tx1"/>
                          </a:solidFill>
                          <a:latin typeface="Aptos Narrow" panose="020B0004020202020204" pitchFamily="34" charset="0"/>
                        </a:rPr>
                        <a:t>8</a:t>
                      </a:r>
                      <a:r>
                        <a:rPr lang="en-US" sz="1200" b="1" i="0" u="none" strike="noStrike" noProof="0" dirty="0">
                          <a:solidFill>
                            <a:schemeClr val="tx1"/>
                          </a:solidFill>
                          <a:latin typeface="Aptos Narrow"/>
                        </a:rPr>
                        <a:t> </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1200" b="0" i="0" u="none" strike="noStrike" noProof="0" dirty="0">
                          <a:solidFill>
                            <a:schemeClr val="tx1"/>
                          </a:solidFill>
                          <a:effectLst/>
                          <a:latin typeface="Aptos Narrow"/>
                        </a:rPr>
                        <a:t>External Web Services </a:t>
                      </a:r>
                      <a:r>
                        <a:rPr lang="en-US" sz="1200" b="0" i="0" u="none" strike="noStrike" noProof="0" dirty="0" err="1">
                          <a:solidFill>
                            <a:schemeClr val="tx1"/>
                          </a:solidFill>
                          <a:effectLst/>
                          <a:latin typeface="Aptos Narrow"/>
                        </a:rPr>
                        <a:t>GetContent</a:t>
                      </a:r>
                      <a:r>
                        <a:rPr lang="en-US" sz="1200" b="0" i="0" u="none" strike="noStrike" noProof="0" dirty="0">
                          <a:solidFill>
                            <a:schemeClr val="tx1"/>
                          </a:solidFill>
                          <a:effectLst/>
                          <a:latin typeface="Aptos Narrow"/>
                        </a:rPr>
                        <a:t> Updates </a:t>
                      </a:r>
                      <a:r>
                        <a:rPr lang="en-US" sz="1200" b="0" kern="1200" dirty="0">
                          <a:solidFill>
                            <a:schemeClr val="tx1"/>
                          </a:solidFill>
                          <a:latin typeface="Aptos Narrow" panose="020B0004020202020204" pitchFamily="34" charset="0"/>
                          <a:ea typeface="+mn-ea"/>
                          <a:cs typeface="+mn-cs"/>
                        </a:rPr>
                        <a:t>in support of NPRR1290/NPRR1323</a:t>
                      </a:r>
                      <a:endParaRPr lang="en-US" sz="1200" b="0" i="0" u="none" strike="noStrike" dirty="0">
                        <a:solidFill>
                          <a:schemeClr val="tx1"/>
                        </a:solidFill>
                        <a:effectLst/>
                        <a:latin typeface="Aptos 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sng" kern="1200" dirty="0">
                          <a:solidFill>
                            <a:schemeClr val="dk1"/>
                          </a:solidFill>
                          <a:effectLst/>
                          <a:latin typeface="Aptos Narrow" panose="020B0004020202020204" pitchFamily="34" charset="0"/>
                          <a:ea typeface="+mn-ea"/>
                          <a:cs typeface="+mn-cs"/>
                          <a:hlinkClick r:id="rId2"/>
                        </a:rPr>
                        <a:t>RT Clearing Prices for Capacity by SCED Interval</a:t>
                      </a:r>
                      <a:r>
                        <a:rPr lang="en-US" sz="1200" b="0" i="0" u="sng" kern="1200" dirty="0">
                          <a:solidFill>
                            <a:schemeClr val="dk1"/>
                          </a:solidFill>
                          <a:effectLst/>
                          <a:latin typeface="Aptos Narrow" panose="020B0004020202020204" pitchFamily="34" charset="0"/>
                          <a:ea typeface="+mn-ea"/>
                          <a:cs typeface="+mn-cs"/>
                        </a:rPr>
                        <a:t> (</a:t>
                      </a:r>
                      <a:r>
                        <a:rPr lang="en-US" sz="1200" b="0" i="0" kern="1200" dirty="0" err="1">
                          <a:solidFill>
                            <a:schemeClr val="dk1"/>
                          </a:solidFill>
                          <a:effectLst/>
                          <a:latin typeface="Aptos Narrow" panose="020B0004020202020204" pitchFamily="34" charset="0"/>
                          <a:ea typeface="+mn-ea"/>
                          <a:cs typeface="+mn-cs"/>
                        </a:rPr>
                        <a:t>RTPricesCapSCED</a:t>
                      </a:r>
                      <a:r>
                        <a:rPr lang="en-US" sz="1200" b="0" i="0" u="sng" kern="1200" dirty="0">
                          <a:solidFill>
                            <a:schemeClr val="dk1"/>
                          </a:solidFill>
                          <a:effectLst/>
                          <a:latin typeface="Aptos Narrow" panose="020B0004020202020204" pitchFamily="34" charset="0"/>
                          <a:ea typeface="+mn-ea"/>
                          <a:cs typeface="+mn-cs"/>
                        </a:rPr>
                        <a:t>)</a:t>
                      </a:r>
                      <a:endParaRPr lang="en-US" sz="1200" b="0" i="0" u="none" strike="noStrike" kern="1200" dirty="0">
                        <a:solidFill>
                          <a:schemeClr val="dk1"/>
                        </a:solidFill>
                        <a:effectLst/>
                        <a:latin typeface="Aptos Narrow" panose="020B0004020202020204" pitchFamily="34" charset="0"/>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dk1"/>
                          </a:solidFill>
                          <a:effectLst/>
                          <a:latin typeface="Aptos Narrow" panose="020B0004020202020204" pitchFamily="34" charset="0"/>
                          <a:ea typeface="+mn-ea"/>
                          <a:cs typeface="+mn-cs"/>
                          <a:hlinkClick r:id="rId3"/>
                        </a:rPr>
                        <a:t>Price Corrected RTM MCPCs by SCED Interval</a:t>
                      </a:r>
                      <a:r>
                        <a:rPr lang="en-US" sz="1200" b="0" i="0" u="none" strike="noStrike" kern="1200" dirty="0">
                          <a:solidFill>
                            <a:schemeClr val="dk1"/>
                          </a:solidFill>
                          <a:effectLst/>
                          <a:latin typeface="Aptos Narrow" panose="020B0004020202020204" pitchFamily="34" charset="0"/>
                          <a:ea typeface="+mn-ea"/>
                          <a:cs typeface="+mn-cs"/>
                        </a:rPr>
                        <a:t> (</a:t>
                      </a:r>
                      <a:r>
                        <a:rPr lang="en-US" sz="1200" b="0" i="0" kern="1200" dirty="0">
                          <a:solidFill>
                            <a:schemeClr val="dk1"/>
                          </a:solidFill>
                          <a:effectLst/>
                          <a:latin typeface="Aptos Narrow" panose="020B0004020202020204" pitchFamily="34" charset="0"/>
                          <a:ea typeface="+mn-ea"/>
                          <a:cs typeface="+mn-cs"/>
                        </a:rPr>
                        <a:t>RTMPriceCorrectionMCPCSCED)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629204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b="0" i="0" u="none" strike="noStrike" dirty="0">
                          <a:solidFill>
                            <a:srgbClr val="000000"/>
                          </a:solidFill>
                          <a:effectLst/>
                          <a:latin typeface="Aptos Narrow" panose="020B0004020202020204" pitchFamily="34" charset="0"/>
                        </a:rPr>
                        <a:t>Removal of Extra Spaces from CDR Report Products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u="none" strike="noStrike" kern="1200" dirty="0">
                          <a:solidFill>
                            <a:schemeClr val="dk1"/>
                          </a:solidFill>
                          <a:effectLst/>
                          <a:latin typeface="Aptos Narrow" panose="020B0004020202020204" pitchFamily="34" charset="0"/>
                          <a:ea typeface="+mn-ea"/>
                          <a:cs typeface="+mn-cs"/>
                        </a:rPr>
                        <a:t>The following reports contain extra spaces in columns or rows that will be removed</a:t>
                      </a:r>
                    </a:p>
                    <a:p>
                      <a:pPr algn="l" fontAlgn="b">
                        <a:buNone/>
                      </a:pPr>
                      <a:endParaRPr lang="en-US" sz="1200" u="none" strike="noStrike" kern="1200" dirty="0">
                        <a:solidFill>
                          <a:schemeClr val="dk1"/>
                        </a:solidFill>
                        <a:effectLst/>
                        <a:latin typeface="Aptos Narrow" panose="020B0004020202020204" pitchFamily="34" charset="0"/>
                        <a:ea typeface="+mn-ea"/>
                        <a:cs typeface="+mn-cs"/>
                      </a:endParaRPr>
                    </a:p>
                    <a:p>
                      <a:pPr algn="l" fontAlgn="b">
                        <a:buNone/>
                      </a:pPr>
                      <a:r>
                        <a:rPr lang="en-US" sz="1200" u="none" strike="noStrike" kern="1200" dirty="0">
                          <a:solidFill>
                            <a:schemeClr val="dk1"/>
                          </a:solidFill>
                          <a:effectLst/>
                          <a:latin typeface="Aptos Narrow" panose="020B0004020202020204" pitchFamily="34" charset="0"/>
                          <a:ea typeface="+mn-ea"/>
                          <a:cs typeface="+mn-cs"/>
                        </a:rPr>
                        <a:t>Daily RUC Active and Binding Transmission Constraints | NP5-754-CD |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12338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2134791"/>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u="none" strike="noStrike" dirty="0">
                          <a:effectLst/>
                          <a:latin typeface="Aptos Narrow" panose="020B0004020202020204" pitchFamily="34" charset="0"/>
                        </a:rPr>
                        <a:t>Additional public products to be added to the ERCOT Data Portal</a:t>
                      </a:r>
                      <a:endParaRPr lang="en-US" sz="1200" b="0" i="0" u="none" strike="noStrike" dirty="0">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u="none" strike="noStrike" kern="1200" dirty="0">
                          <a:solidFill>
                            <a:schemeClr val="dk1"/>
                          </a:solidFill>
                          <a:effectLst/>
                          <a:latin typeface="Aptos Narrow" panose="020B0004020202020204" pitchFamily="34" charset="0"/>
                          <a:ea typeface="+mn-ea"/>
                          <a:cs typeface="+mn-cs"/>
                        </a:rPr>
                        <a:t>The following data products will be added to the ERCOT Data Portal for public API access:</a:t>
                      </a:r>
                    </a:p>
                    <a:p>
                      <a:pPr algn="l" fontAlgn="b">
                        <a:buNone/>
                      </a:pPr>
                      <a:endParaRPr lang="en-US" sz="1200" u="none" strike="noStrike" kern="1200" dirty="0">
                        <a:solidFill>
                          <a:schemeClr val="dk1"/>
                        </a:solidFill>
                        <a:effectLst/>
                        <a:latin typeface="Aptos Narrow" panose="020B0004020202020204" pitchFamily="34" charset="0"/>
                        <a:ea typeface="+mn-ea"/>
                        <a:cs typeface="+mn-cs"/>
                      </a:endParaRPr>
                    </a:p>
                    <a:p>
                      <a:pPr algn="l" fontAlgn="b">
                        <a:buNone/>
                      </a:pPr>
                      <a:r>
                        <a:rPr lang="en-US" sz="1200" u="none" strike="noStrike" kern="1200" dirty="0">
                          <a:solidFill>
                            <a:schemeClr val="dk1"/>
                          </a:solidFill>
                          <a:effectLst/>
                          <a:latin typeface="Aptos Narrow" panose="020B0004020202020204" pitchFamily="34" charset="0"/>
                          <a:ea typeface="+mn-ea"/>
                          <a:cs typeface="+mn-cs"/>
                        </a:rPr>
                        <a:t>SASM Aggregated Ancillary Service Offer Curve | NP6-913-CD|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12350</a:t>
                      </a:r>
                    </a:p>
                    <a:p>
                      <a:pPr algn="l" fontAlgn="b">
                        <a:buNone/>
                      </a:pPr>
                      <a:r>
                        <a:rPr lang="en-US" sz="1200" u="none" strike="noStrike" kern="1200" dirty="0">
                          <a:solidFill>
                            <a:schemeClr val="dk1"/>
                          </a:solidFill>
                          <a:effectLst/>
                          <a:latin typeface="Aptos Narrow" panose="020B0004020202020204" pitchFamily="34" charset="0"/>
                          <a:ea typeface="+mn-ea"/>
                          <a:cs typeface="+mn-cs"/>
                        </a:rPr>
                        <a:t>Total Ancillary Service Procured in SASM | NP6-655-CD|Rpt ID 12343</a:t>
                      </a:r>
                    </a:p>
                    <a:p>
                      <a:pPr algn="l" fontAlgn="b">
                        <a:buNone/>
                      </a:pPr>
                      <a:r>
                        <a:rPr lang="en-US" sz="1200" u="none" strike="noStrike" kern="1200" dirty="0">
                          <a:solidFill>
                            <a:schemeClr val="dk1"/>
                          </a:solidFill>
                          <a:effectLst/>
                          <a:latin typeface="Aptos Narrow" panose="020B0004020202020204" pitchFamily="34" charset="0"/>
                          <a:ea typeface="+mn-ea"/>
                          <a:cs typeface="+mn-cs"/>
                        </a:rPr>
                        <a:t>SASM MCPC by Ancillary Service Type | NP6-569-CD|Rpt ID 12341</a:t>
                      </a:r>
                    </a:p>
                    <a:p>
                      <a:pPr algn="l" fontAlgn="b">
                        <a:buNone/>
                      </a:pPr>
                      <a:r>
                        <a:rPr lang="en-US" sz="1200" u="none" strike="sngStrike" kern="1200" dirty="0">
                          <a:solidFill>
                            <a:schemeClr val="dk1"/>
                          </a:solidFill>
                          <a:effectLst/>
                          <a:latin typeface="Aptos Narrow" panose="020B0004020202020204" pitchFamily="34" charset="0"/>
                          <a:ea typeface="+mn-ea"/>
                          <a:cs typeface="+mn-cs"/>
                        </a:rPr>
                        <a:t>Historical DAM Clearing Prices for Capacity | NP4-181-ER|Rpt ID 13091</a:t>
                      </a:r>
                    </a:p>
                    <a:p>
                      <a:pPr algn="l" fontAlgn="b">
                        <a:buNone/>
                      </a:pPr>
                      <a:r>
                        <a:rPr lang="en-US" sz="1200" u="none" strike="noStrike" kern="1200" dirty="0">
                          <a:solidFill>
                            <a:schemeClr val="dk1"/>
                          </a:solidFill>
                          <a:effectLst/>
                          <a:latin typeface="Aptos Narrow" panose="020B0004020202020204" pitchFamily="34" charset="0"/>
                          <a:ea typeface="+mn-ea"/>
                          <a:cs typeface="+mn-cs"/>
                        </a:rPr>
                        <a:t>Actual System Load by Study Area | NP6-344-CD|Rpt ID 1595</a:t>
                      </a:r>
                    </a:p>
                    <a:p>
                      <a:pPr algn="l" fontAlgn="b">
                        <a:buNone/>
                      </a:pPr>
                      <a:r>
                        <a:rPr lang="en-US" sz="1200" u="none" strike="noStrike" kern="1200" dirty="0">
                          <a:solidFill>
                            <a:schemeClr val="dk1"/>
                          </a:solidFill>
                          <a:effectLst/>
                          <a:latin typeface="Aptos Narrow" panose="020B0004020202020204" pitchFamily="34" charset="0"/>
                          <a:ea typeface="+mn-ea"/>
                          <a:cs typeface="+mn-cs"/>
                        </a:rPr>
                        <a:t>Daily RUC Active and Binding Transmission Constraints | NP5-754-CD |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12338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6728379"/>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u="none" strike="noStrike">
                          <a:effectLst/>
                          <a:latin typeface="Aptos Narrow" panose="020B0004020202020204" pitchFamily="34" charset="0"/>
                        </a:rPr>
                        <a:t>ERCOT Data Portal Product Modifications in </a:t>
                      </a:r>
                      <a:r>
                        <a:rPr lang="en-US" sz="1200" u="none" strike="noStrike" dirty="0">
                          <a:effectLst/>
                          <a:latin typeface="Aptos Narrow" panose="020B0004020202020204" pitchFamily="34" charset="0"/>
                        </a:rPr>
                        <a:t>support of NPRR1290/NPRR1323</a:t>
                      </a:r>
                      <a:endParaRPr lang="en-US" sz="1200" b="0" i="0" u="none" strike="noStrike" dirty="0">
                        <a:solidFill>
                          <a:srgbClr val="000000"/>
                        </a:solidFill>
                        <a:effectLst/>
                        <a:latin typeface="Aptos Narrow" panose="020B0004020202020204" pitchFamily="34" charset="0"/>
                      </a:endParaRPr>
                    </a:p>
                    <a:p>
                      <a:pPr algn="l" fontAlgn="b">
                        <a:buNone/>
                      </a:pPr>
                      <a:endParaRPr lang="en-US" sz="1200" b="0" i="0" u="none" strike="noStrike" dirty="0">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SCED System Lambda | NP6-322-CD | </a:t>
                      </a:r>
                      <a:r>
                        <a:rPr lang="en-US" sz="1200" b="0" dirty="0" err="1">
                          <a:latin typeface="Aptos Narrow" panose="020B0004020202020204" pitchFamily="34" charset="0"/>
                        </a:rPr>
                        <a:t>Rpt</a:t>
                      </a:r>
                      <a:r>
                        <a:rPr lang="en-US" sz="1200" b="0" dirty="0">
                          <a:latin typeface="Aptos Narrow" panose="020B0004020202020204" pitchFamily="34" charset="0"/>
                        </a:rPr>
                        <a:t> ID 13114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LMPs by Electrical Buses | NP6-787-CD | </a:t>
                      </a:r>
                      <a:r>
                        <a:rPr lang="en-US" sz="1200" b="0" dirty="0" err="1">
                          <a:latin typeface="Aptos Narrow" panose="020B0004020202020204" pitchFamily="34" charset="0"/>
                        </a:rPr>
                        <a:t>Rpt</a:t>
                      </a:r>
                      <a:r>
                        <a:rPr lang="en-US" sz="1200" b="0" dirty="0">
                          <a:latin typeface="Aptos Narrow" panose="020B0004020202020204" pitchFamily="34" charset="0"/>
                        </a:rPr>
                        <a:t> ID  11485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RTM Price Corrections - EB LMP | NP4-197-M | </a:t>
                      </a:r>
                      <a:r>
                        <a:rPr lang="en-US" sz="1200" b="0" dirty="0" err="1">
                          <a:latin typeface="Aptos Narrow" panose="020B0004020202020204" pitchFamily="34" charset="0"/>
                        </a:rPr>
                        <a:t>Rpt</a:t>
                      </a:r>
                      <a:r>
                        <a:rPr lang="en-US" sz="1200" b="0" dirty="0">
                          <a:latin typeface="Aptos Narrow" panose="020B0004020202020204" pitchFamily="34" charset="0"/>
                        </a:rPr>
                        <a:t> ID 13045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Real-Time Clearing Prices for Capacity by SCED Interval | NP6-332-CD | </a:t>
                      </a:r>
                      <a:r>
                        <a:rPr lang="en-US" sz="1200" b="0" dirty="0" err="1">
                          <a:latin typeface="Aptos Narrow" panose="020B0004020202020204" pitchFamily="34" charset="0"/>
                        </a:rPr>
                        <a:t>Rpt</a:t>
                      </a:r>
                      <a:r>
                        <a:rPr lang="en-US" sz="1200" b="0" dirty="0">
                          <a:latin typeface="Aptos Narrow" panose="020B0004020202020204" pitchFamily="34" charset="0"/>
                        </a:rPr>
                        <a:t> ID 24891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RTM Price Corrections - RTM Price Corrections for MCPCs by SCED Interval | NP4-197-M |</a:t>
                      </a:r>
                      <a:r>
                        <a:rPr lang="en-US" sz="1200" b="0" dirty="0" err="1">
                          <a:latin typeface="Aptos Narrow" panose="020B0004020202020204" pitchFamily="34" charset="0"/>
                        </a:rPr>
                        <a:t>Rpt</a:t>
                      </a:r>
                      <a:r>
                        <a:rPr lang="en-US" sz="1200" b="0" dirty="0">
                          <a:latin typeface="Aptos Narrow" panose="020B0004020202020204" pitchFamily="34" charset="0"/>
                        </a:rPr>
                        <a:t> ID 13045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1924687"/>
                  </a:ext>
                </a:extLst>
              </a:tr>
            </a:tbl>
          </a:graphicData>
        </a:graphic>
      </p:graphicFrame>
    </p:spTree>
    <p:extLst>
      <p:ext uri="{BB962C8B-B14F-4D97-AF65-F5344CB8AC3E}">
        <p14:creationId xmlns:p14="http://schemas.microsoft.com/office/powerpoint/2010/main" val="3849534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3D83B-CFC2-5F48-E495-384F9FB5E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DB86B-9FBF-6BAD-F5A8-E0160A1DA11A}"/>
              </a:ext>
            </a:extLst>
          </p:cNvPr>
          <p:cNvSpPr>
            <a:spLocks noGrp="1"/>
          </p:cNvSpPr>
          <p:nvPr>
            <p:ph type="title"/>
          </p:nvPr>
        </p:nvSpPr>
        <p:spPr>
          <a:xfrm>
            <a:off x="1257300" y="457200"/>
            <a:ext cx="10401300" cy="626533"/>
          </a:xfrm>
        </p:spPr>
        <p:txBody>
          <a:bodyPr/>
          <a:lstStyle/>
          <a:p>
            <a:r>
              <a:rPr lang="en-US"/>
              <a:t>Release Summary of Product Changes</a:t>
            </a:r>
          </a:p>
        </p:txBody>
      </p:sp>
      <p:sp>
        <p:nvSpPr>
          <p:cNvPr id="4" name="Slide Number Placeholder 3">
            <a:extLst>
              <a:ext uri="{FF2B5EF4-FFF2-40B4-BE49-F238E27FC236}">
                <a16:creationId xmlns:a16="http://schemas.microsoft.com/office/drawing/2014/main" id="{B76C5FB7-C2C1-8A58-4183-1A865F824521}"/>
              </a:ext>
            </a:extLst>
          </p:cNvPr>
          <p:cNvSpPr>
            <a:spLocks noGrp="1"/>
          </p:cNvSpPr>
          <p:nvPr>
            <p:ph type="sldNum" sz="quarter" idx="12"/>
          </p:nvPr>
        </p:nvSpPr>
        <p:spPr/>
        <p:txBody>
          <a:bodyPr/>
          <a:lstStyle/>
          <a:p>
            <a:fld id="{BCDE79FB-97BA-492B-8D57-F1373F9ADA95}" type="slidenum">
              <a:rPr lang="en-US" smtClean="0"/>
              <a:t>5</a:t>
            </a:fld>
            <a:endParaRPr lang="en-US"/>
          </a:p>
        </p:txBody>
      </p:sp>
      <p:graphicFrame>
        <p:nvGraphicFramePr>
          <p:cNvPr id="5" name="Table 4">
            <a:extLst>
              <a:ext uri="{FF2B5EF4-FFF2-40B4-BE49-F238E27FC236}">
                <a16:creationId xmlns:a16="http://schemas.microsoft.com/office/drawing/2014/main" id="{DFD0A9E4-B2E2-CED7-7E5E-C27E4A720793}"/>
              </a:ext>
            </a:extLst>
          </p:cNvPr>
          <p:cNvGraphicFramePr>
            <a:graphicFrameLocks noGrp="1"/>
          </p:cNvGraphicFramePr>
          <p:nvPr>
            <p:extLst>
              <p:ext uri="{D42A27DB-BD31-4B8C-83A1-F6EECF244321}">
                <p14:modId xmlns:p14="http://schemas.microsoft.com/office/powerpoint/2010/main" val="926928028"/>
              </p:ext>
            </p:extLst>
          </p:nvPr>
        </p:nvGraphicFramePr>
        <p:xfrm>
          <a:off x="224367" y="1083733"/>
          <a:ext cx="11743266" cy="5465260"/>
        </p:xfrm>
        <a:graphic>
          <a:graphicData uri="http://schemas.openxmlformats.org/drawingml/2006/table">
            <a:tbl>
              <a:tblPr firstRow="1" bandRow="1">
                <a:tableStyleId>{B301B821-A1FF-4177-AEE7-76D212191A09}</a:tableStyleId>
              </a:tblPr>
              <a:tblGrid>
                <a:gridCol w="795866">
                  <a:extLst>
                    <a:ext uri="{9D8B030D-6E8A-4147-A177-3AD203B41FA5}">
                      <a16:colId xmlns:a16="http://schemas.microsoft.com/office/drawing/2014/main" val="1137848847"/>
                    </a:ext>
                  </a:extLst>
                </a:gridCol>
                <a:gridCol w="2430890">
                  <a:extLst>
                    <a:ext uri="{9D8B030D-6E8A-4147-A177-3AD203B41FA5}">
                      <a16:colId xmlns:a16="http://schemas.microsoft.com/office/drawing/2014/main" val="2921331168"/>
                    </a:ext>
                  </a:extLst>
                </a:gridCol>
                <a:gridCol w="8516510">
                  <a:extLst>
                    <a:ext uri="{9D8B030D-6E8A-4147-A177-3AD203B41FA5}">
                      <a16:colId xmlns:a16="http://schemas.microsoft.com/office/drawing/2014/main" val="2738300016"/>
                    </a:ext>
                  </a:extLst>
                </a:gridCol>
              </a:tblGrid>
              <a:tr h="92599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Summary of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Change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ptos Narrow" panose="020B0004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u="none" strike="noStrike" dirty="0">
                          <a:effectLst/>
                          <a:latin typeface="Aptos Narrow" panose="020B0004020202020204" pitchFamily="34" charset="0"/>
                        </a:rPr>
                        <a:t>Additional public products to be added to the ERCOT Data Portal</a:t>
                      </a:r>
                      <a:endParaRPr lang="en-US" sz="1200" b="0" i="0" u="none" strike="noStrike" dirty="0">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u="none" strike="noStrike" kern="1200" dirty="0">
                          <a:solidFill>
                            <a:schemeClr val="tx1"/>
                          </a:solidFill>
                          <a:effectLst/>
                          <a:latin typeface="Aptos Narrow" panose="020B0004020202020204" pitchFamily="34" charset="0"/>
                          <a:ea typeface="+mn-ea"/>
                          <a:cs typeface="+mn-cs"/>
                        </a:rPr>
                        <a:t>The following data products will be added to the ERCOT Data Portal for public API access:</a:t>
                      </a:r>
                    </a:p>
                    <a:p>
                      <a:pPr algn="l" fontAlgn="b">
                        <a:buNone/>
                      </a:pPr>
                      <a:endParaRPr lang="en-US" sz="1200" u="none" strike="noStrike" kern="1200" dirty="0">
                        <a:solidFill>
                          <a:schemeClr val="tx1"/>
                        </a:solidFill>
                        <a:effectLst/>
                        <a:latin typeface="Aptos Narrow" panose="020B0004020202020204" pitchFamily="34" charset="0"/>
                        <a:ea typeface="+mn-ea"/>
                        <a:cs typeface="+mn-cs"/>
                      </a:endParaRPr>
                    </a:p>
                    <a:p>
                      <a:pPr algn="l" fontAlgn="b">
                        <a:buNone/>
                      </a:pPr>
                      <a:r>
                        <a:rPr lang="en-US" sz="1200" u="none" strike="noStrike" kern="1200" dirty="0">
                          <a:solidFill>
                            <a:schemeClr val="tx1"/>
                          </a:solidFill>
                          <a:effectLst/>
                          <a:latin typeface="Aptos Narrow" panose="020B0004020202020204" pitchFamily="34" charset="0"/>
                          <a:ea typeface="+mn-ea"/>
                          <a:cs typeface="+mn-cs"/>
                        </a:rPr>
                        <a:t>NP4-180-ER | 13060 | Historical DAM Load Zone and Hub Prices</a:t>
                      </a:r>
                    </a:p>
                    <a:p>
                      <a:pPr algn="l" fontAlgn="b">
                        <a:buNone/>
                      </a:pPr>
                      <a:r>
                        <a:rPr lang="en-US" sz="1200" u="none" strike="noStrike" kern="1200" dirty="0">
                          <a:solidFill>
                            <a:schemeClr val="tx1"/>
                          </a:solidFill>
                          <a:effectLst/>
                          <a:latin typeface="Aptos Narrow" panose="020B0004020202020204" pitchFamily="34" charset="0"/>
                          <a:ea typeface="+mn-ea"/>
                          <a:cs typeface="+mn-cs"/>
                        </a:rPr>
                        <a:t>NP6-785-ER | 13061 | Historical RTM Load Zone and Hub Prices</a:t>
                      </a:r>
                    </a:p>
                    <a:p>
                      <a:pPr marL="0" marR="0" lvl="0" indent="0" algn="l" defTabSz="914400" rtl="0" eaLnBrk="1" fontAlgn="b" latinLnBrk="0" hangingPunct="1">
                        <a:lnSpc>
                          <a:spcPct val="100000"/>
                        </a:lnSpc>
                        <a:spcBef>
                          <a:spcPts val="0"/>
                        </a:spcBef>
                        <a:spcAft>
                          <a:spcPts val="0"/>
                        </a:spcAft>
                        <a:buClrTx/>
                        <a:buSzTx/>
                        <a:buFontTx/>
                        <a:buNone/>
                        <a:tabLst/>
                        <a:defRPr/>
                      </a:pPr>
                      <a:r>
                        <a:rPr lang="en-US" sz="1200" u="none" strike="noStrike" kern="1200" dirty="0">
                          <a:solidFill>
                            <a:schemeClr val="dk1"/>
                          </a:solidFill>
                          <a:effectLst/>
                          <a:latin typeface="Aptos Narrow" panose="020B0004020202020204" pitchFamily="34" charset="0"/>
                          <a:ea typeface="+mn-ea"/>
                          <a:cs typeface="+mn-cs"/>
                        </a:rPr>
                        <a:t>Historical DAM Clearing Prices for Capacity | NP4-181-ER|Rpt ID 13091</a:t>
                      </a:r>
                      <a:endParaRPr lang="en-US" sz="1200" u="none" strike="noStrike" kern="1200" dirty="0">
                        <a:solidFill>
                          <a:schemeClr val="tx1"/>
                        </a:solidFill>
                        <a:effectLst/>
                        <a:latin typeface="Aptos Narrow" panose="020B0004020202020204" pitchFamily="34" charset="0"/>
                        <a:ea typeface="+mn-ea"/>
                        <a:cs typeface="+mn-cs"/>
                      </a:endParaRPr>
                    </a:p>
                    <a:p>
                      <a:pPr algn="l" fontAlgn="b">
                        <a:buNone/>
                      </a:pPr>
                      <a:r>
                        <a:rPr lang="en-US" sz="1200" u="none" strike="noStrike" kern="1200" dirty="0">
                          <a:solidFill>
                            <a:schemeClr val="tx1"/>
                          </a:solidFill>
                          <a:effectLst/>
                          <a:latin typeface="Aptos Narrow" panose="020B0004020202020204" pitchFamily="34" charset="0"/>
                          <a:ea typeface="+mn-ea"/>
                          <a:cs typeface="+mn-cs"/>
                        </a:rPr>
                        <a:t>NP4-790-ER | 22822 | Renewable Integration Report</a:t>
                      </a:r>
                    </a:p>
                    <a:p>
                      <a:pPr algn="l" fontAlgn="b">
                        <a:buNone/>
                      </a:pPr>
                      <a:r>
                        <a:rPr lang="en-US" sz="1200" u="none" strike="noStrike" kern="1200" dirty="0">
                          <a:solidFill>
                            <a:schemeClr val="tx1"/>
                          </a:solidFill>
                          <a:effectLst/>
                          <a:latin typeface="Aptos Narrow" panose="020B0004020202020204" pitchFamily="34" charset="0"/>
                          <a:ea typeface="+mn-ea"/>
                          <a:cs typeface="+mn-cs"/>
                        </a:rPr>
                        <a:t>NP5-753-CD | 12337 | Weekly RUC Active and Binding Transmission Constraints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6728379"/>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latin typeface="Aptos Narrow" panose="020B0004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u="none" strike="noStrike" dirty="0">
                          <a:effectLst/>
                          <a:latin typeface="Aptos Narrow" panose="020B0004020202020204" pitchFamily="34" charset="0"/>
                        </a:rPr>
                        <a:t>Additional archive files added to existing ERCOT Data Portal products</a:t>
                      </a:r>
                      <a:endParaRPr lang="en-US" sz="1200" b="0" i="0" u="none" strike="noStrike" dirty="0">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ptos Narrow" panose="020B0004020202020204" pitchFamily="34" charset="0"/>
                        </a:rPr>
                        <a:t>NP1-302 | 10039 | AS Obligation and Responsibility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1924687"/>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latin typeface="Aptos Narrow" panose="020B0004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ptos Narrow" panose="020B0004020202020204" pitchFamily="34" charset="0"/>
                        </a:rPr>
                        <a:t>Supply &amp; Demand Dashboard | </a:t>
                      </a:r>
                      <a:r>
                        <a:rPr lang="en-US" sz="1200" u="none" strike="noStrike" kern="1200" dirty="0">
                          <a:solidFill>
                            <a:schemeClr val="dk1"/>
                          </a:solidFill>
                          <a:effectLst/>
                          <a:latin typeface="Aptos Narrow" panose="020B0004020202020204" pitchFamily="34" charset="0"/>
                          <a:ea typeface="+mn-ea"/>
                          <a:cs typeface="+mn-cs"/>
                        </a:rPr>
                        <a:t>GEN-530-UI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endParaRPr lang="en-US" sz="1200" u="none" strike="noStrike" kern="1200" dirty="0">
                        <a:solidFill>
                          <a:schemeClr val="tx1"/>
                        </a:solidFill>
                        <a:effectLst/>
                        <a:latin typeface="Aptos Narrow" panose="020B0004020202020204" pitchFamily="34" charset="0"/>
                        <a:ea typeface="+mn-ea"/>
                        <a:cs typeface="+mn-cs"/>
                      </a:endParaRPr>
                    </a:p>
                    <a:p>
                      <a:pPr marL="0" algn="l" defTabSz="914400" rtl="0" eaLnBrk="1" latinLnBrk="0" hangingPunct="1"/>
                      <a:r>
                        <a:rPr lang="en-US" sz="1200" u="none" strike="noStrike" kern="1200" dirty="0">
                          <a:solidFill>
                            <a:schemeClr val="tx1"/>
                          </a:solidFill>
                          <a:effectLst/>
                          <a:latin typeface="Aptos Narrow" panose="020B0004020202020204" pitchFamily="34" charset="0"/>
                          <a:ea typeface="+mn-ea"/>
                          <a:cs typeface="+mn-cs"/>
                        </a:rPr>
                        <a:t>On the existing Supply and Demand dashboard, add an additional stacked area graph view within the Committed Capacity values to show the categories of ESR, Solar, and Wind Resource.</a:t>
                      </a:r>
                    </a:p>
                    <a:p>
                      <a:r>
                        <a:rPr lang="en-US" sz="1800" kern="1200" dirty="0">
                          <a:solidFill>
                            <a:schemeClr val="dk1"/>
                          </a:solidFill>
                          <a:effectLst/>
                          <a:latin typeface="+mn-lt"/>
                          <a:ea typeface="+mn-ea"/>
                          <a:cs typeface="+mn-cs"/>
                        </a:rPr>
                        <a:t> </a:t>
                      </a:r>
                      <a:endParaRPr lang="en-US" sz="1200" b="0" dirty="0">
                        <a:solidFill>
                          <a:schemeClr val="tx1"/>
                        </a:solidFill>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96018"/>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latin typeface="Aptos Narrow" panose="020B0004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u="none" strike="noStrike" kern="1200" dirty="0">
                          <a:solidFill>
                            <a:schemeClr val="dk1"/>
                          </a:solidFill>
                          <a:effectLst/>
                          <a:latin typeface="Aptos Narrow" panose="020B0004020202020204" pitchFamily="34" charset="0"/>
                          <a:ea typeface="+mn-ea"/>
                          <a:cs typeface="+mn-cs"/>
                        </a:rPr>
                        <a:t>Fuel Mix Dashboard | GEN-544-UI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u="none" strike="noStrike" kern="1200" dirty="0">
                          <a:solidFill>
                            <a:schemeClr val="tx1"/>
                          </a:solidFill>
                          <a:effectLst/>
                          <a:latin typeface="Aptos Narrow" panose="020B0004020202020204" pitchFamily="34" charset="0"/>
                          <a:ea typeface="+mn-ea"/>
                          <a:cs typeface="+mn-cs"/>
                        </a:rPr>
                        <a:t>On the existing Fuel Mix dashboard, add Charging and Discharging values for Power Storage to better reflect positive and negative values.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38264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latin typeface="Aptos Narrow" panose="020B0004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u="none" strike="noStrike" kern="1200" dirty="0">
                          <a:solidFill>
                            <a:schemeClr val="dk1"/>
                          </a:solidFill>
                          <a:effectLst/>
                          <a:latin typeface="Aptos Narrow" panose="020B0004020202020204" pitchFamily="34" charset="0"/>
                          <a:ea typeface="+mn-ea"/>
                          <a:cs typeface="+mn-cs"/>
                        </a:rPr>
                        <a:t>Real-Time System Conditions Dashboard | GEN-518-UI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u="none" strike="noStrike" kern="1200" dirty="0">
                          <a:solidFill>
                            <a:schemeClr val="tx1"/>
                          </a:solidFill>
                          <a:effectLst/>
                          <a:latin typeface="Aptos Narrow" panose="020B0004020202020204" pitchFamily="34" charset="0"/>
                          <a:ea typeface="+mn-ea"/>
                          <a:cs typeface="+mn-cs"/>
                        </a:rPr>
                        <a:t>Removal of the DC Tie data which is already presented in a standalone Dashboard for DC Ties. This is in support of the Dashboard UI Project that is slated to go-live in Q1 of 2027.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8190417"/>
                  </a:ext>
                </a:extLst>
              </a:tr>
            </a:tbl>
          </a:graphicData>
        </a:graphic>
      </p:graphicFrame>
    </p:spTree>
    <p:extLst>
      <p:ext uri="{BB962C8B-B14F-4D97-AF65-F5344CB8AC3E}">
        <p14:creationId xmlns:p14="http://schemas.microsoft.com/office/powerpoint/2010/main" val="4052061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2F829-90C2-AEE3-3378-FCAE48C728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BDCC7-0143-495B-DCBB-CD68D09B91A2}"/>
              </a:ext>
            </a:extLst>
          </p:cNvPr>
          <p:cNvSpPr>
            <a:spLocks noGrp="1"/>
          </p:cNvSpPr>
          <p:nvPr>
            <p:ph type="title"/>
          </p:nvPr>
        </p:nvSpPr>
        <p:spPr>
          <a:xfrm>
            <a:off x="1257300" y="457200"/>
            <a:ext cx="10401300" cy="626533"/>
          </a:xfrm>
        </p:spPr>
        <p:txBody>
          <a:bodyPr/>
          <a:lstStyle/>
          <a:p>
            <a:r>
              <a:rPr lang="en-US" dirty="0"/>
              <a:t>Release Summary of Product Changes - TBD</a:t>
            </a:r>
          </a:p>
        </p:txBody>
      </p:sp>
      <p:sp>
        <p:nvSpPr>
          <p:cNvPr id="4" name="Slide Number Placeholder 3">
            <a:extLst>
              <a:ext uri="{FF2B5EF4-FFF2-40B4-BE49-F238E27FC236}">
                <a16:creationId xmlns:a16="http://schemas.microsoft.com/office/drawing/2014/main" id="{6458B489-6489-7EDE-3D19-06E72D1C0914}"/>
              </a:ext>
            </a:extLst>
          </p:cNvPr>
          <p:cNvSpPr>
            <a:spLocks noGrp="1"/>
          </p:cNvSpPr>
          <p:nvPr>
            <p:ph type="sldNum" sz="quarter" idx="12"/>
          </p:nvPr>
        </p:nvSpPr>
        <p:spPr/>
        <p:txBody>
          <a:bodyPr/>
          <a:lstStyle/>
          <a:p>
            <a:fld id="{BCDE79FB-97BA-492B-8D57-F1373F9ADA95}" type="slidenum">
              <a:rPr lang="en-US" smtClean="0"/>
              <a:t>6</a:t>
            </a:fld>
            <a:endParaRPr lang="en-US"/>
          </a:p>
        </p:txBody>
      </p:sp>
      <p:graphicFrame>
        <p:nvGraphicFramePr>
          <p:cNvPr id="5" name="Table 4">
            <a:extLst>
              <a:ext uri="{FF2B5EF4-FFF2-40B4-BE49-F238E27FC236}">
                <a16:creationId xmlns:a16="http://schemas.microsoft.com/office/drawing/2014/main" id="{2D7CE8CF-746E-1707-C02C-3E8F614626C7}"/>
              </a:ext>
            </a:extLst>
          </p:cNvPr>
          <p:cNvGraphicFramePr>
            <a:graphicFrameLocks noGrp="1"/>
          </p:cNvGraphicFramePr>
          <p:nvPr>
            <p:extLst>
              <p:ext uri="{D42A27DB-BD31-4B8C-83A1-F6EECF244321}">
                <p14:modId xmlns:p14="http://schemas.microsoft.com/office/powerpoint/2010/main" val="2965602227"/>
              </p:ext>
            </p:extLst>
          </p:nvPr>
        </p:nvGraphicFramePr>
        <p:xfrm>
          <a:off x="224367" y="1083733"/>
          <a:ext cx="11743266" cy="1677086"/>
        </p:xfrm>
        <a:graphic>
          <a:graphicData uri="http://schemas.openxmlformats.org/drawingml/2006/table">
            <a:tbl>
              <a:tblPr firstRow="1" bandRow="1">
                <a:tableStyleId>{B301B821-A1FF-4177-AEE7-76D212191A09}</a:tableStyleId>
              </a:tblPr>
              <a:tblGrid>
                <a:gridCol w="795866">
                  <a:extLst>
                    <a:ext uri="{9D8B030D-6E8A-4147-A177-3AD203B41FA5}">
                      <a16:colId xmlns:a16="http://schemas.microsoft.com/office/drawing/2014/main" val="1137848847"/>
                    </a:ext>
                  </a:extLst>
                </a:gridCol>
                <a:gridCol w="2438400">
                  <a:extLst>
                    <a:ext uri="{9D8B030D-6E8A-4147-A177-3AD203B41FA5}">
                      <a16:colId xmlns:a16="http://schemas.microsoft.com/office/drawing/2014/main" val="2921331168"/>
                    </a:ext>
                  </a:extLst>
                </a:gridCol>
                <a:gridCol w="8509000">
                  <a:extLst>
                    <a:ext uri="{9D8B030D-6E8A-4147-A177-3AD203B41FA5}">
                      <a16:colId xmlns:a16="http://schemas.microsoft.com/office/drawing/2014/main" val="2738300016"/>
                    </a:ext>
                  </a:extLst>
                </a:gridCol>
              </a:tblGrid>
              <a:tr h="92599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Summary of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Change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ptos Narrow" panose="020B0004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b="0" i="0" u="none" strike="noStrike" dirty="0">
                          <a:solidFill>
                            <a:srgbClr val="000000"/>
                          </a:solidFill>
                          <a:effectLst/>
                          <a:latin typeface="Aptos Narrow" panose="020B0004020202020204" pitchFamily="34" charset="0"/>
                        </a:rPr>
                        <a:t>Details to be provided at next TWG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endParaRPr lang="en-US" sz="1200" u="none" strike="noStrike" kern="1200" dirty="0">
                        <a:solidFill>
                          <a:schemeClr val="tx1"/>
                        </a:solidFill>
                        <a:effectLst/>
                        <a:latin typeface="Aptos Narrow" panose="020B000402020202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6728379"/>
                  </a:ext>
                </a:extLst>
              </a:tr>
            </a:tbl>
          </a:graphicData>
        </a:graphic>
      </p:graphicFrame>
    </p:spTree>
    <p:extLst>
      <p:ext uri="{BB962C8B-B14F-4D97-AF65-F5344CB8AC3E}">
        <p14:creationId xmlns:p14="http://schemas.microsoft.com/office/powerpoint/2010/main" val="2460570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a:xfrm>
            <a:off x="530868" y="1430448"/>
            <a:ext cx="5878895" cy="1848259"/>
          </a:xfrm>
        </p:spPr>
        <p:txBody>
          <a:bodyPr/>
          <a:lstStyle/>
          <a:p>
            <a:r>
              <a:rPr lang="en-US"/>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p:txBody>
          <a:bodyPr/>
          <a:lstStyle/>
          <a:p>
            <a:r>
              <a:rPr lang="en-US"/>
              <a:t>Jlavas@ercot.com</a:t>
            </a:r>
          </a:p>
          <a:p>
            <a:endParaRPr lang="en-US"/>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7</a:t>
            </a:fld>
            <a:endParaRPr lang="en-US"/>
          </a:p>
        </p:txBody>
      </p:sp>
    </p:spTree>
    <p:extLst>
      <p:ext uri="{BB962C8B-B14F-4D97-AF65-F5344CB8AC3E}">
        <p14:creationId xmlns:p14="http://schemas.microsoft.com/office/powerpoint/2010/main" val="3512297305"/>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2.xml><?xml version="1.0" encoding="utf-8"?>
<ds:datastoreItem xmlns:ds="http://schemas.openxmlformats.org/officeDocument/2006/customXml" ds:itemID="{7E754FD2-17D2-4534-9157-8CFDD0166132}">
  <ds:schemaRefs>
    <ds:schemaRef ds:uri="3c917f14-8d40-4289-92aa-fd10f73581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57DC9A4-2D51-40CB-BA99-0BF7D516F6DC}">
  <ds:schemaRefs>
    <ds:schemaRef ds:uri="3c917f14-8d40-4289-92aa-fd10f73581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7363</TotalTime>
  <Words>984</Words>
  <Application>Microsoft Office PowerPoint</Application>
  <PresentationFormat>Widescreen</PresentationFormat>
  <Paragraphs>123</Paragraphs>
  <Slides>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Aptos</vt:lpstr>
      <vt:lpstr>Aptos Narrow</vt:lpstr>
      <vt:lpstr>Arial</vt:lpstr>
      <vt:lpstr>Wingdings</vt:lpstr>
      <vt:lpstr>Cover</vt:lpstr>
      <vt:lpstr>Page Design</vt:lpstr>
      <vt:lpstr>Data and Information Products Update     Jamie Lavas  July 2026</vt:lpstr>
      <vt:lpstr>Open Product Issues</vt:lpstr>
      <vt:lpstr>Release Summary of Product Changes</vt:lpstr>
      <vt:lpstr>Release Summary of Product Changes</vt:lpstr>
      <vt:lpstr>Release Summary of Product Changes</vt:lpstr>
      <vt:lpstr>Release Summary of Product Changes - TBD</vt:lpstr>
      <vt:lpstr>Questions/Comments?</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Lavas, Jamie</dc:creator>
  <cp:keywords/>
  <cp:lastModifiedBy>Lavas, Jamie</cp:lastModifiedBy>
  <cp:revision>5</cp:revision>
  <dcterms:created xsi:type="dcterms:W3CDTF">2026-03-25T21:58:21Z</dcterms:created>
  <dcterms:modified xsi:type="dcterms:W3CDTF">2026-08-19T14:56:39Z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