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9" r:id="rId21"/>
    <p:sldId id="267" r:id="rId12"/>
    <p:sldId id="268" r:id="rId1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6A1E654-D61B-4769-B2E2-59EB308E2D36}" v="3" dt="2026-08-19T15:36:59.8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99" d="100"/>
          <a:sy n="199" d="100"/>
        </p:scale>
        <p:origin x="684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1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rbas, Nick" userId="a081efdc-bf3e-4a61-bcc5-e9bc4cadfb68" providerId="ADAL" clId="{331B9E89-458E-4C0A-A141-CAD4E88FBAE0}"/>
    <pc:docChg chg="custSel mod delSld modSld">
      <pc:chgData name="Barbas, Nick" userId="a081efdc-bf3e-4a61-bcc5-e9bc4cadfb68" providerId="ADAL" clId="{331B9E89-458E-4C0A-A141-CAD4E88FBAE0}" dt="2026-08-19T16:26:20.549" v="1235" actId="20577"/>
      <pc:docMkLst>
        <pc:docMk/>
      </pc:docMkLst>
      <pc:sldChg chg="modSp mod">
        <pc:chgData name="Barbas, Nick" userId="a081efdc-bf3e-4a61-bcc5-e9bc4cadfb68" providerId="ADAL" clId="{331B9E89-458E-4C0A-A141-CAD4E88FBAE0}" dt="2026-08-19T14:58:44.593" v="61" actId="20577"/>
        <pc:sldMkLst>
          <pc:docMk/>
          <pc:sldMk cId="0" sldId="256"/>
        </pc:sldMkLst>
        <pc:spChg chg="mod">
          <ac:chgData name="Barbas, Nick" userId="a081efdc-bf3e-4a61-bcc5-e9bc4cadfb68" providerId="ADAL" clId="{331B9E89-458E-4C0A-A141-CAD4E88FBAE0}" dt="2026-08-19T14:48:19.721" v="56" actId="20577"/>
          <ac:spMkLst>
            <pc:docMk/>
            <pc:sldMk cId="0" sldId="256"/>
            <ac:spMk id="3" creationId="{00000000-0000-0000-0000-000000000000}"/>
          </ac:spMkLst>
        </pc:spChg>
        <pc:spChg chg="mod">
          <ac:chgData name="Barbas, Nick" userId="a081efdc-bf3e-4a61-bcc5-e9bc4cadfb68" providerId="ADAL" clId="{331B9E89-458E-4C0A-A141-CAD4E88FBAE0}" dt="2026-08-19T14:58:44.593" v="61" actId="20577"/>
          <ac:spMkLst>
            <pc:docMk/>
            <pc:sldMk cId="0" sldId="256"/>
            <ac:spMk id="7" creationId="{00000000-0000-0000-0000-000000000000}"/>
          </ac:spMkLst>
        </pc:spChg>
      </pc:sldChg>
      <pc:sldChg chg="delSp modSp mod">
        <pc:chgData name="Barbas, Nick" userId="a081efdc-bf3e-4a61-bcc5-e9bc4cadfb68" providerId="ADAL" clId="{331B9E89-458E-4C0A-A141-CAD4E88FBAE0}" dt="2026-08-19T15:12:10.656" v="648" actId="20577"/>
        <pc:sldMkLst>
          <pc:docMk/>
          <pc:sldMk cId="0" sldId="257"/>
        </pc:sldMkLst>
        <pc:spChg chg="mod">
          <ac:chgData name="Barbas, Nick" userId="a081efdc-bf3e-4a61-bcc5-e9bc4cadfb68" providerId="ADAL" clId="{331B9E89-458E-4C0A-A141-CAD4E88FBAE0}" dt="2026-08-19T15:08:49.022" v="346" actId="20577"/>
          <ac:spMkLst>
            <pc:docMk/>
            <pc:sldMk cId="0" sldId="257"/>
            <ac:spMk id="3" creationId="{00000000-0000-0000-0000-000000000000}"/>
          </ac:spMkLst>
        </pc:spChg>
        <pc:spChg chg="mod">
          <ac:chgData name="Barbas, Nick" userId="a081efdc-bf3e-4a61-bcc5-e9bc4cadfb68" providerId="ADAL" clId="{331B9E89-458E-4C0A-A141-CAD4E88FBAE0}" dt="2026-08-19T15:02:54.727" v="83" actId="20577"/>
          <ac:spMkLst>
            <pc:docMk/>
            <pc:sldMk cId="0" sldId="257"/>
            <ac:spMk id="7" creationId="{00000000-0000-0000-0000-000000000000}"/>
          </ac:spMkLst>
        </pc:spChg>
        <pc:spChg chg="mod">
          <ac:chgData name="Barbas, Nick" userId="a081efdc-bf3e-4a61-bcc5-e9bc4cadfb68" providerId="ADAL" clId="{331B9E89-458E-4C0A-A141-CAD4E88FBAE0}" dt="2026-08-19T15:03:03.659" v="102" actId="20577"/>
          <ac:spMkLst>
            <pc:docMk/>
            <pc:sldMk cId="0" sldId="257"/>
            <ac:spMk id="10" creationId="{00000000-0000-0000-0000-000000000000}"/>
          </ac:spMkLst>
        </pc:spChg>
        <pc:spChg chg="mod">
          <ac:chgData name="Barbas, Nick" userId="a081efdc-bf3e-4a61-bcc5-e9bc4cadfb68" providerId="ADAL" clId="{331B9E89-458E-4C0A-A141-CAD4E88FBAE0}" dt="2026-08-19T15:04:35.257" v="128" actId="20577"/>
          <ac:spMkLst>
            <pc:docMk/>
            <pc:sldMk cId="0" sldId="257"/>
            <ac:spMk id="16" creationId="{00000000-0000-0000-0000-000000000000}"/>
          </ac:spMkLst>
        </pc:spChg>
        <pc:spChg chg="mod">
          <ac:chgData name="Barbas, Nick" userId="a081efdc-bf3e-4a61-bcc5-e9bc4cadfb68" providerId="ADAL" clId="{331B9E89-458E-4C0A-A141-CAD4E88FBAE0}" dt="2026-08-19T15:05:41.056" v="153" actId="20577"/>
          <ac:spMkLst>
            <pc:docMk/>
            <pc:sldMk cId="0" sldId="257"/>
            <ac:spMk id="19" creationId="{00000000-0000-0000-0000-000000000000}"/>
          </ac:spMkLst>
        </pc:spChg>
        <pc:spChg chg="del">
          <ac:chgData name="Barbas, Nick" userId="a081efdc-bf3e-4a61-bcc5-e9bc4cadfb68" providerId="ADAL" clId="{331B9E89-458E-4C0A-A141-CAD4E88FBAE0}" dt="2026-08-19T15:00:55.596" v="64" actId="21"/>
          <ac:spMkLst>
            <pc:docMk/>
            <pc:sldMk cId="0" sldId="257"/>
            <ac:spMk id="20" creationId="{00000000-0000-0000-0000-000000000000}"/>
          </ac:spMkLst>
        </pc:spChg>
        <pc:spChg chg="del mod">
          <ac:chgData name="Barbas, Nick" userId="a081efdc-bf3e-4a61-bcc5-e9bc4cadfb68" providerId="ADAL" clId="{331B9E89-458E-4C0A-A141-CAD4E88FBAE0}" dt="2026-08-19T15:00:42.325" v="63" actId="478"/>
          <ac:spMkLst>
            <pc:docMk/>
            <pc:sldMk cId="0" sldId="257"/>
            <ac:spMk id="21" creationId="{00000000-0000-0000-0000-000000000000}"/>
          </ac:spMkLst>
        </pc:spChg>
        <pc:spChg chg="mod">
          <ac:chgData name="Barbas, Nick" userId="a081efdc-bf3e-4a61-bcc5-e9bc4cadfb68" providerId="ADAL" clId="{331B9E89-458E-4C0A-A141-CAD4E88FBAE0}" dt="2026-08-19T15:12:10.656" v="648" actId="20577"/>
          <ac:spMkLst>
            <pc:docMk/>
            <pc:sldMk cId="0" sldId="257"/>
            <ac:spMk id="22" creationId="{00000000-0000-0000-0000-000000000000}"/>
          </ac:spMkLst>
        </pc:spChg>
      </pc:sldChg>
      <pc:sldChg chg="modSp mod">
        <pc:chgData name="Barbas, Nick" userId="a081efdc-bf3e-4a61-bcc5-e9bc4cadfb68" providerId="ADAL" clId="{331B9E89-458E-4C0A-A141-CAD4E88FBAE0}" dt="2026-08-19T15:15:59.955" v="715" actId="20577"/>
        <pc:sldMkLst>
          <pc:docMk/>
          <pc:sldMk cId="0" sldId="259"/>
        </pc:sldMkLst>
        <pc:spChg chg="mod">
          <ac:chgData name="Barbas, Nick" userId="a081efdc-bf3e-4a61-bcc5-e9bc4cadfb68" providerId="ADAL" clId="{331B9E89-458E-4C0A-A141-CAD4E88FBAE0}" dt="2026-08-19T15:15:59.955" v="715" actId="20577"/>
          <ac:spMkLst>
            <pc:docMk/>
            <pc:sldMk cId="0" sldId="259"/>
            <ac:spMk id="6" creationId="{00000000-0000-0000-0000-000000000000}"/>
          </ac:spMkLst>
        </pc:spChg>
      </pc:sldChg>
      <pc:sldChg chg="modSp mod">
        <pc:chgData name="Barbas, Nick" userId="a081efdc-bf3e-4a61-bcc5-e9bc4cadfb68" providerId="ADAL" clId="{331B9E89-458E-4C0A-A141-CAD4E88FBAE0}" dt="2026-08-19T15:17:03.911" v="719" actId="20577"/>
        <pc:sldMkLst>
          <pc:docMk/>
          <pc:sldMk cId="0" sldId="260"/>
        </pc:sldMkLst>
        <pc:spChg chg="mod">
          <ac:chgData name="Barbas, Nick" userId="a081efdc-bf3e-4a61-bcc5-e9bc4cadfb68" providerId="ADAL" clId="{331B9E89-458E-4C0A-A141-CAD4E88FBAE0}" dt="2026-08-19T15:17:03.911" v="719" actId="20577"/>
          <ac:spMkLst>
            <pc:docMk/>
            <pc:sldMk cId="0" sldId="260"/>
            <ac:spMk id="6" creationId="{00000000-0000-0000-0000-000000000000}"/>
          </ac:spMkLst>
        </pc:spChg>
      </pc:sldChg>
      <pc:sldChg chg="modSp mod">
        <pc:chgData name="Barbas, Nick" userId="a081efdc-bf3e-4a61-bcc5-e9bc4cadfb68" providerId="ADAL" clId="{331B9E89-458E-4C0A-A141-CAD4E88FBAE0}" dt="2026-08-19T16:10:34.492" v="1223" actId="20577"/>
        <pc:sldMkLst>
          <pc:docMk/>
          <pc:sldMk cId="0" sldId="262"/>
        </pc:sldMkLst>
        <pc:spChg chg="mod">
          <ac:chgData name="Barbas, Nick" userId="a081efdc-bf3e-4a61-bcc5-e9bc4cadfb68" providerId="ADAL" clId="{331B9E89-458E-4C0A-A141-CAD4E88FBAE0}" dt="2026-08-19T15:21:28.754" v="807" actId="20577"/>
          <ac:spMkLst>
            <pc:docMk/>
            <pc:sldMk cId="0" sldId="262"/>
            <ac:spMk id="3" creationId="{00000000-0000-0000-0000-000000000000}"/>
          </ac:spMkLst>
        </pc:spChg>
        <pc:graphicFrameChg chg="modGraphic">
          <ac:chgData name="Barbas, Nick" userId="a081efdc-bf3e-4a61-bcc5-e9bc4cadfb68" providerId="ADAL" clId="{331B9E89-458E-4C0A-A141-CAD4E88FBAE0}" dt="2026-08-19T16:10:34.492" v="1223" actId="20577"/>
          <ac:graphicFrameMkLst>
            <pc:docMk/>
            <pc:sldMk cId="0" sldId="262"/>
            <ac:graphicFrameMk id="8" creationId="{00000000-0000-0000-0000-000000000000}"/>
          </ac:graphicFrameMkLst>
        </pc:graphicFrameChg>
      </pc:sldChg>
      <pc:sldChg chg="modSp mod">
        <pc:chgData name="Barbas, Nick" userId="a081efdc-bf3e-4a61-bcc5-e9bc4cadfb68" providerId="ADAL" clId="{331B9E89-458E-4C0A-A141-CAD4E88FBAE0}" dt="2026-08-19T16:26:20.549" v="1235" actId="20577"/>
        <pc:sldMkLst>
          <pc:docMk/>
          <pc:sldMk cId="0" sldId="263"/>
        </pc:sldMkLst>
        <pc:spChg chg="mod">
          <ac:chgData name="Barbas, Nick" userId="a081efdc-bf3e-4a61-bcc5-e9bc4cadfb68" providerId="ADAL" clId="{331B9E89-458E-4C0A-A141-CAD4E88FBAE0}" dt="2026-08-19T16:26:20.549" v="1235" actId="20577"/>
          <ac:spMkLst>
            <pc:docMk/>
            <pc:sldMk cId="0" sldId="263"/>
            <ac:spMk id="3" creationId="{00000000-0000-0000-0000-000000000000}"/>
          </ac:spMkLst>
        </pc:spChg>
      </pc:sldChg>
      <pc:sldChg chg="del">
        <pc:chgData name="Barbas, Nick" userId="a081efdc-bf3e-4a61-bcc5-e9bc4cadfb68" providerId="ADAL" clId="{331B9E89-458E-4C0A-A141-CAD4E88FBAE0}" dt="2026-08-19T15:30:00.556" v="817" actId="2696"/>
        <pc:sldMkLst>
          <pc:docMk/>
          <pc:sldMk cId="0" sldId="265"/>
        </pc:sldMkLst>
      </pc:sldChg>
      <pc:sldChg chg="modSp mod">
        <pc:chgData name="Barbas, Nick" userId="a081efdc-bf3e-4a61-bcc5-e9bc4cadfb68" providerId="ADAL" clId="{331B9E89-458E-4C0A-A141-CAD4E88FBAE0}" dt="2026-08-19T15:39:51.555" v="1155" actId="20577"/>
        <pc:sldMkLst>
          <pc:docMk/>
          <pc:sldMk cId="0" sldId="266"/>
        </pc:sldMkLst>
        <pc:spChg chg="mod">
          <ac:chgData name="Barbas, Nick" userId="a081efdc-bf3e-4a61-bcc5-e9bc4cadfb68" providerId="ADAL" clId="{331B9E89-458E-4C0A-A141-CAD4E88FBAE0}" dt="2026-08-19T15:34:05.766" v="843" actId="6549"/>
          <ac:spMkLst>
            <pc:docMk/>
            <pc:sldMk cId="0" sldId="266"/>
            <ac:spMk id="4" creationId="{00000000-0000-0000-0000-000000000000}"/>
          </ac:spMkLst>
        </pc:spChg>
        <pc:spChg chg="mod">
          <ac:chgData name="Barbas, Nick" userId="a081efdc-bf3e-4a61-bcc5-e9bc4cadfb68" providerId="ADAL" clId="{331B9E89-458E-4C0A-A141-CAD4E88FBAE0}" dt="2026-08-19T15:39:51.555" v="1155" actId="20577"/>
          <ac:spMkLst>
            <pc:docMk/>
            <pc:sldMk cId="0" sldId="266"/>
            <ac:spMk id="6" creationId="{00000000-0000-0000-0000-000000000000}"/>
          </ac:spMkLst>
        </pc:spChg>
        <pc:spChg chg="mod">
          <ac:chgData name="Barbas, Nick" userId="a081efdc-bf3e-4a61-bcc5-e9bc4cadfb68" providerId="ADAL" clId="{331B9E89-458E-4C0A-A141-CAD4E88FBAE0}" dt="2026-08-19T15:37:14.512" v="953" actId="20577"/>
          <ac:spMkLst>
            <pc:docMk/>
            <pc:sldMk cId="0" sldId="266"/>
            <ac:spMk id="8" creationId="{00000000-0000-0000-0000-000000000000}"/>
          </ac:spMkLst>
        </pc:spChg>
      </pc:sldChg>
      <pc:sldChg chg="modSp mod">
        <pc:chgData name="Barbas, Nick" userId="a081efdc-bf3e-4a61-bcc5-e9bc4cadfb68" providerId="ADAL" clId="{331B9E89-458E-4C0A-A141-CAD4E88FBAE0}" dt="2026-08-19T15:40:37.278" v="1159" actId="20577"/>
        <pc:sldMkLst>
          <pc:docMk/>
          <pc:sldMk cId="0" sldId="267"/>
        </pc:sldMkLst>
        <pc:graphicFrameChg chg="modGraphic">
          <ac:chgData name="Barbas, Nick" userId="a081efdc-bf3e-4a61-bcc5-e9bc4cadfb68" providerId="ADAL" clId="{331B9E89-458E-4C0A-A141-CAD4E88FBAE0}" dt="2026-08-19T15:40:37.278" v="1159" actId="20577"/>
          <ac:graphicFrameMkLst>
            <pc:docMk/>
            <pc:sldMk cId="0" sldId="267"/>
            <ac:graphicFrameMk id="13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9227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Put the disclaimer on the charter slide rather than burying it later — it sets the tone for everything after and buys room on the URL question.
Audience is market participants. Avoid technology detail entirely; nobody here needs to hear about the platform.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on the ask: who to contact, and that no work is required from them yet.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Some test types require at least two attachments — the coordinated reactive power tests.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consistent theme: every refusal explains itself in the response body. Nothing is silently ignored — that is a deliberate design decision.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PLACEHOLDER SLIDE — needs the real gate names and dates. I deliberately did not invent these.
Market participants filter everything through "when do I have to do work?" If you can give even an approximate quarter for the test window, that is this slide's entire job.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slide that earns attention. Some people in the room built the automation that broke. Say plainly that it was a real cost to them and that this is the remedy.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Naming what is OUT of scope here prevents the "so can we approve our own tests?" question landing awkwardly during the demo.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most reassuring slide in the deck — "no new credential" removes the biggest perceived integration cost. It is also true and already proven, so say so with confidence.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Real payload, not a mock-up — this exact shape was submitted successfully through the proxy.
Repeat the not-final disclaimer here: this is the slide people photograph.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Emphasise that the post-review rule came FROM ERCOT operators — the day stays fixed, minor time adjustments are fine. Framing it as an operational courtesy lands better than framing it as an API restriction.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PRESENTER SCRIPT
1. Station lookup — unglamorous but it proves the scoping claim from the authentication slide.
2. Submit — use a PDF. The file EXTENSION is validated, not the content type.
3. Read back — point at status PENDING and the attachment entry.
4. Update mwChange: "Increase 25 MW" -&gt; "Increase 40 MW". CAP IS 30 CHARACTERS.
5. Read back — same id, new value.
The record must still be PENDING for the mwChange edit to succeed; after review that field is locked and you would get a 409. Do not approve the demo record beforehand.
IF ASKED whether the attachment was virus scanned: in this development environment the scanner is bypassed so we can test without that integration. Production runs the real pipeline.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idempotency point is worth surfacing even though the demo does not show it — it is the first question any automation engineer will have.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90" Type="http://schemas.openxmlformats.org/officeDocument/2006/relationships/image" Target="../media/image_ercot_small.svg"/><Relationship Id="rId91" Type="http://schemas.openxmlformats.org/officeDocument/2006/relationships/image" Target="../media/image_ercot_white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nicholas.barbas@ercot.com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90" Type="http://schemas.openxmlformats.org/officeDocument/2006/relationships/image" Target="../media/image_ercot_small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90" Type="http://schemas.openxmlformats.org/officeDocument/2006/relationships/image" Target="../media/image_ercot_small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90" Type="http://schemas.openxmlformats.org/officeDocument/2006/relationships/image" Target="../media/image_ercot_small.sv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90" Type="http://schemas.openxmlformats.org/officeDocument/2006/relationships/image" Target="../media/image_ercot_small.svg"/><Relationship Id="rId92" Type="http://schemas.openxmlformats.org/officeDocument/2006/relationships/image" Target="../media/image_social_facebook.svg"/><Relationship Id="rId93" Type="http://schemas.openxmlformats.org/officeDocument/2006/relationships/image" Target="../media/image_social_x.svg"/><Relationship Id="rId94" Type="http://schemas.openxmlformats.org/officeDocument/2006/relationships/image" Target="../media/image_social_linkedin.svg"/><Relationship Id="rId95" Type="http://schemas.openxmlformats.org/officeDocument/2006/relationships/image" Target="../media/image_social_instagram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90" Type="http://schemas.openxmlformats.org/officeDocument/2006/relationships/image" Target="../media/image_ercot_small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90" Type="http://schemas.openxmlformats.org/officeDocument/2006/relationships/image" Target="../media/image_ercot_small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90" Type="http://schemas.openxmlformats.org/officeDocument/2006/relationships/image" Target="../media/image_ercot_small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90" Type="http://schemas.openxmlformats.org/officeDocument/2006/relationships/image" Target="../media/image_ercot_small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90" Type="http://schemas.openxmlformats.org/officeDocument/2006/relationships/image" Target="../media/image_ercot_small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90" Type="http://schemas.openxmlformats.org/officeDocument/2006/relationships/image" Target="../media/image_ercot_small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90" Type="http://schemas.openxmlformats.org/officeDocument/2006/relationships/image" Target="../media/image_ercot_small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90" Type="http://schemas.openxmlformats.org/officeDocument/2006/relationships/image" Target="../media/image_ercot_small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Cover Panel"/>
          <p:cNvSpPr/>
          <p:nvPr/>
        </p:nvSpPr>
        <p:spPr>
          <a:xfrm>
            <a:off x="0" y="0"/>
            <a:ext cx="4574286" cy="5143500"/>
          </a:xfrm>
          <a:prstGeom prst="rect">
            <a:avLst/>
          </a:prstGeom>
          <a:gradFill flip="none" rotWithShape="1">
            <a:gsLst>
              <a:gs pos="0">
                <a:srgbClr val="00343B"/>
              </a:gs>
              <a:gs pos="16000">
                <a:srgbClr val="28737C"/>
              </a:gs>
              <a:gs pos="27000">
                <a:srgbClr val="439CA8"/>
              </a:gs>
              <a:gs pos="37000">
                <a:srgbClr val="ABD8DF"/>
              </a:gs>
              <a:gs pos="52000">
                <a:srgbClr val="F2FAFB"/>
              </a:gs>
              <a:gs pos="60000">
                <a:srgbClr val="FFFFFF"/>
              </a:gs>
              <a:gs pos="100000">
                <a:srgbClr val="FFFFFF"/>
              </a:gs>
            </a:gsLst>
            <a:lin ang="5400000" scaled="0"/>
          </a:gradFill>
          <a:ln>
            <a:noFill/>
          </a:ln>
        </p:spPr>
        <p:txBody>
          <a:bodyPr/>
          <a:lstStyle/>
          <a:p/>
        </p:txBody>
      </p:sp>
      <p:pic>
        <p:nvPicPr>
          <p:cNvPr id="101" name="ERCOT logo white" descr="ERCOT logo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733806" y="843534"/>
            <a:ext cx="1817370" cy="665226"/>
          </a:xfrm>
          <a:prstGeom prst="rect">
            <a:avLst/>
          </a:prstGeom>
        </p:spPr>
      </p:pic>
      <p:sp>
        <p:nvSpPr>
          <p:cNvPr id="102" name="Cover Title"/>
          <p:cNvSpPr txBox="1"/>
          <p:nvPr/>
        </p:nvSpPr>
        <p:spPr>
          <a:xfrm>
            <a:off x="658368" y="2395728"/>
            <a:ext cx="3257550" cy="96012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l"/>
            <a:r>
              <a:rPr lang="en-US" sz="2100" b="1" dirty="0">
                <a:solidFill>
                  <a:srgbClr val="000000"/>
                </a:solidFill>
                <a:latin typeface="Arial"/>
              </a:rPr>
              <a:t>NDCRC Test Request API (SCR829)</a:t>
            </a:r>
          </a:p>
        </p:txBody>
      </p:sp>
      <p:sp>
        <p:nvSpPr>
          <p:cNvPr id="103" name="Cover Subtitle"/>
          <p:cNvSpPr txBox="1"/>
          <p:nvPr/>
        </p:nvSpPr>
        <p:spPr>
          <a:xfrm>
            <a:off x="658368" y="3401568"/>
            <a:ext cx="3257550" cy="329184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l"/>
            <a:r>
              <a:rPr lang="en-US" sz="1200" dirty="0">
                <a:solidFill>
                  <a:srgbClr val="5B6770"/>
                </a:solidFill>
                <a:latin typeface="Arial"/>
              </a:rPr>
              <a:t>Programmatic submission of QSE test requests</a:t>
            </a:r>
          </a:p>
        </p:txBody>
      </p:sp>
      <p:sp>
        <p:nvSpPr>
          <p:cNvPr id="104" name="Cover Presenter"/>
          <p:cNvSpPr txBox="1"/>
          <p:nvPr/>
        </p:nvSpPr>
        <p:spPr>
          <a:xfrm>
            <a:off x="658368" y="4041648"/>
            <a:ext cx="3257550" cy="64008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l"/>
            <a:r>
              <a:rPr lang="en-US" sz="1400" b="1" dirty="0">
                <a:solidFill>
                  <a:srgbClr val="000000"/>
                </a:solidFill>
                <a:latin typeface="Arial"/>
              </a:rPr>
              <a:t>Nick Barbas · Project Technical Lead · 8-20-2026</a:t>
            </a:r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846320" y="1188720"/>
          <a:ext cx="3840480" cy="1524000"/>
        </p:xfrm>
        <a:graphic>
          <a:graphicData uri="http://schemas.openxmlformats.org/drawingml/2006/table">
            <a:tbl>
              <a:tblPr/>
              <a:tblGrid>
                <a:gridCol w="647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93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 machine-to-machine interface to submit and manage test requests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Who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QSEs with existing NDCRC access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Why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Restore automated submission that the web form displaced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Stage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Planning / early execution — nothing shown today is final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002" name="Classification Badge"/>
          <p:cNvSpPr/>
          <p:nvPr/>
        </p:nvSpPr>
        <p:spPr>
          <a:xfrm>
            <a:off x="0" y="349758"/>
            <a:ext cx="733806" cy="260604"/>
          </a:xfrm>
          <a:prstGeom prst="rect">
            <a:avLst/>
          </a:prstGeom>
          <a:solidFill>
            <a:srgbClr val="00829B"/>
          </a:solidFill>
          <a:ln>
            <a:noFill/>
          </a:ln>
        </p:spPr>
        <p:txBody>
          <a:bodyPr wrap="square" lIns="0" rIns="0" tIns="0" bIns="0" anchor="ctr"/>
          <a:lstStyle/>
          <a:p>
            <a:pPr algn="ctr"/>
            <a:r>
              <a:rPr lang="en-US" sz="700" b="1" spc="80" dirty="0">
                <a:solidFill>
                  <a:srgbClr val="FFFFFF"/>
                </a:solidFill>
                <a:latin typeface="Arial"/>
              </a:rPr>
              <a:t>PUBLIC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46404" y="310896"/>
            <a:ext cx="769467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Happens Next</a:t>
            </a:r>
            <a:endParaRPr lang="en-US" sz="2700" dirty="0"/>
          </a:p>
        </p:txBody>
      </p:sp>
      <p:sp>
        <p:nvSpPr>
          <p:cNvPr id="3" name="Shape 1"/>
          <p:cNvSpPr/>
          <p:nvPr/>
        </p:nvSpPr>
        <p:spPr>
          <a:xfrm>
            <a:off x="502920" y="1179576"/>
            <a:ext cx="8138160" cy="18288"/>
          </a:xfrm>
          <a:prstGeom prst="rect">
            <a:avLst/>
          </a:prstGeom>
          <a:solidFill>
            <a:srgbClr val="C8D2DE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94360" y="1508760"/>
            <a:ext cx="79552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publish the machine-readable specification you can build against</a:t>
            </a:r>
            <a:endParaRPr lang="en-US" sz="1700" dirty="0"/>
          </a:p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test environment window opens, using the certificates you already hold</a:t>
            </a:r>
            <a:endParaRPr lang="en-US" sz="1700" dirty="0"/>
          </a:p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Firm up milestone dates as the project gates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502920" y="3950208"/>
            <a:ext cx="8138160" cy="402336"/>
          </a:xfrm>
          <a:prstGeom prst="rect">
            <a:avLst/>
          </a:prstGeom>
          <a:solidFill>
            <a:srgbClr val="FFF3E0"/>
          </a:solidFill>
          <a:ln w="12700">
            <a:solidFill>
              <a:srgbClr val="B45F06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612648" y="3950208"/>
            <a:ext cx="7918704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B45F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Please submit questions, feedback, and requests through TWG channels or to the project tech lead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02920" y="4526280"/>
            <a:ext cx="8138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B45F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Planning / early execution stage. Everything shown today — including endpoint addresses — is subject to change.</a:t>
            </a:r>
            <a:endParaRPr lang="en-US" sz="1200" dirty="0"/>
          </a:p>
        </p:txBody>
      </p:sp>
      <p:pic>
        <p:nvPicPr>
          <p:cNvPr id="9001" name="ERCOT logo" descr="ERCOT logo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0"/>
              </a:ext>
            </a:extLst>
          </a:blip>
          <a:stretch>
            <a:fillRect/>
          </a:stretch>
        </p:blipFill>
        <p:spPr>
          <a:xfrm>
            <a:off x="102870" y="82296"/>
            <a:ext cx="528066" cy="192024"/>
          </a:xfrm>
          <a:prstGeom prst="rect">
            <a:avLst/>
          </a:prstGeom>
        </p:spPr>
      </p:pic>
      <p:sp>
        <p:nvSpPr>
          <p:cNvPr id="9002" name="Classification Badge"/>
          <p:cNvSpPr/>
          <p:nvPr/>
        </p:nvSpPr>
        <p:spPr>
          <a:xfrm>
            <a:off x="0" y="349758"/>
            <a:ext cx="733806" cy="260604"/>
          </a:xfrm>
          <a:prstGeom prst="rect">
            <a:avLst/>
          </a:prstGeom>
          <a:solidFill>
            <a:srgbClr val="00829B"/>
          </a:solidFill>
          <a:ln>
            <a:noFill/>
          </a:ln>
        </p:spPr>
        <p:txBody>
          <a:bodyPr wrap="square" lIns="0" rIns="0" tIns="0" bIns="0" anchor="ctr"/>
          <a:lstStyle/>
          <a:p>
            <a:pPr algn="ctr"/>
            <a:r>
              <a:rPr lang="en-US" sz="700" b="1" spc="80" dirty="0">
                <a:solidFill>
                  <a:srgbClr val="FFFFFF"/>
                </a:solidFill>
                <a:latin typeface="Arial"/>
              </a:rPr>
              <a:t>PUBLIC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46404" y="310896"/>
            <a:ext cx="769467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Appendix — Limits and Rules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946404" y="804672"/>
            <a:ext cx="769467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presented; reference if asked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8138160" cy="18288"/>
          </a:xfrm>
          <a:prstGeom prst="rect">
            <a:avLst/>
          </a:prstGeom>
          <a:solidFill>
            <a:srgbClr val="C8D2DE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8136220"/>
              </p:ext>
            </p:extLst>
          </p:nvPr>
        </p:nvGraphicFramePr>
        <p:xfrm>
          <a:off x="502920" y="1417320"/>
          <a:ext cx="8138160" cy="2286000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2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Attachments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Up to 3 per request, 50 MB each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File types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pdf · doc · docx · xls · xlsx · jpg · jpeg · gif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Request rate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 requests per hour, short bursts allowed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Safe retries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Supply a retry key; a repeat within 24 hours returns the original result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Review status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Pending · Approved · Rejected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Attachment status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Scanning · Clean · Quarantined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9001" name="ERCOT logo" descr="ERCOT logo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0"/>
              </a:ext>
            </a:extLst>
          </a:blip>
          <a:stretch>
            <a:fillRect/>
          </a:stretch>
        </p:blipFill>
        <p:spPr>
          <a:xfrm>
            <a:off x="102870" y="82296"/>
            <a:ext cx="528066" cy="192024"/>
          </a:xfrm>
          <a:prstGeom prst="rect">
            <a:avLst/>
          </a:prstGeom>
        </p:spPr>
      </p:pic>
      <p:sp>
        <p:nvSpPr>
          <p:cNvPr id="9002" name="Classification Badge"/>
          <p:cNvSpPr/>
          <p:nvPr/>
        </p:nvSpPr>
        <p:spPr>
          <a:xfrm>
            <a:off x="0" y="349758"/>
            <a:ext cx="733806" cy="260604"/>
          </a:xfrm>
          <a:prstGeom prst="rect">
            <a:avLst/>
          </a:prstGeom>
          <a:solidFill>
            <a:srgbClr val="00829B"/>
          </a:solidFill>
          <a:ln>
            <a:noFill/>
          </a:ln>
        </p:spPr>
        <p:txBody>
          <a:bodyPr wrap="square" lIns="0" rIns="0" tIns="0" bIns="0" anchor="ctr"/>
          <a:lstStyle/>
          <a:p>
            <a:pPr algn="ctr"/>
            <a:r>
              <a:rPr lang="en-US" sz="700" b="1" spc="80" dirty="0">
                <a:solidFill>
                  <a:srgbClr val="FFFFFF"/>
                </a:solidFill>
                <a:latin typeface="Arial"/>
              </a:rPr>
              <a:t>PUBLIC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46404" y="310896"/>
            <a:ext cx="769467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Appendix — When Something Is Rejected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946404" y="804672"/>
            <a:ext cx="769467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presented; reference if asked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8138160" cy="18288"/>
          </a:xfrm>
          <a:prstGeom prst="rect">
            <a:avLst/>
          </a:prstGeom>
          <a:solidFill>
            <a:srgbClr val="C8D2DE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1417320"/>
          <a:ext cx="8138160" cy="2286000"/>
        </p:xfrm>
        <a:graphic>
          <a:graphicData uri="http://schemas.openxmlformats.org/drawingml/2006/table">
            <a:tbl>
              <a:tblPr/>
              <a:tblGrid>
                <a:gridCol w="137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66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Status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5C8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Meaning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5C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400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submission failed validation — the response says which field and why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403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certificate is not authorised for this interface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404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 such submission for your organization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409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submission's state does not allow that change — the response names the fields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429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Too many requests — retry after the interval given in the response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9001" name="ERCOT logo" descr="ERCOT logo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0"/>
              </a:ext>
            </a:extLst>
          </a:blip>
          <a:stretch>
            <a:fillRect/>
          </a:stretch>
        </p:blipFill>
        <p:spPr>
          <a:xfrm>
            <a:off x="102870" y="82296"/>
            <a:ext cx="528066" cy="192024"/>
          </a:xfrm>
          <a:prstGeom prst="rect">
            <a:avLst/>
          </a:prstGeom>
        </p:spPr>
      </p:pic>
      <p:sp>
        <p:nvSpPr>
          <p:cNvPr id="9002" name="Classification Badge"/>
          <p:cNvSpPr/>
          <p:nvPr/>
        </p:nvSpPr>
        <p:spPr>
          <a:xfrm>
            <a:off x="0" y="349758"/>
            <a:ext cx="733806" cy="260604"/>
          </a:xfrm>
          <a:prstGeom prst="rect">
            <a:avLst/>
          </a:prstGeom>
          <a:solidFill>
            <a:srgbClr val="00829B"/>
          </a:solidFill>
          <a:ln>
            <a:noFill/>
          </a:ln>
        </p:spPr>
        <p:txBody>
          <a:bodyPr wrap="square" lIns="0" rIns="0" tIns="0" bIns="0" anchor="ctr"/>
          <a:lstStyle/>
          <a:p>
            <a:pPr algn="ctr"/>
            <a:r>
              <a:rPr lang="en-US" sz="700" b="1" spc="80" dirty="0">
                <a:solidFill>
                  <a:srgbClr val="FFFFFF"/>
                </a:solidFill>
                <a:latin typeface="Arial"/>
              </a:rPr>
              <a:t>PUBLIC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Closing Rail"/>
          <p:cNvSpPr/>
          <p:nvPr/>
        </p:nvSpPr>
        <p:spPr>
          <a:xfrm>
            <a:off x="5698998" y="0"/>
            <a:ext cx="3445002" cy="5143500"/>
          </a:xfrm>
          <a:prstGeom prst="rect">
            <a:avLst/>
          </a:prstGeom>
          <a:solidFill>
            <a:srgbClr val="E6EBF0"/>
          </a:solidFill>
          <a:ln>
            <a:noFill/>
          </a:ln>
        </p:spPr>
        <p:txBody>
          <a:bodyPr/>
          <a:lstStyle/>
          <a:p/>
        </p:txBody>
      </p:sp>
      <p:sp>
        <p:nvSpPr>
          <p:cNvPr id="201" name="Closing Title"/>
          <p:cNvSpPr txBox="1"/>
          <p:nvPr/>
        </p:nvSpPr>
        <p:spPr>
          <a:xfrm>
            <a:off x="658368" y="1600200"/>
            <a:ext cx="4754880" cy="73152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l"/>
            <a:r>
              <a:rPr lang="en-US" sz="3000" b="1" dirty="0">
                <a:solidFill>
                  <a:srgbClr val="000000"/>
                </a:solidFill>
                <a:latin typeface="Arial"/>
              </a:rPr>
              <a:t>Questions/Comments?</a:t>
            </a:r>
          </a:p>
        </p:txBody>
      </p:sp>
      <p:sp>
        <p:nvSpPr>
          <p:cNvPr id="202" name="Contact 1"/>
          <p:cNvSpPr txBox="1"/>
          <p:nvPr/>
        </p:nvSpPr>
        <p:spPr>
          <a:xfrm>
            <a:off x="658368" y="2697480"/>
            <a:ext cx="4754880" cy="384048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l"/>
            <a:r>
              <a:rPr lang="en-US" sz="1800" b="1" dirty="0">
                <a:solidFill>
                  <a:srgbClr val="00829B"/>
                </a:solidFill>
                <a:latin typeface="Arial"/>
              </a:rPr>
              <a:t>Nicholas.Barbas@ercot.com</a:t>
            </a:r>
          </a:p>
        </p:txBody>
      </p:sp>
      <p:sp>
        <p:nvSpPr>
          <p:cNvPr id="203" name="Contact 2"/>
          <p:cNvSpPr txBox="1"/>
          <p:nvPr/>
        </p:nvSpPr>
        <p:spPr>
          <a:xfrm>
            <a:off x="658368" y="3246120"/>
            <a:ext cx="4754880" cy="384048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l"/>
            <a:r>
              <a:rPr lang="en-US" sz="1800" b="1" dirty="0">
                <a:solidFill>
                  <a:srgbClr val="00829B"/>
                </a:solidFill>
                <a:latin typeface="Arial"/>
              </a:rPr>
              <a:t>Sreenivas.Badri@ercot.com</a:t>
            </a:r>
          </a:p>
        </p:txBody>
      </p:sp>
      <p:sp>
        <p:nvSpPr>
          <p:cNvPr id="210" name="Learn More"/>
          <p:cNvSpPr txBox="1"/>
          <p:nvPr/>
        </p:nvSpPr>
        <p:spPr>
          <a:xfrm>
            <a:off x="6110478" y="1115568"/>
            <a:ext cx="2834640" cy="27432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l"/>
            <a:r>
              <a:rPr lang="en-US" sz="1300" b="1" dirty="0">
                <a:solidFill>
                  <a:srgbClr val="000000"/>
                </a:solidFill>
                <a:latin typeface="Arial"/>
              </a:rPr>
              <a:t>Learn More</a:t>
            </a:r>
          </a:p>
        </p:txBody>
      </p:sp>
      <p:sp>
        <p:nvSpPr>
          <p:cNvPr id="211" name="Learn More URL"/>
          <p:cNvSpPr txBox="1"/>
          <p:nvPr/>
        </p:nvSpPr>
        <p:spPr>
          <a:xfrm>
            <a:off x="6110478" y="1463040"/>
            <a:ext cx="2834640" cy="256032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l"/>
            <a:r>
              <a:rPr lang="en-US" sz="1200" dirty="0">
                <a:solidFill>
                  <a:srgbClr val="00829B"/>
                </a:solidFill>
                <a:latin typeface="Arial"/>
              </a:rPr>
              <a:t>www.ercot.com</a:t>
            </a:r>
          </a:p>
        </p:txBody>
      </p:sp>
      <p:sp>
        <p:nvSpPr>
          <p:cNvPr id="212" name="Connect"/>
          <p:cNvSpPr txBox="1"/>
          <p:nvPr/>
        </p:nvSpPr>
        <p:spPr>
          <a:xfrm>
            <a:off x="6110478" y="2148840"/>
            <a:ext cx="2834640" cy="27432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l"/>
            <a:r>
              <a:rPr lang="en-US" sz="1300" b="1" dirty="0">
                <a:solidFill>
                  <a:srgbClr val="000000"/>
                </a:solidFill>
                <a:latin typeface="Arial"/>
              </a:rPr>
              <a:t>Connect With Us</a:t>
            </a:r>
          </a:p>
        </p:txBody>
      </p:sp>
      <p:pic>
        <p:nvPicPr>
          <p:cNvPr id="300" name="Social icon 1" descr="ERCOT logo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2"/>
              </a:ext>
            </a:extLst>
          </a:blip>
          <a:stretch>
            <a:fillRect/>
          </a:stretch>
        </p:blipFill>
        <p:spPr>
          <a:xfrm>
            <a:off x="6244895" y="2441448"/>
            <a:ext cx="235915" cy="235915"/>
          </a:xfrm>
          <a:prstGeom prst="rect">
            <a:avLst/>
          </a:prstGeom>
        </p:spPr>
      </p:pic>
      <p:sp>
        <p:nvSpPr>
          <p:cNvPr id="310" name="Social handle 1"/>
          <p:cNvSpPr txBox="1"/>
          <p:nvPr/>
        </p:nvSpPr>
        <p:spPr>
          <a:xfrm>
            <a:off x="6597396" y="2441448"/>
            <a:ext cx="2409444" cy="235915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l"/>
            <a:r>
              <a:rPr lang="en-US" sz="1100" dirty="0">
                <a:solidFill>
                  <a:srgbClr val="5B6770"/>
                </a:solidFill>
                <a:latin typeface="Arial"/>
              </a:rPr>
              <a:t>facebook.com/ERCOTISO</a:t>
            </a:r>
          </a:p>
        </p:txBody>
      </p:sp>
      <p:pic>
        <p:nvPicPr>
          <p:cNvPr id="301" name="Social icon 2" descr="ERCOT logo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244895" y="2788920"/>
            <a:ext cx="235915" cy="235915"/>
          </a:xfrm>
          <a:prstGeom prst="rect">
            <a:avLst/>
          </a:prstGeom>
        </p:spPr>
      </p:pic>
      <p:sp>
        <p:nvSpPr>
          <p:cNvPr id="311" name="Social handle 2"/>
          <p:cNvSpPr txBox="1"/>
          <p:nvPr/>
        </p:nvSpPr>
        <p:spPr>
          <a:xfrm>
            <a:off x="6597396" y="2788920"/>
            <a:ext cx="2409444" cy="235915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l"/>
            <a:r>
              <a:rPr lang="en-US" sz="1100" dirty="0">
                <a:solidFill>
                  <a:srgbClr val="5B6770"/>
                </a:solidFill>
                <a:latin typeface="Arial"/>
              </a:rPr>
              <a:t>x.com/ercot_iso</a:t>
            </a:r>
          </a:p>
        </p:txBody>
      </p:sp>
      <p:pic>
        <p:nvPicPr>
          <p:cNvPr id="302" name="Social icon 3" descr="ERCOT logo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4"/>
              </a:ext>
            </a:extLst>
          </a:blip>
          <a:stretch>
            <a:fillRect/>
          </a:stretch>
        </p:blipFill>
        <p:spPr>
          <a:xfrm>
            <a:off x="6244895" y="3136392"/>
            <a:ext cx="235915" cy="235915"/>
          </a:xfrm>
          <a:prstGeom prst="rect">
            <a:avLst/>
          </a:prstGeom>
        </p:spPr>
      </p:pic>
      <p:sp>
        <p:nvSpPr>
          <p:cNvPr id="312" name="Social handle 3"/>
          <p:cNvSpPr txBox="1"/>
          <p:nvPr/>
        </p:nvSpPr>
        <p:spPr>
          <a:xfrm>
            <a:off x="6597396" y="3136392"/>
            <a:ext cx="2409444" cy="235915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l"/>
            <a:r>
              <a:rPr lang="en-US" sz="1100" dirty="0">
                <a:solidFill>
                  <a:srgbClr val="5B6770"/>
                </a:solidFill>
                <a:latin typeface="Arial"/>
              </a:rPr>
              <a:t>linkedin.com/company/ercot</a:t>
            </a:r>
          </a:p>
        </p:txBody>
      </p:sp>
      <p:pic>
        <p:nvPicPr>
          <p:cNvPr id="303" name="Social icon 4" descr="ERCOT logo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6244895" y="3483864"/>
            <a:ext cx="235915" cy="235915"/>
          </a:xfrm>
          <a:prstGeom prst="rect">
            <a:avLst/>
          </a:prstGeom>
        </p:spPr>
      </p:pic>
      <p:sp>
        <p:nvSpPr>
          <p:cNvPr id="313" name="Social handle 4"/>
          <p:cNvSpPr txBox="1"/>
          <p:nvPr/>
        </p:nvSpPr>
        <p:spPr>
          <a:xfrm>
            <a:off x="6597396" y="3483864"/>
            <a:ext cx="2409444" cy="235915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l"/>
            <a:r>
              <a:rPr lang="en-US" sz="1100" dirty="0">
                <a:solidFill>
                  <a:srgbClr val="5B6770"/>
                </a:solidFill>
                <a:latin typeface="Arial"/>
              </a:rPr>
              <a:t>instagram.com/ercot_iso</a:t>
            </a:r>
          </a:p>
        </p:txBody>
      </p:sp>
      <p:pic>
        <p:nvPicPr>
          <p:cNvPr id="9001" name="ERCOT logo" descr="ERCOT logo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0"/>
              </a:ext>
            </a:extLst>
          </a:blip>
          <a:stretch>
            <a:fillRect/>
          </a:stretch>
        </p:blipFill>
        <p:spPr>
          <a:xfrm>
            <a:off x="102870" y="82296"/>
            <a:ext cx="528066" cy="192024"/>
          </a:xfrm>
          <a:prstGeom prst="rect">
            <a:avLst/>
          </a:prstGeom>
        </p:spPr>
      </p:pic>
      <p:sp>
        <p:nvSpPr>
          <p:cNvPr id="9002" name="Classification Badge"/>
          <p:cNvSpPr/>
          <p:nvPr/>
        </p:nvSpPr>
        <p:spPr>
          <a:xfrm>
            <a:off x="0" y="349758"/>
            <a:ext cx="733806" cy="260604"/>
          </a:xfrm>
          <a:prstGeom prst="rect">
            <a:avLst/>
          </a:prstGeom>
          <a:solidFill>
            <a:srgbClr val="00829B"/>
          </a:solidFill>
          <a:ln>
            <a:noFill/>
          </a:ln>
        </p:spPr>
        <p:txBody>
          <a:bodyPr wrap="square" lIns="0" rIns="0" tIns="0" bIns="0" anchor="ctr"/>
          <a:lstStyle/>
          <a:p>
            <a:pPr algn="ctr"/>
            <a:r>
              <a:rPr lang="en-US" sz="700" b="1" spc="80" dirty="0">
                <a:solidFill>
                  <a:srgbClr val="FFFFFF"/>
                </a:solidFill>
                <a:latin typeface="Arial"/>
              </a:rPr>
              <a:t>PUBLIC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46404" y="310896"/>
            <a:ext cx="769467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Delivery Timeline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946404" y="804672"/>
            <a:ext cx="769467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Anticipated roadmap (actual dates subject to change)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8138160" cy="18288"/>
          </a:xfrm>
          <a:prstGeom prst="rect">
            <a:avLst/>
          </a:prstGeom>
          <a:solidFill>
            <a:srgbClr val="C8D2DE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502920" y="1600200"/>
            <a:ext cx="1554480" cy="603504"/>
          </a:xfrm>
          <a:prstGeom prst="rect">
            <a:avLst/>
          </a:prstGeom>
          <a:solidFill>
            <a:srgbClr val="2E5C8A"/>
          </a:solidFill>
          <a:ln w="12700">
            <a:solidFill>
              <a:srgbClr val="C8D2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02920" y="1600200"/>
            <a:ext cx="15544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Planning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02920" y="2249424"/>
            <a:ext cx="1554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July 2026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2148840" y="1600200"/>
            <a:ext cx="1554480" cy="603504"/>
          </a:xfrm>
          <a:prstGeom prst="rect">
            <a:avLst/>
          </a:prstGeom>
          <a:solidFill>
            <a:srgbClr val="2E5C8A"/>
          </a:solidFill>
          <a:ln w="12700">
            <a:solidFill>
              <a:srgbClr val="C8D2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2148840" y="1600200"/>
            <a:ext cx="15544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2148840" y="2249424"/>
            <a:ext cx="1554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July 2026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794760" y="1600200"/>
            <a:ext cx="1554480" cy="603504"/>
          </a:xfrm>
          <a:prstGeom prst="rect">
            <a:avLst/>
          </a:prstGeom>
          <a:solidFill>
            <a:srgbClr val="FFF3E0"/>
          </a:solidFill>
          <a:ln w="19050">
            <a:solidFill>
              <a:srgbClr val="B45F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3794760" y="1600200"/>
            <a:ext cx="15544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B45F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794760" y="2249424"/>
            <a:ext cx="1554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i="1" dirty="0">
                <a:solidFill>
                  <a:srgbClr val="B45F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are here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440680" y="1600200"/>
            <a:ext cx="1554480" cy="603504"/>
          </a:xfrm>
          <a:prstGeom prst="rect">
            <a:avLst/>
          </a:prstGeom>
          <a:solidFill>
            <a:srgbClr val="FFFFFF"/>
          </a:solidFill>
          <a:ln w="12700">
            <a:solidFill>
              <a:srgbClr val="C8D2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5440680" y="1600200"/>
            <a:ext cx="15544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testing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440680" y="2249424"/>
            <a:ext cx="1554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October 14, 2026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7086600" y="1600200"/>
            <a:ext cx="1554480" cy="603504"/>
          </a:xfrm>
          <a:prstGeom prst="rect">
            <a:avLst/>
          </a:prstGeom>
          <a:solidFill>
            <a:srgbClr val="FFFFFF"/>
          </a:solidFill>
          <a:ln w="12700">
            <a:solidFill>
              <a:srgbClr val="C8D2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086600" y="1600200"/>
            <a:ext cx="15544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Production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7086600" y="2249424"/>
            <a:ext cx="1554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November 11, 2026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594360" y="3364992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5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Authentication and submission are already working end to end in a development environment</a:t>
            </a:r>
            <a:endParaRPr lang="en-US" sz="1500" dirty="0"/>
          </a:p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5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Nothing for users to build yet ahead of market testing window – informational purposes only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502920" y="4434840"/>
            <a:ext cx="8138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B45F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Planning / early execution stage. Everything shown today — including endpoint addresses — is subject to change.</a:t>
            </a:r>
            <a:endParaRPr lang="en-US" sz="1200" dirty="0"/>
          </a:p>
        </p:txBody>
      </p:sp>
      <p:pic>
        <p:nvPicPr>
          <p:cNvPr id="9001" name="ERCOT logo" descr="ERCOT logo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0"/>
              </a:ext>
            </a:extLst>
          </a:blip>
          <a:stretch>
            <a:fillRect/>
          </a:stretch>
        </p:blipFill>
        <p:spPr>
          <a:xfrm>
            <a:off x="102870" y="82296"/>
            <a:ext cx="528066" cy="192024"/>
          </a:xfrm>
          <a:prstGeom prst="rect">
            <a:avLst/>
          </a:prstGeom>
        </p:spPr>
      </p:pic>
      <p:sp>
        <p:nvSpPr>
          <p:cNvPr id="9002" name="Classification Badge"/>
          <p:cNvSpPr/>
          <p:nvPr/>
        </p:nvSpPr>
        <p:spPr>
          <a:xfrm>
            <a:off x="0" y="349758"/>
            <a:ext cx="733806" cy="260604"/>
          </a:xfrm>
          <a:prstGeom prst="rect">
            <a:avLst/>
          </a:prstGeom>
          <a:solidFill>
            <a:srgbClr val="00829B"/>
          </a:solidFill>
          <a:ln>
            <a:noFill/>
          </a:ln>
        </p:spPr>
        <p:txBody>
          <a:bodyPr wrap="square" lIns="0" rIns="0" tIns="0" bIns="0" anchor="ctr"/>
          <a:lstStyle/>
          <a:p>
            <a:pPr algn="ctr"/>
            <a:r>
              <a:rPr lang="en-US" sz="700" b="1" spc="80" dirty="0">
                <a:solidFill>
                  <a:srgbClr val="FFFFFF"/>
                </a:solidFill>
                <a:latin typeface="Arial"/>
              </a:rPr>
              <a:t>PUBLIC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46404" y="310896"/>
            <a:ext cx="769467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We Are Doing This</a:t>
            </a:r>
            <a:endParaRPr lang="en-US" sz="2700" dirty="0"/>
          </a:p>
        </p:txBody>
      </p:sp>
      <p:sp>
        <p:nvSpPr>
          <p:cNvPr id="3" name="Shape 1"/>
          <p:cNvSpPr/>
          <p:nvPr/>
        </p:nvSpPr>
        <p:spPr>
          <a:xfrm>
            <a:off x="502920" y="1179576"/>
            <a:ext cx="8138160" cy="18288"/>
          </a:xfrm>
          <a:prstGeom prst="rect">
            <a:avLst/>
          </a:prstGeom>
          <a:solidFill>
            <a:srgbClr val="C8D2DE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94360" y="1554480"/>
            <a:ext cx="795528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requests used to arrive by email — ERCOT operators triaged them by hand</a:t>
            </a:r>
            <a:endParaRPr lang="en-US" sz="1700" dirty="0"/>
          </a:p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Moving to the web form gave ERCOT structure, but broke QSE automation</a:t>
            </a:r>
            <a:endParaRPr lang="en-US" sz="1700" dirty="0"/>
          </a:p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700" b="1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API restores that automation — the same workflow, machine-readable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502920" y="3794760"/>
            <a:ext cx="8138160" cy="658368"/>
          </a:xfrm>
          <a:prstGeom prst="rect">
            <a:avLst/>
          </a:prstGeom>
          <a:solidFill>
            <a:srgbClr val="EEF3F8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40080" y="3794760"/>
            <a:ext cx="78638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business process. Same review by ERCOT operators. Only the way you submit changes.</a:t>
            </a:r>
            <a:endParaRPr lang="en-US" sz="1500" dirty="0"/>
          </a:p>
        </p:txBody>
      </p:sp>
      <p:pic>
        <p:nvPicPr>
          <p:cNvPr id="9001" name="ERCOT logo" descr="ERCOT logo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0"/>
              </a:ext>
            </a:extLst>
          </a:blip>
          <a:stretch>
            <a:fillRect/>
          </a:stretch>
        </p:blipFill>
        <p:spPr>
          <a:xfrm>
            <a:off x="102870" y="82296"/>
            <a:ext cx="528066" cy="192024"/>
          </a:xfrm>
          <a:prstGeom prst="rect">
            <a:avLst/>
          </a:prstGeom>
        </p:spPr>
      </p:pic>
      <p:sp>
        <p:nvSpPr>
          <p:cNvPr id="9002" name="Classification Badge"/>
          <p:cNvSpPr/>
          <p:nvPr/>
        </p:nvSpPr>
        <p:spPr>
          <a:xfrm>
            <a:off x="0" y="349758"/>
            <a:ext cx="733806" cy="260604"/>
          </a:xfrm>
          <a:prstGeom prst="rect">
            <a:avLst/>
          </a:prstGeom>
          <a:solidFill>
            <a:srgbClr val="00829B"/>
          </a:solidFill>
          <a:ln>
            <a:noFill/>
          </a:ln>
        </p:spPr>
        <p:txBody>
          <a:bodyPr wrap="square" lIns="0" rIns="0" tIns="0" bIns="0" anchor="ctr"/>
          <a:lstStyle/>
          <a:p>
            <a:pPr algn="ctr"/>
            <a:r>
              <a:rPr lang="en-US" sz="700" b="1" spc="80" dirty="0">
                <a:solidFill>
                  <a:srgbClr val="FFFFFF"/>
                </a:solidFill>
                <a:latin typeface="Arial"/>
              </a:rPr>
              <a:t>PUBLIC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46404" y="310896"/>
            <a:ext cx="769467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 Are Building</a:t>
            </a:r>
            <a:endParaRPr lang="en-US" sz="2700" dirty="0"/>
          </a:p>
        </p:txBody>
      </p:sp>
      <p:sp>
        <p:nvSpPr>
          <p:cNvPr id="3" name="Shape 1"/>
          <p:cNvSpPr/>
          <p:nvPr/>
        </p:nvSpPr>
        <p:spPr>
          <a:xfrm>
            <a:off x="502920" y="1179576"/>
            <a:ext cx="8138160" cy="18288"/>
          </a:xfrm>
          <a:prstGeom prst="rect">
            <a:avLst/>
          </a:prstGeom>
          <a:solidFill>
            <a:srgbClr val="C8D2DE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1463040"/>
          <a:ext cx="8138160" cy="1905000"/>
        </p:xfrm>
        <a:graphic>
          <a:graphicData uri="http://schemas.openxmlformats.org/drawingml/2006/table">
            <a:tbl>
              <a:tblPr/>
              <a:tblGrid>
                <a:gridCol w="2468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69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Submit a test request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With up to three supporting attachments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Update a submission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you may change depends on whether ERCOT has reviewed it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List your submissions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Your organization only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Read one submission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Fields, review status, attachment details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Machine-readable spec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Published openly — no credentials needed to fetch it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Shape 2"/>
          <p:cNvSpPr/>
          <p:nvPr/>
        </p:nvSpPr>
        <p:spPr>
          <a:xfrm>
            <a:off x="502920" y="3977640"/>
            <a:ext cx="8138160" cy="548640"/>
          </a:xfrm>
          <a:prstGeom prst="rect">
            <a:avLst/>
          </a:prstGeom>
          <a:solidFill>
            <a:srgbClr val="EEF3F8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640080" y="3977640"/>
            <a:ext cx="7863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 and reject stay with ERCOT operators. QSE users will use API to submit and track only</a:t>
            </a:r>
            <a:endParaRPr lang="en-US" sz="1500" dirty="0"/>
          </a:p>
        </p:txBody>
      </p:sp>
      <p:pic>
        <p:nvPicPr>
          <p:cNvPr id="9001" name="ERCOT logo" descr="ERCOT logo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0"/>
              </a:ext>
            </a:extLst>
          </a:blip>
          <a:stretch>
            <a:fillRect/>
          </a:stretch>
        </p:blipFill>
        <p:spPr>
          <a:xfrm>
            <a:off x="102870" y="82296"/>
            <a:ext cx="528066" cy="192024"/>
          </a:xfrm>
          <a:prstGeom prst="rect">
            <a:avLst/>
          </a:prstGeom>
        </p:spPr>
      </p:pic>
      <p:sp>
        <p:nvSpPr>
          <p:cNvPr id="9002" name="Classification Badge"/>
          <p:cNvSpPr/>
          <p:nvPr/>
        </p:nvSpPr>
        <p:spPr>
          <a:xfrm>
            <a:off x="0" y="349758"/>
            <a:ext cx="733806" cy="260604"/>
          </a:xfrm>
          <a:prstGeom prst="rect">
            <a:avLst/>
          </a:prstGeom>
          <a:solidFill>
            <a:srgbClr val="00829B"/>
          </a:solidFill>
          <a:ln>
            <a:noFill/>
          </a:ln>
        </p:spPr>
        <p:txBody>
          <a:bodyPr wrap="square" lIns="0" rIns="0" tIns="0" bIns="0" anchor="ctr"/>
          <a:lstStyle/>
          <a:p>
            <a:pPr algn="ctr"/>
            <a:r>
              <a:rPr lang="en-US" sz="700" b="1" spc="80" dirty="0">
                <a:solidFill>
                  <a:srgbClr val="FFFFFF"/>
                </a:solidFill>
                <a:latin typeface="Arial"/>
              </a:rPr>
              <a:t>PUBLIC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46404" y="310896"/>
            <a:ext cx="769467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You Will Authenticate</a:t>
            </a:r>
            <a:endParaRPr lang="en-US" sz="2700" dirty="0"/>
          </a:p>
        </p:txBody>
      </p:sp>
      <p:sp>
        <p:nvSpPr>
          <p:cNvPr id="3" name="Shape 1"/>
          <p:cNvSpPr/>
          <p:nvPr/>
        </p:nvSpPr>
        <p:spPr>
          <a:xfrm>
            <a:off x="502920" y="1179576"/>
            <a:ext cx="8138160" cy="18288"/>
          </a:xfrm>
          <a:prstGeom prst="rect">
            <a:avLst/>
          </a:prstGeom>
          <a:solidFill>
            <a:srgbClr val="C8D2DE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94360" y="1508760"/>
            <a:ext cx="795528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700" b="1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certificate you already have — the same one you use for the NDCRC web application</a:t>
            </a:r>
            <a:endParaRPr lang="en-US" sz="1700" dirty="0"/>
          </a:p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new credential, no password, no token to manage</a:t>
            </a:r>
            <a:endParaRPr lang="en-US" sz="1700" dirty="0"/>
          </a:p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organization is identified from the certificate, never from the request body</a:t>
            </a:r>
            <a:endParaRPr lang="en-US" sz="1700" dirty="0"/>
          </a:p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can see only your own organization's submissions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502920" y="3931920"/>
            <a:ext cx="8138160" cy="566928"/>
          </a:xfrm>
          <a:prstGeom prst="rect">
            <a:avLst/>
          </a:prstGeom>
          <a:solidFill>
            <a:srgbClr val="EEF3F8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40080" y="393192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Verified end to end against a real certificate through the existing ERCOT MIS proxy.</a:t>
            </a:r>
            <a:endParaRPr lang="en-US" sz="1500" dirty="0"/>
          </a:p>
        </p:txBody>
      </p:sp>
      <p:pic>
        <p:nvPicPr>
          <p:cNvPr id="9001" name="ERCOT logo" descr="ERCOT logo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0"/>
              </a:ext>
            </a:extLst>
          </a:blip>
          <a:stretch>
            <a:fillRect/>
          </a:stretch>
        </p:blipFill>
        <p:spPr>
          <a:xfrm>
            <a:off x="102870" y="82296"/>
            <a:ext cx="528066" cy="192024"/>
          </a:xfrm>
          <a:prstGeom prst="rect">
            <a:avLst/>
          </a:prstGeom>
        </p:spPr>
      </p:pic>
      <p:sp>
        <p:nvSpPr>
          <p:cNvPr id="9002" name="Classification Badge"/>
          <p:cNvSpPr/>
          <p:nvPr/>
        </p:nvSpPr>
        <p:spPr>
          <a:xfrm>
            <a:off x="0" y="349758"/>
            <a:ext cx="733806" cy="260604"/>
          </a:xfrm>
          <a:prstGeom prst="rect">
            <a:avLst/>
          </a:prstGeom>
          <a:solidFill>
            <a:srgbClr val="00829B"/>
          </a:solidFill>
          <a:ln>
            <a:noFill/>
          </a:ln>
        </p:spPr>
        <p:txBody>
          <a:bodyPr wrap="square" lIns="0" rIns="0" tIns="0" bIns="0" anchor="ctr"/>
          <a:lstStyle/>
          <a:p>
            <a:pPr algn="ctr"/>
            <a:r>
              <a:rPr lang="en-US" sz="700" b="1" spc="80" dirty="0">
                <a:solidFill>
                  <a:srgbClr val="FFFFFF"/>
                </a:solidFill>
                <a:latin typeface="Arial"/>
              </a:rPr>
              <a:t>PUBLIC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46404" y="310896"/>
            <a:ext cx="769467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You Will Interact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946404" y="804672"/>
            <a:ext cx="769467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HTTP call per action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8138160" cy="18288"/>
          </a:xfrm>
          <a:prstGeom prst="rect">
            <a:avLst/>
          </a:prstGeom>
          <a:solidFill>
            <a:srgbClr val="C8D2DE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02920" y="1325880"/>
            <a:ext cx="81381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5C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POST  /api/public/v1/test-requests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02920" y="1691640"/>
            <a:ext cx="8138160" cy="2057400"/>
          </a:xfrm>
          <a:prstGeom prst="rect">
            <a:avLst/>
          </a:prstGeom>
          <a:solidFill>
            <a:srgbClr val="F4F6F8"/>
          </a:solidFill>
          <a:ln w="12700">
            <a:solidFill>
              <a:srgbClr val="C8D2D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67512" y="1783080"/>
            <a:ext cx="7808976" cy="1874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3333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{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3333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"stationId":    "DEMOGEN1",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3333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"equipmentId":  "DEMOGEN1_CT1",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3333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"testTypeCode": "SEAS_HSL",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3333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"mwChange":     "Increase 25 MW",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3333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"testStart":    "2026-08-18T09:00:00",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3333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"testEnd":      "2026-08-18T11:00:00",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3333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"contact": { "qseRepEmail": "...", "qseRepPhone": "..." }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3333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}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02920" y="3822192"/>
            <a:ext cx="8138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Attachments travel alongside the request in the same call.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4224528"/>
            <a:ext cx="8138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B45F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Planning / early execution stage. Everything shown today — including endpoint addresses — is subject to change.</a:t>
            </a:r>
            <a:endParaRPr lang="en-US" sz="1200" dirty="0"/>
          </a:p>
        </p:txBody>
      </p:sp>
      <p:pic>
        <p:nvPicPr>
          <p:cNvPr id="9001" name="ERCOT logo" descr="ERCOT logo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0"/>
              </a:ext>
            </a:extLst>
          </a:blip>
          <a:stretch>
            <a:fillRect/>
          </a:stretch>
        </p:blipFill>
        <p:spPr>
          <a:xfrm>
            <a:off x="102870" y="82296"/>
            <a:ext cx="528066" cy="192024"/>
          </a:xfrm>
          <a:prstGeom prst="rect">
            <a:avLst/>
          </a:prstGeom>
        </p:spPr>
      </p:pic>
      <p:sp>
        <p:nvSpPr>
          <p:cNvPr id="9002" name="Classification Badge"/>
          <p:cNvSpPr/>
          <p:nvPr/>
        </p:nvSpPr>
        <p:spPr>
          <a:xfrm>
            <a:off x="0" y="349758"/>
            <a:ext cx="733806" cy="260604"/>
          </a:xfrm>
          <a:prstGeom prst="rect">
            <a:avLst/>
          </a:prstGeom>
          <a:solidFill>
            <a:srgbClr val="00829B"/>
          </a:solidFill>
          <a:ln>
            <a:noFill/>
          </a:ln>
        </p:spPr>
        <p:txBody>
          <a:bodyPr wrap="square" lIns="0" rIns="0" tIns="0" bIns="0" anchor="ctr"/>
          <a:lstStyle/>
          <a:p>
            <a:pPr algn="ctr"/>
            <a:r>
              <a:rPr lang="en-US" sz="700" b="1" spc="80" dirty="0">
                <a:solidFill>
                  <a:srgbClr val="FFFFFF"/>
                </a:solidFill>
                <a:latin typeface="Arial"/>
              </a:rPr>
              <a:t>PUBLIC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46404" y="310896"/>
            <a:ext cx="769467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Updating a Submission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946404" y="804672"/>
            <a:ext cx="769467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Existing web application logic and validations apply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8138160" cy="18288"/>
          </a:xfrm>
          <a:prstGeom prst="rect">
            <a:avLst/>
          </a:prstGeom>
          <a:solidFill>
            <a:srgbClr val="C8D2DE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6365559"/>
              </p:ext>
            </p:extLst>
          </p:nvPr>
        </p:nvGraphicFramePr>
        <p:xfrm>
          <a:off x="502920" y="1481328"/>
          <a:ext cx="8138160" cy="1371600"/>
        </p:xfrm>
        <a:graphic>
          <a:graphicData uri="http://schemas.openxmlformats.org/drawingml/2006/table">
            <a:tbl>
              <a:tblPr/>
              <a:tblGrid>
                <a:gridCol w="2651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Before ERCOT reviews it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Change anything, including replacing the attachments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After ERCOT reviews it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Adjust the start/end time of test (locked to same calendar day) and modify your comment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Cancelled or superseded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 changes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76200" marB="76200" anchor="ctr">
                    <a:lnL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594360" y="3200400"/>
            <a:ext cx="795528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5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Rejected changes are reported back explicitly, naming the fields — never silently ignored</a:t>
            </a:r>
            <a:endParaRPr lang="en-US" sz="1500" dirty="0"/>
          </a:p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5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mirrors what the web form already does today, at ERCOT operators' request</a:t>
            </a:r>
            <a:endParaRPr lang="en-US" sz="1500" dirty="0"/>
          </a:p>
        </p:txBody>
      </p:sp>
      <p:pic>
        <p:nvPicPr>
          <p:cNvPr id="9001" name="ERCOT logo" descr="ERCOT logo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0"/>
              </a:ext>
            </a:extLst>
          </a:blip>
          <a:stretch>
            <a:fillRect/>
          </a:stretch>
        </p:blipFill>
        <p:spPr>
          <a:xfrm>
            <a:off x="102870" y="82296"/>
            <a:ext cx="528066" cy="192024"/>
          </a:xfrm>
          <a:prstGeom prst="rect">
            <a:avLst/>
          </a:prstGeom>
        </p:spPr>
      </p:pic>
      <p:sp>
        <p:nvSpPr>
          <p:cNvPr id="9002" name="Classification Badge"/>
          <p:cNvSpPr/>
          <p:nvPr/>
        </p:nvSpPr>
        <p:spPr>
          <a:xfrm>
            <a:off x="0" y="349758"/>
            <a:ext cx="733806" cy="260604"/>
          </a:xfrm>
          <a:prstGeom prst="rect">
            <a:avLst/>
          </a:prstGeom>
          <a:solidFill>
            <a:srgbClr val="00829B"/>
          </a:solidFill>
          <a:ln>
            <a:noFill/>
          </a:ln>
        </p:spPr>
        <p:txBody>
          <a:bodyPr wrap="square" lIns="0" rIns="0" tIns="0" bIns="0" anchor="ctr"/>
          <a:lstStyle/>
          <a:p>
            <a:pPr algn="ctr"/>
            <a:r>
              <a:rPr lang="en-US" sz="700" b="1" spc="80" dirty="0">
                <a:solidFill>
                  <a:srgbClr val="FFFFFF"/>
                </a:solidFill>
                <a:latin typeface="Arial"/>
              </a:rPr>
              <a:t>PUBLIC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46404" y="310896"/>
            <a:ext cx="769467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Demonstration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946404" y="804672"/>
            <a:ext cx="769467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development environment, a real certificate, real (mocked </a:t>
            </a:r>
            <a:r>
              <a:rPr lang="en-US" sz="1300" i="1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privacy) </a:t>
            </a:r>
            <a:r>
              <a:rPr lang="en-US" sz="13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8138160" cy="18288"/>
          </a:xfrm>
          <a:prstGeom prst="rect">
            <a:avLst/>
          </a:prstGeom>
          <a:solidFill>
            <a:srgbClr val="C8D2DE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502920" y="1481328"/>
            <a:ext cx="384048" cy="384048"/>
          </a:xfrm>
          <a:prstGeom prst="ellipse">
            <a:avLst/>
          </a:prstGeom>
          <a:solidFill>
            <a:srgbClr val="2E5C8A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02920" y="148132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069848" y="1481328"/>
            <a:ext cx="75712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Look up my stations and units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02920" y="2057400"/>
            <a:ext cx="384048" cy="384048"/>
          </a:xfrm>
          <a:prstGeom prst="ellipse">
            <a:avLst/>
          </a:prstGeom>
          <a:solidFill>
            <a:srgbClr val="2E5C8A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02920" y="205740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069848" y="2057400"/>
            <a:ext cx="75712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Submit a test request, with an attachment</a:t>
            </a:r>
            <a:endParaRPr lang="en-US" sz="1700" dirty="0"/>
          </a:p>
        </p:txBody>
      </p:sp>
      <p:sp>
        <p:nvSpPr>
          <p:cNvPr id="11" name="Shape 9"/>
          <p:cNvSpPr/>
          <p:nvPr/>
        </p:nvSpPr>
        <p:spPr>
          <a:xfrm>
            <a:off x="502920" y="2633472"/>
            <a:ext cx="384048" cy="384048"/>
          </a:xfrm>
          <a:prstGeom prst="ellipse">
            <a:avLst/>
          </a:prstGeom>
          <a:solidFill>
            <a:srgbClr val="2E5C8A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02920" y="263347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069848" y="2633472"/>
            <a:ext cx="75712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it back</a:t>
            </a:r>
            <a:endParaRPr lang="en-US" sz="1700" dirty="0"/>
          </a:p>
        </p:txBody>
      </p:sp>
      <p:sp>
        <p:nvSpPr>
          <p:cNvPr id="14" name="Shape 12"/>
          <p:cNvSpPr/>
          <p:nvPr/>
        </p:nvSpPr>
        <p:spPr>
          <a:xfrm>
            <a:off x="502920" y="3209544"/>
            <a:ext cx="384048" cy="384048"/>
          </a:xfrm>
          <a:prstGeom prst="ellipse">
            <a:avLst/>
          </a:prstGeom>
          <a:solidFill>
            <a:srgbClr val="2E5C8A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502920" y="32095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069848" y="3209544"/>
            <a:ext cx="75712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 the MW value</a:t>
            </a:r>
            <a:endParaRPr lang="en-US" sz="1700" dirty="0"/>
          </a:p>
        </p:txBody>
      </p:sp>
      <p:sp>
        <p:nvSpPr>
          <p:cNvPr id="17" name="Shape 15"/>
          <p:cNvSpPr/>
          <p:nvPr/>
        </p:nvSpPr>
        <p:spPr>
          <a:xfrm>
            <a:off x="502920" y="3785616"/>
            <a:ext cx="384048" cy="384048"/>
          </a:xfrm>
          <a:prstGeom prst="ellipse">
            <a:avLst/>
          </a:prstGeom>
          <a:solidFill>
            <a:srgbClr val="2E5C8A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02920" y="3785616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1069848" y="3785616"/>
            <a:ext cx="75712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it back again — the change persisted</a:t>
            </a:r>
            <a:endParaRPr lang="en-US" sz="1700" dirty="0"/>
          </a:p>
        </p:txBody>
      </p:sp>
      <p:pic>
        <p:nvPicPr>
          <p:cNvPr id="9001" name="ERCOT logo" descr="ERCOT logo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0"/>
              </a:ext>
            </a:extLst>
          </a:blip>
          <a:stretch>
            <a:fillRect/>
          </a:stretch>
        </p:blipFill>
        <p:spPr>
          <a:xfrm>
            <a:off x="102870" y="82296"/>
            <a:ext cx="528066" cy="192024"/>
          </a:xfrm>
          <a:prstGeom prst="rect">
            <a:avLst/>
          </a:prstGeom>
        </p:spPr>
      </p:pic>
      <p:sp>
        <p:nvSpPr>
          <p:cNvPr id="9002" name="Classification Badge"/>
          <p:cNvSpPr/>
          <p:nvPr/>
        </p:nvSpPr>
        <p:spPr>
          <a:xfrm>
            <a:off x="0" y="349758"/>
            <a:ext cx="733806" cy="260604"/>
          </a:xfrm>
          <a:prstGeom prst="rect">
            <a:avLst/>
          </a:prstGeom>
          <a:solidFill>
            <a:srgbClr val="00829B"/>
          </a:solidFill>
          <a:ln>
            <a:noFill/>
          </a:ln>
        </p:spPr>
        <p:txBody>
          <a:bodyPr wrap="square" lIns="0" rIns="0" tIns="0" bIns="0" anchor="ctr"/>
          <a:lstStyle/>
          <a:p>
            <a:pPr algn="ctr"/>
            <a:r>
              <a:rPr lang="en-US" sz="700" b="1" spc="80" dirty="0">
                <a:solidFill>
                  <a:srgbClr val="FFFFFF"/>
                </a:solidFill>
                <a:latin typeface="Arial"/>
              </a:rPr>
              <a:t>PUBLIC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46404" y="310896"/>
            <a:ext cx="769467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Just Saw</a:t>
            </a:r>
            <a:endParaRPr lang="en-US" sz="2700" dirty="0"/>
          </a:p>
        </p:txBody>
      </p:sp>
      <p:sp>
        <p:nvSpPr>
          <p:cNvPr id="3" name="Shape 1"/>
          <p:cNvSpPr/>
          <p:nvPr/>
        </p:nvSpPr>
        <p:spPr>
          <a:xfrm>
            <a:off x="502920" y="1179576"/>
            <a:ext cx="8138160" cy="18288"/>
          </a:xfrm>
          <a:prstGeom prst="rect">
            <a:avLst/>
          </a:prstGeom>
          <a:solidFill>
            <a:srgbClr val="C8D2DE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94360" y="1508760"/>
            <a:ext cx="795528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call authenticated by certificate alone — nothing else to manage</a:t>
            </a:r>
            <a:endParaRPr lang="en-US" sz="1700" dirty="0"/>
          </a:p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scoped to your organization</a:t>
            </a:r>
            <a:endParaRPr lang="en-US" sz="1700" dirty="0"/>
          </a:p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700" b="1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Retries are safe — a repeated submission will not create a duplicate</a:t>
            </a:r>
            <a:endParaRPr lang="en-US" sz="1700" dirty="0"/>
          </a:p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Running against a real environment, not a mock-up</a:t>
            </a:r>
            <a:endParaRPr lang="en-US" sz="1700" dirty="0"/>
          </a:p>
        </p:txBody>
      </p:sp>
      <p:pic>
        <p:nvPicPr>
          <p:cNvPr id="9001" name="ERCOT logo" descr="ERCOT logo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0"/>
              </a:ext>
            </a:extLst>
          </a:blip>
          <a:stretch>
            <a:fillRect/>
          </a:stretch>
        </p:blipFill>
        <p:spPr>
          <a:xfrm>
            <a:off x="102870" y="82296"/>
            <a:ext cx="528066" cy="192024"/>
          </a:xfrm>
          <a:prstGeom prst="rect">
            <a:avLst/>
          </a:prstGeom>
        </p:spPr>
      </p:pic>
      <p:sp>
        <p:nvSpPr>
          <p:cNvPr id="9002" name="Classification Badge"/>
          <p:cNvSpPr/>
          <p:nvPr/>
        </p:nvSpPr>
        <p:spPr>
          <a:xfrm>
            <a:off x="0" y="349758"/>
            <a:ext cx="733806" cy="260604"/>
          </a:xfrm>
          <a:prstGeom prst="rect">
            <a:avLst/>
          </a:prstGeom>
          <a:solidFill>
            <a:srgbClr val="00829B"/>
          </a:solidFill>
          <a:ln>
            <a:noFill/>
          </a:ln>
        </p:spPr>
        <p:txBody>
          <a:bodyPr wrap="square" lIns="0" rIns="0" tIns="0" bIns="0" anchor="ctr"/>
          <a:lstStyle/>
          <a:p>
            <a:pPr algn="ctr"/>
            <a:r>
              <a:rPr lang="en-US" sz="700" b="1" spc="80" dirty="0">
                <a:solidFill>
                  <a:srgbClr val="FFFFFF"/>
                </a:solidFill>
                <a:latin typeface="Arial"/>
              </a:rPr>
              <a:t>PUBLIC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1372</Words>
  <Application>Microsoft Office PowerPoint</Application>
  <PresentationFormat>On-screen Show (16:9)</PresentationFormat>
  <Paragraphs>149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Consolas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NDCRC Test Request API — Market Briefing</dc:title>
  <dc:subject>PptxGenJS Presentation</dc:subject>
  <dc:creator>ERCOT — NDCRC</dc:creator>
  <cp:lastModifiedBy>Barbas, Nick</cp:lastModifiedBy>
  <cp:revision>1</cp:revision>
  <dcterms:created xsi:type="dcterms:W3CDTF">2026-08-18T19:57:04Z</dcterms:created>
  <dcterms:modified xsi:type="dcterms:W3CDTF">2026-08-19T16:26:22Z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084cbda-52b8-46fb-a7b7-cb5bd465ed85_Enabled">
    <vt:lpwstr>true</vt:lpwstr>
  </property>
  <property fmtid="{D5CDD505-2E9C-101B-9397-08002B2CF9AE}" pid="3" name="MSIP_Label_7084cbda-52b8-46fb-a7b7-cb5bd465ed85_SetDate">
    <vt:lpwstr>2026-08-19T14:46:59Z</vt:lpwstr>
  </property>
  <property fmtid="{D5CDD505-2E9C-101B-9397-08002B2CF9AE}" pid="4" name="MSIP_Label_7084cbda-52b8-46fb-a7b7-cb5bd465ed85_Method">
    <vt:lpwstr>Standard</vt:lpwstr>
  </property>
  <property fmtid="{D5CDD505-2E9C-101B-9397-08002B2CF9AE}" pid="5" name="MSIP_Label_7084cbda-52b8-46fb-a7b7-cb5bd465ed85_Name">
    <vt:lpwstr>Internal</vt:lpwstr>
  </property>
  <property fmtid="{D5CDD505-2E9C-101B-9397-08002B2CF9AE}" pid="6" name="MSIP_Label_7084cbda-52b8-46fb-a7b7-cb5bd465ed85_SiteId">
    <vt:lpwstr>0afb747d-bff7-4596-a9fc-950ef9e0ec45</vt:lpwstr>
  </property>
  <property fmtid="{D5CDD505-2E9C-101B-9397-08002B2CF9AE}" pid="7" name="MSIP_Label_7084cbda-52b8-46fb-a7b7-cb5bd465ed85_ActionId">
    <vt:lpwstr>c1f0605a-91cf-4939-952a-18ff9e01c46e</vt:lpwstr>
  </property>
  <property fmtid="{D5CDD505-2E9C-101B-9397-08002B2CF9AE}" pid="8" name="MSIP_Label_7084cbda-52b8-46fb-a7b7-cb5bd465ed85_ContentBits">
    <vt:lpwstr>0</vt:lpwstr>
  </property>
  <property fmtid="{D5CDD505-2E9C-101B-9397-08002B2CF9AE}" pid="9" name="MSIP_Label_7084cbda-52b8-46fb-a7b7-cb5bd465ed85_Tag">
    <vt:lpwstr>10, 3, 0, 1</vt:lpwstr>
  </property>
</Properties>
</file>