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</p:sldMasterIdLst>
  <p:notesMasterIdLst>
    <p:notesMasterId r:id="rId14"/>
  </p:notesMasterIdLst>
  <p:handoutMasterIdLst>
    <p:handoutMasterId r:id="rId15"/>
  </p:handoutMasterIdLst>
  <p:sldIdLst>
    <p:sldId id="272" r:id="rId6"/>
    <p:sldId id="273" r:id="rId7"/>
    <p:sldId id="274" r:id="rId8"/>
    <p:sldId id="275" r:id="rId9"/>
    <p:sldId id="276" r:id="rId10"/>
    <p:sldId id="277" r:id="rId11"/>
    <p:sldId id="278" r:id="rId12"/>
    <p:sldId id="26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E5ED"/>
    <a:srgbClr val="2794A4"/>
    <a:srgbClr val="00343B"/>
    <a:srgbClr val="00829B"/>
    <a:srgbClr val="E6EBF0"/>
    <a:srgbClr val="FFFFFF"/>
    <a:srgbClr val="DADCDE"/>
    <a:srgbClr val="A9E5EA"/>
    <a:srgbClr val="00AEC7"/>
    <a:srgbClr val="D6D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461BF0-788A-496A-B686-2D3CFE415789}" v="3" dt="2026-08-20T11:23:35.2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dri, Sreenivas" userId="0b43dccd-042e-4be0-871d-afa1d90d6a2e" providerId="ADAL" clId="{467F39DD-4CFE-45E1-AA25-A1A8C9F836D1}"/>
    <pc:docChg chg="undo custSel modSld">
      <pc:chgData name="Badri, Sreenivas" userId="0b43dccd-042e-4be0-871d-afa1d90d6a2e" providerId="ADAL" clId="{467F39DD-4CFE-45E1-AA25-A1A8C9F836D1}" dt="2026-08-20T11:38:31.591" v="198" actId="20577"/>
      <pc:docMkLst>
        <pc:docMk/>
      </pc:docMkLst>
      <pc:sldChg chg="modSp mod">
        <pc:chgData name="Badri, Sreenivas" userId="0b43dccd-042e-4be0-871d-afa1d90d6a2e" providerId="ADAL" clId="{467F39DD-4CFE-45E1-AA25-A1A8C9F836D1}" dt="2026-08-20T11:22:49.160" v="32" actId="207"/>
        <pc:sldMkLst>
          <pc:docMk/>
          <pc:sldMk cId="3512297305" sldId="260"/>
        </pc:sldMkLst>
        <pc:spChg chg="mod">
          <ac:chgData name="Badri, Sreenivas" userId="0b43dccd-042e-4be0-871d-afa1d90d6a2e" providerId="ADAL" clId="{467F39DD-4CFE-45E1-AA25-A1A8C9F836D1}" dt="2026-08-20T11:22:49.160" v="32" actId="207"/>
          <ac:spMkLst>
            <pc:docMk/>
            <pc:sldMk cId="3512297305" sldId="260"/>
            <ac:spMk id="3" creationId="{7BF6A61A-D7C0-BEE7-3F65-3A3A70395BDB}"/>
          </ac:spMkLst>
        </pc:spChg>
      </pc:sldChg>
      <pc:sldChg chg="modSp mod">
        <pc:chgData name="Badri, Sreenivas" userId="0b43dccd-042e-4be0-871d-afa1d90d6a2e" providerId="ADAL" clId="{467F39DD-4CFE-45E1-AA25-A1A8C9F836D1}" dt="2026-08-20T11:24:57.119" v="128" actId="20577"/>
        <pc:sldMkLst>
          <pc:docMk/>
          <pc:sldMk cId="3584611109" sldId="272"/>
        </pc:sldMkLst>
        <pc:spChg chg="mod">
          <ac:chgData name="Badri, Sreenivas" userId="0b43dccd-042e-4be0-871d-afa1d90d6a2e" providerId="ADAL" clId="{467F39DD-4CFE-45E1-AA25-A1A8C9F836D1}" dt="2026-08-20T11:24:57.119" v="128" actId="20577"/>
          <ac:spMkLst>
            <pc:docMk/>
            <pc:sldMk cId="3584611109" sldId="272"/>
            <ac:spMk id="4" creationId="{AD499839-B798-E7B3-DB15-49FAE56390EE}"/>
          </ac:spMkLst>
        </pc:spChg>
      </pc:sldChg>
      <pc:sldChg chg="modSp mod">
        <pc:chgData name="Badri, Sreenivas" userId="0b43dccd-042e-4be0-871d-afa1d90d6a2e" providerId="ADAL" clId="{467F39DD-4CFE-45E1-AA25-A1A8C9F836D1}" dt="2026-08-20T11:38:31.591" v="198" actId="20577"/>
        <pc:sldMkLst>
          <pc:docMk/>
          <pc:sldMk cId="528621009" sldId="273"/>
        </pc:sldMkLst>
        <pc:spChg chg="mod">
          <ac:chgData name="Badri, Sreenivas" userId="0b43dccd-042e-4be0-871d-afa1d90d6a2e" providerId="ADAL" clId="{467F39DD-4CFE-45E1-AA25-A1A8C9F836D1}" dt="2026-08-20T11:38:31.591" v="198" actId="20577"/>
          <ac:spMkLst>
            <pc:docMk/>
            <pc:sldMk cId="528621009" sldId="273"/>
            <ac:spMk id="5" creationId="{FEEC331C-6A59-FCFF-1F14-DD25475D0EF5}"/>
          </ac:spMkLst>
        </pc:spChg>
      </pc:sldChg>
      <pc:sldChg chg="addSp delSp modSp mod">
        <pc:chgData name="Badri, Sreenivas" userId="0b43dccd-042e-4be0-871d-afa1d90d6a2e" providerId="ADAL" clId="{467F39DD-4CFE-45E1-AA25-A1A8C9F836D1}" dt="2026-08-20T11:36:10.617" v="133" actId="20577"/>
        <pc:sldMkLst>
          <pc:docMk/>
          <pc:sldMk cId="1017674802" sldId="275"/>
        </pc:sldMkLst>
        <pc:spChg chg="add del">
          <ac:chgData name="Badri, Sreenivas" userId="0b43dccd-042e-4be0-871d-afa1d90d6a2e" providerId="ADAL" clId="{467F39DD-4CFE-45E1-AA25-A1A8C9F836D1}" dt="2026-08-20T11:23:29.728" v="34" actId="22"/>
          <ac:spMkLst>
            <pc:docMk/>
            <pc:sldMk cId="1017674802" sldId="275"/>
            <ac:spMk id="8" creationId="{4FE9F5CA-8A77-0573-6FF5-D9D7A558BA78}"/>
          </ac:spMkLst>
        </pc:spChg>
        <pc:spChg chg="add mod">
          <ac:chgData name="Badri, Sreenivas" userId="0b43dccd-042e-4be0-871d-afa1d90d6a2e" providerId="ADAL" clId="{467F39DD-4CFE-45E1-AA25-A1A8C9F836D1}" dt="2026-08-20T11:36:10.617" v="133" actId="20577"/>
          <ac:spMkLst>
            <pc:docMk/>
            <pc:sldMk cId="1017674802" sldId="275"/>
            <ac:spMk id="9" creationId="{AA037F12-254D-EF32-44E9-4AD8EA5FA43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20,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20,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20,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CDD9FF63-9408-EDE4-8E4D-207871A99374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25432-F52F-28E3-5AF1-36B3BEC4528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3A409-F400-7551-A8C4-6293E631585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August 20,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August 20,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20, 2026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20,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August 20,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August 20,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August 20,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20,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3.sv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August 20,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73" r:id="rId3"/>
    <p:sldLayoutId id="2147483672" r:id="rId4"/>
    <p:sldLayoutId id="2147483664" r:id="rId5"/>
    <p:sldLayoutId id="2147483668" r:id="rId6"/>
    <p:sldLayoutId id="2147483669" r:id="rId7"/>
    <p:sldLayoutId id="2147483666" r:id="rId8"/>
    <p:sldLayoutId id="2147483675" r:id="rId9"/>
    <p:sldLayoutId id="2147483679" r:id="rId10"/>
    <p:sldLayoutId id="214748367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https://github.com/ercot/api-specs/tree/ews_NPRR1188/ews/xsds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Xiangjun.Xu@ercot.com" TargetMode="Externa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499839-B798-E7B3-DB15-49FAE5639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800" dirty="0"/>
              <a:t>NPRR 1188 – System Impacts Overview</a:t>
            </a:r>
            <a:br>
              <a:rPr lang="en-US" sz="1400" b="0" dirty="0"/>
            </a:br>
            <a:br>
              <a:rPr lang="en-US" sz="1400" b="0" dirty="0"/>
            </a:br>
            <a:br>
              <a:rPr lang="en-US" sz="1400" b="0" dirty="0"/>
            </a:br>
            <a:br>
              <a:rPr lang="en-US" sz="1800" b="0" dirty="0"/>
            </a:br>
            <a:r>
              <a:rPr lang="en-US" sz="1800" b="0" dirty="0"/>
              <a:t>Vamsi Paruchuri</a:t>
            </a:r>
            <a:br>
              <a:rPr lang="en-US" sz="1800" b="0" dirty="0"/>
            </a:br>
            <a:r>
              <a:rPr lang="en-US" sz="1800" b="0" dirty="0"/>
              <a:t>Xiangjun Xu</a:t>
            </a:r>
            <a:br>
              <a:rPr lang="en-US" sz="1400" b="0" dirty="0"/>
            </a:br>
            <a:br>
              <a:rPr lang="en-US" sz="1200" b="0" dirty="0"/>
            </a:br>
            <a:r>
              <a:rPr lang="en-US" sz="1200" b="0" dirty="0"/>
              <a:t>August 20,2026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9804EA-9740-9589-9164-5FD489B897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3" y="1082368"/>
            <a:ext cx="5201213" cy="2551584"/>
          </a:xfrm>
          <a:noFill/>
        </p:spPr>
        <p:txBody>
          <a:bodyPr/>
          <a:lstStyle/>
          <a:p>
            <a:r>
              <a:rPr lang="en-US" dirty="0"/>
              <a:t>Outline: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NPRR 1188 overview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SCED and DAM changes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Market Manager UI &amp; External webservice changes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Report Changes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Q&amp;A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5B13E4-0736-0930-384F-941950A576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4418176"/>
            <a:ext cx="5201214" cy="2145417"/>
          </a:xfrm>
        </p:spPr>
        <p:txBody>
          <a:bodyPr/>
          <a:lstStyle/>
          <a:p>
            <a:r>
              <a:rPr lang="en-US" dirty="0"/>
              <a:t>Key Takeaways</a:t>
            </a:r>
          </a:p>
          <a:p>
            <a: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0" dirty="0"/>
              <a:t>NPRR 1188 project is in design and  development phase, impacts QSEs Market Submissions EWS APIs </a:t>
            </a:r>
          </a:p>
          <a:p>
            <a: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0" dirty="0"/>
              <a:t>Requires Meters installations in the field for CLRs and go through qualification process before Go-Live.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1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EFDD4C-2255-C7D5-2991-41521A75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CEE743-FAC8-4536-6D1F-9DA25911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NPRR 1188 Overview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EC331C-6A59-FCFF-1F14-DD25475D0E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155032"/>
            <a:ext cx="11163300" cy="314074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NPRR 1188 enables nodal dispatch for Controllable Load Resources (CLR) that are not ALR’s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Aggregate Load Resources (ALR) will continue to be settled at Load Zones (LZ)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New Resource Nodes (RN) and ERCOT-Polled Settlement (EPS) meters will be added for CLR’s that are not ALR’s.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CLRs should have the Meters installed in the field and go through qualification process to be able to participate in the market from the Go-Live date.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ighlight>
                  <a:srgbClr val="FFFF00"/>
                </a:highlight>
              </a:rPr>
              <a:t>MOTE Testing: Dec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ighlight>
                  <a:srgbClr val="FFFF00"/>
                </a:highlight>
              </a:rPr>
              <a:t>Go-Live date: Jan 2027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621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9B842-A33A-FB57-FD12-9F315405A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8E10A2-31E9-6CC1-8C0F-F865ADF77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1BDBB63-B727-C06D-D6ED-9DE8F0AD3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SCED and DAM Changes for CLR’s that are not ALR’s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099649-9803-4E86-863D-F06FBFDBAE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034716"/>
            <a:ext cx="11163300" cy="3261060"/>
          </a:xfrm>
        </p:spPr>
        <p:txBody>
          <a:bodyPr/>
          <a:lstStyle/>
          <a:p>
            <a:r>
              <a:rPr lang="en-US" dirty="0"/>
              <a:t>SCED</a:t>
            </a:r>
          </a:p>
          <a:p>
            <a:pPr marL="834390" lvl="1" indent="-285750"/>
            <a:r>
              <a:rPr lang="en-US" dirty="0"/>
              <a:t>Changed from LZ to nodal dispatch</a:t>
            </a:r>
          </a:p>
          <a:p>
            <a:pPr marL="834390" lvl="1" indent="-285750"/>
            <a:r>
              <a:rPr lang="en-US" dirty="0"/>
              <a:t>EPS meters and RN’s will be added </a:t>
            </a:r>
          </a:p>
          <a:p>
            <a:pPr marL="834390" lvl="1" indent="-285750"/>
            <a:r>
              <a:rPr lang="en-US" dirty="0"/>
              <a:t>New telemetry: ONTEST and ONHOLD – basepoint will be set to telemetry MW </a:t>
            </a:r>
          </a:p>
          <a:p>
            <a:pPr marL="834390" lvl="1" indent="-285750"/>
            <a:r>
              <a:rPr lang="en-US" dirty="0"/>
              <a:t>OUTL status – not consuming energy, telemetry MW = 0</a:t>
            </a:r>
          </a:p>
          <a:p>
            <a:r>
              <a:rPr lang="en-US" dirty="0"/>
              <a:t>DAM</a:t>
            </a:r>
          </a:p>
          <a:p>
            <a:pPr marL="834390" lvl="1" indent="-285750"/>
            <a:r>
              <a:rPr lang="en-US" dirty="0"/>
              <a:t>Can submit energy bids for DAM Ahead Market</a:t>
            </a:r>
          </a:p>
          <a:p>
            <a:pPr marL="834390" lvl="1" indent="-285750"/>
            <a:r>
              <a:rPr lang="en-US" dirty="0"/>
              <a:t>RN’s will be added</a:t>
            </a:r>
          </a:p>
          <a:p>
            <a:pPr marL="834390" lvl="1" indent="-285750"/>
            <a:r>
              <a:rPr lang="en-US" dirty="0"/>
              <a:t>DAM LPC = 0, dispatch range will be [0, MPC-LPC] in DAM</a:t>
            </a:r>
          </a:p>
          <a:p>
            <a:endParaRPr lang="en-US" dirty="0"/>
          </a:p>
          <a:p>
            <a:r>
              <a:rPr lang="en-US" dirty="0"/>
              <a:t>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366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63C37-E921-B7B7-8FB5-7C95353B7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D3FD8D-3893-5596-680F-FB5FE1059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DA9258C-19A0-B4F7-F773-D977AE3B3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Webservice XSD Changes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1BA3A-D55F-2884-89E6-3B36C2CAFBF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2000" y="1064905"/>
            <a:ext cx="11163300" cy="585285"/>
          </a:xfrm>
        </p:spPr>
        <p:txBody>
          <a:bodyPr/>
          <a:lstStyle/>
          <a:p>
            <a:r>
              <a:rPr lang="en-US" dirty="0" err="1"/>
              <a:t>RTMEnergyBid</a:t>
            </a:r>
            <a:r>
              <a:rPr lang="en-US" dirty="0"/>
              <a:t> will be renamed to </a:t>
            </a:r>
            <a:r>
              <a:rPr lang="en-US" dirty="0" err="1"/>
              <a:t>EnergyBidCurve</a:t>
            </a:r>
            <a:r>
              <a:rPr lang="en-US" dirty="0"/>
              <a:t>, as it will be used for both Realtime and Day Ahead Markets:</a:t>
            </a:r>
          </a:p>
          <a:p>
            <a:r>
              <a:rPr lang="en-US" dirty="0"/>
              <a:t>     </a:t>
            </a:r>
            <a:r>
              <a:rPr lang="en-US" dirty="0" err="1">
                <a:hlinkClick r:id="rId2"/>
              </a:rPr>
              <a:t>api</a:t>
            </a:r>
            <a:r>
              <a:rPr lang="en-US" dirty="0">
                <a:hlinkClick r:id="rId2"/>
              </a:rPr>
              <a:t>-specs/</a:t>
            </a:r>
            <a:r>
              <a:rPr lang="en-US" dirty="0" err="1">
                <a:hlinkClick r:id="rId2"/>
              </a:rPr>
              <a:t>ews</a:t>
            </a:r>
            <a:r>
              <a:rPr lang="en-US" dirty="0">
                <a:hlinkClick r:id="rId2"/>
              </a:rPr>
              <a:t>/</a:t>
            </a:r>
            <a:r>
              <a:rPr lang="en-US" dirty="0" err="1">
                <a:hlinkClick r:id="rId2"/>
              </a:rPr>
              <a:t>xsds</a:t>
            </a:r>
            <a:r>
              <a:rPr lang="en-US" dirty="0">
                <a:hlinkClick r:id="rId2"/>
              </a:rPr>
              <a:t> at ews_NPRR1188 · ercot/</a:t>
            </a:r>
            <a:r>
              <a:rPr lang="en-US" dirty="0" err="1">
                <a:hlinkClick r:id="rId2"/>
              </a:rPr>
              <a:t>api</a:t>
            </a:r>
            <a:r>
              <a:rPr lang="en-US" dirty="0">
                <a:hlinkClick r:id="rId2"/>
              </a:rPr>
              <a:t>-specs · GitHub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  </a:t>
            </a:r>
          </a:p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FFA64081-3821-5150-D613-971650ABE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576" y="1942629"/>
            <a:ext cx="12044446" cy="1677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ErcotTransaction.xsd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n-US" altLang="en-US" sz="3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                                             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                                 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AFF1C7E-645C-9539-9461-71AAC0399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07" y="3649174"/>
            <a:ext cx="80391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A55D4679-7681-3639-DDF9-988432F8E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07" y="2387105"/>
            <a:ext cx="780097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701A0607-6E34-3503-E1B5-87BA80219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299" y="3208826"/>
            <a:ext cx="1204444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ErcotTransactionTypes.xsd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                                 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037F12-254D-EF32-44E9-4AD8EA5FA433}"/>
              </a:ext>
            </a:extLst>
          </p:cNvPr>
          <p:cNvSpPr txBox="1"/>
          <p:nvPr/>
        </p:nvSpPr>
        <p:spPr>
          <a:xfrm>
            <a:off x="341832" y="5059587"/>
            <a:ext cx="803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*** Awards XSD changes will be presented in the next TWG meeting***</a:t>
            </a:r>
          </a:p>
        </p:txBody>
      </p:sp>
    </p:spTree>
    <p:extLst>
      <p:ext uri="{BB962C8B-B14F-4D97-AF65-F5344CB8AC3E}">
        <p14:creationId xmlns:p14="http://schemas.microsoft.com/office/powerpoint/2010/main" val="1017674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B4970-BAB9-E3AA-B1C2-5CD1BE521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6D80B5-72DA-32B8-77EF-B8BFADDD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8BE8858-36B8-A681-3A62-581B4B975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Market Manager (MMS UI) Changes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041745-0C51-E6F5-CB4F-116391A04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09687"/>
            <a:ext cx="11277600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149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9449A-6821-7807-4423-8996000A2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8E95AE-05A8-640B-DAD2-1D3BB4514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DE79FB-97BA-492B-8D57-F1373F9ADA95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57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57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B30E52C-495F-60C0-0192-5ADDF5ABB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 Changes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624A8E-BFC3-8918-B018-90675A6243E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034716"/>
            <a:ext cx="11163300" cy="326106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CDR</a:t>
            </a:r>
          </a:p>
          <a:p>
            <a:pPr marL="834390" lvl="1" indent="-285750"/>
            <a:r>
              <a:rPr lang="en-US" dirty="0"/>
              <a:t>DAM Aggregate Credit Exposure</a:t>
            </a:r>
          </a:p>
          <a:p>
            <a:pPr marL="834390" lvl="1" indent="-285750"/>
            <a:r>
              <a:rPr lang="en-US" dirty="0"/>
              <a:t>This will have XSD changes</a:t>
            </a:r>
          </a:p>
          <a:p>
            <a:pPr marL="1017270" lvl="2" indent="-285750"/>
            <a:r>
              <a:rPr lang="en-US" sz="1200" dirty="0"/>
              <a:t>Timelines for when the XSD changes will be made available to the market will be communicated in future TWG meetings.</a:t>
            </a:r>
          </a:p>
          <a:p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Extracts and Disclosures</a:t>
            </a:r>
          </a:p>
          <a:p>
            <a:pPr marL="834390" lvl="1" indent="-285750">
              <a:buFont typeface="Courier New" panose="02070309020205020404" pitchFamily="49" charset="0"/>
              <a:buChar char="o"/>
            </a:pPr>
            <a:r>
              <a:rPr lang="en-US" dirty="0"/>
              <a:t>2-Day DAM Energy Curves</a:t>
            </a:r>
          </a:p>
          <a:p>
            <a:pPr marL="834390" lvl="1" indent="-285750">
              <a:buFont typeface="Courier New" panose="02070309020205020404" pitchFamily="49" charset="0"/>
              <a:buChar char="o"/>
            </a:pPr>
            <a:r>
              <a:rPr lang="en-US" dirty="0"/>
              <a:t>2-Day SCED Energy Curves</a:t>
            </a:r>
          </a:p>
          <a:p>
            <a:pPr marL="834390" lvl="1" indent="-285750">
              <a:buFont typeface="Courier New" panose="02070309020205020404" pitchFamily="49" charset="0"/>
              <a:buChar char="o"/>
            </a:pPr>
            <a:r>
              <a:rPr lang="en-US" dirty="0"/>
              <a:t>2-Day DAM Bids and Offers Reports</a:t>
            </a:r>
          </a:p>
          <a:p>
            <a:pPr marL="834390" lvl="1" indent="-285750">
              <a:buFont typeface="Courier New" panose="02070309020205020404" pitchFamily="49" charset="0"/>
              <a:buChar char="o"/>
            </a:pPr>
            <a:r>
              <a:rPr lang="en-US" dirty="0"/>
              <a:t>60-Day DAM Disclosure Reports</a:t>
            </a:r>
          </a:p>
          <a:p>
            <a:pPr marL="834390" lvl="1" indent="-285750">
              <a:buFont typeface="Courier New" panose="02070309020205020404" pitchFamily="49" charset="0"/>
              <a:buChar char="o"/>
            </a:pPr>
            <a:r>
              <a:rPr lang="en-US" dirty="0"/>
              <a:t>60-Day SCED Disclosure Reports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40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EFDD4C-2255-C7D5-2991-41521A75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CEE743-FAC8-4536-6D1F-9DA25911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NPRR 1188 Q&amp;A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EC331C-6A59-FCFF-1F14-DD25475D0E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155032"/>
            <a:ext cx="11163300" cy="3140744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Will current Settlement Point names for the CLRs stay the same or change as well?</a:t>
            </a:r>
          </a:p>
          <a:p>
            <a:pPr marL="891540" lvl="1" indent="-342900">
              <a:buFont typeface="+mj-lt"/>
              <a:buAutoNum type="alphaLcPeriod"/>
            </a:pPr>
            <a:r>
              <a:rPr lang="en-US" dirty="0">
                <a:highlight>
                  <a:srgbClr val="FFFF00"/>
                </a:highlight>
              </a:rPr>
              <a:t>Currently, for all CLRs, the Settlement Point name is the applicable Load Zone name.</a:t>
            </a:r>
          </a:p>
          <a:p>
            <a:pPr marL="891540" lvl="1" indent="-342900">
              <a:buFont typeface="+mj-lt"/>
              <a:buAutoNum type="alphaLcPeriod"/>
            </a:pPr>
            <a:r>
              <a:rPr lang="en-US" dirty="0">
                <a:highlight>
                  <a:srgbClr val="FFFF00"/>
                </a:highlight>
              </a:rPr>
              <a:t>With this implementation</a:t>
            </a:r>
          </a:p>
          <a:p>
            <a:pPr marL="1074420" lvl="2" indent="-342900">
              <a:buFont typeface="+mj-lt"/>
              <a:buAutoNum type="alphaLcPeriod"/>
            </a:pPr>
            <a:r>
              <a:rPr lang="en-US" dirty="0">
                <a:highlight>
                  <a:srgbClr val="FFFF00"/>
                </a:highlight>
              </a:rPr>
              <a:t>CLRs that are not ALRs will be mapped to Resource Node Settlement Points (changing with NPRR1188)</a:t>
            </a:r>
          </a:p>
          <a:p>
            <a:pPr marL="1074420" lvl="2" indent="-342900">
              <a:buFont typeface="+mj-lt"/>
              <a:buAutoNum type="alphaLcPeriod"/>
            </a:pPr>
            <a:r>
              <a:rPr lang="en-US" dirty="0">
                <a:highlight>
                  <a:srgbClr val="FFFF00"/>
                </a:highlight>
              </a:rPr>
              <a:t>For CLRs that are ALRs, the Settlement Point name will stay at the applicable Load Zone name (no change).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Will there be DA Energy Awards for DA Energy Bids at the Resource?</a:t>
            </a:r>
          </a:p>
          <a:p>
            <a:pPr marL="891540" lvl="1" indent="-342900">
              <a:buFont typeface="+mj-lt"/>
              <a:buAutoNum type="alphaLcPeriod"/>
            </a:pPr>
            <a:r>
              <a:rPr lang="en-US" dirty="0">
                <a:highlight>
                  <a:srgbClr val="FFFF00"/>
                </a:highlight>
              </a:rPr>
              <a:t>Yes, there will be cleared DA Energy Bid awards for CLRs.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If you are awarded DA Energy Bid at Resource, will it be considered a DA Energy Purchase in the DAM?</a:t>
            </a:r>
          </a:p>
          <a:p>
            <a:pPr marL="891540" lvl="1" indent="-342900">
              <a:buFont typeface="+mj-lt"/>
              <a:buAutoNum type="alphaLcPeriod"/>
            </a:pPr>
            <a:r>
              <a:rPr lang="en-US" dirty="0">
                <a:highlight>
                  <a:srgbClr val="FFFF00"/>
                </a:highlight>
              </a:rPr>
              <a:t>Yes, DA Energy purchase @ CLR Settlement Point.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Will the MRID be the same or change? </a:t>
            </a:r>
          </a:p>
          <a:p>
            <a:pPr marL="891540" lvl="1" indent="-342900">
              <a:buFont typeface="+mj-lt"/>
              <a:buAutoNum type="arabicPeriod"/>
            </a:pPr>
            <a:r>
              <a:rPr lang="en-US" dirty="0"/>
              <a:t>Currently the MRID contains ‘REB’, will it be ‘EBC’? </a:t>
            </a:r>
            <a:r>
              <a:rPr lang="fr-FR" dirty="0"/>
              <a:t>Ex  - QSE.20260813.REB.ResourceName</a:t>
            </a:r>
          </a:p>
          <a:p>
            <a:pPr marL="1074420" lvl="2" indent="-342900">
              <a:buFont typeface="+mj-lt"/>
              <a:buAutoNum type="alphaLcPeriod"/>
            </a:pPr>
            <a:r>
              <a:rPr lang="fr-FR" dirty="0">
                <a:highlight>
                  <a:srgbClr val="FFFF00"/>
                </a:highlight>
              </a:rPr>
              <a:t>Yes, MRID </a:t>
            </a:r>
            <a:r>
              <a:rPr lang="fr-FR" dirty="0" err="1">
                <a:highlight>
                  <a:srgbClr val="FFFF00"/>
                </a:highlight>
              </a:rPr>
              <a:t>will</a:t>
            </a:r>
            <a:r>
              <a:rPr lang="fr-FR" dirty="0">
                <a:highlight>
                  <a:srgbClr val="FFFF00"/>
                </a:highlight>
              </a:rPr>
              <a:t> change </a:t>
            </a:r>
            <a:r>
              <a:rPr lang="fr-FR" dirty="0" err="1">
                <a:highlight>
                  <a:srgbClr val="FFFF00"/>
                </a:highlight>
              </a:rPr>
              <a:t>from</a:t>
            </a:r>
            <a:r>
              <a:rPr lang="fr-FR" dirty="0">
                <a:highlight>
                  <a:srgbClr val="FFFF00"/>
                </a:highlight>
              </a:rPr>
              <a:t> ‘REB’ to ‘EBC’.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621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6AAE-68DF-EB17-E8A7-16A322F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Questions/Comments?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6A61A-D7C0-BEE7-3F65-3A3A70395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57260" y="3714781"/>
            <a:ext cx="5565131" cy="682625"/>
          </a:xfrm>
        </p:spPr>
        <p:txBody>
          <a:bodyPr/>
          <a:lstStyle/>
          <a:p>
            <a:r>
              <a:rPr lang="en-US" dirty="0">
                <a:hlinkClick r:id="rId2"/>
              </a:rPr>
              <a:t>Xiangjun.Xu@ercot.com</a:t>
            </a:r>
            <a:endParaRPr lang="en-US" dirty="0"/>
          </a:p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Vamsi.Paruchuri2@ercot.com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33CD-915C-8592-3526-C44B880B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297305"/>
      </p:ext>
    </p:extLst>
  </p:cSld>
  <p:clrMapOvr>
    <a:masterClrMapping/>
  </p:clrMapOvr>
</p:sld>
</file>

<file path=ppt/theme/theme1.xml><?xml version="1.0" encoding="utf-8"?>
<a:theme xmlns:a="http://schemas.openxmlformats.org/drawingml/2006/main" name="1_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4ECE1372-0C99-4BBD-8C9A-66BB973B0715}" vid="{E42129F1-9979-45CE-AC99-7AED524228ED}"/>
    </a:ext>
  </a:extLst>
</a:theme>
</file>

<file path=ppt/theme/theme2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4ECE1372-0C99-4BBD-8C9A-66BB973B0715}" vid="{AF2A68AE-DF5A-41FA-8DA3-295978B7C7E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8A853E2A21D478864F317E572DCF9" ma:contentTypeVersion="15" ma:contentTypeDescription="Create a new document." ma:contentTypeScope="" ma:versionID="a891ac5b57a7237e5d68462a0bfcdc3e">
  <xsd:schema xmlns:xsd="http://www.w3.org/2001/XMLSchema" xmlns:xs="http://www.w3.org/2001/XMLSchema" xmlns:p="http://schemas.microsoft.com/office/2006/metadata/properties" xmlns:ns3="ded7f6be-006e-48d8-8435-0405bc84a9a7" xmlns:ns4="97deaf5a-01d9-4834-89d2-802f43df07d1" targetNamespace="http://schemas.microsoft.com/office/2006/metadata/properties" ma:root="true" ma:fieldsID="fb0a5c700978bb7b7ca8f385b404acbf" ns3:_="" ns4:_="">
    <xsd:import namespace="ded7f6be-006e-48d8-8435-0405bc84a9a7"/>
    <xsd:import namespace="97deaf5a-01d9-4834-89d2-802f43df07d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_activity" minOccurs="0"/>
                <xsd:element ref="ns4:MediaServiceDateTaken" minOccurs="0"/>
                <xsd:element ref="ns4:MediaServiceObjectDetectorVersions" minOccurs="0"/>
                <xsd:element ref="ns4:MediaLengthInSecond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d7f6be-006e-48d8-8435-0405bc84a9a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deaf5a-01d9-4834-89d2-802f43df07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7deaf5a-01d9-4834-89d2-802f43df07d1" xsi:nil="true"/>
  </documentManagement>
</p:properties>
</file>

<file path=customXml/itemProps1.xml><?xml version="1.0" encoding="utf-8"?>
<ds:datastoreItem xmlns:ds="http://schemas.openxmlformats.org/officeDocument/2006/customXml" ds:itemID="{C7AA56C6-C396-4A86-84E4-22A2296358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ed7f6be-006e-48d8-8435-0405bc84a9a7"/>
    <ds:schemaRef ds:uri="97deaf5a-01d9-4834-89d2-802f43df07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E754FD2-17D2-4534-9157-8CFDD0166132}">
  <ds:schemaRefs>
    <ds:schemaRef ds:uri="http://purl.org/dc/elements/1.1/"/>
    <ds:schemaRef ds:uri="http://schemas.microsoft.com/office/2006/documentManagement/types"/>
    <ds:schemaRef ds:uri="http://purl.org/dc/terms/"/>
    <ds:schemaRef ds:uri="http://www.w3.org/XML/1998/namespace"/>
    <ds:schemaRef ds:uri="97deaf5a-01d9-4834-89d2-802f43df07d1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ded7f6be-006e-48d8-8435-0405bc84a9a7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NPRR1188 update</Template>
  <TotalTime>1131</TotalTime>
  <Words>589</Words>
  <Application>Microsoft Office PowerPoint</Application>
  <PresentationFormat>Widescreen</PresentationFormat>
  <Paragraphs>90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Arial</vt:lpstr>
      <vt:lpstr>Courier New</vt:lpstr>
      <vt:lpstr>Wingdings</vt:lpstr>
      <vt:lpstr>1_Cover</vt:lpstr>
      <vt:lpstr>Page Design</vt:lpstr>
      <vt:lpstr>NPRR 1188 – System Impacts Overview    Vamsi Paruchuri Xiangjun Xu  August 20,2026</vt:lpstr>
      <vt:lpstr>NPRR 1188 Overview</vt:lpstr>
      <vt:lpstr>SCED and DAM Changes for CLR’s that are not ALR’s</vt:lpstr>
      <vt:lpstr>External Webservice XSD Changes</vt:lpstr>
      <vt:lpstr>Market Manager (MMS UI) Changes</vt:lpstr>
      <vt:lpstr>Report Changes</vt:lpstr>
      <vt:lpstr>NPRR 1188 Q&amp;A</vt:lpstr>
      <vt:lpstr>Questions/Comments?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Xu, Xiangjun</dc:creator>
  <cp:keywords/>
  <cp:lastModifiedBy>Badri, Sreenivas</cp:lastModifiedBy>
  <cp:revision>25</cp:revision>
  <dcterms:created xsi:type="dcterms:W3CDTF">2026-03-17T20:45:51Z</dcterms:created>
  <dcterms:modified xsi:type="dcterms:W3CDTF">2026-08-20T11:38:38Z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0x010100E238A853E2A21D478864F317E572DCF9</vt:lpwstr>
  </property>
  <property fmtid="{D5CDD505-2E9C-101B-9397-08002B2CF9AE}" pid="3" name="MediaServiceImageTags">
    <vt:lpwstr/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2026-02-04T21:33:56Z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1d14393e-8913-4215-8969-3d0b24cf798e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