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272" r:id="rId6"/>
    <p:sldId id="2147478763" r:id="rId7"/>
    <p:sldId id="270" r:id="rId8"/>
    <p:sldId id="273" r:id="rId9"/>
    <p:sldId id="2147478764" r:id="rId10"/>
    <p:sldId id="2147478765" r:id="rId11"/>
    <p:sldId id="2147478766" r:id="rId12"/>
    <p:sldId id="2147478767" r:id="rId13"/>
    <p:sldId id="2147478768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ERCOTRTOCSupport@ercot.com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ERCOTRTOCSupport@ercot.com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SCR820 – Real-Time Operator Communications System (RTOC)</a:t>
            </a:r>
            <a:br>
              <a:rPr lang="en-US" sz="280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Bharati Nepal</a:t>
            </a:r>
            <a:br>
              <a:rPr lang="en-US" sz="1800" b="0" i="1" dirty="0"/>
            </a:br>
            <a:r>
              <a:rPr lang="en-US" sz="1800" b="0" i="1" dirty="0"/>
              <a:t>Christelle Seri</a:t>
            </a:r>
            <a:br>
              <a:rPr lang="en-US" sz="1800" b="0" i="1" dirty="0"/>
            </a:br>
            <a:br>
              <a:rPr lang="en-US" sz="1800" b="0" dirty="0"/>
            </a:br>
            <a:br>
              <a:rPr lang="en-US" sz="1100" b="0" dirty="0"/>
            </a:br>
            <a:r>
              <a:rPr lang="en-US" sz="1100" b="0" dirty="0"/>
              <a:t>August 20, 2026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RTOC project and market testing updates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Status updates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Market Testing Updates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Recap Tool Access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Primary Contacts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C0C0-0BCB-DB26-662D-330CD3E1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AA175-1712-7D6A-A857-023F303E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A5B057B1-FE0A-A938-4F35-71BB67746D92}"/>
              </a:ext>
            </a:extLst>
          </p:cNvPr>
          <p:cNvSpPr/>
          <p:nvPr/>
        </p:nvSpPr>
        <p:spPr>
          <a:xfrm>
            <a:off x="1261872" y="987552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8636D"/>
                </a:solidFill>
              </a:rPr>
              <a:t>Market testing is underway while production capabilities continue to expand.</a:t>
            </a:r>
            <a:endParaRPr lang="en-US" sz="140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4521BE42-39FF-5FC1-13CC-DDD2E5B20456}"/>
              </a:ext>
            </a:extLst>
          </p:cNvPr>
          <p:cNvSpPr/>
          <p:nvPr/>
        </p:nvSpPr>
        <p:spPr>
          <a:xfrm>
            <a:off x="530352" y="1481328"/>
            <a:ext cx="5440680" cy="4370832"/>
          </a:xfrm>
          <a:prstGeom prst="roundRect">
            <a:avLst>
              <a:gd name="adj" fmla="val 1674"/>
            </a:avLst>
          </a:prstGeom>
          <a:solidFill>
            <a:srgbClr val="FFFFFF"/>
          </a:solidFill>
          <a:ln w="12700">
            <a:solidFill>
              <a:srgbClr val="DC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4C39660F-87BF-E937-991D-9BFFF75215A2}"/>
              </a:ext>
            </a:extLst>
          </p:cNvPr>
          <p:cNvSpPr/>
          <p:nvPr/>
        </p:nvSpPr>
        <p:spPr>
          <a:xfrm>
            <a:off x="530352" y="1481328"/>
            <a:ext cx="64008" cy="4370832"/>
          </a:xfrm>
          <a:prstGeom prst="rect">
            <a:avLst/>
          </a:prstGeom>
          <a:solidFill>
            <a:srgbClr val="00A6C7"/>
          </a:solidFill>
          <a:ln w="12700">
            <a:solidFill>
              <a:srgbClr val="00A6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CDB35324-76D3-AB0B-1D53-C9AB673A35E2}"/>
              </a:ext>
            </a:extLst>
          </p:cNvPr>
          <p:cNvSpPr/>
          <p:nvPr/>
        </p:nvSpPr>
        <p:spPr>
          <a:xfrm>
            <a:off x="850392" y="1737360"/>
            <a:ext cx="4800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5" dirty="0">
                <a:solidFill>
                  <a:srgbClr val="007C91"/>
                </a:solidFill>
              </a:rPr>
              <a:t>PROJECT UPDATES</a:t>
            </a:r>
            <a:endParaRPr lang="en-US" sz="1000" dirty="0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226E5188-8B7F-0F3D-E702-E8FBB793ED42}"/>
              </a:ext>
            </a:extLst>
          </p:cNvPr>
          <p:cNvSpPr/>
          <p:nvPr/>
        </p:nvSpPr>
        <p:spPr>
          <a:xfrm>
            <a:off x="850392" y="2048256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02428"/>
                </a:solidFill>
              </a:rPr>
              <a:t>Testing &amp; operating readiness</a:t>
            </a:r>
            <a:endParaRPr lang="en-US" sz="1900" dirty="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2727F18A-09B3-5F8B-EBDF-55F159FBB839}"/>
              </a:ext>
            </a:extLst>
          </p:cNvPr>
          <p:cNvSpPr/>
          <p:nvPr/>
        </p:nvSpPr>
        <p:spPr>
          <a:xfrm>
            <a:off x="868680" y="2560320"/>
            <a:ext cx="237744" cy="237744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E9682811-A6E6-24E1-8408-8538D0535374}"/>
              </a:ext>
            </a:extLst>
          </p:cNvPr>
          <p:cNvSpPr/>
          <p:nvPr/>
        </p:nvSpPr>
        <p:spPr>
          <a:xfrm>
            <a:off x="905256" y="2578608"/>
            <a:ext cx="1645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7C91"/>
                </a:solidFill>
              </a:rPr>
              <a:t>✓</a:t>
            </a:r>
            <a:endParaRPr lang="en-US" sz="900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8AFB5638-5923-B3A7-9E64-2D69938C8C0C}"/>
              </a:ext>
            </a:extLst>
          </p:cNvPr>
          <p:cNvSpPr/>
          <p:nvPr/>
        </p:nvSpPr>
        <p:spPr>
          <a:xfrm>
            <a:off x="1261872" y="2542032"/>
            <a:ext cx="42519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3035"/>
                </a:solidFill>
              </a:rPr>
              <a:t>QSE testing underway</a:t>
            </a:r>
            <a:endParaRPr lang="en-US" sz="1400" dirty="0"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93051CE3-6450-4D86-B594-512C19FAD435}"/>
              </a:ext>
            </a:extLst>
          </p:cNvPr>
          <p:cNvSpPr/>
          <p:nvPr/>
        </p:nvSpPr>
        <p:spPr>
          <a:xfrm>
            <a:off x="1261872" y="2852928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8636D"/>
                </a:solidFill>
              </a:rPr>
              <a:t>Primary contact information is being gathered.</a:t>
            </a:r>
            <a:endParaRPr lang="en-US" sz="1150" dirty="0"/>
          </a:p>
        </p:txBody>
      </p:sp>
      <p:sp>
        <p:nvSpPr>
          <p:cNvPr id="26" name="Shape 10">
            <a:extLst>
              <a:ext uri="{FF2B5EF4-FFF2-40B4-BE49-F238E27FC236}">
                <a16:creationId xmlns:a16="http://schemas.microsoft.com/office/drawing/2014/main" id="{07466849-2F1B-31E0-0C66-F1429A4EB3F1}"/>
              </a:ext>
            </a:extLst>
          </p:cNvPr>
          <p:cNvSpPr/>
          <p:nvPr/>
        </p:nvSpPr>
        <p:spPr>
          <a:xfrm>
            <a:off x="868680" y="3611880"/>
            <a:ext cx="237744" cy="237744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15D579B8-C6B1-BF3A-EF82-0F5216DA9856}"/>
              </a:ext>
            </a:extLst>
          </p:cNvPr>
          <p:cNvSpPr/>
          <p:nvPr/>
        </p:nvSpPr>
        <p:spPr>
          <a:xfrm>
            <a:off x="905256" y="3630168"/>
            <a:ext cx="1645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7C91"/>
                </a:solidFill>
              </a:rPr>
              <a:t>✓</a:t>
            </a:r>
            <a:endParaRPr lang="en-US" sz="900" dirty="0"/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AF3CC8E5-5D54-5857-C32F-3DE179F3FCDD}"/>
              </a:ext>
            </a:extLst>
          </p:cNvPr>
          <p:cNvSpPr/>
          <p:nvPr/>
        </p:nvSpPr>
        <p:spPr>
          <a:xfrm>
            <a:off x="1261872" y="3593592"/>
            <a:ext cx="42519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3035"/>
                </a:solidFill>
              </a:rPr>
              <a:t>Parallel communications planned</a:t>
            </a:r>
            <a:endParaRPr lang="en-US" sz="1400" dirty="0"/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2B0BD04D-23F9-CB15-C731-BDCA2CCA9BE6}"/>
              </a:ext>
            </a:extLst>
          </p:cNvPr>
          <p:cNvSpPr/>
          <p:nvPr/>
        </p:nvSpPr>
        <p:spPr>
          <a:xfrm>
            <a:off x="1261872" y="3904488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8636D"/>
                </a:solidFill>
              </a:rPr>
              <a:t>Control Room Operations plans to use the RTOC tool alongside hotline calls for routine testing.</a:t>
            </a:r>
            <a:endParaRPr lang="en-US" sz="1150" dirty="0"/>
          </a:p>
        </p:txBody>
      </p:sp>
      <p:sp>
        <p:nvSpPr>
          <p:cNvPr id="34" name="Shape 14">
            <a:extLst>
              <a:ext uri="{FF2B5EF4-FFF2-40B4-BE49-F238E27FC236}">
                <a16:creationId xmlns:a16="http://schemas.microsoft.com/office/drawing/2014/main" id="{FD466DCD-CD76-9EC4-368A-94C841C94FEC}"/>
              </a:ext>
            </a:extLst>
          </p:cNvPr>
          <p:cNvSpPr/>
          <p:nvPr/>
        </p:nvSpPr>
        <p:spPr>
          <a:xfrm>
            <a:off x="868680" y="4663440"/>
            <a:ext cx="237744" cy="237744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15">
            <a:extLst>
              <a:ext uri="{FF2B5EF4-FFF2-40B4-BE49-F238E27FC236}">
                <a16:creationId xmlns:a16="http://schemas.microsoft.com/office/drawing/2014/main" id="{09C6C574-1786-68AA-9213-9D01C730734F}"/>
              </a:ext>
            </a:extLst>
          </p:cNvPr>
          <p:cNvSpPr/>
          <p:nvPr/>
        </p:nvSpPr>
        <p:spPr>
          <a:xfrm>
            <a:off x="905256" y="4681728"/>
            <a:ext cx="1645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7C91"/>
                </a:solidFill>
              </a:rPr>
              <a:t>✓</a:t>
            </a:r>
            <a:endParaRPr lang="en-US" sz="900" dirty="0"/>
          </a:p>
        </p:txBody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B49495DE-FD85-16A4-9B79-633531750548}"/>
              </a:ext>
            </a:extLst>
          </p:cNvPr>
          <p:cNvSpPr/>
          <p:nvPr/>
        </p:nvSpPr>
        <p:spPr>
          <a:xfrm>
            <a:off x="1261872" y="4645152"/>
            <a:ext cx="42519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3035"/>
                </a:solidFill>
              </a:rPr>
              <a:t>Protocol update in discussion</a:t>
            </a:r>
            <a:endParaRPr lang="en-US" sz="1400" dirty="0"/>
          </a:p>
        </p:txBody>
      </p:sp>
      <p:sp>
        <p:nvSpPr>
          <p:cNvPr id="40" name="Text 17">
            <a:extLst>
              <a:ext uri="{FF2B5EF4-FFF2-40B4-BE49-F238E27FC236}">
                <a16:creationId xmlns:a16="http://schemas.microsoft.com/office/drawing/2014/main" id="{EA551843-FC64-381F-122A-FF11BFA5A827}"/>
              </a:ext>
            </a:extLst>
          </p:cNvPr>
          <p:cNvSpPr/>
          <p:nvPr/>
        </p:nvSpPr>
        <p:spPr>
          <a:xfrm>
            <a:off x="1261872" y="4956048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8636D"/>
                </a:solidFill>
              </a:rPr>
              <a:t>Internal discussions are underway to draft an NPRR enabling Control Room use of the tool in addition to the current Hotline Call.</a:t>
            </a:r>
            <a:endParaRPr lang="en-US" sz="1150" dirty="0"/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4B984B39-6D77-1241-2C74-ECF39F037F16}"/>
              </a:ext>
            </a:extLst>
          </p:cNvPr>
          <p:cNvSpPr/>
          <p:nvPr/>
        </p:nvSpPr>
        <p:spPr>
          <a:xfrm>
            <a:off x="6217920" y="1481328"/>
            <a:ext cx="5422392" cy="4370832"/>
          </a:xfrm>
          <a:prstGeom prst="roundRect">
            <a:avLst>
              <a:gd name="adj" fmla="val 1674"/>
            </a:avLst>
          </a:prstGeom>
          <a:solidFill>
            <a:srgbClr val="EEF8FA"/>
          </a:solidFill>
          <a:ln w="12700">
            <a:solidFill>
              <a:srgbClr val="DC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19">
            <a:extLst>
              <a:ext uri="{FF2B5EF4-FFF2-40B4-BE49-F238E27FC236}">
                <a16:creationId xmlns:a16="http://schemas.microsoft.com/office/drawing/2014/main" id="{769FE1FE-5BDF-C1CA-0DDC-054E5EC8F4AD}"/>
              </a:ext>
            </a:extLst>
          </p:cNvPr>
          <p:cNvSpPr/>
          <p:nvPr/>
        </p:nvSpPr>
        <p:spPr>
          <a:xfrm>
            <a:off x="6217920" y="1481328"/>
            <a:ext cx="64008" cy="4370832"/>
          </a:xfrm>
          <a:prstGeom prst="rect">
            <a:avLst/>
          </a:prstGeom>
          <a:solidFill>
            <a:srgbClr val="00A6C7"/>
          </a:solidFill>
          <a:ln w="12700">
            <a:solidFill>
              <a:srgbClr val="00A6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20">
            <a:extLst>
              <a:ext uri="{FF2B5EF4-FFF2-40B4-BE49-F238E27FC236}">
                <a16:creationId xmlns:a16="http://schemas.microsoft.com/office/drawing/2014/main" id="{84BC97F4-813D-7EE0-2549-FE443583BDD9}"/>
              </a:ext>
            </a:extLst>
          </p:cNvPr>
          <p:cNvSpPr/>
          <p:nvPr/>
        </p:nvSpPr>
        <p:spPr>
          <a:xfrm>
            <a:off x="6537960" y="1737360"/>
            <a:ext cx="4782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5" dirty="0">
                <a:solidFill>
                  <a:srgbClr val="007C91"/>
                </a:solidFill>
              </a:rPr>
              <a:t>DEVELOPMENT UPDATES</a:t>
            </a:r>
            <a:endParaRPr lang="en-US" sz="1000" dirty="0"/>
          </a:p>
        </p:txBody>
      </p:sp>
      <p:sp>
        <p:nvSpPr>
          <p:cNvPr id="48" name="Text 21">
            <a:extLst>
              <a:ext uri="{FF2B5EF4-FFF2-40B4-BE49-F238E27FC236}">
                <a16:creationId xmlns:a16="http://schemas.microsoft.com/office/drawing/2014/main" id="{70A9662D-3DB9-8D77-CC1D-3D72076359CE}"/>
              </a:ext>
            </a:extLst>
          </p:cNvPr>
          <p:cNvSpPr/>
          <p:nvPr/>
        </p:nvSpPr>
        <p:spPr>
          <a:xfrm>
            <a:off x="6537960" y="2048256"/>
            <a:ext cx="4782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02428"/>
                </a:solidFill>
              </a:rPr>
              <a:t>Production capabilities</a:t>
            </a:r>
            <a:endParaRPr lang="en-US" sz="1900" dirty="0"/>
          </a:p>
        </p:txBody>
      </p:sp>
      <p:sp>
        <p:nvSpPr>
          <p:cNvPr id="50" name="Text 22">
            <a:extLst>
              <a:ext uri="{FF2B5EF4-FFF2-40B4-BE49-F238E27FC236}">
                <a16:creationId xmlns:a16="http://schemas.microsoft.com/office/drawing/2014/main" id="{384E7023-6E36-4188-7D65-238AA1929487}"/>
              </a:ext>
            </a:extLst>
          </p:cNvPr>
          <p:cNvSpPr/>
          <p:nvPr/>
        </p:nvSpPr>
        <p:spPr>
          <a:xfrm>
            <a:off x="6565392" y="2468880"/>
            <a:ext cx="164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A6C7"/>
                </a:solidFill>
              </a:rPr>
              <a:t>•</a:t>
            </a:r>
            <a:endParaRPr lang="en-US" sz="1800" dirty="0"/>
          </a:p>
        </p:txBody>
      </p:sp>
      <p:sp>
        <p:nvSpPr>
          <p:cNvPr id="52" name="Text 23">
            <a:extLst>
              <a:ext uri="{FF2B5EF4-FFF2-40B4-BE49-F238E27FC236}">
                <a16:creationId xmlns:a16="http://schemas.microsoft.com/office/drawing/2014/main" id="{1B4D7D4B-9464-9F67-773B-22E3023EAB77}"/>
              </a:ext>
            </a:extLst>
          </p:cNvPr>
          <p:cNvSpPr/>
          <p:nvPr/>
        </p:nvSpPr>
        <p:spPr>
          <a:xfrm>
            <a:off x="6839712" y="2487168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3035"/>
                </a:solidFill>
              </a:rPr>
              <a:t>SOL Exceedance displays</a:t>
            </a:r>
            <a:endParaRPr lang="en-US" sz="1350" dirty="0"/>
          </a:p>
        </p:txBody>
      </p:sp>
      <p:sp>
        <p:nvSpPr>
          <p:cNvPr id="54" name="Text 24">
            <a:extLst>
              <a:ext uri="{FF2B5EF4-FFF2-40B4-BE49-F238E27FC236}">
                <a16:creationId xmlns:a16="http://schemas.microsoft.com/office/drawing/2014/main" id="{4453AF3A-098A-E5C6-035E-ABCC81C5F39A}"/>
              </a:ext>
            </a:extLst>
          </p:cNvPr>
          <p:cNvSpPr/>
          <p:nvPr/>
        </p:nvSpPr>
        <p:spPr>
          <a:xfrm>
            <a:off x="6839712" y="2752344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8636D"/>
                </a:solidFill>
              </a:rPr>
              <a:t>First version developed and deployed to Production.</a:t>
            </a:r>
            <a:endParaRPr lang="en-US" sz="1130" dirty="0"/>
          </a:p>
        </p:txBody>
      </p:sp>
      <p:sp>
        <p:nvSpPr>
          <p:cNvPr id="56" name="Text 25">
            <a:extLst>
              <a:ext uri="{FF2B5EF4-FFF2-40B4-BE49-F238E27FC236}">
                <a16:creationId xmlns:a16="http://schemas.microsoft.com/office/drawing/2014/main" id="{E2E5C117-2184-3363-C199-1DE067C62072}"/>
              </a:ext>
            </a:extLst>
          </p:cNvPr>
          <p:cNvSpPr/>
          <p:nvPr/>
        </p:nvSpPr>
        <p:spPr>
          <a:xfrm>
            <a:off x="6565392" y="3218688"/>
            <a:ext cx="164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A6C7"/>
                </a:solidFill>
              </a:rPr>
              <a:t>•</a:t>
            </a:r>
            <a:endParaRPr lang="en-US" sz="1800" dirty="0"/>
          </a:p>
        </p:txBody>
      </p:sp>
      <p:sp>
        <p:nvSpPr>
          <p:cNvPr id="58" name="Text 26">
            <a:extLst>
              <a:ext uri="{FF2B5EF4-FFF2-40B4-BE49-F238E27FC236}">
                <a16:creationId xmlns:a16="http://schemas.microsoft.com/office/drawing/2014/main" id="{E9F06FFA-1707-5E06-22B7-403A86D9AC23}"/>
              </a:ext>
            </a:extLst>
          </p:cNvPr>
          <p:cNvSpPr/>
          <p:nvPr/>
        </p:nvSpPr>
        <p:spPr>
          <a:xfrm>
            <a:off x="6839712" y="3236976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3035"/>
                </a:solidFill>
              </a:rPr>
              <a:t>SOL Exceedance History</a:t>
            </a:r>
            <a:endParaRPr lang="en-US" sz="1350" dirty="0"/>
          </a:p>
        </p:txBody>
      </p:sp>
      <p:sp>
        <p:nvSpPr>
          <p:cNvPr id="60" name="Text 27">
            <a:extLst>
              <a:ext uri="{FF2B5EF4-FFF2-40B4-BE49-F238E27FC236}">
                <a16:creationId xmlns:a16="http://schemas.microsoft.com/office/drawing/2014/main" id="{3C186923-EB26-90BD-BE73-0058ED8028B0}"/>
              </a:ext>
            </a:extLst>
          </p:cNvPr>
          <p:cNvSpPr/>
          <p:nvPr/>
        </p:nvSpPr>
        <p:spPr>
          <a:xfrm>
            <a:off x="6839712" y="3502152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8636D"/>
                </a:solidFill>
              </a:rPr>
              <a:t>History tab has been rolled out.</a:t>
            </a:r>
            <a:endParaRPr lang="en-US" sz="1130" dirty="0"/>
          </a:p>
        </p:txBody>
      </p:sp>
      <p:sp>
        <p:nvSpPr>
          <p:cNvPr id="62" name="Text 28">
            <a:extLst>
              <a:ext uri="{FF2B5EF4-FFF2-40B4-BE49-F238E27FC236}">
                <a16:creationId xmlns:a16="http://schemas.microsoft.com/office/drawing/2014/main" id="{8DAD4AC7-E604-ABFB-B563-920ADE08793E}"/>
              </a:ext>
            </a:extLst>
          </p:cNvPr>
          <p:cNvSpPr/>
          <p:nvPr/>
        </p:nvSpPr>
        <p:spPr>
          <a:xfrm>
            <a:off x="6565392" y="3968496"/>
            <a:ext cx="164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A6C7"/>
                </a:solidFill>
              </a:rPr>
              <a:t>•</a:t>
            </a:r>
            <a:endParaRPr lang="en-US" sz="1800" dirty="0"/>
          </a:p>
        </p:txBody>
      </p:sp>
      <p:sp>
        <p:nvSpPr>
          <p:cNvPr id="64" name="Text 29">
            <a:extLst>
              <a:ext uri="{FF2B5EF4-FFF2-40B4-BE49-F238E27FC236}">
                <a16:creationId xmlns:a16="http://schemas.microsoft.com/office/drawing/2014/main" id="{7393060C-D710-7934-62C0-41ED3D5F5954}"/>
              </a:ext>
            </a:extLst>
          </p:cNvPr>
          <p:cNvSpPr/>
          <p:nvPr/>
        </p:nvSpPr>
        <p:spPr>
          <a:xfrm>
            <a:off x="6839712" y="3986784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3035"/>
                </a:solidFill>
              </a:rPr>
              <a:t>Default dashboard</a:t>
            </a:r>
            <a:endParaRPr lang="en-US" sz="1350" dirty="0"/>
          </a:p>
        </p:txBody>
      </p:sp>
      <p:sp>
        <p:nvSpPr>
          <p:cNvPr id="66" name="Text 30">
            <a:extLst>
              <a:ext uri="{FF2B5EF4-FFF2-40B4-BE49-F238E27FC236}">
                <a16:creationId xmlns:a16="http://schemas.microsoft.com/office/drawing/2014/main" id="{257BDF9F-CBF4-3C61-3330-410B9B309E96}"/>
              </a:ext>
            </a:extLst>
          </p:cNvPr>
          <p:cNvSpPr/>
          <p:nvPr/>
        </p:nvSpPr>
        <p:spPr>
          <a:xfrm>
            <a:off x="6839712" y="4251960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8636D"/>
                </a:solidFill>
              </a:rPr>
              <a:t>Provides a quick activity overview.</a:t>
            </a:r>
            <a:endParaRPr lang="en-US" sz="1130" dirty="0"/>
          </a:p>
        </p:txBody>
      </p:sp>
      <p:sp>
        <p:nvSpPr>
          <p:cNvPr id="68" name="Text 31">
            <a:extLst>
              <a:ext uri="{FF2B5EF4-FFF2-40B4-BE49-F238E27FC236}">
                <a16:creationId xmlns:a16="http://schemas.microsoft.com/office/drawing/2014/main" id="{73624C16-2657-4953-2982-037AB719AAFE}"/>
              </a:ext>
            </a:extLst>
          </p:cNvPr>
          <p:cNvSpPr/>
          <p:nvPr/>
        </p:nvSpPr>
        <p:spPr>
          <a:xfrm>
            <a:off x="6565392" y="4718304"/>
            <a:ext cx="164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A6C7"/>
                </a:solidFill>
              </a:rPr>
              <a:t>•</a:t>
            </a:r>
            <a:endParaRPr lang="en-US" sz="1800" dirty="0"/>
          </a:p>
        </p:txBody>
      </p:sp>
      <p:sp>
        <p:nvSpPr>
          <p:cNvPr id="70" name="Text 32">
            <a:extLst>
              <a:ext uri="{FF2B5EF4-FFF2-40B4-BE49-F238E27FC236}">
                <a16:creationId xmlns:a16="http://schemas.microsoft.com/office/drawing/2014/main" id="{52FA3EE7-5D68-0E04-AD6F-1C1CBF9211D1}"/>
              </a:ext>
            </a:extLst>
          </p:cNvPr>
          <p:cNvSpPr/>
          <p:nvPr/>
        </p:nvSpPr>
        <p:spPr>
          <a:xfrm>
            <a:off x="6839712" y="4736592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3035"/>
                </a:solidFill>
              </a:rPr>
              <a:t>Emergency conditions</a:t>
            </a:r>
            <a:endParaRPr lang="en-US" sz="1350" dirty="0"/>
          </a:p>
        </p:txBody>
      </p:sp>
      <p:sp>
        <p:nvSpPr>
          <p:cNvPr id="72" name="Text 33">
            <a:extLst>
              <a:ext uri="{FF2B5EF4-FFF2-40B4-BE49-F238E27FC236}">
                <a16:creationId xmlns:a16="http://schemas.microsoft.com/office/drawing/2014/main" id="{7CD24414-2592-FC77-F615-12E2CBCA5353}"/>
              </a:ext>
            </a:extLst>
          </p:cNvPr>
          <p:cNvSpPr/>
          <p:nvPr/>
        </p:nvSpPr>
        <p:spPr>
          <a:xfrm>
            <a:off x="6839712" y="5001768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8636D"/>
                </a:solidFill>
              </a:rPr>
              <a:t>Development in progress on new screen to manage emergency condition</a:t>
            </a:r>
            <a:endParaRPr lang="en-US" sz="1130" dirty="0"/>
          </a:p>
        </p:txBody>
      </p:sp>
      <p:sp>
        <p:nvSpPr>
          <p:cNvPr id="74" name="Shape 34">
            <a:extLst>
              <a:ext uri="{FF2B5EF4-FFF2-40B4-BE49-F238E27FC236}">
                <a16:creationId xmlns:a16="http://schemas.microsoft.com/office/drawing/2014/main" id="{25E6E0DC-DE55-AB58-D8FE-84A08B8F6D8F}"/>
              </a:ext>
            </a:extLst>
          </p:cNvPr>
          <p:cNvSpPr/>
          <p:nvPr/>
        </p:nvSpPr>
        <p:spPr>
          <a:xfrm>
            <a:off x="530352" y="6071616"/>
            <a:ext cx="11109960" cy="347472"/>
          </a:xfrm>
          <a:prstGeom prst="roundRect">
            <a:avLst>
              <a:gd name="adj" fmla="val 13158"/>
            </a:avLst>
          </a:prstGeom>
          <a:solidFill>
            <a:srgbClr val="EAF5F7"/>
          </a:solidFill>
          <a:ln w="12700">
            <a:solidFill>
              <a:srgbClr val="EAF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35">
            <a:extLst>
              <a:ext uri="{FF2B5EF4-FFF2-40B4-BE49-F238E27FC236}">
                <a16:creationId xmlns:a16="http://schemas.microsoft.com/office/drawing/2014/main" id="{B34CED0A-D208-B47A-4A14-3AC0A1487D35}"/>
              </a:ext>
            </a:extLst>
          </p:cNvPr>
          <p:cNvSpPr/>
          <p:nvPr/>
        </p:nvSpPr>
        <p:spPr>
          <a:xfrm>
            <a:off x="804672" y="6172200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2717A"/>
                </a:solidFill>
              </a:rPr>
              <a:t>RTOC Market Testing  |  Project and development status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7663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0">
            <a:extLst>
              <a:ext uri="{FF2B5EF4-FFF2-40B4-BE49-F238E27FC236}">
                <a16:creationId xmlns:a16="http://schemas.microsoft.com/office/drawing/2014/main" id="{A299C8A9-0625-BDD5-7740-1DF9DE1B98A5}"/>
              </a:ext>
            </a:extLst>
          </p:cNvPr>
          <p:cNvSpPr/>
          <p:nvPr/>
        </p:nvSpPr>
        <p:spPr>
          <a:xfrm>
            <a:off x="1280160" y="429768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RTOC Tool – Project Timelines</a:t>
            </a:r>
            <a:endParaRPr lang="en-US" sz="2400" dirty="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52AA4407-253E-25C9-36FD-BAE9AF69DF13}"/>
              </a:ext>
            </a:extLst>
          </p:cNvPr>
          <p:cNvSpPr/>
          <p:nvPr/>
        </p:nvSpPr>
        <p:spPr>
          <a:xfrm>
            <a:off x="8005011" y="438912"/>
            <a:ext cx="3671877" cy="905256"/>
          </a:xfrm>
          <a:prstGeom prst="roundRect">
            <a:avLst>
              <a:gd name="adj" fmla="val 10526"/>
            </a:avLst>
          </a:prstGeom>
          <a:solidFill>
            <a:srgbClr val="E8F7FA"/>
          </a:solidFill>
          <a:ln w="12700">
            <a:solidFill>
              <a:srgbClr val="00A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8022E282-28AE-F7E9-2466-71FDAAEB1B11}"/>
              </a:ext>
            </a:extLst>
          </p:cNvPr>
          <p:cNvSpPr/>
          <p:nvPr/>
        </p:nvSpPr>
        <p:spPr>
          <a:xfrm>
            <a:off x="8129016" y="521208"/>
            <a:ext cx="1234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</a:t>
            </a:r>
            <a:endParaRPr lang="en-US" sz="900" dirty="0"/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06A2DDAD-04C5-FFA8-8283-3A033934D619}"/>
              </a:ext>
            </a:extLst>
          </p:cNvPr>
          <p:cNvSpPr/>
          <p:nvPr/>
        </p:nvSpPr>
        <p:spPr>
          <a:xfrm>
            <a:off x="8129016" y="722376"/>
            <a:ext cx="32735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13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QSE market testing is now included in the project timeline. </a:t>
            </a:r>
            <a:r>
              <a:rPr lang="en-US" sz="1400" dirty="0"/>
              <a:t>Please note that certain dates are subject to change pending the implementation of a nodal protocol revision request (NPRR)</a:t>
            </a: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2F962333-4C4C-485B-1B64-45FD4AFB79D3}"/>
              </a:ext>
            </a:extLst>
          </p:cNvPr>
          <p:cNvSpPr/>
          <p:nvPr/>
        </p:nvSpPr>
        <p:spPr>
          <a:xfrm>
            <a:off x="438912" y="134416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TIMELINE</a:t>
            </a:r>
            <a:endParaRPr lang="en-US" sz="1000" dirty="0"/>
          </a:p>
        </p:txBody>
      </p:sp>
      <p:sp>
        <p:nvSpPr>
          <p:cNvPr id="27" name="Shape 6">
            <a:extLst>
              <a:ext uri="{FF2B5EF4-FFF2-40B4-BE49-F238E27FC236}">
                <a16:creationId xmlns:a16="http://schemas.microsoft.com/office/drawing/2014/main" id="{CF6ACA1D-45D0-09D9-A31B-F6527708F637}"/>
              </a:ext>
            </a:extLst>
          </p:cNvPr>
          <p:cNvSpPr/>
          <p:nvPr/>
        </p:nvSpPr>
        <p:spPr>
          <a:xfrm>
            <a:off x="960120" y="2011680"/>
            <a:ext cx="10287000" cy="0"/>
          </a:xfrm>
          <a:prstGeom prst="line">
            <a:avLst/>
          </a:prstGeom>
          <a:noFill/>
          <a:ln w="38100">
            <a:solidFill>
              <a:srgbClr val="B8C8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7">
            <a:extLst>
              <a:ext uri="{FF2B5EF4-FFF2-40B4-BE49-F238E27FC236}">
                <a16:creationId xmlns:a16="http://schemas.microsoft.com/office/drawing/2014/main" id="{7881C7E2-8323-EFE4-F6DF-A6CB076FFE4F}"/>
              </a:ext>
            </a:extLst>
          </p:cNvPr>
          <p:cNvSpPr/>
          <p:nvPr/>
        </p:nvSpPr>
        <p:spPr>
          <a:xfrm>
            <a:off x="850392" y="1901952"/>
            <a:ext cx="219456" cy="219456"/>
          </a:xfrm>
          <a:prstGeom prst="ellipse">
            <a:avLst/>
          </a:prstGeom>
          <a:solidFill>
            <a:srgbClr val="2E7D63"/>
          </a:solidFill>
          <a:ln w="25400">
            <a:solidFill>
              <a:srgbClr val="2E7D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6F37BE31-9B33-AAB6-0DC4-71D4468707CE}"/>
              </a:ext>
            </a:extLst>
          </p:cNvPr>
          <p:cNvSpPr/>
          <p:nvPr/>
        </p:nvSpPr>
        <p:spPr>
          <a:xfrm>
            <a:off x="256032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</a:t>
            </a:r>
            <a:endParaRPr lang="en-US" sz="1000" dirty="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0E8C47B1-CA53-B8A4-162C-4D81904F207F}"/>
              </a:ext>
            </a:extLst>
          </p:cNvPr>
          <p:cNvSpPr/>
          <p:nvPr/>
        </p:nvSpPr>
        <p:spPr>
          <a:xfrm>
            <a:off x="192024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</a:t>
            </a:r>
            <a:endParaRPr lang="en-US" sz="120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A71A9F81-3C0E-9227-6C8F-C5BC14F643AE}"/>
              </a:ext>
            </a:extLst>
          </p:cNvPr>
          <p:cNvSpPr/>
          <p:nvPr/>
        </p:nvSpPr>
        <p:spPr>
          <a:xfrm>
            <a:off x="128016" y="2596896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647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Requirements &amp; design finalized</a:t>
            </a:r>
            <a:endParaRPr lang="en-US" sz="900" dirty="0"/>
          </a:p>
        </p:txBody>
      </p:sp>
      <p:sp>
        <p:nvSpPr>
          <p:cNvPr id="37" name="Shape 11">
            <a:extLst>
              <a:ext uri="{FF2B5EF4-FFF2-40B4-BE49-F238E27FC236}">
                <a16:creationId xmlns:a16="http://schemas.microsoft.com/office/drawing/2014/main" id="{296D1463-7171-1CDB-6BF0-AFA2E1BF91FE}"/>
              </a:ext>
            </a:extLst>
          </p:cNvPr>
          <p:cNvSpPr/>
          <p:nvPr/>
        </p:nvSpPr>
        <p:spPr>
          <a:xfrm>
            <a:off x="2898648" y="1901952"/>
            <a:ext cx="219456" cy="219456"/>
          </a:xfrm>
          <a:prstGeom prst="ellipse">
            <a:avLst/>
          </a:prstGeom>
          <a:solidFill>
            <a:srgbClr val="2E7D63"/>
          </a:solidFill>
          <a:ln w="25400">
            <a:solidFill>
              <a:srgbClr val="2E7D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61548C09-C982-E1DC-6CA4-EB39DEE44219}"/>
              </a:ext>
            </a:extLst>
          </p:cNvPr>
          <p:cNvSpPr/>
          <p:nvPr/>
        </p:nvSpPr>
        <p:spPr>
          <a:xfrm>
            <a:off x="2304288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 2026</a:t>
            </a:r>
            <a:endParaRPr lang="en-US" sz="1000" dirty="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84466EE3-1858-45DF-4041-5EF925E2D618}"/>
              </a:ext>
            </a:extLst>
          </p:cNvPr>
          <p:cNvSpPr/>
          <p:nvPr/>
        </p:nvSpPr>
        <p:spPr>
          <a:xfrm>
            <a:off x="2240280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1200" dirty="0"/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2B2F071E-FE6F-FDD1-6B95-4A9B56C97CAC}"/>
              </a:ext>
            </a:extLst>
          </p:cNvPr>
          <p:cNvSpPr/>
          <p:nvPr/>
        </p:nvSpPr>
        <p:spPr>
          <a:xfrm>
            <a:off x="2176272" y="2596896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647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 &amp; internal ERCOT testing</a:t>
            </a:r>
            <a:endParaRPr lang="en-US" sz="900" dirty="0"/>
          </a:p>
        </p:txBody>
      </p:sp>
      <p:sp>
        <p:nvSpPr>
          <p:cNvPr id="45" name="Shape 15">
            <a:extLst>
              <a:ext uri="{FF2B5EF4-FFF2-40B4-BE49-F238E27FC236}">
                <a16:creationId xmlns:a16="http://schemas.microsoft.com/office/drawing/2014/main" id="{955274AA-8EF5-9F63-994D-82D93BED2B25}"/>
              </a:ext>
            </a:extLst>
          </p:cNvPr>
          <p:cNvSpPr/>
          <p:nvPr/>
        </p:nvSpPr>
        <p:spPr>
          <a:xfrm>
            <a:off x="4946904" y="1901952"/>
            <a:ext cx="219456" cy="219456"/>
          </a:xfrm>
          <a:prstGeom prst="ellipse">
            <a:avLst/>
          </a:prstGeom>
          <a:solidFill>
            <a:srgbClr val="00AFC8"/>
          </a:solidFill>
          <a:ln w="25400">
            <a:solidFill>
              <a:srgbClr val="00A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4B0528E9-9CA4-579A-5193-34588D5F0316}"/>
              </a:ext>
            </a:extLst>
          </p:cNvPr>
          <p:cNvSpPr/>
          <p:nvPr/>
        </p:nvSpPr>
        <p:spPr>
          <a:xfrm>
            <a:off x="4352544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Apr–Jun 2026</a:t>
            </a:r>
            <a:endParaRPr lang="en-US" sz="1000" dirty="0"/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04314066-3FCE-46FF-96A1-955F6C410C27}"/>
              </a:ext>
            </a:extLst>
          </p:cNvPr>
          <p:cNvSpPr/>
          <p:nvPr/>
        </p:nvSpPr>
        <p:spPr>
          <a:xfrm>
            <a:off x="4288536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Market Testing</a:t>
            </a:r>
            <a:endParaRPr lang="en-US" sz="1200" dirty="0"/>
          </a:p>
        </p:txBody>
      </p:sp>
      <p:sp>
        <p:nvSpPr>
          <p:cNvPr id="51" name="Text 18">
            <a:extLst>
              <a:ext uri="{FF2B5EF4-FFF2-40B4-BE49-F238E27FC236}">
                <a16:creationId xmlns:a16="http://schemas.microsoft.com/office/drawing/2014/main" id="{D9C0DD9B-78C3-DA70-9A45-EC3B84F870B1}"/>
              </a:ext>
            </a:extLst>
          </p:cNvPr>
          <p:cNvSpPr/>
          <p:nvPr/>
        </p:nvSpPr>
        <p:spPr>
          <a:xfrm>
            <a:off x="4224528" y="2596896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647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testing with Transmission Operators</a:t>
            </a:r>
            <a:endParaRPr lang="en-US" sz="900" dirty="0"/>
          </a:p>
        </p:txBody>
      </p:sp>
      <p:sp>
        <p:nvSpPr>
          <p:cNvPr id="53" name="Shape 19">
            <a:extLst>
              <a:ext uri="{FF2B5EF4-FFF2-40B4-BE49-F238E27FC236}">
                <a16:creationId xmlns:a16="http://schemas.microsoft.com/office/drawing/2014/main" id="{48443830-F40A-46D7-3C48-1A397F835E7F}"/>
              </a:ext>
            </a:extLst>
          </p:cNvPr>
          <p:cNvSpPr/>
          <p:nvPr/>
        </p:nvSpPr>
        <p:spPr>
          <a:xfrm>
            <a:off x="6995160" y="1901952"/>
            <a:ext cx="219456" cy="219456"/>
          </a:xfrm>
          <a:prstGeom prst="ellipse">
            <a:avLst/>
          </a:prstGeom>
          <a:solidFill>
            <a:srgbClr val="00AFC8"/>
          </a:solidFill>
          <a:ln w="25400">
            <a:solidFill>
              <a:srgbClr val="00A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806277DB-2A98-10AB-5DF5-B08767471947}"/>
              </a:ext>
            </a:extLst>
          </p:cNvPr>
          <p:cNvSpPr/>
          <p:nvPr/>
        </p:nvSpPr>
        <p:spPr>
          <a:xfrm>
            <a:off x="6400800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Jun–Aug 2026</a:t>
            </a:r>
            <a:endParaRPr lang="en-US" sz="1000" dirty="0"/>
          </a:p>
        </p:txBody>
      </p:sp>
      <p:sp>
        <p:nvSpPr>
          <p:cNvPr id="57" name="Text 21">
            <a:extLst>
              <a:ext uri="{FF2B5EF4-FFF2-40B4-BE49-F238E27FC236}">
                <a16:creationId xmlns:a16="http://schemas.microsoft.com/office/drawing/2014/main" id="{BE380952-EE6F-9B76-1541-0F502A264C34}"/>
              </a:ext>
            </a:extLst>
          </p:cNvPr>
          <p:cNvSpPr/>
          <p:nvPr/>
        </p:nvSpPr>
        <p:spPr>
          <a:xfrm>
            <a:off x="6336792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QSE Market Testing</a:t>
            </a:r>
            <a:endParaRPr lang="en-US" sz="1200" dirty="0"/>
          </a:p>
        </p:txBody>
      </p:sp>
      <p:sp>
        <p:nvSpPr>
          <p:cNvPr id="59" name="Text 22">
            <a:extLst>
              <a:ext uri="{FF2B5EF4-FFF2-40B4-BE49-F238E27FC236}">
                <a16:creationId xmlns:a16="http://schemas.microsoft.com/office/drawing/2014/main" id="{78163720-89DB-C8B8-8115-BA3E8F19C442}"/>
              </a:ext>
            </a:extLst>
          </p:cNvPr>
          <p:cNvSpPr/>
          <p:nvPr/>
        </p:nvSpPr>
        <p:spPr>
          <a:xfrm>
            <a:off x="6272784" y="2596896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647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testing with Qualified Scheduling Entities</a:t>
            </a:r>
            <a:endParaRPr lang="en-US" sz="900" dirty="0"/>
          </a:p>
        </p:txBody>
      </p:sp>
      <p:sp>
        <p:nvSpPr>
          <p:cNvPr id="61" name="Shape 23">
            <a:extLst>
              <a:ext uri="{FF2B5EF4-FFF2-40B4-BE49-F238E27FC236}">
                <a16:creationId xmlns:a16="http://schemas.microsoft.com/office/drawing/2014/main" id="{165398F7-039F-3D8E-84BD-92E14982378E}"/>
              </a:ext>
            </a:extLst>
          </p:cNvPr>
          <p:cNvSpPr/>
          <p:nvPr/>
        </p:nvSpPr>
        <p:spPr>
          <a:xfrm>
            <a:off x="9043416" y="1901952"/>
            <a:ext cx="219456" cy="21945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61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24">
            <a:extLst>
              <a:ext uri="{FF2B5EF4-FFF2-40B4-BE49-F238E27FC236}">
                <a16:creationId xmlns:a16="http://schemas.microsoft.com/office/drawing/2014/main" id="{150B8972-FDCB-99C7-3CDF-C34879084E16}"/>
              </a:ext>
            </a:extLst>
          </p:cNvPr>
          <p:cNvSpPr/>
          <p:nvPr/>
        </p:nvSpPr>
        <p:spPr>
          <a:xfrm>
            <a:off x="8449056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2026–Q1 2027*</a:t>
            </a:r>
            <a:endParaRPr lang="en-US" sz="1000" dirty="0"/>
          </a:p>
        </p:txBody>
      </p:sp>
      <p:sp>
        <p:nvSpPr>
          <p:cNvPr id="65" name="Text 25">
            <a:extLst>
              <a:ext uri="{FF2B5EF4-FFF2-40B4-BE49-F238E27FC236}">
                <a16:creationId xmlns:a16="http://schemas.microsoft.com/office/drawing/2014/main" id="{BC204A75-B3B1-6CCC-6F7C-6D2ABB5A9983}"/>
              </a:ext>
            </a:extLst>
          </p:cNvPr>
          <p:cNvSpPr/>
          <p:nvPr/>
        </p:nvSpPr>
        <p:spPr>
          <a:xfrm>
            <a:off x="8385048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Operation</a:t>
            </a:r>
            <a:endParaRPr lang="en-US" sz="1200" dirty="0"/>
          </a:p>
        </p:txBody>
      </p:sp>
      <p:sp>
        <p:nvSpPr>
          <p:cNvPr id="67" name="Text 26">
            <a:extLst>
              <a:ext uri="{FF2B5EF4-FFF2-40B4-BE49-F238E27FC236}">
                <a16:creationId xmlns:a16="http://schemas.microsoft.com/office/drawing/2014/main" id="{D6C273D2-B813-ED3D-DFE3-EBE8FF7FD8F0}"/>
              </a:ext>
            </a:extLst>
          </p:cNvPr>
          <p:cNvSpPr/>
          <p:nvPr/>
        </p:nvSpPr>
        <p:spPr>
          <a:xfrm>
            <a:off x="8321040" y="2596896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TOs/QSEs Parallel Operation</a:t>
            </a:r>
          </a:p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69" name="Shape 27">
            <a:extLst>
              <a:ext uri="{FF2B5EF4-FFF2-40B4-BE49-F238E27FC236}">
                <a16:creationId xmlns:a16="http://schemas.microsoft.com/office/drawing/2014/main" id="{C6167B06-74FE-5933-0066-0A0344EAFABC}"/>
              </a:ext>
            </a:extLst>
          </p:cNvPr>
          <p:cNvSpPr/>
          <p:nvPr/>
        </p:nvSpPr>
        <p:spPr>
          <a:xfrm>
            <a:off x="11091672" y="1901952"/>
            <a:ext cx="219456" cy="21945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61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28">
            <a:extLst>
              <a:ext uri="{FF2B5EF4-FFF2-40B4-BE49-F238E27FC236}">
                <a16:creationId xmlns:a16="http://schemas.microsoft.com/office/drawing/2014/main" id="{7B14A3CC-753A-9C7D-03CA-654C20244603}"/>
              </a:ext>
            </a:extLst>
          </p:cNvPr>
          <p:cNvSpPr/>
          <p:nvPr/>
        </p:nvSpPr>
        <p:spPr>
          <a:xfrm>
            <a:off x="10497312" y="1536192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Q1–Q2 2027*</a:t>
            </a:r>
            <a:endParaRPr lang="en-US" sz="1000" dirty="0"/>
          </a:p>
        </p:txBody>
      </p:sp>
      <p:sp>
        <p:nvSpPr>
          <p:cNvPr id="73" name="Text 29">
            <a:extLst>
              <a:ext uri="{FF2B5EF4-FFF2-40B4-BE49-F238E27FC236}">
                <a16:creationId xmlns:a16="http://schemas.microsoft.com/office/drawing/2014/main" id="{28EBDE6D-8E77-4C5E-2A46-CE39804C24CE}"/>
              </a:ext>
            </a:extLst>
          </p:cNvPr>
          <p:cNvSpPr/>
          <p:nvPr/>
        </p:nvSpPr>
        <p:spPr>
          <a:xfrm>
            <a:off x="10433304" y="2231136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</a:t>
            </a:r>
            <a:endParaRPr lang="en-US" sz="1200" dirty="0"/>
          </a:p>
        </p:txBody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FA2A8C3B-CCC6-9EEA-CEB2-63117AF3C67F}"/>
              </a:ext>
            </a:extLst>
          </p:cNvPr>
          <p:cNvSpPr/>
          <p:nvPr/>
        </p:nvSpPr>
        <p:spPr>
          <a:xfrm>
            <a:off x="10780776" y="2509306"/>
            <a:ext cx="106631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fontAlgn="t"/>
            <a:r>
              <a:rPr lang="en-US" sz="900" dirty="0">
                <a:solidFill>
                  <a:schemeClr val="tx2"/>
                </a:solidFill>
              </a:rPr>
              <a:t>TOs/QSEs Go Live</a:t>
            </a:r>
          </a:p>
        </p:txBody>
      </p:sp>
      <p:sp>
        <p:nvSpPr>
          <p:cNvPr id="77" name="Shape 31">
            <a:extLst>
              <a:ext uri="{FF2B5EF4-FFF2-40B4-BE49-F238E27FC236}">
                <a16:creationId xmlns:a16="http://schemas.microsoft.com/office/drawing/2014/main" id="{A9C20AE7-54F2-F242-E62A-9D0CB2158D15}"/>
              </a:ext>
            </a:extLst>
          </p:cNvPr>
          <p:cNvSpPr/>
          <p:nvPr/>
        </p:nvSpPr>
        <p:spPr>
          <a:xfrm>
            <a:off x="502920" y="3246120"/>
            <a:ext cx="11173968" cy="658368"/>
          </a:xfrm>
          <a:prstGeom prst="roundRect">
            <a:avLst>
              <a:gd name="adj" fmla="val 11111"/>
            </a:avLst>
          </a:prstGeom>
          <a:solidFill>
            <a:srgbClr val="FFF7E3"/>
          </a:solidFill>
          <a:ln w="12700">
            <a:solidFill>
              <a:srgbClr val="E6C8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32">
            <a:extLst>
              <a:ext uri="{FF2B5EF4-FFF2-40B4-BE49-F238E27FC236}">
                <a16:creationId xmlns:a16="http://schemas.microsoft.com/office/drawing/2014/main" id="{D7C2A7AA-4003-D62B-E99E-92AAD486B060}"/>
              </a:ext>
            </a:extLst>
          </p:cNvPr>
          <p:cNvSpPr/>
          <p:nvPr/>
        </p:nvSpPr>
        <p:spPr>
          <a:xfrm>
            <a:off x="731520" y="3392424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8A6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 DEPENDENCY</a:t>
            </a:r>
            <a:endParaRPr lang="en-US" sz="900" dirty="0"/>
          </a:p>
        </p:txBody>
      </p:sp>
      <p:sp>
        <p:nvSpPr>
          <p:cNvPr id="81" name="Text 33">
            <a:extLst>
              <a:ext uri="{FF2B5EF4-FFF2-40B4-BE49-F238E27FC236}">
                <a16:creationId xmlns:a16="http://schemas.microsoft.com/office/drawing/2014/main" id="{65749CA6-7FC5-C8CF-9FE6-898208C94043}"/>
              </a:ext>
            </a:extLst>
          </p:cNvPr>
          <p:cNvSpPr/>
          <p:nvPr/>
        </p:nvSpPr>
        <p:spPr>
          <a:xfrm>
            <a:off x="2276856" y="3320472"/>
            <a:ext cx="9098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Operations and Go-Live dates depend on implementation and final approval of the NPRR protocol changes.</a:t>
            </a:r>
            <a:endParaRPr lang="en-US" sz="1300" dirty="0"/>
          </a:p>
        </p:txBody>
      </p:sp>
      <p:sp>
        <p:nvSpPr>
          <p:cNvPr id="83" name="Shape 34">
            <a:extLst>
              <a:ext uri="{FF2B5EF4-FFF2-40B4-BE49-F238E27FC236}">
                <a16:creationId xmlns:a16="http://schemas.microsoft.com/office/drawing/2014/main" id="{CC04F671-E6B6-368D-4B76-BDAECF7F257D}"/>
              </a:ext>
            </a:extLst>
          </p:cNvPr>
          <p:cNvSpPr/>
          <p:nvPr/>
        </p:nvSpPr>
        <p:spPr>
          <a:xfrm>
            <a:off x="502920" y="4160520"/>
            <a:ext cx="3547872" cy="1719072"/>
          </a:xfrm>
          <a:prstGeom prst="roundRect">
            <a:avLst>
              <a:gd name="adj" fmla="val 4255"/>
            </a:avLst>
          </a:prstGeom>
          <a:solidFill>
            <a:srgbClr val="F4F7F8"/>
          </a:solidFill>
          <a:ln w="12700">
            <a:solidFill>
              <a:srgbClr val="D9E3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35">
            <a:extLst>
              <a:ext uri="{FF2B5EF4-FFF2-40B4-BE49-F238E27FC236}">
                <a16:creationId xmlns:a16="http://schemas.microsoft.com/office/drawing/2014/main" id="{8B8563B8-1630-366B-940C-DEE188E2DB88}"/>
              </a:ext>
            </a:extLst>
          </p:cNvPr>
          <p:cNvSpPr/>
          <p:nvPr/>
        </p:nvSpPr>
        <p:spPr>
          <a:xfrm>
            <a:off x="749808" y="4370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Protocol update</a:t>
            </a:r>
            <a:endParaRPr lang="en-US" sz="1300" dirty="0"/>
          </a:p>
        </p:txBody>
      </p:sp>
      <p:sp>
        <p:nvSpPr>
          <p:cNvPr id="87" name="Text 36">
            <a:extLst>
              <a:ext uri="{FF2B5EF4-FFF2-40B4-BE49-F238E27FC236}">
                <a16:creationId xmlns:a16="http://schemas.microsoft.com/office/drawing/2014/main" id="{4AA46F3E-3F83-31B8-3A33-899E2DD34B70}"/>
              </a:ext>
            </a:extLst>
          </p:cNvPr>
          <p:cNvSpPr/>
          <p:nvPr/>
        </p:nvSpPr>
        <p:spPr>
          <a:xfrm>
            <a:off x="749808" y="4681728"/>
            <a:ext cx="2880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is developing a draft NPRR to update protocols so RTOC can be used in addition to the current Hotline Call.</a:t>
            </a:r>
            <a:endParaRPr lang="en-US" sz="1200" dirty="0"/>
          </a:p>
        </p:txBody>
      </p:sp>
      <p:sp>
        <p:nvSpPr>
          <p:cNvPr id="89" name="Shape 37">
            <a:extLst>
              <a:ext uri="{FF2B5EF4-FFF2-40B4-BE49-F238E27FC236}">
                <a16:creationId xmlns:a16="http://schemas.microsoft.com/office/drawing/2014/main" id="{B748EC3A-F94F-4F8C-5B0A-D1378B1FF8A5}"/>
              </a:ext>
            </a:extLst>
          </p:cNvPr>
          <p:cNvSpPr/>
          <p:nvPr/>
        </p:nvSpPr>
        <p:spPr>
          <a:xfrm>
            <a:off x="4315968" y="4160520"/>
            <a:ext cx="3547872" cy="1719072"/>
          </a:xfrm>
          <a:prstGeom prst="roundRect">
            <a:avLst>
              <a:gd name="adj" fmla="val 4255"/>
            </a:avLst>
          </a:prstGeom>
          <a:solidFill>
            <a:srgbClr val="F4F7F8"/>
          </a:solidFill>
          <a:ln w="12700">
            <a:solidFill>
              <a:srgbClr val="D9E3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Text 38">
            <a:extLst>
              <a:ext uri="{FF2B5EF4-FFF2-40B4-BE49-F238E27FC236}">
                <a16:creationId xmlns:a16="http://schemas.microsoft.com/office/drawing/2014/main" id="{649376E0-DE3B-3FF0-FACF-0522B2C58E85}"/>
              </a:ext>
            </a:extLst>
          </p:cNvPr>
          <p:cNvSpPr/>
          <p:nvPr/>
        </p:nvSpPr>
        <p:spPr>
          <a:xfrm>
            <a:off x="4562856" y="437083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Parallel Operations</a:t>
            </a:r>
            <a:endParaRPr lang="en-US" sz="1300" dirty="0"/>
          </a:p>
        </p:txBody>
      </p:sp>
      <p:sp>
        <p:nvSpPr>
          <p:cNvPr id="93" name="Text 39">
            <a:extLst>
              <a:ext uri="{FF2B5EF4-FFF2-40B4-BE49-F238E27FC236}">
                <a16:creationId xmlns:a16="http://schemas.microsoft.com/office/drawing/2014/main" id="{4464D987-DDBF-6E3C-120C-BA62B8038903}"/>
              </a:ext>
            </a:extLst>
          </p:cNvPr>
          <p:cNvSpPr/>
          <p:nvPr/>
        </p:nvSpPr>
        <p:spPr>
          <a:xfrm>
            <a:off x="4562856" y="4681728"/>
            <a:ext cx="3145536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1200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and TO/QSE primary contacts will test and verify RTOC messages alongside Hotline Calls and routine communication tests. </a:t>
            </a:r>
            <a:r>
              <a:rPr lang="en-US" sz="1200" dirty="0">
                <a:solidFill>
                  <a:srgbClr val="171A1C"/>
                </a:solidFill>
                <a:latin typeface="Calibri"/>
                <a:ea typeface="Calibri"/>
                <a:cs typeface="Calibri"/>
              </a:rPr>
              <a:t>RTOC will NOT be a designated communication medium for control rooms. Hotline and voice communication will be the primary medium for Realtime system activities</a:t>
            </a:r>
            <a:endParaRPr lang="en-US" sz="1200" dirty="0"/>
          </a:p>
        </p:txBody>
      </p:sp>
      <p:sp>
        <p:nvSpPr>
          <p:cNvPr id="95" name="Shape 40">
            <a:extLst>
              <a:ext uri="{FF2B5EF4-FFF2-40B4-BE49-F238E27FC236}">
                <a16:creationId xmlns:a16="http://schemas.microsoft.com/office/drawing/2014/main" id="{96405062-1F93-F4C6-D920-449ABD02D066}"/>
              </a:ext>
            </a:extLst>
          </p:cNvPr>
          <p:cNvSpPr/>
          <p:nvPr/>
        </p:nvSpPr>
        <p:spPr>
          <a:xfrm>
            <a:off x="8129016" y="4160520"/>
            <a:ext cx="3547872" cy="1719072"/>
          </a:xfrm>
          <a:prstGeom prst="roundRect">
            <a:avLst>
              <a:gd name="adj" fmla="val 4255"/>
            </a:avLst>
          </a:prstGeom>
          <a:solidFill>
            <a:srgbClr val="F4F7F8"/>
          </a:solidFill>
          <a:ln w="12700">
            <a:solidFill>
              <a:srgbClr val="D9E3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41">
            <a:extLst>
              <a:ext uri="{FF2B5EF4-FFF2-40B4-BE49-F238E27FC236}">
                <a16:creationId xmlns:a16="http://schemas.microsoft.com/office/drawing/2014/main" id="{1EE1F3BC-1DC2-3A31-3820-4DCB42FEA1EB}"/>
              </a:ext>
            </a:extLst>
          </p:cNvPr>
          <p:cNvSpPr/>
          <p:nvPr/>
        </p:nvSpPr>
        <p:spPr>
          <a:xfrm>
            <a:off x="8375904" y="437083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Go-Live</a:t>
            </a:r>
            <a:endParaRPr lang="en-US" sz="1300" dirty="0"/>
          </a:p>
        </p:txBody>
      </p:sp>
      <p:sp>
        <p:nvSpPr>
          <p:cNvPr id="99" name="Text 42">
            <a:extLst>
              <a:ext uri="{FF2B5EF4-FFF2-40B4-BE49-F238E27FC236}">
                <a16:creationId xmlns:a16="http://schemas.microsoft.com/office/drawing/2014/main" id="{43178642-EBBD-4AD2-14E1-841F4C048641}"/>
              </a:ext>
            </a:extLst>
          </p:cNvPr>
          <p:cNvSpPr/>
          <p:nvPr/>
        </p:nvSpPr>
        <p:spPr>
          <a:xfrm>
            <a:off x="8375904" y="4681728"/>
            <a:ext cx="2880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023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RTOC is introduced into control rooms as a monitored 24×7 communication tool for normal and emergency operations.</a:t>
            </a:r>
            <a:endParaRPr lang="en-US" sz="1200" dirty="0"/>
          </a:p>
        </p:txBody>
      </p:sp>
      <p:sp>
        <p:nvSpPr>
          <p:cNvPr id="101" name="Text 43">
            <a:extLst>
              <a:ext uri="{FF2B5EF4-FFF2-40B4-BE49-F238E27FC236}">
                <a16:creationId xmlns:a16="http://schemas.microsoft.com/office/drawing/2014/main" id="{CF6F12F8-7B05-FBA8-ADDC-A3C1C875FF11}"/>
              </a:ext>
            </a:extLst>
          </p:cNvPr>
          <p:cNvSpPr/>
          <p:nvPr/>
        </p:nvSpPr>
        <p:spPr>
          <a:xfrm>
            <a:off x="621792" y="6071616"/>
            <a:ext cx="9738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83B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Parallel Operations, Hotline and voice communications remain the primary medium for real-time system activities.</a:t>
            </a:r>
            <a:endParaRPr lang="en-US" sz="1100" dirty="0"/>
          </a:p>
        </p:txBody>
      </p:sp>
      <p:sp>
        <p:nvSpPr>
          <p:cNvPr id="103" name="Text 44">
            <a:extLst>
              <a:ext uri="{FF2B5EF4-FFF2-40B4-BE49-F238E27FC236}">
                <a16:creationId xmlns:a16="http://schemas.microsoft.com/office/drawing/2014/main" id="{519887E2-2D7B-2109-ADA5-C77328A0AB4D}"/>
              </a:ext>
            </a:extLst>
          </p:cNvPr>
          <p:cNvSpPr/>
          <p:nvPr/>
        </p:nvSpPr>
        <p:spPr>
          <a:xfrm>
            <a:off x="621792" y="6400800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647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Coordinated with final approval of NPRR changes. Revised dates will be communicated through an updated market notice.</a:t>
            </a:r>
            <a:endParaRPr lang="en-US" sz="900" dirty="0"/>
          </a:p>
        </p:txBody>
      </p:sp>
      <p:sp>
        <p:nvSpPr>
          <p:cNvPr id="105" name="Text 45">
            <a:extLst>
              <a:ext uri="{FF2B5EF4-FFF2-40B4-BE49-F238E27FC236}">
                <a16:creationId xmlns:a16="http://schemas.microsoft.com/office/drawing/2014/main" id="{2F70BC6A-A544-2565-9AB0-DE7AA4FBE947}"/>
              </a:ext>
            </a:extLst>
          </p:cNvPr>
          <p:cNvSpPr/>
          <p:nvPr/>
        </p:nvSpPr>
        <p:spPr>
          <a:xfrm>
            <a:off x="7452360" y="6400800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800" dirty="0">
                <a:solidFill>
                  <a:srgbClr val="0061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Reference: M-A032326-01A — Access and familiarization of the Real-Time Operation Communications (RTOC) tool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Testing Updates</a:t>
            </a: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6150350-4E88-7B81-7AC6-42F57A53784B}"/>
              </a:ext>
            </a:extLst>
          </p:cNvPr>
          <p:cNvSpPr txBox="1"/>
          <p:nvPr/>
        </p:nvSpPr>
        <p:spPr>
          <a:xfrm>
            <a:off x="499872" y="1378907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dirty="0">
                <a:latin typeface="Aptos" pitchFamily="34" charset="0"/>
                <a:ea typeface="Aptos" pitchFamily="34" charset="-122"/>
                <a:cs typeface="Aptos" pitchFamily="34" charset="-120"/>
              </a:rPr>
              <a:t>RTOC market testing readiness, engagement, and next steps</a:t>
            </a:r>
            <a:endParaRPr lang="en-US" sz="1400" dirty="0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83D4FACE-4AD4-9188-E9E7-D89C68F585F6}"/>
              </a:ext>
            </a:extLst>
          </p:cNvPr>
          <p:cNvSpPr/>
          <p:nvPr/>
        </p:nvSpPr>
        <p:spPr>
          <a:xfrm>
            <a:off x="8391144" y="848555"/>
            <a:ext cx="1024128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9DA6C94-36F2-6376-00F2-CEFE5FB0CD10}"/>
              </a:ext>
            </a:extLst>
          </p:cNvPr>
          <p:cNvSpPr txBox="1"/>
          <p:nvPr/>
        </p:nvSpPr>
        <p:spPr>
          <a:xfrm>
            <a:off x="8482584" y="930851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" b="1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TRANSMISSION OPERATORS</a:t>
            </a:r>
            <a:endParaRPr lang="en-US" sz="72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A9D91836-C066-AFB0-B12C-CA7F4A793FC5}"/>
              </a:ext>
            </a:extLst>
          </p:cNvPr>
          <p:cNvSpPr txBox="1"/>
          <p:nvPr/>
        </p:nvSpPr>
        <p:spPr>
          <a:xfrm>
            <a:off x="8464296" y="1122875"/>
            <a:ext cx="8778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rgbClr val="008F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22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B148AFAE-7C55-444D-ACD8-CF800C0C45E1}"/>
              </a:ext>
            </a:extLst>
          </p:cNvPr>
          <p:cNvSpPr txBox="1"/>
          <p:nvPr/>
        </p:nvSpPr>
        <p:spPr>
          <a:xfrm>
            <a:off x="8464296" y="1406339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8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124 total users</a:t>
            </a:r>
            <a:endParaRPr lang="en-US" sz="780" dirty="0"/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BE8FF524-98FC-6CF6-7111-91ED8A5A0F4F}"/>
              </a:ext>
            </a:extLst>
          </p:cNvPr>
          <p:cNvSpPr/>
          <p:nvPr/>
        </p:nvSpPr>
        <p:spPr>
          <a:xfrm>
            <a:off x="9534144" y="848555"/>
            <a:ext cx="1024128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DB47C5E8-51E2-CB5A-952E-CD38A43B5ACE}"/>
              </a:ext>
            </a:extLst>
          </p:cNvPr>
          <p:cNvSpPr txBox="1"/>
          <p:nvPr/>
        </p:nvSpPr>
        <p:spPr>
          <a:xfrm>
            <a:off x="9625584" y="930851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" b="1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QUALIFIED SCHEDULING ENTITIES</a:t>
            </a:r>
            <a:endParaRPr lang="en-US" sz="72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AF20A606-D93D-BFBC-699D-E1D1AD6DAED0}"/>
              </a:ext>
            </a:extLst>
          </p:cNvPr>
          <p:cNvSpPr txBox="1"/>
          <p:nvPr/>
        </p:nvSpPr>
        <p:spPr>
          <a:xfrm>
            <a:off x="9607296" y="1122875"/>
            <a:ext cx="8778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rgbClr val="008F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2200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EF61476C-EE01-E3E0-A411-C0544085BADB}"/>
              </a:ext>
            </a:extLst>
          </p:cNvPr>
          <p:cNvSpPr txBox="1"/>
          <p:nvPr/>
        </p:nvSpPr>
        <p:spPr>
          <a:xfrm>
            <a:off x="9607296" y="1406339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8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97 total users</a:t>
            </a:r>
            <a:endParaRPr lang="en-US" sz="780" dirty="0"/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EB738ACA-5B58-F170-0965-06BB3EA8E9A6}"/>
              </a:ext>
            </a:extLst>
          </p:cNvPr>
          <p:cNvSpPr/>
          <p:nvPr/>
        </p:nvSpPr>
        <p:spPr>
          <a:xfrm>
            <a:off x="10677144" y="848555"/>
            <a:ext cx="1024128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4D7D5418-2CE1-D73D-6A9F-C3D70308A6D8}"/>
              </a:ext>
            </a:extLst>
          </p:cNvPr>
          <p:cNvSpPr txBox="1"/>
          <p:nvPr/>
        </p:nvSpPr>
        <p:spPr>
          <a:xfrm>
            <a:off x="10768584" y="930851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" b="1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QSE TEST WINDOW</a:t>
            </a:r>
            <a:endParaRPr lang="en-US" sz="72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B00B715B-CC8B-C037-7511-44A184DAD6A1}"/>
              </a:ext>
            </a:extLst>
          </p:cNvPr>
          <p:cNvSpPr txBox="1"/>
          <p:nvPr/>
        </p:nvSpPr>
        <p:spPr>
          <a:xfrm>
            <a:off x="10750296" y="1122875"/>
            <a:ext cx="8778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rgbClr val="008F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6/29–8/21</a:t>
            </a:r>
            <a:endParaRPr lang="en-US" sz="14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BDA2D3DF-FB6B-9B98-8190-2A7F0424C687}"/>
              </a:ext>
            </a:extLst>
          </p:cNvPr>
          <p:cNvSpPr txBox="1"/>
          <p:nvPr/>
        </p:nvSpPr>
        <p:spPr>
          <a:xfrm>
            <a:off x="10750296" y="1406339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8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market testing</a:t>
            </a:r>
            <a:endParaRPr lang="en-US" sz="780" dirty="0"/>
          </a:p>
        </p:txBody>
      </p:sp>
      <p:sp>
        <p:nvSpPr>
          <p:cNvPr id="22" name="Shape 16">
            <a:extLst>
              <a:ext uri="{FF2B5EF4-FFF2-40B4-BE49-F238E27FC236}">
                <a16:creationId xmlns:a16="http://schemas.microsoft.com/office/drawing/2014/main" id="{3F741706-DAFA-9C1D-3B8C-4CA025CA95AB}"/>
              </a:ext>
            </a:extLst>
          </p:cNvPr>
          <p:cNvSpPr/>
          <p:nvPr/>
        </p:nvSpPr>
        <p:spPr>
          <a:xfrm>
            <a:off x="490728" y="1863539"/>
            <a:ext cx="5532120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7">
            <a:extLst>
              <a:ext uri="{FF2B5EF4-FFF2-40B4-BE49-F238E27FC236}">
                <a16:creationId xmlns:a16="http://schemas.microsoft.com/office/drawing/2014/main" id="{828C68D0-D9A6-4A31-F48D-DC13022C8F16}"/>
              </a:ext>
            </a:extLst>
          </p:cNvPr>
          <p:cNvSpPr/>
          <p:nvPr/>
        </p:nvSpPr>
        <p:spPr>
          <a:xfrm>
            <a:off x="728472" y="2092139"/>
            <a:ext cx="256032" cy="25603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984B6BE8-4DF2-ED19-15F2-09336FBE77E6}"/>
              </a:ext>
            </a:extLst>
          </p:cNvPr>
          <p:cNvSpPr txBox="1"/>
          <p:nvPr/>
        </p:nvSpPr>
        <p:spPr>
          <a:xfrm>
            <a:off x="728472" y="209213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C7819B85-4498-E542-4E49-E8F0B29D9846}"/>
              </a:ext>
            </a:extLst>
          </p:cNvPr>
          <p:cNvSpPr txBox="1"/>
          <p:nvPr/>
        </p:nvSpPr>
        <p:spPr>
          <a:xfrm>
            <a:off x="1094232" y="2082995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 &amp; onboarding</a:t>
            </a:r>
            <a:endParaRPr lang="en-US" sz="1400" dirty="0"/>
          </a:p>
        </p:txBody>
      </p:sp>
      <p:sp>
        <p:nvSpPr>
          <p:cNvPr id="26" name="Shape 20">
            <a:extLst>
              <a:ext uri="{FF2B5EF4-FFF2-40B4-BE49-F238E27FC236}">
                <a16:creationId xmlns:a16="http://schemas.microsoft.com/office/drawing/2014/main" id="{5DCF2BD1-7DD3-4C92-CCD1-913D11ABF24D}"/>
              </a:ext>
            </a:extLst>
          </p:cNvPr>
          <p:cNvSpPr/>
          <p:nvPr/>
        </p:nvSpPr>
        <p:spPr>
          <a:xfrm>
            <a:off x="746760" y="2558483"/>
            <a:ext cx="50292" cy="5029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67921ACD-5FEB-8E9C-2CB1-0B2C64E74114}"/>
              </a:ext>
            </a:extLst>
          </p:cNvPr>
          <p:cNvSpPr txBox="1"/>
          <p:nvPr/>
        </p:nvSpPr>
        <p:spPr>
          <a:xfrm>
            <a:off x="893064" y="2448755"/>
            <a:ext cx="4745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20" dirty="0">
                <a:solidFill>
                  <a:srgbClr val="1D25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 TOs and 26 QSEs successfully logged in and navigated all application displays.</a:t>
            </a:r>
            <a:endParaRPr lang="en-US" sz="1220" dirty="0"/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2BECC3A1-039A-FED3-5887-E35420D925C0}"/>
              </a:ext>
            </a:extLst>
          </p:cNvPr>
          <p:cNvSpPr/>
          <p:nvPr/>
        </p:nvSpPr>
        <p:spPr>
          <a:xfrm>
            <a:off x="746760" y="3125411"/>
            <a:ext cx="50292" cy="5029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3">
            <a:extLst>
              <a:ext uri="{FF2B5EF4-FFF2-40B4-BE49-F238E27FC236}">
                <a16:creationId xmlns:a16="http://schemas.microsoft.com/office/drawing/2014/main" id="{BBE0C54C-C0CC-6A0B-05F8-CF3AFEC49E6B}"/>
              </a:ext>
            </a:extLst>
          </p:cNvPr>
          <p:cNvSpPr txBox="1"/>
          <p:nvPr/>
        </p:nvSpPr>
        <p:spPr>
          <a:xfrm>
            <a:off x="893064" y="3015683"/>
            <a:ext cx="474573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20" dirty="0">
                <a:solidFill>
                  <a:srgbClr val="1D25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main QSEs are requested to log in; they may acknowledge messages on behalf of sub-QSEs.</a:t>
            </a:r>
            <a:endParaRPr lang="en-US" sz="1220" dirty="0"/>
          </a:p>
        </p:txBody>
      </p:sp>
      <p:sp>
        <p:nvSpPr>
          <p:cNvPr id="30" name="Shape 24">
            <a:extLst>
              <a:ext uri="{FF2B5EF4-FFF2-40B4-BE49-F238E27FC236}">
                <a16:creationId xmlns:a16="http://schemas.microsoft.com/office/drawing/2014/main" id="{F2040676-DED7-CA81-E5A9-D1AD607149D0}"/>
              </a:ext>
            </a:extLst>
          </p:cNvPr>
          <p:cNvSpPr/>
          <p:nvPr/>
        </p:nvSpPr>
        <p:spPr>
          <a:xfrm>
            <a:off x="6178296" y="1863539"/>
            <a:ext cx="5477256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5">
            <a:extLst>
              <a:ext uri="{FF2B5EF4-FFF2-40B4-BE49-F238E27FC236}">
                <a16:creationId xmlns:a16="http://schemas.microsoft.com/office/drawing/2014/main" id="{3C7020E5-2AF7-6DDB-B4FF-BBA83E7EB313}"/>
              </a:ext>
            </a:extLst>
          </p:cNvPr>
          <p:cNvSpPr/>
          <p:nvPr/>
        </p:nvSpPr>
        <p:spPr>
          <a:xfrm>
            <a:off x="6416040" y="2092139"/>
            <a:ext cx="256032" cy="25603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6">
            <a:extLst>
              <a:ext uri="{FF2B5EF4-FFF2-40B4-BE49-F238E27FC236}">
                <a16:creationId xmlns:a16="http://schemas.microsoft.com/office/drawing/2014/main" id="{CBD24CF3-29D7-323D-3D04-C0D3C96709DB}"/>
              </a:ext>
            </a:extLst>
          </p:cNvPr>
          <p:cNvSpPr txBox="1"/>
          <p:nvPr/>
        </p:nvSpPr>
        <p:spPr>
          <a:xfrm>
            <a:off x="6416040" y="209213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33" name="Text 27">
            <a:extLst>
              <a:ext uri="{FF2B5EF4-FFF2-40B4-BE49-F238E27FC236}">
                <a16:creationId xmlns:a16="http://schemas.microsoft.com/office/drawing/2014/main" id="{4EF420D2-9F15-33CC-90CE-8749ED06F428}"/>
              </a:ext>
            </a:extLst>
          </p:cNvPr>
          <p:cNvSpPr txBox="1"/>
          <p:nvPr/>
        </p:nvSpPr>
        <p:spPr>
          <a:xfrm>
            <a:off x="6781800" y="2082995"/>
            <a:ext cx="4553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Contact readiness</a:t>
            </a:r>
            <a:endParaRPr lang="en-US" sz="1400" dirty="0"/>
          </a:p>
        </p:txBody>
      </p:sp>
      <p:sp>
        <p:nvSpPr>
          <p:cNvPr id="34" name="Shape 28">
            <a:extLst>
              <a:ext uri="{FF2B5EF4-FFF2-40B4-BE49-F238E27FC236}">
                <a16:creationId xmlns:a16="http://schemas.microsoft.com/office/drawing/2014/main" id="{D5540E35-1B4B-E600-0FAB-FC3FC07E5334}"/>
              </a:ext>
            </a:extLst>
          </p:cNvPr>
          <p:cNvSpPr/>
          <p:nvPr/>
        </p:nvSpPr>
        <p:spPr>
          <a:xfrm>
            <a:off x="6434328" y="2558483"/>
            <a:ext cx="50292" cy="5029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9">
            <a:extLst>
              <a:ext uri="{FF2B5EF4-FFF2-40B4-BE49-F238E27FC236}">
                <a16:creationId xmlns:a16="http://schemas.microsoft.com/office/drawing/2014/main" id="{D5D4F4E9-30A8-92A1-7188-997B3E5EDFB6}"/>
              </a:ext>
            </a:extLst>
          </p:cNvPr>
          <p:cNvSpPr txBox="1"/>
          <p:nvPr/>
        </p:nvSpPr>
        <p:spPr>
          <a:xfrm>
            <a:off x="6580632" y="2448755"/>
            <a:ext cx="4663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20" dirty="0">
                <a:solidFill>
                  <a:srgbClr val="1D25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ERCOT Control Room / Project team completed primary contact collection for TO control rooms.</a:t>
            </a:r>
            <a:endParaRPr lang="en-US" sz="1220" dirty="0"/>
          </a:p>
        </p:txBody>
      </p:sp>
      <p:sp>
        <p:nvSpPr>
          <p:cNvPr id="36" name="Shape 30">
            <a:extLst>
              <a:ext uri="{FF2B5EF4-FFF2-40B4-BE49-F238E27FC236}">
                <a16:creationId xmlns:a16="http://schemas.microsoft.com/office/drawing/2014/main" id="{22328DE7-206C-43D3-3061-A4A77CC66E8C}"/>
              </a:ext>
            </a:extLst>
          </p:cNvPr>
          <p:cNvSpPr/>
          <p:nvPr/>
        </p:nvSpPr>
        <p:spPr>
          <a:xfrm>
            <a:off x="6434328" y="3143699"/>
            <a:ext cx="50292" cy="5029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1">
            <a:extLst>
              <a:ext uri="{FF2B5EF4-FFF2-40B4-BE49-F238E27FC236}">
                <a16:creationId xmlns:a16="http://schemas.microsoft.com/office/drawing/2014/main" id="{D3C05E68-2886-21FF-C145-FB501FDE787D}"/>
              </a:ext>
            </a:extLst>
          </p:cNvPr>
          <p:cNvSpPr txBox="1"/>
          <p:nvPr/>
        </p:nvSpPr>
        <p:spPr>
          <a:xfrm>
            <a:off x="6580632" y="3033971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20" dirty="0">
                <a:solidFill>
                  <a:srgbClr val="1D25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QSE primary contact collection is currently in progress.</a:t>
            </a:r>
            <a:endParaRPr lang="en-US" sz="1220" dirty="0"/>
          </a:p>
        </p:txBody>
      </p:sp>
      <p:sp>
        <p:nvSpPr>
          <p:cNvPr id="38" name="Shape 32">
            <a:extLst>
              <a:ext uri="{FF2B5EF4-FFF2-40B4-BE49-F238E27FC236}">
                <a16:creationId xmlns:a16="http://schemas.microsoft.com/office/drawing/2014/main" id="{5EB63596-418F-C423-395C-69B62F0EECB8}"/>
              </a:ext>
            </a:extLst>
          </p:cNvPr>
          <p:cNvSpPr/>
          <p:nvPr/>
        </p:nvSpPr>
        <p:spPr>
          <a:xfrm>
            <a:off x="6589776" y="3546035"/>
            <a:ext cx="4343400" cy="0"/>
          </a:xfrm>
          <a:prstGeom prst="line">
            <a:avLst/>
          </a:prstGeom>
          <a:noFill/>
          <a:ln w="63500">
            <a:solidFill>
              <a:srgbClr val="D7DEE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3">
            <a:extLst>
              <a:ext uri="{FF2B5EF4-FFF2-40B4-BE49-F238E27FC236}">
                <a16:creationId xmlns:a16="http://schemas.microsoft.com/office/drawing/2014/main" id="{4909D138-7445-5712-7067-CDA2559D2536}"/>
              </a:ext>
            </a:extLst>
          </p:cNvPr>
          <p:cNvSpPr/>
          <p:nvPr/>
        </p:nvSpPr>
        <p:spPr>
          <a:xfrm>
            <a:off x="6589776" y="3546035"/>
            <a:ext cx="2816352" cy="0"/>
          </a:xfrm>
          <a:prstGeom prst="line">
            <a:avLst/>
          </a:prstGeom>
          <a:noFill/>
          <a:ln w="635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4">
            <a:extLst>
              <a:ext uri="{FF2B5EF4-FFF2-40B4-BE49-F238E27FC236}">
                <a16:creationId xmlns:a16="http://schemas.microsoft.com/office/drawing/2014/main" id="{2C7CDB97-2B47-F06D-2AF3-30101E29D83F}"/>
              </a:ext>
            </a:extLst>
          </p:cNvPr>
          <p:cNvSpPr txBox="1"/>
          <p:nvPr/>
        </p:nvSpPr>
        <p:spPr>
          <a:xfrm>
            <a:off x="6425184" y="3610043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85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contacts complete  •  QSE contacts in progress</a:t>
            </a:r>
            <a:endParaRPr lang="en-US" sz="850" dirty="0"/>
          </a:p>
        </p:txBody>
      </p:sp>
      <p:sp>
        <p:nvSpPr>
          <p:cNvPr id="41" name="Shape 35">
            <a:extLst>
              <a:ext uri="{FF2B5EF4-FFF2-40B4-BE49-F238E27FC236}">
                <a16:creationId xmlns:a16="http://schemas.microsoft.com/office/drawing/2014/main" id="{69175779-A89A-6BED-79FC-32189DEC36A2}"/>
              </a:ext>
            </a:extLst>
          </p:cNvPr>
          <p:cNvSpPr/>
          <p:nvPr/>
        </p:nvSpPr>
        <p:spPr>
          <a:xfrm>
            <a:off x="490728" y="3966659"/>
            <a:ext cx="7452360" cy="2487168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7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6">
            <a:extLst>
              <a:ext uri="{FF2B5EF4-FFF2-40B4-BE49-F238E27FC236}">
                <a16:creationId xmlns:a16="http://schemas.microsoft.com/office/drawing/2014/main" id="{D9B609D0-F28B-965F-7744-CB879F75E819}"/>
              </a:ext>
            </a:extLst>
          </p:cNvPr>
          <p:cNvSpPr/>
          <p:nvPr/>
        </p:nvSpPr>
        <p:spPr>
          <a:xfrm>
            <a:off x="728472" y="4195259"/>
            <a:ext cx="256032" cy="25603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7">
            <a:extLst>
              <a:ext uri="{FF2B5EF4-FFF2-40B4-BE49-F238E27FC236}">
                <a16:creationId xmlns:a16="http://schemas.microsoft.com/office/drawing/2014/main" id="{ED0FA762-6A01-EC0C-BE61-BBC1E2011451}"/>
              </a:ext>
            </a:extLst>
          </p:cNvPr>
          <p:cNvSpPr txBox="1"/>
          <p:nvPr/>
        </p:nvSpPr>
        <p:spPr>
          <a:xfrm>
            <a:off x="728472" y="419525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4" name="Text 38">
            <a:extLst>
              <a:ext uri="{FF2B5EF4-FFF2-40B4-BE49-F238E27FC236}">
                <a16:creationId xmlns:a16="http://schemas.microsoft.com/office/drawing/2014/main" id="{FB1CD57A-4D96-1069-E24D-74C409FF9DA7}"/>
              </a:ext>
            </a:extLst>
          </p:cNvPr>
          <p:cNvSpPr txBox="1"/>
          <p:nvPr/>
        </p:nvSpPr>
        <p:spPr>
          <a:xfrm>
            <a:off x="1094232" y="4186115"/>
            <a:ext cx="6537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&amp; participation</a:t>
            </a:r>
            <a:endParaRPr lang="en-US" sz="1400" dirty="0"/>
          </a:p>
        </p:txBody>
      </p:sp>
      <p:sp>
        <p:nvSpPr>
          <p:cNvPr id="45" name="Shape 39">
            <a:extLst>
              <a:ext uri="{FF2B5EF4-FFF2-40B4-BE49-F238E27FC236}">
                <a16:creationId xmlns:a16="http://schemas.microsoft.com/office/drawing/2014/main" id="{ECC31A57-0A04-4B65-4E1D-D476904A4DBB}"/>
              </a:ext>
            </a:extLst>
          </p:cNvPr>
          <p:cNvSpPr/>
          <p:nvPr/>
        </p:nvSpPr>
        <p:spPr>
          <a:xfrm>
            <a:off x="746760" y="4661603"/>
            <a:ext cx="50292" cy="50292"/>
          </a:xfrm>
          <a:prstGeom prst="ellipse">
            <a:avLst/>
          </a:prstGeom>
          <a:solidFill>
            <a:srgbClr val="008FA6"/>
          </a:solidFill>
          <a:ln w="12700">
            <a:solidFill>
              <a:srgbClr val="008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0">
            <a:extLst>
              <a:ext uri="{FF2B5EF4-FFF2-40B4-BE49-F238E27FC236}">
                <a16:creationId xmlns:a16="http://schemas.microsoft.com/office/drawing/2014/main" id="{7DC905F0-CEEB-C773-E60A-E581493341DA}"/>
              </a:ext>
            </a:extLst>
          </p:cNvPr>
          <p:cNvSpPr txBox="1"/>
          <p:nvPr/>
        </p:nvSpPr>
        <p:spPr>
          <a:xfrm>
            <a:off x="893064" y="4551875"/>
            <a:ext cx="66659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20" dirty="0">
                <a:solidFill>
                  <a:srgbClr val="1D25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Communications testing will occur twice weekly to confirm users can read, respond to, and acknowledge messages.</a:t>
            </a:r>
            <a:endParaRPr lang="en-US" sz="1220" dirty="0"/>
          </a:p>
        </p:txBody>
      </p:sp>
      <p:sp>
        <p:nvSpPr>
          <p:cNvPr id="47" name="Shape 41">
            <a:extLst>
              <a:ext uri="{FF2B5EF4-FFF2-40B4-BE49-F238E27FC236}">
                <a16:creationId xmlns:a16="http://schemas.microsoft.com/office/drawing/2014/main" id="{563FE751-F364-F94C-753E-659D1247BCEA}"/>
              </a:ext>
            </a:extLst>
          </p:cNvPr>
          <p:cNvSpPr/>
          <p:nvPr/>
        </p:nvSpPr>
        <p:spPr>
          <a:xfrm>
            <a:off x="746760" y="5191955"/>
            <a:ext cx="1901952" cy="786384"/>
          </a:xfrm>
          <a:prstGeom prst="roundRect">
            <a:avLst>
              <a:gd name="adj" fmla="val 9302"/>
            </a:avLst>
          </a:prstGeom>
          <a:solidFill>
            <a:srgbClr val="EAF5F7"/>
          </a:solidFill>
          <a:ln w="12700">
            <a:solidFill>
              <a:srgbClr val="CF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2">
            <a:extLst>
              <a:ext uri="{FF2B5EF4-FFF2-40B4-BE49-F238E27FC236}">
                <a16:creationId xmlns:a16="http://schemas.microsoft.com/office/drawing/2014/main" id="{CFAF7BC4-9525-B8DA-2582-A6A92647A866}"/>
              </a:ext>
            </a:extLst>
          </p:cNvPr>
          <p:cNvSpPr txBox="1"/>
          <p:nvPr/>
        </p:nvSpPr>
        <p:spPr>
          <a:xfrm>
            <a:off x="874776" y="5265107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200" b="1" dirty="0">
                <a:solidFill>
                  <a:srgbClr val="008F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40%</a:t>
            </a:r>
            <a:endParaRPr lang="en-US" sz="2200" dirty="0"/>
          </a:p>
        </p:txBody>
      </p:sp>
      <p:sp>
        <p:nvSpPr>
          <p:cNvPr id="49" name="Text 43">
            <a:extLst>
              <a:ext uri="{FF2B5EF4-FFF2-40B4-BE49-F238E27FC236}">
                <a16:creationId xmlns:a16="http://schemas.microsoft.com/office/drawing/2014/main" id="{61D87AB0-8D9D-246D-385E-50632E2A7CBF}"/>
              </a:ext>
            </a:extLst>
          </p:cNvPr>
          <p:cNvSpPr txBox="1"/>
          <p:nvPr/>
        </p:nvSpPr>
        <p:spPr>
          <a:xfrm>
            <a:off x="1533144" y="5255963"/>
            <a:ext cx="9509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0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online participation</a:t>
            </a:r>
            <a:endParaRPr lang="en-US" sz="1000" dirty="0"/>
          </a:p>
        </p:txBody>
      </p:sp>
      <p:sp>
        <p:nvSpPr>
          <p:cNvPr id="50" name="Text 44">
            <a:extLst>
              <a:ext uri="{FF2B5EF4-FFF2-40B4-BE49-F238E27FC236}">
                <a16:creationId xmlns:a16="http://schemas.microsoft.com/office/drawing/2014/main" id="{7A2B5AA6-84D4-E42C-69AF-3D7C3F6F424A}"/>
              </a:ext>
            </a:extLst>
          </p:cNvPr>
          <p:cNvSpPr txBox="1"/>
          <p:nvPr/>
        </p:nvSpPr>
        <p:spPr>
          <a:xfrm>
            <a:off x="1533144" y="5585147"/>
            <a:ext cx="9509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80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 RTOC hotline testing</a:t>
            </a:r>
            <a:endParaRPr lang="en-US" sz="800" dirty="0"/>
          </a:p>
        </p:txBody>
      </p:sp>
      <p:sp>
        <p:nvSpPr>
          <p:cNvPr id="51" name="Shape 45">
            <a:extLst>
              <a:ext uri="{FF2B5EF4-FFF2-40B4-BE49-F238E27FC236}">
                <a16:creationId xmlns:a16="http://schemas.microsoft.com/office/drawing/2014/main" id="{BF7B6F7F-FC7B-BA01-FFCF-70025037A5BA}"/>
              </a:ext>
            </a:extLst>
          </p:cNvPr>
          <p:cNvSpPr/>
          <p:nvPr/>
        </p:nvSpPr>
        <p:spPr>
          <a:xfrm>
            <a:off x="2795016" y="5191955"/>
            <a:ext cx="1901952" cy="786384"/>
          </a:xfrm>
          <a:prstGeom prst="roundRect">
            <a:avLst>
              <a:gd name="adj" fmla="val 9302"/>
            </a:avLst>
          </a:prstGeom>
          <a:solidFill>
            <a:srgbClr val="EAF5F7"/>
          </a:solidFill>
          <a:ln w="12700">
            <a:solidFill>
              <a:srgbClr val="CF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6">
            <a:extLst>
              <a:ext uri="{FF2B5EF4-FFF2-40B4-BE49-F238E27FC236}">
                <a16:creationId xmlns:a16="http://schemas.microsoft.com/office/drawing/2014/main" id="{506BBE65-B202-D2D8-9F72-BD864437CA3A}"/>
              </a:ext>
            </a:extLst>
          </p:cNvPr>
          <p:cNvSpPr txBox="1"/>
          <p:nvPr/>
        </p:nvSpPr>
        <p:spPr>
          <a:xfrm>
            <a:off x="2923032" y="5265107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200" b="1" dirty="0">
                <a:solidFill>
                  <a:srgbClr val="008F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20%</a:t>
            </a:r>
            <a:endParaRPr lang="en-US" sz="2200" dirty="0"/>
          </a:p>
        </p:txBody>
      </p:sp>
      <p:sp>
        <p:nvSpPr>
          <p:cNvPr id="53" name="Text 47">
            <a:extLst>
              <a:ext uri="{FF2B5EF4-FFF2-40B4-BE49-F238E27FC236}">
                <a16:creationId xmlns:a16="http://schemas.microsoft.com/office/drawing/2014/main" id="{13453BF3-8648-1637-5660-FC0840AF8290}"/>
              </a:ext>
            </a:extLst>
          </p:cNvPr>
          <p:cNvSpPr txBox="1"/>
          <p:nvPr/>
        </p:nvSpPr>
        <p:spPr>
          <a:xfrm>
            <a:off x="3581400" y="5255963"/>
            <a:ext cx="9509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0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QSE online participation</a:t>
            </a:r>
            <a:endParaRPr lang="en-US" sz="1000" dirty="0"/>
          </a:p>
        </p:txBody>
      </p:sp>
      <p:sp>
        <p:nvSpPr>
          <p:cNvPr id="54" name="Text 48">
            <a:extLst>
              <a:ext uri="{FF2B5EF4-FFF2-40B4-BE49-F238E27FC236}">
                <a16:creationId xmlns:a16="http://schemas.microsoft.com/office/drawing/2014/main" id="{BB0BB54F-0AEB-24A8-7614-0F791C7E3282}"/>
              </a:ext>
            </a:extLst>
          </p:cNvPr>
          <p:cNvSpPr txBox="1"/>
          <p:nvPr/>
        </p:nvSpPr>
        <p:spPr>
          <a:xfrm>
            <a:off x="3581400" y="5585147"/>
            <a:ext cx="9509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800" dirty="0">
                <a:solidFill>
                  <a:srgbClr val="5E69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 RTOC hotline testing</a:t>
            </a:r>
            <a:endParaRPr lang="en-US" sz="800" dirty="0"/>
          </a:p>
        </p:txBody>
      </p:sp>
      <p:sp>
        <p:nvSpPr>
          <p:cNvPr id="55" name="Text 49">
            <a:extLst>
              <a:ext uri="{FF2B5EF4-FFF2-40B4-BE49-F238E27FC236}">
                <a16:creationId xmlns:a16="http://schemas.microsoft.com/office/drawing/2014/main" id="{5FF583CD-1AE4-B899-14AF-677B549C8C33}"/>
              </a:ext>
            </a:extLst>
          </p:cNvPr>
          <p:cNvSpPr txBox="1"/>
          <p:nvPr/>
        </p:nvSpPr>
        <p:spPr>
          <a:xfrm>
            <a:off x="4943856" y="5237675"/>
            <a:ext cx="26700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100" b="1" dirty="0">
                <a:solidFill>
                  <a:srgbClr val="1632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increase live participation and response rates during recurring tests.</a:t>
            </a:r>
            <a:endParaRPr lang="en-US" sz="1100" dirty="0"/>
          </a:p>
        </p:txBody>
      </p:sp>
      <p:sp>
        <p:nvSpPr>
          <p:cNvPr id="56" name="Shape 50">
            <a:extLst>
              <a:ext uri="{FF2B5EF4-FFF2-40B4-BE49-F238E27FC236}">
                <a16:creationId xmlns:a16="http://schemas.microsoft.com/office/drawing/2014/main" id="{658FD599-DD77-DAF2-5BAE-F6AEE92345C0}"/>
              </a:ext>
            </a:extLst>
          </p:cNvPr>
          <p:cNvSpPr/>
          <p:nvPr/>
        </p:nvSpPr>
        <p:spPr>
          <a:xfrm>
            <a:off x="8116824" y="3966659"/>
            <a:ext cx="3538728" cy="2487168"/>
          </a:xfrm>
          <a:prstGeom prst="roundRect">
            <a:avLst>
              <a:gd name="adj" fmla="val 2941"/>
            </a:avLst>
          </a:prstGeom>
          <a:solidFill>
            <a:srgbClr val="16323F"/>
          </a:solidFill>
          <a:ln w="12700">
            <a:solidFill>
              <a:srgbClr val="163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1">
            <a:extLst>
              <a:ext uri="{FF2B5EF4-FFF2-40B4-BE49-F238E27FC236}">
                <a16:creationId xmlns:a16="http://schemas.microsoft.com/office/drawing/2014/main" id="{474F4AF9-444E-A711-D8E7-A33653DCE739}"/>
              </a:ext>
            </a:extLst>
          </p:cNvPr>
          <p:cNvSpPr txBox="1"/>
          <p:nvPr/>
        </p:nvSpPr>
        <p:spPr>
          <a:xfrm>
            <a:off x="8372856" y="4204403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850" b="1" dirty="0">
                <a:solidFill>
                  <a:srgbClr val="8FD9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NOTICE</a:t>
            </a:r>
            <a:endParaRPr lang="en-US" sz="850" dirty="0"/>
          </a:p>
        </p:txBody>
      </p:sp>
      <p:sp>
        <p:nvSpPr>
          <p:cNvPr id="58" name="Text 52">
            <a:extLst>
              <a:ext uri="{FF2B5EF4-FFF2-40B4-BE49-F238E27FC236}">
                <a16:creationId xmlns:a16="http://schemas.microsoft.com/office/drawing/2014/main" id="{0E4E92CB-3763-D88C-978E-331177A44148}"/>
              </a:ext>
            </a:extLst>
          </p:cNvPr>
          <p:cNvSpPr txBox="1"/>
          <p:nvPr/>
        </p:nvSpPr>
        <p:spPr>
          <a:xfrm>
            <a:off x="8372856" y="4497011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QSE access &amp; familiarization</a:t>
            </a:r>
            <a:endParaRPr lang="en-US" sz="1600" dirty="0"/>
          </a:p>
        </p:txBody>
      </p:sp>
      <p:sp>
        <p:nvSpPr>
          <p:cNvPr id="59" name="Text 53">
            <a:extLst>
              <a:ext uri="{FF2B5EF4-FFF2-40B4-BE49-F238E27FC236}">
                <a16:creationId xmlns:a16="http://schemas.microsoft.com/office/drawing/2014/main" id="{CCF55BEF-616B-7458-D45E-38601946EA27}"/>
              </a:ext>
            </a:extLst>
          </p:cNvPr>
          <p:cNvSpPr txBox="1"/>
          <p:nvPr/>
        </p:nvSpPr>
        <p:spPr>
          <a:xfrm>
            <a:off x="8372856" y="4881059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300" b="1" dirty="0">
                <a:solidFill>
                  <a:srgbClr val="58D0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M-A062326-01</a:t>
            </a:r>
            <a:endParaRPr lang="en-US" sz="1300" dirty="0"/>
          </a:p>
        </p:txBody>
      </p:sp>
      <p:sp>
        <p:nvSpPr>
          <p:cNvPr id="60" name="Text 54">
            <a:extLst>
              <a:ext uri="{FF2B5EF4-FFF2-40B4-BE49-F238E27FC236}">
                <a16:creationId xmlns:a16="http://schemas.microsoft.com/office/drawing/2014/main" id="{9BA9CA72-5A6B-4800-C915-D7440F444693}"/>
              </a:ext>
            </a:extLst>
          </p:cNvPr>
          <p:cNvSpPr txBox="1"/>
          <p:nvPr/>
        </p:nvSpPr>
        <p:spPr>
          <a:xfrm>
            <a:off x="8372856" y="5191955"/>
            <a:ext cx="27614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04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 and familiarization of the Real-Time Operation Communications (RTOC) Tool — Qualified Scheduling Entities (QSE)</a:t>
            </a:r>
            <a:endParaRPr lang="en-US" sz="1040" dirty="0"/>
          </a:p>
        </p:txBody>
      </p:sp>
      <p:sp>
        <p:nvSpPr>
          <p:cNvPr id="61" name="Shape 55">
            <a:extLst>
              <a:ext uri="{FF2B5EF4-FFF2-40B4-BE49-F238E27FC236}">
                <a16:creationId xmlns:a16="http://schemas.microsoft.com/office/drawing/2014/main" id="{39CF994C-D7C0-B14D-FDDC-91F5354CF3D0}"/>
              </a:ext>
            </a:extLst>
          </p:cNvPr>
          <p:cNvSpPr/>
          <p:nvPr/>
        </p:nvSpPr>
        <p:spPr>
          <a:xfrm>
            <a:off x="8372856" y="6005771"/>
            <a:ext cx="2770632" cy="0"/>
          </a:xfrm>
          <a:prstGeom prst="line">
            <a:avLst/>
          </a:prstGeom>
          <a:noFill/>
          <a:ln w="12700">
            <a:solidFill>
              <a:srgbClr val="5270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56">
            <a:extLst>
              <a:ext uri="{FF2B5EF4-FFF2-40B4-BE49-F238E27FC236}">
                <a16:creationId xmlns:a16="http://schemas.microsoft.com/office/drawing/2014/main" id="{872DAEB0-BD00-BEFE-561C-D31B7A02C516}"/>
              </a:ext>
            </a:extLst>
          </p:cNvPr>
          <p:cNvSpPr txBox="1"/>
          <p:nvPr/>
        </p:nvSpPr>
        <p:spPr>
          <a:xfrm>
            <a:off x="8372856" y="6115499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800" b="1" dirty="0">
                <a:solidFill>
                  <a:srgbClr val="8FD9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</a:t>
            </a:r>
            <a:endParaRPr lang="en-US" sz="800" dirty="0"/>
          </a:p>
        </p:txBody>
      </p:sp>
      <p:sp>
        <p:nvSpPr>
          <p:cNvPr id="63" name="Text 57">
            <a:hlinkClick r:id="rId2"/>
            <a:extLst>
              <a:ext uri="{FF2B5EF4-FFF2-40B4-BE49-F238E27FC236}">
                <a16:creationId xmlns:a16="http://schemas.microsoft.com/office/drawing/2014/main" id="{D7244E91-9A24-979C-0D97-77C5A21CA359}"/>
              </a:ext>
            </a:extLst>
          </p:cNvPr>
          <p:cNvSpPr/>
          <p:nvPr/>
        </p:nvSpPr>
        <p:spPr>
          <a:xfrm>
            <a:off x="8894064" y="6069779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50" b="1" u="sng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ERCOTRTOCSupport@ercot.com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58241-8130-0055-FBFC-9FA94126C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60D62-56C5-C9B6-DD61-D51A39BDF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6533DE-C1A3-2DDB-9480-1B1465612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09600"/>
          </a:xfrm>
        </p:spPr>
        <p:txBody>
          <a:bodyPr/>
          <a:lstStyle/>
          <a:p>
            <a:r>
              <a:rPr lang="en-US" dirty="0"/>
              <a:t>RTOC Tool Access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683906-9176-04F2-E197-884F24CFC441}"/>
              </a:ext>
            </a:extLst>
          </p:cNvPr>
          <p:cNvSpPr txBox="1"/>
          <p:nvPr/>
        </p:nvSpPr>
        <p:spPr>
          <a:xfrm>
            <a:off x="1261872" y="1009072"/>
            <a:ext cx="969264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 dirty="0">
                <a:solidFill>
                  <a:srgbClr val="5B666F"/>
                </a:solidFill>
                <a:latin typeface="Arial"/>
              </a:rPr>
              <a:t>Digital certificate • role-based authorization • MIS Application Library</a:t>
            </a: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E0C2C869-E7D1-776F-5581-B28BAE84E070}"/>
              </a:ext>
            </a:extLst>
          </p:cNvPr>
          <p:cNvSpPr/>
          <p:nvPr/>
        </p:nvSpPr>
        <p:spPr>
          <a:xfrm>
            <a:off x="1261872" y="1481328"/>
            <a:ext cx="3154680" cy="1261872"/>
          </a:xfrm>
          <a:prstGeom prst="roundRect">
            <a:avLst/>
          </a:prstGeom>
          <a:solidFill>
            <a:srgbClr val="F3F7F8"/>
          </a:solidFill>
          <a:ln>
            <a:solidFill>
              <a:srgbClr val="F3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1487859D-7727-06FC-E520-41936884C202}"/>
              </a:ext>
            </a:extLst>
          </p:cNvPr>
          <p:cNvSpPr/>
          <p:nvPr/>
        </p:nvSpPr>
        <p:spPr>
          <a:xfrm>
            <a:off x="1426463" y="1645920"/>
            <a:ext cx="438912" cy="438912"/>
          </a:xfrm>
          <a:prstGeom prst="roundRect">
            <a:avLst/>
          </a:prstGeom>
          <a:solidFill>
            <a:srgbClr val="0089A0"/>
          </a:solidFill>
          <a:ln>
            <a:solidFill>
              <a:srgbClr val="0089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0A582F-2D3D-AA03-6761-DB327841BF85}"/>
              </a:ext>
            </a:extLst>
          </p:cNvPr>
          <p:cNvSpPr txBox="1"/>
          <p:nvPr/>
        </p:nvSpPr>
        <p:spPr>
          <a:xfrm>
            <a:off x="1426463" y="1655064"/>
            <a:ext cx="438912" cy="4023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01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A13D4D-80B3-4C69-F70A-A4382D63493F}"/>
              </a:ext>
            </a:extLst>
          </p:cNvPr>
          <p:cNvSpPr txBox="1"/>
          <p:nvPr/>
        </p:nvSpPr>
        <p:spPr>
          <a:xfrm>
            <a:off x="2011679" y="1645920"/>
            <a:ext cx="2258568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089A0"/>
                </a:solidFill>
                <a:latin typeface="Arial"/>
              </a:rPr>
              <a:t>CERTIFICATE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D2D4EC-4A92-4FFA-E427-FA17597CADB2}"/>
              </a:ext>
            </a:extLst>
          </p:cNvPr>
          <p:cNvSpPr txBox="1"/>
          <p:nvPr/>
        </p:nvSpPr>
        <p:spPr>
          <a:xfrm>
            <a:off x="2011679" y="1984248"/>
            <a:ext cx="2258568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F2326"/>
                </a:solidFill>
                <a:latin typeface="Arial"/>
              </a:rPr>
              <a:t>Access is granted through an approved digital certificate.</a:t>
            </a:r>
          </a:p>
        </p:txBody>
      </p:sp>
      <p:sp>
        <p:nvSpPr>
          <p:cNvPr id="22" name="Rounded Rectangle 13">
            <a:extLst>
              <a:ext uri="{FF2B5EF4-FFF2-40B4-BE49-F238E27FC236}">
                <a16:creationId xmlns:a16="http://schemas.microsoft.com/office/drawing/2014/main" id="{91BBFB26-C95F-8FAE-FA7D-47A3DFB60D53}"/>
              </a:ext>
            </a:extLst>
          </p:cNvPr>
          <p:cNvSpPr/>
          <p:nvPr/>
        </p:nvSpPr>
        <p:spPr>
          <a:xfrm>
            <a:off x="4517136" y="1481328"/>
            <a:ext cx="3154680" cy="1261872"/>
          </a:xfrm>
          <a:prstGeom prst="roundRect">
            <a:avLst/>
          </a:prstGeom>
          <a:solidFill>
            <a:srgbClr val="F3F7F8"/>
          </a:solidFill>
          <a:ln>
            <a:solidFill>
              <a:srgbClr val="F3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14">
            <a:extLst>
              <a:ext uri="{FF2B5EF4-FFF2-40B4-BE49-F238E27FC236}">
                <a16:creationId xmlns:a16="http://schemas.microsoft.com/office/drawing/2014/main" id="{3272BF7F-15C3-20CE-7916-33459F315319}"/>
              </a:ext>
            </a:extLst>
          </p:cNvPr>
          <p:cNvSpPr/>
          <p:nvPr/>
        </p:nvSpPr>
        <p:spPr>
          <a:xfrm>
            <a:off x="4681728" y="1645920"/>
            <a:ext cx="438912" cy="438912"/>
          </a:xfrm>
          <a:prstGeom prst="roundRect">
            <a:avLst/>
          </a:prstGeom>
          <a:solidFill>
            <a:srgbClr val="00485E"/>
          </a:solidFill>
          <a:ln>
            <a:solidFill>
              <a:srgbClr val="0048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F4DAFE-059C-8457-2FA3-B76F8FA54163}"/>
              </a:ext>
            </a:extLst>
          </p:cNvPr>
          <p:cNvSpPr txBox="1"/>
          <p:nvPr/>
        </p:nvSpPr>
        <p:spPr>
          <a:xfrm>
            <a:off x="4681728" y="1655064"/>
            <a:ext cx="438912" cy="4023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02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343962-8261-3E50-7D80-82400D2D6168}"/>
              </a:ext>
            </a:extLst>
          </p:cNvPr>
          <p:cNvSpPr txBox="1"/>
          <p:nvPr/>
        </p:nvSpPr>
        <p:spPr>
          <a:xfrm>
            <a:off x="5266944" y="1645920"/>
            <a:ext cx="2258568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0485E"/>
                </a:solidFill>
                <a:latin typeface="Arial"/>
              </a:rPr>
              <a:t>ROLE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0A36B8-374C-50AE-E7E8-4C61BB5D6BE0}"/>
              </a:ext>
            </a:extLst>
          </p:cNvPr>
          <p:cNvSpPr txBox="1"/>
          <p:nvPr/>
        </p:nvSpPr>
        <p:spPr>
          <a:xfrm>
            <a:off x="5266944" y="1984248"/>
            <a:ext cx="2258568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F2326"/>
                </a:solidFill>
                <a:latin typeface="Arial"/>
              </a:rPr>
              <a:t>Add the appropriate RTOC role to authorize the user.</a:t>
            </a:r>
          </a:p>
        </p:txBody>
      </p:sp>
      <p:sp>
        <p:nvSpPr>
          <p:cNvPr id="32" name="Rounded Rectangle 18">
            <a:extLst>
              <a:ext uri="{FF2B5EF4-FFF2-40B4-BE49-F238E27FC236}">
                <a16:creationId xmlns:a16="http://schemas.microsoft.com/office/drawing/2014/main" id="{8024A7A1-2003-052B-D049-85171093D421}"/>
              </a:ext>
            </a:extLst>
          </p:cNvPr>
          <p:cNvSpPr/>
          <p:nvPr/>
        </p:nvSpPr>
        <p:spPr>
          <a:xfrm>
            <a:off x="7772400" y="1481328"/>
            <a:ext cx="3154680" cy="1261872"/>
          </a:xfrm>
          <a:prstGeom prst="roundRect">
            <a:avLst/>
          </a:prstGeom>
          <a:solidFill>
            <a:srgbClr val="F3F7F8"/>
          </a:solidFill>
          <a:ln>
            <a:solidFill>
              <a:srgbClr val="F3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19">
            <a:extLst>
              <a:ext uri="{FF2B5EF4-FFF2-40B4-BE49-F238E27FC236}">
                <a16:creationId xmlns:a16="http://schemas.microsoft.com/office/drawing/2014/main" id="{8C0FB5D5-F71E-200A-AC40-90DF5E71477F}"/>
              </a:ext>
            </a:extLst>
          </p:cNvPr>
          <p:cNvSpPr/>
          <p:nvPr/>
        </p:nvSpPr>
        <p:spPr>
          <a:xfrm>
            <a:off x="7936992" y="1645920"/>
            <a:ext cx="438912" cy="438912"/>
          </a:xfrm>
          <a:prstGeom prst="roundRect">
            <a:avLst/>
          </a:prstGeom>
          <a:solidFill>
            <a:srgbClr val="00AEC7"/>
          </a:solidFill>
          <a:ln>
            <a:solidFill>
              <a:srgbClr val="00AE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4ED4FB-CCA9-BDA7-8BDB-AE718E9AC143}"/>
              </a:ext>
            </a:extLst>
          </p:cNvPr>
          <p:cNvSpPr txBox="1"/>
          <p:nvPr/>
        </p:nvSpPr>
        <p:spPr>
          <a:xfrm>
            <a:off x="7936992" y="1655064"/>
            <a:ext cx="438912" cy="4023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03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8FD41C-97E4-808C-3AA0-6FD8B733EB05}"/>
              </a:ext>
            </a:extLst>
          </p:cNvPr>
          <p:cNvSpPr txBox="1"/>
          <p:nvPr/>
        </p:nvSpPr>
        <p:spPr>
          <a:xfrm>
            <a:off x="8522208" y="1645920"/>
            <a:ext cx="2258568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0AEC7"/>
                </a:solidFill>
                <a:latin typeface="Arial"/>
              </a:rPr>
              <a:t>LAUNCH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F50AD7-A100-E2E6-455C-23255B54058F}"/>
              </a:ext>
            </a:extLst>
          </p:cNvPr>
          <p:cNvSpPr txBox="1"/>
          <p:nvPr/>
        </p:nvSpPr>
        <p:spPr>
          <a:xfrm>
            <a:off x="8522208" y="1984248"/>
            <a:ext cx="2258568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F2326"/>
                </a:solidFill>
                <a:latin typeface="Arial"/>
              </a:rPr>
              <a:t>Open RTOC from the MIS Application Library when enabled.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82D7791-ACEB-68F8-21C6-96B1A6E02F18}"/>
              </a:ext>
            </a:extLst>
          </p:cNvPr>
          <p:cNvSpPr txBox="1"/>
          <p:nvPr/>
        </p:nvSpPr>
        <p:spPr>
          <a:xfrm>
            <a:off x="1261872" y="2990088"/>
            <a:ext cx="29260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1F2326"/>
                </a:solidFill>
                <a:latin typeface="Arial"/>
              </a:rPr>
              <a:t>Available roles</a:t>
            </a:r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4E78CA0C-303F-ED44-2DBC-1635BAC95C64}"/>
              </a:ext>
            </a:extLst>
          </p:cNvPr>
          <p:cNvSpPr/>
          <p:nvPr/>
        </p:nvSpPr>
        <p:spPr>
          <a:xfrm>
            <a:off x="1261872" y="3383280"/>
            <a:ext cx="4709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0089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1B335D6-370D-A4F0-6951-4BF3A2735F06}"/>
              </a:ext>
            </a:extLst>
          </p:cNvPr>
          <p:cNvSpPr/>
          <p:nvPr/>
        </p:nvSpPr>
        <p:spPr>
          <a:xfrm>
            <a:off x="1261872" y="3383280"/>
            <a:ext cx="109728" cy="658368"/>
          </a:xfrm>
          <a:prstGeom prst="rect">
            <a:avLst/>
          </a:prstGeom>
          <a:solidFill>
            <a:srgbClr val="0089A0"/>
          </a:solidFill>
          <a:ln>
            <a:solidFill>
              <a:srgbClr val="0089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2B7108-E00A-B1CB-EE5D-862513ACAE00}"/>
              </a:ext>
            </a:extLst>
          </p:cNvPr>
          <p:cNvSpPr txBox="1"/>
          <p:nvPr/>
        </p:nvSpPr>
        <p:spPr>
          <a:xfrm>
            <a:off x="1536192" y="3447288"/>
            <a:ext cx="242316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1F2326"/>
                </a:solidFill>
                <a:latin typeface="Arial"/>
              </a:rPr>
              <a:t>Operator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8AB5C2-8479-9C9F-323B-ADA4770CB637}"/>
              </a:ext>
            </a:extLst>
          </p:cNvPr>
          <p:cNvSpPr txBox="1"/>
          <p:nvPr/>
        </p:nvSpPr>
        <p:spPr>
          <a:xfrm>
            <a:off x="1536192" y="3694176"/>
            <a:ext cx="242316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5B666F"/>
                </a:solidFill>
                <a:latin typeface="Arial"/>
              </a:rPr>
              <a:t>RTOC_M_OPERATOR</a:t>
            </a:r>
          </a:p>
        </p:txBody>
      </p:sp>
      <p:sp>
        <p:nvSpPr>
          <p:cNvPr id="52" name="Rounded Rectangle 28">
            <a:extLst>
              <a:ext uri="{FF2B5EF4-FFF2-40B4-BE49-F238E27FC236}">
                <a16:creationId xmlns:a16="http://schemas.microsoft.com/office/drawing/2014/main" id="{73C8318C-6A62-AAD6-072C-598C7A0E8B98}"/>
              </a:ext>
            </a:extLst>
          </p:cNvPr>
          <p:cNvSpPr/>
          <p:nvPr/>
        </p:nvSpPr>
        <p:spPr>
          <a:xfrm>
            <a:off x="4773168" y="3511296"/>
            <a:ext cx="932688" cy="274320"/>
          </a:xfrm>
          <a:prstGeom prst="roundRect">
            <a:avLst/>
          </a:prstGeom>
          <a:solidFill>
            <a:srgbClr val="E2F5F0"/>
          </a:solidFill>
          <a:ln>
            <a:solidFill>
              <a:srgbClr val="E2F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507DBE6-F1EE-AFDE-2B17-6E0B756AD17D}"/>
              </a:ext>
            </a:extLst>
          </p:cNvPr>
          <p:cNvSpPr txBox="1"/>
          <p:nvPr/>
        </p:nvSpPr>
        <p:spPr>
          <a:xfrm>
            <a:off x="4800600" y="3511296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C865E"/>
                </a:solidFill>
                <a:latin typeface="Arial"/>
              </a:rPr>
              <a:t>REQUEST</a:t>
            </a:r>
          </a:p>
        </p:txBody>
      </p:sp>
      <p:sp>
        <p:nvSpPr>
          <p:cNvPr id="56" name="Rounded Rectangle 30">
            <a:extLst>
              <a:ext uri="{FF2B5EF4-FFF2-40B4-BE49-F238E27FC236}">
                <a16:creationId xmlns:a16="http://schemas.microsoft.com/office/drawing/2014/main" id="{A0D05DF5-5C8E-5CC0-0206-D3644B6B8063}"/>
              </a:ext>
            </a:extLst>
          </p:cNvPr>
          <p:cNvSpPr/>
          <p:nvPr/>
        </p:nvSpPr>
        <p:spPr>
          <a:xfrm>
            <a:off x="1261872" y="4160520"/>
            <a:ext cx="4709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C8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585F60F-F8DA-6614-5DD3-D0F75E5D604F}"/>
              </a:ext>
            </a:extLst>
          </p:cNvPr>
          <p:cNvSpPr/>
          <p:nvPr/>
        </p:nvSpPr>
        <p:spPr>
          <a:xfrm>
            <a:off x="1261872" y="4160520"/>
            <a:ext cx="109728" cy="658368"/>
          </a:xfrm>
          <a:prstGeom prst="rect">
            <a:avLst/>
          </a:prstGeom>
          <a:solidFill>
            <a:srgbClr val="9AA4AB"/>
          </a:solidFill>
          <a:ln>
            <a:solidFill>
              <a:srgbClr val="9AA4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0CBF391-5FD3-8FE5-0502-D853D54DBE49}"/>
              </a:ext>
            </a:extLst>
          </p:cNvPr>
          <p:cNvSpPr txBox="1"/>
          <p:nvPr/>
        </p:nvSpPr>
        <p:spPr>
          <a:xfrm>
            <a:off x="1536192" y="4224528"/>
            <a:ext cx="242316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1F2326"/>
                </a:solidFill>
                <a:latin typeface="Arial"/>
              </a:rPr>
              <a:t>Read-only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53CC940-62BD-AA3E-FC61-71F75611A6B8}"/>
              </a:ext>
            </a:extLst>
          </p:cNvPr>
          <p:cNvSpPr txBox="1"/>
          <p:nvPr/>
        </p:nvSpPr>
        <p:spPr>
          <a:xfrm>
            <a:off x="1536192" y="4471416"/>
            <a:ext cx="242316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5B666F"/>
                </a:solidFill>
                <a:latin typeface="Arial"/>
              </a:rPr>
              <a:t>RTOC_M_VIEW</a:t>
            </a:r>
          </a:p>
        </p:txBody>
      </p:sp>
      <p:sp>
        <p:nvSpPr>
          <p:cNvPr id="64" name="Rounded Rectangle 34">
            <a:extLst>
              <a:ext uri="{FF2B5EF4-FFF2-40B4-BE49-F238E27FC236}">
                <a16:creationId xmlns:a16="http://schemas.microsoft.com/office/drawing/2014/main" id="{827837E6-7B7C-0FB4-951E-E16D251F56AD}"/>
              </a:ext>
            </a:extLst>
          </p:cNvPr>
          <p:cNvSpPr/>
          <p:nvPr/>
        </p:nvSpPr>
        <p:spPr>
          <a:xfrm>
            <a:off x="4773168" y="4288536"/>
            <a:ext cx="932688" cy="274320"/>
          </a:xfrm>
          <a:prstGeom prst="roundRect">
            <a:avLst/>
          </a:prstGeom>
          <a:solidFill>
            <a:srgbClr val="F1F3F4"/>
          </a:solidFill>
          <a:ln>
            <a:solidFill>
              <a:srgbClr val="F1F3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BB1C587-9D70-D3AD-8D7C-D8DDF286B0AA}"/>
              </a:ext>
            </a:extLst>
          </p:cNvPr>
          <p:cNvSpPr txBox="1"/>
          <p:nvPr/>
        </p:nvSpPr>
        <p:spPr>
          <a:xfrm>
            <a:off x="4800600" y="4288536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5B666F"/>
                </a:solidFill>
                <a:latin typeface="Arial"/>
              </a:rPr>
              <a:t>VIEW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467B321-42F2-8DCF-95F3-B6F31A779591}"/>
              </a:ext>
            </a:extLst>
          </p:cNvPr>
          <p:cNvSpPr txBox="1"/>
          <p:nvPr/>
        </p:nvSpPr>
        <p:spPr>
          <a:xfrm>
            <a:off x="6309360" y="2990088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1F2326"/>
                </a:solidFill>
                <a:latin typeface="Arial"/>
              </a:rPr>
              <a:t>Where users will launch RTOC</a:t>
            </a:r>
          </a:p>
        </p:txBody>
      </p:sp>
      <p:sp>
        <p:nvSpPr>
          <p:cNvPr id="70" name="Rounded Rectangle 37">
            <a:extLst>
              <a:ext uri="{FF2B5EF4-FFF2-40B4-BE49-F238E27FC236}">
                <a16:creationId xmlns:a16="http://schemas.microsoft.com/office/drawing/2014/main" id="{0E6DFB84-25FB-E66B-1B31-AC09A80E44CE}"/>
              </a:ext>
            </a:extLst>
          </p:cNvPr>
          <p:cNvSpPr/>
          <p:nvPr/>
        </p:nvSpPr>
        <p:spPr>
          <a:xfrm>
            <a:off x="6309360" y="3383280"/>
            <a:ext cx="4617720" cy="2011680"/>
          </a:xfrm>
          <a:prstGeom prst="roundRect">
            <a:avLst/>
          </a:prstGeom>
          <a:solidFill>
            <a:srgbClr val="F3F7F8"/>
          </a:solidFill>
          <a:ln>
            <a:solidFill>
              <a:srgbClr val="F3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2" name="Picture 71" descr="rtoc_app_library_crop.png">
            <a:extLst>
              <a:ext uri="{FF2B5EF4-FFF2-40B4-BE49-F238E27FC236}">
                <a16:creationId xmlns:a16="http://schemas.microsoft.com/office/drawing/2014/main" id="{1B0CD04A-670C-3333-2C3E-B466C1ABC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952" y="3547872"/>
            <a:ext cx="4288536" cy="1810512"/>
          </a:xfrm>
          <a:prstGeom prst="rect">
            <a:avLst/>
          </a:prstGeom>
        </p:spPr>
      </p:pic>
      <p:sp>
        <p:nvSpPr>
          <p:cNvPr id="74" name="Rounded Rectangle 39">
            <a:extLst>
              <a:ext uri="{FF2B5EF4-FFF2-40B4-BE49-F238E27FC236}">
                <a16:creationId xmlns:a16="http://schemas.microsoft.com/office/drawing/2014/main" id="{46A74137-C202-3B45-DB59-EABC21CC73E8}"/>
              </a:ext>
            </a:extLst>
          </p:cNvPr>
          <p:cNvSpPr/>
          <p:nvPr/>
        </p:nvSpPr>
        <p:spPr>
          <a:xfrm>
            <a:off x="6309360" y="5513832"/>
            <a:ext cx="4617720" cy="512064"/>
          </a:xfrm>
          <a:prstGeom prst="roundRect">
            <a:avLst/>
          </a:prstGeom>
          <a:solidFill>
            <a:srgbClr val="EAF8FB"/>
          </a:solidFill>
          <a:ln>
            <a:solidFill>
              <a:srgbClr val="EAF8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07674F3-EC53-C108-1904-C4CA981E1FB4}"/>
              </a:ext>
            </a:extLst>
          </p:cNvPr>
          <p:cNvSpPr txBox="1"/>
          <p:nvPr/>
        </p:nvSpPr>
        <p:spPr>
          <a:xfrm>
            <a:off x="6492240" y="5559552"/>
            <a:ext cx="4251960" cy="3931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00485E"/>
                </a:solidFill>
                <a:latin typeface="Arial"/>
              </a:rPr>
              <a:t>MIS link will be enabled after market testing is complete.</a:t>
            </a:r>
          </a:p>
        </p:txBody>
      </p:sp>
      <p:sp>
        <p:nvSpPr>
          <p:cNvPr id="78" name="Rounded Rectangle 41">
            <a:extLst>
              <a:ext uri="{FF2B5EF4-FFF2-40B4-BE49-F238E27FC236}">
                <a16:creationId xmlns:a16="http://schemas.microsoft.com/office/drawing/2014/main" id="{9E871188-623E-F248-7445-B5244D2E9A0D}"/>
              </a:ext>
            </a:extLst>
          </p:cNvPr>
          <p:cNvSpPr/>
          <p:nvPr/>
        </p:nvSpPr>
        <p:spPr>
          <a:xfrm>
            <a:off x="1261872" y="5513832"/>
            <a:ext cx="4709160" cy="512064"/>
          </a:xfrm>
          <a:prstGeom prst="roundRect">
            <a:avLst/>
          </a:prstGeom>
          <a:solidFill>
            <a:srgbClr val="FFF7E4"/>
          </a:solidFill>
          <a:ln>
            <a:solidFill>
              <a:srgbClr val="FFF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2FEE26F-AE35-7237-9226-A5A8F44510C2}"/>
              </a:ext>
            </a:extLst>
          </p:cNvPr>
          <p:cNvSpPr txBox="1"/>
          <p:nvPr/>
        </p:nvSpPr>
        <p:spPr>
          <a:xfrm>
            <a:off x="1444752" y="5559552"/>
            <a:ext cx="4343400" cy="3931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 dirty="0">
                <a:solidFill>
                  <a:srgbClr val="7E5300"/>
                </a:solidFill>
                <a:latin typeface="Arial"/>
              </a:rPr>
              <a:t>Action: confirm certificate + required role before launch.</a:t>
            </a:r>
          </a:p>
        </p:txBody>
      </p:sp>
    </p:spTree>
    <p:extLst>
      <p:ext uri="{BB962C8B-B14F-4D97-AF65-F5344CB8AC3E}">
        <p14:creationId xmlns:p14="http://schemas.microsoft.com/office/powerpoint/2010/main" val="338304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D8872-31BD-4B52-1891-BC62981A3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2306DE-CCB3-6544-32E1-57A3B24D1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F943FB-90AC-25A0-FB01-E1C6D4FB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09600"/>
          </a:xfrm>
        </p:spPr>
        <p:txBody>
          <a:bodyPr/>
          <a:lstStyle/>
          <a:p>
            <a:r>
              <a:rPr lang="en-US" dirty="0"/>
              <a:t>Provide Primary Contact Information</a:t>
            </a: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6E6F5392-49E0-1927-4790-04FAEBD0CD1F}"/>
              </a:ext>
            </a:extLst>
          </p:cNvPr>
          <p:cNvSpPr/>
          <p:nvPr/>
        </p:nvSpPr>
        <p:spPr>
          <a:xfrm>
            <a:off x="1272540" y="964692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58636D"/>
                </a:solidFill>
              </a:rPr>
              <a:t>Help us keep RTOC Market Testing communications timely and targeted.</a:t>
            </a:r>
            <a:endParaRPr lang="en-US" sz="1400" dirty="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7D00DF36-97F3-5B13-5CE9-5E2B6D625EC9}"/>
              </a:ext>
            </a:extLst>
          </p:cNvPr>
          <p:cNvSpPr/>
          <p:nvPr/>
        </p:nvSpPr>
        <p:spPr>
          <a:xfrm>
            <a:off x="541020" y="1485900"/>
            <a:ext cx="4800600" cy="4407408"/>
          </a:xfrm>
          <a:prstGeom prst="roundRect">
            <a:avLst>
              <a:gd name="adj" fmla="val 1660"/>
            </a:avLst>
          </a:prstGeom>
          <a:solidFill>
            <a:srgbClr val="FFFFFF"/>
          </a:solidFill>
          <a:ln w="12700">
            <a:solidFill>
              <a:srgbClr val="DC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A1249552-4B9C-C66A-1A1F-1E0B41E8B25B}"/>
              </a:ext>
            </a:extLst>
          </p:cNvPr>
          <p:cNvSpPr/>
          <p:nvPr/>
        </p:nvSpPr>
        <p:spPr>
          <a:xfrm>
            <a:off x="541020" y="1485900"/>
            <a:ext cx="73152" cy="4407408"/>
          </a:xfrm>
          <a:prstGeom prst="rect">
            <a:avLst/>
          </a:prstGeom>
          <a:solidFill>
            <a:srgbClr val="00A6C7"/>
          </a:solidFill>
          <a:ln w="12700">
            <a:solidFill>
              <a:srgbClr val="00A6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CF361B85-3E62-E70F-6039-1BC2C3788AC1}"/>
              </a:ext>
            </a:extLst>
          </p:cNvPr>
          <p:cNvSpPr/>
          <p:nvPr/>
        </p:nvSpPr>
        <p:spPr>
          <a:xfrm>
            <a:off x="879348" y="1787652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kern="0" spc="130" dirty="0">
                <a:solidFill>
                  <a:srgbClr val="007C91"/>
                </a:solidFill>
              </a:rPr>
              <a:t>WHAT TO PROVIDE</a:t>
            </a:r>
            <a:endParaRPr lang="en-US" sz="10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8D6477BB-DF3D-8893-2228-E5494C2656D2}"/>
              </a:ext>
            </a:extLst>
          </p:cNvPr>
          <p:cNvSpPr/>
          <p:nvPr/>
        </p:nvSpPr>
        <p:spPr>
          <a:xfrm>
            <a:off x="879348" y="2089404"/>
            <a:ext cx="3977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b="1" dirty="0">
                <a:solidFill>
                  <a:srgbClr val="202428"/>
                </a:solidFill>
              </a:rPr>
              <a:t>One primary contact for your organization</a:t>
            </a:r>
            <a:endParaRPr lang="en-US" sz="2100" dirty="0"/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77E88028-0202-8A8A-5CD4-F69377A51918}"/>
              </a:ext>
            </a:extLst>
          </p:cNvPr>
          <p:cNvSpPr/>
          <p:nvPr/>
        </p:nvSpPr>
        <p:spPr>
          <a:xfrm>
            <a:off x="888492" y="2884932"/>
            <a:ext cx="384048" cy="384048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0AC5B29A-D76A-58F5-6D48-7E5633F8A215}"/>
              </a:ext>
            </a:extLst>
          </p:cNvPr>
          <p:cNvSpPr/>
          <p:nvPr/>
        </p:nvSpPr>
        <p:spPr>
          <a:xfrm>
            <a:off x="888492" y="295808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" b="1" dirty="0">
                <a:solidFill>
                  <a:srgbClr val="007C91"/>
                </a:solidFill>
              </a:rPr>
              <a:t>01</a:t>
            </a:r>
            <a:endParaRPr lang="en-US" sz="800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5C44F9A1-1834-F7E0-9F85-4A94EB0BE666}"/>
              </a:ext>
            </a:extLst>
          </p:cNvPr>
          <p:cNvSpPr/>
          <p:nvPr/>
        </p:nvSpPr>
        <p:spPr>
          <a:xfrm>
            <a:off x="1427988" y="2912364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2B3035"/>
                </a:solidFill>
              </a:rPr>
              <a:t>Primary contact name</a:t>
            </a:r>
            <a:endParaRPr lang="en-US" sz="1600" dirty="0"/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B56507F4-4713-8480-5D14-FC92C1C16FDE}"/>
              </a:ext>
            </a:extLst>
          </p:cNvPr>
          <p:cNvSpPr/>
          <p:nvPr/>
        </p:nvSpPr>
        <p:spPr>
          <a:xfrm>
            <a:off x="888492" y="3634740"/>
            <a:ext cx="384048" cy="384048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0FBEA093-616F-7785-2A86-801E8EBDA034}"/>
              </a:ext>
            </a:extLst>
          </p:cNvPr>
          <p:cNvSpPr/>
          <p:nvPr/>
        </p:nvSpPr>
        <p:spPr>
          <a:xfrm>
            <a:off x="888492" y="370789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" b="1" dirty="0">
                <a:solidFill>
                  <a:srgbClr val="007C91"/>
                </a:solidFill>
              </a:rPr>
              <a:t>02</a:t>
            </a:r>
            <a:endParaRPr lang="en-US" sz="800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37C7E75A-B203-49E4-1213-B9139BEDA4FD}"/>
              </a:ext>
            </a:extLst>
          </p:cNvPr>
          <p:cNvSpPr/>
          <p:nvPr/>
        </p:nvSpPr>
        <p:spPr>
          <a:xfrm>
            <a:off x="1427988" y="3662172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2B3035"/>
                </a:solidFill>
              </a:rPr>
              <a:t>Email address</a:t>
            </a:r>
            <a:endParaRPr lang="en-US" sz="1600" dirty="0"/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2CAABEEF-B245-45CC-1C25-413C234D804B}"/>
              </a:ext>
            </a:extLst>
          </p:cNvPr>
          <p:cNvSpPr/>
          <p:nvPr/>
        </p:nvSpPr>
        <p:spPr>
          <a:xfrm>
            <a:off x="888492" y="4384548"/>
            <a:ext cx="384048" cy="384048"/>
          </a:xfrm>
          <a:prstGeom prst="ellipse">
            <a:avLst/>
          </a:prstGeom>
          <a:solidFill>
            <a:srgbClr val="E7F7FA"/>
          </a:solidFill>
          <a:ln w="12700">
            <a:solidFill>
              <a:srgbClr val="E7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842CD05B-240E-0C2D-7191-506675229564}"/>
              </a:ext>
            </a:extLst>
          </p:cNvPr>
          <p:cNvSpPr/>
          <p:nvPr/>
        </p:nvSpPr>
        <p:spPr>
          <a:xfrm>
            <a:off x="888492" y="445770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" b="1" dirty="0">
                <a:solidFill>
                  <a:srgbClr val="007C91"/>
                </a:solidFill>
              </a:rPr>
              <a:t>03</a:t>
            </a:r>
            <a:endParaRPr lang="en-US" sz="8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644C2B5D-39EA-CEB2-254C-6CE14EECE1DD}"/>
              </a:ext>
            </a:extLst>
          </p:cNvPr>
          <p:cNvSpPr/>
          <p:nvPr/>
        </p:nvSpPr>
        <p:spPr>
          <a:xfrm>
            <a:off x="1427988" y="441198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2B3035"/>
                </a:solidFill>
              </a:rPr>
              <a:t>Role / designation</a:t>
            </a:r>
            <a:endParaRPr lang="en-US" sz="1600" dirty="0"/>
          </a:p>
        </p:txBody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BB211B67-188D-6E6F-1C2F-E4CBE368B49E}"/>
              </a:ext>
            </a:extLst>
          </p:cNvPr>
          <p:cNvSpPr/>
          <p:nvPr/>
        </p:nvSpPr>
        <p:spPr>
          <a:xfrm>
            <a:off x="5570220" y="1485900"/>
            <a:ext cx="6080760" cy="2423160"/>
          </a:xfrm>
          <a:prstGeom prst="roundRect">
            <a:avLst>
              <a:gd name="adj" fmla="val 3019"/>
            </a:avLst>
          </a:prstGeom>
          <a:solidFill>
            <a:srgbClr val="EEF8FA"/>
          </a:solidFill>
          <a:ln w="12700">
            <a:solidFill>
              <a:srgbClr val="D2EE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F3579DC8-01F8-C691-B28C-FD1D7B919E6F}"/>
              </a:ext>
            </a:extLst>
          </p:cNvPr>
          <p:cNvSpPr/>
          <p:nvPr/>
        </p:nvSpPr>
        <p:spPr>
          <a:xfrm>
            <a:off x="5935980" y="178765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kern="0" spc="130" dirty="0">
                <a:solidFill>
                  <a:srgbClr val="007C91"/>
                </a:solidFill>
              </a:rPr>
              <a:t>WHY WE NEED IT</a:t>
            </a:r>
            <a:endParaRPr lang="en-US" sz="1000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614B8FAD-911C-EBB2-FD48-EE4B1773A803}"/>
              </a:ext>
            </a:extLst>
          </p:cNvPr>
          <p:cNvSpPr/>
          <p:nvPr/>
        </p:nvSpPr>
        <p:spPr>
          <a:xfrm>
            <a:off x="5935980" y="210769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b="1" dirty="0">
                <a:solidFill>
                  <a:srgbClr val="202428"/>
                </a:solidFill>
              </a:rPr>
              <a:t>A clear contact path keeps testing moving.</a:t>
            </a:r>
            <a:endParaRPr lang="en-US" sz="190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5E428276-2A34-6B34-0955-DC13B8762937}"/>
              </a:ext>
            </a:extLst>
          </p:cNvPr>
          <p:cNvSpPr/>
          <p:nvPr/>
        </p:nvSpPr>
        <p:spPr>
          <a:xfrm>
            <a:off x="5935980" y="2647188"/>
            <a:ext cx="502920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rgbClr val="00A6C7"/>
                </a:solidFill>
              </a:rPr>
              <a:t>• </a:t>
            </a:r>
            <a:r>
              <a:rPr lang="en-US" sz="1400" dirty="0">
                <a:solidFill>
                  <a:srgbClr val="39434B"/>
                </a:solidFill>
              </a:rPr>
              <a:t>Receive testing-related communications
</a:t>
            </a:r>
            <a:r>
              <a:rPr lang="en-US" sz="1400" b="1" dirty="0">
                <a:solidFill>
                  <a:srgbClr val="00A6C7"/>
                </a:solidFill>
              </a:rPr>
              <a:t>• </a:t>
            </a:r>
            <a:r>
              <a:rPr lang="en-US" sz="1400" dirty="0">
                <a:solidFill>
                  <a:srgbClr val="39434B"/>
                </a:solidFill>
              </a:rPr>
              <a:t>Get the application URL, updates, and instructions promptly</a:t>
            </a:r>
            <a:endParaRPr lang="en-US" sz="1400" dirty="0"/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2D00F17E-860B-2BB5-948D-D20944B45D28}"/>
              </a:ext>
            </a:extLst>
          </p:cNvPr>
          <p:cNvSpPr/>
          <p:nvPr/>
        </p:nvSpPr>
        <p:spPr>
          <a:xfrm>
            <a:off x="5570220" y="4165092"/>
            <a:ext cx="6080760" cy="1728216"/>
          </a:xfrm>
          <a:prstGeom prst="roundRect">
            <a:avLst>
              <a:gd name="adj" fmla="val 4233"/>
            </a:avLst>
          </a:prstGeom>
          <a:solidFill>
            <a:srgbClr val="007C91"/>
          </a:solidFill>
          <a:ln w="12700">
            <a:solidFill>
              <a:srgbClr val="007C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197DAED6-D9C8-05B9-DE90-88B9F8636AD3}"/>
              </a:ext>
            </a:extLst>
          </p:cNvPr>
          <p:cNvSpPr/>
          <p:nvPr/>
        </p:nvSpPr>
        <p:spPr>
          <a:xfrm>
            <a:off x="5935980" y="44577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kern="0" spc="130" dirty="0">
                <a:solidFill>
                  <a:srgbClr val="BFEAF1"/>
                </a:solidFill>
              </a:rPr>
              <a:t>HOW TO SUBMIT</a:t>
            </a:r>
            <a:endParaRPr lang="en-US" sz="1000" dirty="0"/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BDC924AF-796D-2C02-002C-28EE0A57140E}"/>
              </a:ext>
            </a:extLst>
          </p:cNvPr>
          <p:cNvSpPr/>
          <p:nvPr/>
        </p:nvSpPr>
        <p:spPr>
          <a:xfrm>
            <a:off x="5935980" y="479602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Email your contact details to</a:t>
            </a:r>
            <a:endParaRPr lang="en-US" sz="1400" dirty="0"/>
          </a:p>
        </p:txBody>
      </p:sp>
      <p:sp>
        <p:nvSpPr>
          <p:cNvPr id="28" name="Text 22">
            <a:hlinkClick r:id="rId2"/>
            <a:extLst>
              <a:ext uri="{FF2B5EF4-FFF2-40B4-BE49-F238E27FC236}">
                <a16:creationId xmlns:a16="http://schemas.microsoft.com/office/drawing/2014/main" id="{6AC05C3B-A1CB-8383-1AB5-0BEB46EA383B}"/>
              </a:ext>
            </a:extLst>
          </p:cNvPr>
          <p:cNvSpPr/>
          <p:nvPr/>
        </p:nvSpPr>
        <p:spPr>
          <a:xfrm>
            <a:off x="5935980" y="5170932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ERCOTRTOCSupport@ercot.com</a:t>
            </a:r>
            <a:endParaRPr lang="en-US" sz="1800" dirty="0"/>
          </a:p>
        </p:txBody>
      </p:sp>
      <p:sp>
        <p:nvSpPr>
          <p:cNvPr id="29" name="Text 23">
            <a:extLst>
              <a:ext uri="{FF2B5EF4-FFF2-40B4-BE49-F238E27FC236}">
                <a16:creationId xmlns:a16="http://schemas.microsoft.com/office/drawing/2014/main" id="{86908AD0-ABC1-0D3A-3787-CF7F8869295A}"/>
              </a:ext>
            </a:extLst>
          </p:cNvPr>
          <p:cNvSpPr/>
          <p:nvPr/>
        </p:nvSpPr>
        <p:spPr>
          <a:xfrm>
            <a:off x="5935980" y="5536692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00" dirty="0">
                <a:solidFill>
                  <a:srgbClr val="D7F2F6"/>
                </a:solidFill>
              </a:rPr>
              <a:t>Primary contact name  •  Email address  •  Role / designation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45177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AB3E8-044A-21CC-9345-EBEC33890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ED6C0F-A7CD-C855-CD1B-FB32B21BC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6C52A5-C706-BD7C-7D25-CE6A6616C229}"/>
              </a:ext>
            </a:extLst>
          </p:cNvPr>
          <p:cNvSpPr txBox="1"/>
          <p:nvPr/>
        </p:nvSpPr>
        <p:spPr>
          <a:xfrm>
            <a:off x="1280160" y="859536"/>
            <a:ext cx="1651414" cy="269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dirty="0">
                <a:solidFill>
                  <a:srgbClr val="566069"/>
                </a:solidFill>
                <a:latin typeface="Arial"/>
              </a:rPr>
              <a:t>RTOC enhancements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6DFC4-C521-FBE2-DCF6-79E08FED5B64}"/>
              </a:ext>
            </a:extLst>
          </p:cNvPr>
          <p:cNvSpPr/>
          <p:nvPr/>
        </p:nvSpPr>
        <p:spPr>
          <a:xfrm>
            <a:off x="1280160" y="1188720"/>
            <a:ext cx="10378440" cy="22860"/>
          </a:xfrm>
          <a:prstGeom prst="rect">
            <a:avLst/>
          </a:prstGeom>
          <a:solidFill>
            <a:srgbClr val="D8E2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CD630D91-1124-737C-8E3F-F2CBC6124582}"/>
              </a:ext>
            </a:extLst>
          </p:cNvPr>
          <p:cNvSpPr/>
          <p:nvPr/>
        </p:nvSpPr>
        <p:spPr>
          <a:xfrm>
            <a:off x="502920" y="1417320"/>
            <a:ext cx="548640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02CB845-38B7-F24B-E605-30835BDDB9EC}"/>
              </a:ext>
            </a:extLst>
          </p:cNvPr>
          <p:cNvSpPr/>
          <p:nvPr/>
        </p:nvSpPr>
        <p:spPr>
          <a:xfrm>
            <a:off x="704088" y="1618488"/>
            <a:ext cx="347472" cy="347472"/>
          </a:xfrm>
          <a:prstGeom prst="ellipse">
            <a:avLst/>
          </a:prstGeom>
          <a:solidFill>
            <a:srgbClr val="0089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F4647F-C941-629A-54B5-7D55B658E912}"/>
              </a:ext>
            </a:extLst>
          </p:cNvPr>
          <p:cNvSpPr txBox="1"/>
          <p:nvPr/>
        </p:nvSpPr>
        <p:spPr>
          <a:xfrm>
            <a:off x="1161288" y="1581912"/>
            <a:ext cx="4526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1F2326"/>
                </a:solidFill>
                <a:latin typeface="Arial"/>
              </a:rPr>
              <a:t>SOL Exceedance History</a:t>
            </a:r>
          </a:p>
        </p:txBody>
      </p:sp>
      <p:sp>
        <p:nvSpPr>
          <p:cNvPr id="23" name="Rounded Rectangle 9">
            <a:extLst>
              <a:ext uri="{FF2B5EF4-FFF2-40B4-BE49-F238E27FC236}">
                <a16:creationId xmlns:a16="http://schemas.microsoft.com/office/drawing/2014/main" id="{DC9CDBC7-21CD-325F-A431-39B3EFB9BD07}"/>
              </a:ext>
            </a:extLst>
          </p:cNvPr>
          <p:cNvSpPr/>
          <p:nvPr/>
        </p:nvSpPr>
        <p:spPr>
          <a:xfrm>
            <a:off x="1161288" y="1956816"/>
            <a:ext cx="1554480" cy="256032"/>
          </a:xfrm>
          <a:prstGeom prst="roundRect">
            <a:avLst/>
          </a:prstGeom>
          <a:solidFill>
            <a:srgbClr val="F4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850" b="1">
                <a:solidFill>
                  <a:srgbClr val="004A5C"/>
                </a:solidFill>
                <a:latin typeface="Arial"/>
              </a:rPr>
              <a:t>RTCA DISPLAY</a:t>
            </a:r>
          </a:p>
        </p:txBody>
      </p:sp>
      <p:pic>
        <p:nvPicPr>
          <p:cNvPr id="25" name="Picture 24" descr="rtca.png">
            <a:extLst>
              <a:ext uri="{FF2B5EF4-FFF2-40B4-BE49-F238E27FC236}">
                <a16:creationId xmlns:a16="http://schemas.microsoft.com/office/drawing/2014/main" id="{35FF1CC7-FDDA-5B36-3DDE-FEC473D4E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2377440"/>
            <a:ext cx="5084064" cy="233172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1C35A2B-6209-D581-9A3A-B401103BFE21}"/>
              </a:ext>
            </a:extLst>
          </p:cNvPr>
          <p:cNvSpPr txBox="1"/>
          <p:nvPr/>
        </p:nvSpPr>
        <p:spPr>
          <a:xfrm>
            <a:off x="758952" y="4818888"/>
            <a:ext cx="497433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050">
                <a:solidFill>
                  <a:srgbClr val="1F2326"/>
                </a:solidFill>
                <a:latin typeface="Arial"/>
              </a:defRPr>
            </a:pPr>
            <a:r>
              <a:rPr dirty="0"/>
              <a:t>• Add</a:t>
            </a:r>
            <a:r>
              <a:rPr lang="en-US" dirty="0"/>
              <a:t>ition of </a:t>
            </a:r>
            <a:r>
              <a:rPr dirty="0"/>
              <a:t>1-hour and 24-hour history views for SOL exceedances</a:t>
            </a:r>
            <a:r>
              <a:rPr lang="en-US" dirty="0"/>
              <a:t> history data</a:t>
            </a:r>
            <a:endParaRPr dirty="0"/>
          </a:p>
        </p:txBody>
      </p:sp>
      <p:sp>
        <p:nvSpPr>
          <p:cNvPr id="29" name="Rounded Rectangle 12">
            <a:extLst>
              <a:ext uri="{FF2B5EF4-FFF2-40B4-BE49-F238E27FC236}">
                <a16:creationId xmlns:a16="http://schemas.microsoft.com/office/drawing/2014/main" id="{8867D1BE-9BE9-31D9-A19B-83DBA49CA05A}"/>
              </a:ext>
            </a:extLst>
          </p:cNvPr>
          <p:cNvSpPr/>
          <p:nvPr/>
        </p:nvSpPr>
        <p:spPr>
          <a:xfrm>
            <a:off x="6199632" y="1417320"/>
            <a:ext cx="548640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365F4C-3EA6-B721-CF32-D3ADB6ECD1F6}"/>
              </a:ext>
            </a:extLst>
          </p:cNvPr>
          <p:cNvSpPr/>
          <p:nvPr/>
        </p:nvSpPr>
        <p:spPr>
          <a:xfrm>
            <a:off x="6400800" y="1618488"/>
            <a:ext cx="347472" cy="347472"/>
          </a:xfrm>
          <a:prstGeom prst="ellipse">
            <a:avLst/>
          </a:prstGeom>
          <a:solidFill>
            <a:srgbClr val="0089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6BE9A3-8C05-3069-A388-2EAAC6743F31}"/>
              </a:ext>
            </a:extLst>
          </p:cNvPr>
          <p:cNvSpPr txBox="1"/>
          <p:nvPr/>
        </p:nvSpPr>
        <p:spPr>
          <a:xfrm>
            <a:off x="6858000" y="1581912"/>
            <a:ext cx="20649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F2326"/>
                </a:solidFill>
                <a:latin typeface="Arial"/>
              </a:rPr>
              <a:t>Default Dashboard</a:t>
            </a:r>
          </a:p>
        </p:txBody>
      </p:sp>
      <p:pic>
        <p:nvPicPr>
          <p:cNvPr id="35" name="Picture 34" descr="dash.png">
            <a:extLst>
              <a:ext uri="{FF2B5EF4-FFF2-40B4-BE49-F238E27FC236}">
                <a16:creationId xmlns:a16="http://schemas.microsoft.com/office/drawing/2014/main" id="{B4F18A57-B4D2-D4C3-D3FD-B19291753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377440"/>
            <a:ext cx="5084064" cy="233172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0ED0565-7E60-DD35-542C-473BA31FE070}"/>
              </a:ext>
            </a:extLst>
          </p:cNvPr>
          <p:cNvSpPr txBox="1"/>
          <p:nvPr/>
        </p:nvSpPr>
        <p:spPr>
          <a:xfrm>
            <a:off x="6455664" y="4818888"/>
            <a:ext cx="4974336" cy="641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050">
                <a:solidFill>
                  <a:srgbClr val="1F2326"/>
                </a:solidFill>
                <a:latin typeface="Arial"/>
              </a:defRPr>
            </a:pPr>
            <a:r>
              <a:rPr dirty="0"/>
              <a:t>• </a:t>
            </a:r>
            <a:r>
              <a:rPr lang="en-US" dirty="0"/>
              <a:t>Provides an overview of the </a:t>
            </a:r>
            <a:r>
              <a:rPr dirty="0"/>
              <a:t>new communications, GMD updates, and system conditions</a:t>
            </a:r>
            <a:r>
              <a:rPr lang="en-US" dirty="0"/>
              <a:t>. </a:t>
            </a:r>
          </a:p>
          <a:p>
            <a:pPr>
              <a:spcAft>
                <a:spcPts val="500"/>
              </a:spcAft>
              <a:defRPr sz="1050">
                <a:solidFill>
                  <a:srgbClr val="1F2326"/>
                </a:solidFill>
                <a:latin typeface="Arial"/>
              </a:defRPr>
            </a:pPr>
            <a:endParaRPr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1B54ED-CC1C-E72D-660D-B4DCBA90E22D}"/>
              </a:ext>
            </a:extLst>
          </p:cNvPr>
          <p:cNvSpPr txBox="1"/>
          <p:nvPr/>
        </p:nvSpPr>
        <p:spPr>
          <a:xfrm>
            <a:off x="11795760" y="6537960"/>
            <a:ext cx="1828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004A5C"/>
                </a:solidFill>
                <a:latin typeface="Arial"/>
              </a:rPr>
              <a:t>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FDB9B6-8CA2-2BFB-CEEC-258215457191}"/>
              </a:ext>
            </a:extLst>
          </p:cNvPr>
          <p:cNvSpPr txBox="1"/>
          <p:nvPr/>
        </p:nvSpPr>
        <p:spPr>
          <a:xfrm>
            <a:off x="1261872" y="384048"/>
            <a:ext cx="7132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500" b="1" dirty="0">
                <a:solidFill>
                  <a:srgbClr val="1F2326"/>
                </a:solidFill>
                <a:latin typeface="Arial"/>
              </a:rPr>
              <a:t>New Features Rolled Out</a:t>
            </a:r>
          </a:p>
        </p:txBody>
      </p:sp>
    </p:spTree>
    <p:extLst>
      <p:ext uri="{BB962C8B-B14F-4D97-AF65-F5344CB8AC3E}">
        <p14:creationId xmlns:p14="http://schemas.microsoft.com/office/powerpoint/2010/main" val="140714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19ED9-28D3-C8C3-AABB-D62E7C68A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A24BB5-84C6-D469-ACB0-E92C70CAA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6520016" cy="762000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1E2124"/>
                </a:solidFill>
              </a:rPr>
              <a:t>August Release (R8): What’s New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D65163-4235-7C86-E36C-65AF4470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57C875DA-F576-757C-DC46-36C348B05A05}"/>
              </a:ext>
            </a:extLst>
          </p:cNvPr>
          <p:cNvSpPr/>
          <p:nvPr/>
        </p:nvSpPr>
        <p:spPr>
          <a:xfrm>
            <a:off x="502920" y="1325880"/>
            <a:ext cx="11155680" cy="658368"/>
          </a:xfrm>
          <a:prstGeom prst="roundRect">
            <a:avLst>
              <a:gd name="adj" fmla="val 8000"/>
            </a:avLst>
          </a:prstGeom>
          <a:solidFill>
            <a:srgbClr val="ECF8FA"/>
          </a:solidFill>
          <a:ln w="10160">
            <a:solidFill>
              <a:srgbClr val="B5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2CADBE4F-6A23-00B6-E358-D174E7FA51A7}"/>
              </a:ext>
            </a:extLst>
          </p:cNvPr>
          <p:cNvSpPr/>
          <p:nvPr/>
        </p:nvSpPr>
        <p:spPr>
          <a:xfrm>
            <a:off x="749808" y="1517904"/>
            <a:ext cx="1143000" cy="256032"/>
          </a:xfrm>
          <a:prstGeom prst="roundRect">
            <a:avLst>
              <a:gd name="adj" fmla="val 50000"/>
            </a:avLst>
          </a:prstGeom>
          <a:solidFill>
            <a:srgbClr val="008B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A5F323-BF7A-8D01-924E-38B6EE299BE8}"/>
              </a:ext>
            </a:extLst>
          </p:cNvPr>
          <p:cNvSpPr txBox="1"/>
          <p:nvPr/>
        </p:nvSpPr>
        <p:spPr>
          <a:xfrm>
            <a:off x="749808" y="1517904"/>
            <a:ext cx="114300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Arial"/>
              </a:rPr>
              <a:t>RELEASE DATE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CF0569-2816-B733-C823-47E945242F63}"/>
              </a:ext>
            </a:extLst>
          </p:cNvPr>
          <p:cNvSpPr txBox="1"/>
          <p:nvPr/>
        </p:nvSpPr>
        <p:spPr>
          <a:xfrm>
            <a:off x="2084831" y="1417320"/>
            <a:ext cx="192024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1E2124"/>
                </a:solidFill>
                <a:latin typeface="Arial"/>
              </a:rPr>
              <a:t>August 27,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8A69AB-BF18-BAEC-1EC5-51A79C5F172F}"/>
              </a:ext>
            </a:extLst>
          </p:cNvPr>
          <p:cNvSpPr txBox="1"/>
          <p:nvPr/>
        </p:nvSpPr>
        <p:spPr>
          <a:xfrm>
            <a:off x="4160520" y="1417320"/>
            <a:ext cx="704088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4F5861"/>
                </a:solidFill>
                <a:latin typeface="Arial"/>
              </a:rPr>
              <a:t>R8 enters RTOC Production and becomes available for Market Testing the same day.</a:t>
            </a:r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3237F6D8-4E77-C4B6-E0AF-A8B8F79DF4B7}"/>
              </a:ext>
            </a:extLst>
          </p:cNvPr>
          <p:cNvSpPr/>
          <p:nvPr/>
        </p:nvSpPr>
        <p:spPr>
          <a:xfrm>
            <a:off x="502920" y="2240280"/>
            <a:ext cx="3246120" cy="3886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0160">
            <a:solidFill>
              <a:srgbClr val="DB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9287967A-5E1D-1197-FA78-A1F6FCAB287F}"/>
              </a:ext>
            </a:extLst>
          </p:cNvPr>
          <p:cNvSpPr/>
          <p:nvPr/>
        </p:nvSpPr>
        <p:spPr>
          <a:xfrm>
            <a:off x="749808" y="2487168"/>
            <a:ext cx="1051560" cy="256032"/>
          </a:xfrm>
          <a:prstGeom prst="roundRect">
            <a:avLst>
              <a:gd name="adj" fmla="val 50000"/>
            </a:avLst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83AAE4-3F73-CDF6-0F8E-26F35254E7F8}"/>
              </a:ext>
            </a:extLst>
          </p:cNvPr>
          <p:cNvSpPr txBox="1"/>
          <p:nvPr/>
        </p:nvSpPr>
        <p:spPr>
          <a:xfrm>
            <a:off x="749808" y="2487168"/>
            <a:ext cx="1051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Arial"/>
              </a:rPr>
              <a:t>ENHANCEMENT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9F6721-019D-7D92-CEB8-1FE220B80190}"/>
              </a:ext>
            </a:extLst>
          </p:cNvPr>
          <p:cNvSpPr txBox="1"/>
          <p:nvPr/>
        </p:nvSpPr>
        <p:spPr>
          <a:xfrm>
            <a:off x="749808" y="2907792"/>
            <a:ext cx="2651760" cy="3840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1E2124"/>
                </a:solidFill>
                <a:latin typeface="Arial"/>
              </a:rPr>
              <a:t>Application performance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C63908-0898-1FB3-1F3C-C37BDEEB237F}"/>
              </a:ext>
            </a:extLst>
          </p:cNvPr>
          <p:cNvSpPr txBox="1"/>
          <p:nvPr/>
        </p:nvSpPr>
        <p:spPr>
          <a:xfrm>
            <a:off x="749808" y="3364992"/>
            <a:ext cx="251460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008B9F"/>
                </a:solidFill>
                <a:latin typeface="Arial"/>
              </a:rPr>
              <a:t>RTOC-206  •  Communication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0FA46D-4908-5217-9877-46B24E3D57E8}"/>
              </a:ext>
            </a:extLst>
          </p:cNvPr>
          <p:cNvSpPr txBox="1"/>
          <p:nvPr/>
        </p:nvSpPr>
        <p:spPr>
          <a:xfrm>
            <a:off x="749808" y="3785615"/>
            <a:ext cx="2679192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dirty="0">
                <a:solidFill>
                  <a:srgbClr val="4F5861"/>
                </a:solidFill>
                <a:latin typeface="Arial"/>
              </a:rPr>
              <a:t>Improve </a:t>
            </a:r>
            <a:r>
              <a:rPr lang="en-US" sz="1300" b="0" dirty="0">
                <a:solidFill>
                  <a:srgbClr val="4F5861"/>
                </a:solidFill>
                <a:latin typeface="Arial"/>
              </a:rPr>
              <a:t>application </a:t>
            </a:r>
            <a:r>
              <a:rPr sz="1300" b="0" dirty="0">
                <a:solidFill>
                  <a:srgbClr val="4F5861"/>
                </a:solidFill>
                <a:latin typeface="Arial"/>
              </a:rPr>
              <a:t>performance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B3DD31-A14E-9C77-47B9-A21DD4D322F1}"/>
              </a:ext>
            </a:extLst>
          </p:cNvPr>
          <p:cNvSpPr/>
          <p:nvPr/>
        </p:nvSpPr>
        <p:spPr>
          <a:xfrm>
            <a:off x="768096" y="5166360"/>
            <a:ext cx="1005840" cy="82296"/>
          </a:xfrm>
          <a:prstGeom prst="rect">
            <a:avLst/>
          </a:prstGeom>
          <a:solidFill>
            <a:srgbClr val="B8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ACF079-24DB-4116-884E-7964B4228270}"/>
              </a:ext>
            </a:extLst>
          </p:cNvPr>
          <p:cNvSpPr/>
          <p:nvPr/>
        </p:nvSpPr>
        <p:spPr>
          <a:xfrm>
            <a:off x="768096" y="5376672"/>
            <a:ext cx="1417320" cy="82296"/>
          </a:xfrm>
          <a:prstGeom prst="rect">
            <a:avLst/>
          </a:prstGeom>
          <a:solidFill>
            <a:srgbClr val="67BE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37FDCD-1E12-D75C-FBF2-0534BD9864C7}"/>
              </a:ext>
            </a:extLst>
          </p:cNvPr>
          <p:cNvSpPr/>
          <p:nvPr/>
        </p:nvSpPr>
        <p:spPr>
          <a:xfrm>
            <a:off x="768096" y="5586984"/>
            <a:ext cx="1874519" cy="82296"/>
          </a:xfrm>
          <a:prstGeom prst="rect">
            <a:avLst/>
          </a:prstGeom>
          <a:solidFill>
            <a:srgbClr val="008B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0F96F1-0808-8606-9335-DFCB7EB18615}"/>
              </a:ext>
            </a:extLst>
          </p:cNvPr>
          <p:cNvSpPr txBox="1"/>
          <p:nvPr/>
        </p:nvSpPr>
        <p:spPr>
          <a:xfrm>
            <a:off x="749808" y="5797296"/>
            <a:ext cx="2560320" cy="18288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4F5861"/>
                </a:solidFill>
                <a:latin typeface="Arial"/>
              </a:rPr>
              <a:t>1 enhancement included</a:t>
            </a:r>
          </a:p>
        </p:txBody>
      </p:sp>
      <p:sp>
        <p:nvSpPr>
          <p:cNvPr id="36" name="Rounded Rectangle 22">
            <a:extLst>
              <a:ext uri="{FF2B5EF4-FFF2-40B4-BE49-F238E27FC236}">
                <a16:creationId xmlns:a16="http://schemas.microsoft.com/office/drawing/2014/main" id="{AF06689B-1FBB-DB63-D630-FBB39D1A1D26}"/>
              </a:ext>
            </a:extLst>
          </p:cNvPr>
          <p:cNvSpPr/>
          <p:nvPr/>
        </p:nvSpPr>
        <p:spPr>
          <a:xfrm>
            <a:off x="3950208" y="2240280"/>
            <a:ext cx="7708392" cy="3886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0160">
            <a:solidFill>
              <a:srgbClr val="DB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8" name="Rounded Rectangle 23">
            <a:extLst>
              <a:ext uri="{FF2B5EF4-FFF2-40B4-BE49-F238E27FC236}">
                <a16:creationId xmlns:a16="http://schemas.microsoft.com/office/drawing/2014/main" id="{D121D9F3-4714-4D26-1793-E05E49ACA98D}"/>
              </a:ext>
            </a:extLst>
          </p:cNvPr>
          <p:cNvSpPr/>
          <p:nvPr/>
        </p:nvSpPr>
        <p:spPr>
          <a:xfrm>
            <a:off x="4187952" y="2487168"/>
            <a:ext cx="822960" cy="256032"/>
          </a:xfrm>
          <a:prstGeom prst="roundRect">
            <a:avLst>
              <a:gd name="adj" fmla="val 50000"/>
            </a:avLst>
          </a:prstGeom>
          <a:solidFill>
            <a:srgbClr val="BC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0F7BBB-53FE-3515-89B3-0866C2DF0277}"/>
              </a:ext>
            </a:extLst>
          </p:cNvPr>
          <p:cNvSpPr txBox="1"/>
          <p:nvPr/>
        </p:nvSpPr>
        <p:spPr>
          <a:xfrm>
            <a:off x="4187952" y="2487168"/>
            <a:ext cx="8229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Arial"/>
              </a:rPr>
              <a:t>DEFECTS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6992C1-5D12-52C3-7B6B-A6BEFD300201}"/>
              </a:ext>
            </a:extLst>
          </p:cNvPr>
          <p:cNvSpPr txBox="1"/>
          <p:nvPr/>
        </p:nvSpPr>
        <p:spPr>
          <a:xfrm>
            <a:off x="5166360" y="2450592"/>
            <a:ext cx="1280160" cy="3200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1E2124"/>
                </a:solidFill>
                <a:latin typeface="Arial"/>
              </a:rPr>
              <a:t>6 fixes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54E1573-DEF4-51A6-E97A-8551D43F17B3}"/>
              </a:ext>
            </a:extLst>
          </p:cNvPr>
          <p:cNvSpPr txBox="1"/>
          <p:nvPr/>
        </p:nvSpPr>
        <p:spPr>
          <a:xfrm>
            <a:off x="4187952" y="2889504"/>
            <a:ext cx="690372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100" b="1">
                <a:solidFill>
                  <a:srgbClr val="008B9F"/>
                </a:solidFill>
                <a:latin typeface="Arial"/>
              </a:rPr>
              <a:t>Communication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1455569-8C8A-BF83-29CF-00BCAA482C9A}"/>
              </a:ext>
            </a:extLst>
          </p:cNvPr>
          <p:cNvSpPr/>
          <p:nvPr/>
        </p:nvSpPr>
        <p:spPr>
          <a:xfrm>
            <a:off x="4224528" y="3273552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5F936C-74FA-4579-BC4E-354EDD3CE1FF}"/>
              </a:ext>
            </a:extLst>
          </p:cNvPr>
          <p:cNvSpPr txBox="1"/>
          <p:nvPr/>
        </p:nvSpPr>
        <p:spPr>
          <a:xfrm>
            <a:off x="4407408" y="3218688"/>
            <a:ext cx="914400" cy="2011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1E2124"/>
                </a:solidFill>
                <a:latin typeface="Arial"/>
              </a:rPr>
              <a:t>RTOC-156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50AD36-11C7-8297-46FD-58085962D7D5}"/>
              </a:ext>
            </a:extLst>
          </p:cNvPr>
          <p:cNvSpPr txBox="1"/>
          <p:nvPr/>
        </p:nvSpPr>
        <p:spPr>
          <a:xfrm>
            <a:off x="5239512" y="3238481"/>
            <a:ext cx="2866169" cy="16158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Communication - No indication of failed message</a:t>
            </a:r>
            <a:endParaRPr sz="1050" b="0" dirty="0">
              <a:solidFill>
                <a:srgbClr val="4F5861"/>
              </a:solidFill>
              <a:latin typeface="Arial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8232B43-3F64-1C1E-C66F-86D8FDAB34A0}"/>
              </a:ext>
            </a:extLst>
          </p:cNvPr>
          <p:cNvSpPr/>
          <p:nvPr/>
        </p:nvSpPr>
        <p:spPr>
          <a:xfrm>
            <a:off x="4224528" y="3666744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B0A457-FF98-491B-EEDD-93CBD5463A43}"/>
              </a:ext>
            </a:extLst>
          </p:cNvPr>
          <p:cNvSpPr txBox="1"/>
          <p:nvPr/>
        </p:nvSpPr>
        <p:spPr>
          <a:xfrm>
            <a:off x="4407408" y="3611880"/>
            <a:ext cx="914400" cy="2011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1E2124"/>
                </a:solidFill>
                <a:latin typeface="Arial"/>
              </a:rPr>
              <a:t>RTOC-228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EBA5E9-8859-AC07-5CC9-CA6A48A74763}"/>
              </a:ext>
            </a:extLst>
          </p:cNvPr>
          <p:cNvSpPr txBox="1"/>
          <p:nvPr/>
        </p:nvSpPr>
        <p:spPr>
          <a:xfrm>
            <a:off x="5239512" y="3631673"/>
            <a:ext cx="4254370" cy="16158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Communication - Message sent with sticky checked are not going through</a:t>
            </a:r>
            <a:endParaRPr sz="1050" b="0" dirty="0">
              <a:solidFill>
                <a:srgbClr val="4F5861"/>
              </a:solidFill>
              <a:latin typeface="Arial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A2E7772-C438-B2A4-6490-3B6402A2604C}"/>
              </a:ext>
            </a:extLst>
          </p:cNvPr>
          <p:cNvSpPr/>
          <p:nvPr/>
        </p:nvSpPr>
        <p:spPr>
          <a:xfrm>
            <a:off x="4224528" y="4059935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1659290-B041-A465-E91B-AD3E2D671C8C}"/>
              </a:ext>
            </a:extLst>
          </p:cNvPr>
          <p:cNvSpPr txBox="1"/>
          <p:nvPr/>
        </p:nvSpPr>
        <p:spPr>
          <a:xfrm>
            <a:off x="4407408" y="4005072"/>
            <a:ext cx="914400" cy="2011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1E2124"/>
                </a:solidFill>
                <a:latin typeface="Arial"/>
              </a:rPr>
              <a:t>RTOC-234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318FEBC-0243-93DF-0E95-239EC1F15D68}"/>
              </a:ext>
            </a:extLst>
          </p:cNvPr>
          <p:cNvSpPr txBox="1"/>
          <p:nvPr/>
        </p:nvSpPr>
        <p:spPr>
          <a:xfrm>
            <a:off x="5239512" y="4024865"/>
            <a:ext cx="3260508" cy="16158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Communication - Read and ack % are not getting update</a:t>
            </a:r>
            <a:endParaRPr lang="en-US" sz="1050" b="0" dirty="0">
              <a:solidFill>
                <a:srgbClr val="4F5861"/>
              </a:solidFill>
              <a:latin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0852E41-BF49-D2C2-2951-1517B4DE27CC}"/>
              </a:ext>
            </a:extLst>
          </p:cNvPr>
          <p:cNvSpPr txBox="1"/>
          <p:nvPr/>
        </p:nvSpPr>
        <p:spPr>
          <a:xfrm>
            <a:off x="4187952" y="4361688"/>
            <a:ext cx="690372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100" b="1">
                <a:solidFill>
                  <a:srgbClr val="008B9F"/>
                </a:solidFill>
                <a:latin typeface="Arial"/>
              </a:rPr>
              <a:t>Dashboard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B5A8631-F49E-5F67-3D3B-A6499FF62DA5}"/>
              </a:ext>
            </a:extLst>
          </p:cNvPr>
          <p:cNvSpPr/>
          <p:nvPr/>
        </p:nvSpPr>
        <p:spPr>
          <a:xfrm>
            <a:off x="4224528" y="4764023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2AF98A-9352-C472-0D1A-417EA722EDA7}"/>
              </a:ext>
            </a:extLst>
          </p:cNvPr>
          <p:cNvSpPr txBox="1"/>
          <p:nvPr/>
        </p:nvSpPr>
        <p:spPr>
          <a:xfrm>
            <a:off x="4407408" y="4732799"/>
            <a:ext cx="618759" cy="15388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 dirty="0">
                <a:solidFill>
                  <a:srgbClr val="1E2124"/>
                </a:solidFill>
                <a:latin typeface="Arial"/>
              </a:rPr>
              <a:t>RTOC-23</a:t>
            </a:r>
            <a:r>
              <a:rPr lang="en-US" sz="1000" b="1" dirty="0">
                <a:solidFill>
                  <a:srgbClr val="1E2124"/>
                </a:solidFill>
                <a:latin typeface="Arial"/>
              </a:rPr>
              <a:t>3</a:t>
            </a:r>
            <a:endParaRPr sz="1000" b="1" dirty="0">
              <a:solidFill>
                <a:srgbClr val="1E2124"/>
              </a:solidFill>
              <a:latin typeface="Arial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FA7B33-E2A2-5633-BF82-11DA232DDD25}"/>
              </a:ext>
            </a:extLst>
          </p:cNvPr>
          <p:cNvSpPr txBox="1"/>
          <p:nvPr/>
        </p:nvSpPr>
        <p:spPr>
          <a:xfrm>
            <a:off x="5239512" y="4728952"/>
            <a:ext cx="5650586" cy="16158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Dashboard - User connection monitor - is not getting updated to reflect the number of active users</a:t>
            </a:r>
            <a:endParaRPr sz="1050" b="0" dirty="0">
              <a:solidFill>
                <a:srgbClr val="4F5861"/>
              </a:solidFill>
              <a:latin typeface="Arial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283FBE9-FB18-3775-E73D-D1DD64D92087}"/>
              </a:ext>
            </a:extLst>
          </p:cNvPr>
          <p:cNvSpPr/>
          <p:nvPr/>
        </p:nvSpPr>
        <p:spPr>
          <a:xfrm>
            <a:off x="4224528" y="5157215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A5E04D-8155-769F-33C0-385CCDE931F9}"/>
              </a:ext>
            </a:extLst>
          </p:cNvPr>
          <p:cNvSpPr txBox="1"/>
          <p:nvPr/>
        </p:nvSpPr>
        <p:spPr>
          <a:xfrm>
            <a:off x="4407408" y="5125991"/>
            <a:ext cx="618759" cy="15388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 dirty="0">
                <a:solidFill>
                  <a:srgbClr val="1E2124"/>
                </a:solidFill>
                <a:latin typeface="Arial"/>
              </a:rPr>
              <a:t>RTOC-23</a:t>
            </a:r>
            <a:r>
              <a:rPr lang="en-US" sz="1000" b="1" dirty="0">
                <a:solidFill>
                  <a:srgbClr val="1E2124"/>
                </a:solidFill>
                <a:latin typeface="Arial"/>
              </a:rPr>
              <a:t>2</a:t>
            </a:r>
            <a:endParaRPr sz="1000" b="1" dirty="0">
              <a:solidFill>
                <a:srgbClr val="1E2124"/>
              </a:solidFill>
              <a:latin typeface="Arial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BAD547-B326-0E82-0072-DF272FEB42BD}"/>
              </a:ext>
            </a:extLst>
          </p:cNvPr>
          <p:cNvSpPr txBox="1"/>
          <p:nvPr/>
        </p:nvSpPr>
        <p:spPr>
          <a:xfrm>
            <a:off x="5239512" y="5122144"/>
            <a:ext cx="2499082" cy="16158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Dashboard - Pop ups open in same window</a:t>
            </a:r>
            <a:endParaRPr sz="1050" b="0" dirty="0">
              <a:solidFill>
                <a:srgbClr val="4F5861"/>
              </a:solidFill>
              <a:latin typeface="Arial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5CAD9A-59A5-0517-DD27-8F474947E52F}"/>
              </a:ext>
            </a:extLst>
          </p:cNvPr>
          <p:cNvSpPr/>
          <p:nvPr/>
        </p:nvSpPr>
        <p:spPr>
          <a:xfrm>
            <a:off x="4224528" y="5550407"/>
            <a:ext cx="82296" cy="82296"/>
          </a:xfrm>
          <a:prstGeom prst="ellipse">
            <a:avLst/>
          </a:prstGeom>
          <a:solidFill>
            <a:srgbClr val="1F8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803E438-E6E2-2782-E6D0-66E3CDF4E400}"/>
              </a:ext>
            </a:extLst>
          </p:cNvPr>
          <p:cNvSpPr txBox="1"/>
          <p:nvPr/>
        </p:nvSpPr>
        <p:spPr>
          <a:xfrm>
            <a:off x="4407408" y="5495543"/>
            <a:ext cx="914400" cy="2011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000" b="1">
                <a:solidFill>
                  <a:srgbClr val="1E2124"/>
                </a:solidFill>
                <a:latin typeface="Arial"/>
              </a:rPr>
              <a:t>RTOC-235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380F20-6076-A20C-DB91-DB18BD92A2C7}"/>
              </a:ext>
            </a:extLst>
          </p:cNvPr>
          <p:cNvSpPr txBox="1"/>
          <p:nvPr/>
        </p:nvSpPr>
        <p:spPr>
          <a:xfrm>
            <a:off x="5203518" y="5532120"/>
            <a:ext cx="4954883" cy="323165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lang="en-US" sz="1050" dirty="0"/>
              <a:t>Dashboard - Active Alerts &amp; Acknowledgements - is not displaying SOL Exceedances</a:t>
            </a:r>
          </a:p>
          <a:p>
            <a:pPr algn="l"/>
            <a:endParaRPr sz="1050" b="0" dirty="0">
              <a:solidFill>
                <a:srgbClr val="4F586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762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2757F-3E60-CB65-524D-E68D6230A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0F7717-E852-956B-85BD-C27D12886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6520016" cy="762000"/>
          </a:xfrm>
        </p:spPr>
        <p:txBody>
          <a:bodyPr anchor="t">
            <a:normAutofit/>
          </a:bodyPr>
          <a:lstStyle/>
          <a:p>
            <a:r>
              <a:rPr lang="en-US" dirty="0"/>
              <a:t>RTOC Emergency Page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3A8C93-3A4C-B6FE-C4A2-18B707904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3BD671-CB01-0447-4B1A-B7DBFC471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22" y="1621081"/>
            <a:ext cx="11331810" cy="477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835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3714</TotalTime>
  <Words>991</Words>
  <Application>Microsoft Office PowerPoint</Application>
  <PresentationFormat>Widescreen</PresentationFormat>
  <Paragraphs>188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Wingdings</vt:lpstr>
      <vt:lpstr>Cover</vt:lpstr>
      <vt:lpstr>Page Design</vt:lpstr>
      <vt:lpstr>SCR820 – Real-Time Operator Communications System (RTOC)   Bharati Nepal Christelle Seri   August 20, 2026</vt:lpstr>
      <vt:lpstr>Status Updates</vt:lpstr>
      <vt:lpstr>PowerPoint Presentation</vt:lpstr>
      <vt:lpstr>Market Testing Updates</vt:lpstr>
      <vt:lpstr>RTOC Tool Access</vt:lpstr>
      <vt:lpstr>Provide Primary Contact Information</vt:lpstr>
      <vt:lpstr>PowerPoint Presentation</vt:lpstr>
      <vt:lpstr>August Release (R8): What’s New</vt:lpstr>
      <vt:lpstr>RTOC Emergency Page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Meher Malla, Preethi</dc:creator>
  <cp:keywords/>
  <cp:lastModifiedBy>Nepal, Bharati</cp:lastModifiedBy>
  <cp:revision>20</cp:revision>
  <dcterms:created xsi:type="dcterms:W3CDTF">2026-05-19T23:14:11Z</dcterms:created>
  <dcterms:modified xsi:type="dcterms:W3CDTF">2026-08-18T22:50:40Z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