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7"/>
  </p:notesMasterIdLst>
  <p:handoutMasterIdLst>
    <p:handoutMasterId r:id="rId18"/>
  </p:handoutMasterIdLst>
  <p:sldIdLst>
    <p:sldId id="272" r:id="rId6"/>
    <p:sldId id="2147478763" r:id="rId7"/>
    <p:sldId id="270" r:id="rId8"/>
    <p:sldId id="273" r:id="rId9"/>
    <p:sldId id="2147478764" r:id="rId10"/>
    <p:sldId id="2147478765" r:id="rId11"/>
    <p:sldId id="2147478766" r:id="rId12"/>
    <p:sldId id="2147478767" r:id="rId13"/>
    <p:sldId id="2147478768" r:id="rId14"/>
    <p:sldId id="2147478770" r:id="rId15"/>
    <p:sldId id="26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43B"/>
    <a:srgbClr val="B1E5ED"/>
    <a:srgbClr val="2794A4"/>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D0D32D-04C0-1C78-12C6-3EE9C046E00B}" v="49" dt="2026-08-19T18:49:01.8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9" d="100"/>
          <a:sy n="39" d="100"/>
        </p:scale>
        <p:origin x="1349" y="259"/>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8/20/2026</a:t>
            </a:fld>
            <a:endParaRPr lang="en-US"/>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August 20, 2026</a:t>
            </a:fld>
            <a:endParaRPr lang="en-US"/>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60754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August 20, 2026</a:t>
            </a:fld>
            <a:endParaRPr lang="en-US"/>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August 20, 2026</a:t>
            </a:fld>
            <a:endParaRPr lang="en-US"/>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882312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20,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572848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20,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78605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20,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70994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20,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Tree>
    <p:extLst>
      <p:ext uri="{BB962C8B-B14F-4D97-AF65-F5344CB8AC3E}">
        <p14:creationId xmlns:p14="http://schemas.microsoft.com/office/powerpoint/2010/main" val="166891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August 20, 2026</a:t>
            </a:fld>
            <a:endParaRPr lang="en-US"/>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42651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August 20, 2026</a:t>
            </a:fld>
            <a:endParaRPr lang="en-US"/>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87947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August 20,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8637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August 20,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1765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August 20,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24199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20, 2026</a:t>
            </a:fld>
            <a:endParaRPr lang="en-US"/>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65747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20,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463351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image" Target="../media/image3.sv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August 20, 2026</a:t>
            </a:fld>
            <a:endParaRPr lang="en-US"/>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6"/>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83" r:id="rId4"/>
    <p:sldLayoutId id="2147483671" r:id="rId5"/>
    <p:sldLayoutId id="2147483673" r:id="rId6"/>
    <p:sldLayoutId id="2147483672" r:id="rId7"/>
    <p:sldLayoutId id="2147483664" r:id="rId8"/>
    <p:sldLayoutId id="2147483668" r:id="rId9"/>
    <p:sldLayoutId id="2147483669" r:id="rId10"/>
    <p:sldLayoutId id="2147483666" r:id="rId11"/>
    <p:sldLayoutId id="2147483675" r:id="rId12"/>
    <p:sldLayoutId id="2147483679" r:id="rId13"/>
    <p:sldLayoutId id="2147483676" r:id="rId14"/>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hyperlink" Target="https://view.officeapps.live.com/op/view.aspx?src=https%3A%2F%2Fwww.ercot.com%2Ffiles%2Fdocs%2F2022%2F11%2F01%2F02-040125.docx&amp;wdOrigin=BROWSELINK"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hyperlink" Target="https://www.ercot.com/files/docs/2022/11/01/02-050124.docx" TargetMode="Externa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CAD2C660-3807-FD1E-D1D5-47DC9B8210E0}"/>
              </a:ext>
            </a:extLst>
          </p:cNvPr>
          <p:cNvSpPr txBox="1">
            <a:spLocks/>
          </p:cNvSpPr>
          <p:nvPr/>
        </p:nvSpPr>
        <p:spPr>
          <a:xfrm>
            <a:off x="882069" y="2564247"/>
            <a:ext cx="4882568" cy="3999346"/>
          </a:xfrm>
          <a:prstGeom prst="rect">
            <a:avLst/>
          </a:prstGeom>
        </p:spPr>
        <p:txBody>
          <a:bodyPr anchor="t">
            <a:normAutofit/>
          </a:bodyPr>
          <a:lstStyle>
            <a:lvl1pPr algn="l" defTabSz="914400" rtl="0" eaLnBrk="1" latinLnBrk="0" hangingPunct="1">
              <a:lnSpc>
                <a:spcPct val="90000"/>
              </a:lnSpc>
              <a:spcBef>
                <a:spcPct val="0"/>
              </a:spcBef>
              <a:buNone/>
              <a:defRPr lang="en-US" sz="2000" b="1" kern="1200" dirty="0">
                <a:solidFill>
                  <a:schemeClr val="tx1"/>
                </a:solidFill>
                <a:latin typeface="+mj-lt"/>
                <a:ea typeface="+mj-ea"/>
                <a:cs typeface="+mj-cs"/>
              </a:defRPr>
            </a:lvl1pPr>
          </a:lstStyle>
          <a:p>
            <a:pPr>
              <a:lnSpc>
                <a:spcPct val="100000"/>
              </a:lnSpc>
              <a:spcBef>
                <a:spcPts val="300"/>
              </a:spcBef>
              <a:spcAft>
                <a:spcPts val="300"/>
              </a:spcAft>
              <a:defRPr/>
            </a:pPr>
            <a:r>
              <a:rPr lang="en-US" sz="2800"/>
              <a:t>ERCOT 2026 UFLS Survey Results</a:t>
            </a:r>
            <a:br>
              <a:rPr lang="en-US" sz="1400" b="0"/>
            </a:br>
            <a:br>
              <a:rPr lang="en-US" sz="1400" b="0"/>
            </a:br>
            <a:br>
              <a:rPr lang="en-US" sz="1400" b="0"/>
            </a:br>
            <a:r>
              <a:rPr lang="en-US" sz="1800" b="0" i="1"/>
              <a:t>Shane Herrera</a:t>
            </a:r>
            <a:br>
              <a:rPr lang="en-US" sz="1800" b="0" i="1"/>
            </a:br>
            <a:br>
              <a:rPr lang="en-US" sz="1800" b="0"/>
            </a:br>
            <a:endParaRPr lang="en-US"/>
          </a:p>
        </p:txBody>
      </p:sp>
      <p:sp>
        <p:nvSpPr>
          <p:cNvPr id="6" name="Content Placeholder 12">
            <a:extLst>
              <a:ext uri="{FF2B5EF4-FFF2-40B4-BE49-F238E27FC236}">
                <a16:creationId xmlns:a16="http://schemas.microsoft.com/office/drawing/2014/main" id="{575E4157-2BE9-EC9E-55FA-8533DAC479C4}"/>
              </a:ext>
            </a:extLst>
          </p:cNvPr>
          <p:cNvSpPr>
            <a:spLocks noGrp="1"/>
          </p:cNvSpPr>
          <p:nvPr>
            <p:ph sz="quarter" idx="16"/>
          </p:nvPr>
        </p:nvSpPr>
        <p:spPr>
          <a:xfrm>
            <a:off x="6427365" y="1092200"/>
            <a:ext cx="5201213" cy="2551584"/>
          </a:xfrm>
          <a:noFill/>
        </p:spPr>
        <p:txBody>
          <a:bodyPr/>
          <a:lstStyle/>
          <a:p>
            <a:r>
              <a:rPr lang="en-US"/>
              <a:t>Outline:</a:t>
            </a:r>
          </a:p>
          <a:p>
            <a:pPr marL="342900" indent="274320">
              <a:buFont typeface="Arial" panose="020B0604020202020204" pitchFamily="34" charset="0"/>
              <a:buChar char="•"/>
            </a:pPr>
            <a:r>
              <a:rPr lang="en-US" b="0"/>
              <a:t>Background</a:t>
            </a:r>
          </a:p>
          <a:p>
            <a:pPr marL="342900" indent="274320">
              <a:buFont typeface="Arial" panose="020B0604020202020204" pitchFamily="34" charset="0"/>
              <a:buChar char="•"/>
            </a:pPr>
            <a:r>
              <a:rPr lang="en-US" b="0"/>
              <a:t>2026 UFLS Survey Activity Timeline</a:t>
            </a:r>
          </a:p>
          <a:p>
            <a:pPr marL="342900" indent="274320">
              <a:buFont typeface="Arial" panose="020B0604020202020204" pitchFamily="34" charset="0"/>
              <a:buChar char="•"/>
            </a:pPr>
            <a:r>
              <a:rPr lang="en-US" b="0"/>
              <a:t>2026 Survey Results – Standard UFLS Stages</a:t>
            </a:r>
          </a:p>
          <a:p>
            <a:pPr marL="342900" indent="274320">
              <a:buFont typeface="Arial" panose="020B0604020202020204" pitchFamily="34" charset="0"/>
              <a:buChar char="•"/>
            </a:pPr>
            <a:r>
              <a:rPr lang="en-US" b="0"/>
              <a:t>2026 Survey Results – Anti-Stall Stages</a:t>
            </a:r>
          </a:p>
          <a:p>
            <a:endParaRPr lang="en-US"/>
          </a:p>
          <a:p>
            <a:endParaRPr lang="en-US"/>
          </a:p>
        </p:txBody>
      </p:sp>
    </p:spTree>
    <p:extLst>
      <p:ext uri="{BB962C8B-B14F-4D97-AF65-F5344CB8AC3E}">
        <p14:creationId xmlns:p14="http://schemas.microsoft.com/office/powerpoint/2010/main" val="3584611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5B9A-CC5B-AEA4-6600-B35C5F116E6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6BB418-7DC0-1A3F-E215-7567E94DFF45}"/>
              </a:ext>
            </a:extLst>
          </p:cNvPr>
          <p:cNvSpPr>
            <a:spLocks noGrp="1"/>
          </p:cNvSpPr>
          <p:nvPr>
            <p:ph type="sldNum" sz="quarter" idx="12"/>
          </p:nvPr>
        </p:nvSpPr>
        <p:spPr/>
        <p:txBody>
          <a:bodyPr/>
          <a:lstStyle/>
          <a:p>
            <a:fld id="{BCDE79FB-97BA-492B-8D57-F1373F9ADA95}" type="slidenum">
              <a:rPr lang="en-US" smtClean="0"/>
              <a:t>10</a:t>
            </a:fld>
            <a:endParaRPr lang="en-US"/>
          </a:p>
        </p:txBody>
      </p:sp>
      <p:sp>
        <p:nvSpPr>
          <p:cNvPr id="4" name="Title 3">
            <a:extLst>
              <a:ext uri="{FF2B5EF4-FFF2-40B4-BE49-F238E27FC236}">
                <a16:creationId xmlns:a16="http://schemas.microsoft.com/office/drawing/2014/main" id="{E222C6EE-FF41-996C-6670-5BF37A6DBE54}"/>
              </a:ext>
            </a:extLst>
          </p:cNvPr>
          <p:cNvSpPr>
            <a:spLocks noGrp="1"/>
          </p:cNvSpPr>
          <p:nvPr>
            <p:ph type="title"/>
          </p:nvPr>
        </p:nvSpPr>
        <p:spPr/>
        <p:txBody>
          <a:bodyPr/>
          <a:lstStyle/>
          <a:p>
            <a:r>
              <a:rPr lang="en-US"/>
              <a:t>Previous Year Comparison of Anti-Stall UFLS Stages</a:t>
            </a:r>
            <a:r>
              <a:rPr lang="en-US" b="0"/>
              <a:t>​</a:t>
            </a:r>
            <a:endParaRPr lang="en-US"/>
          </a:p>
        </p:txBody>
      </p:sp>
      <p:graphicFrame>
        <p:nvGraphicFramePr>
          <p:cNvPr id="9" name="Table 8">
            <a:extLst>
              <a:ext uri="{FF2B5EF4-FFF2-40B4-BE49-F238E27FC236}">
                <a16:creationId xmlns:a16="http://schemas.microsoft.com/office/drawing/2014/main" id="{54217205-B57B-FDED-A8FD-46282DA02DEA}"/>
              </a:ext>
            </a:extLst>
          </p:cNvPr>
          <p:cNvGraphicFramePr>
            <a:graphicFrameLocks noGrp="1"/>
          </p:cNvGraphicFramePr>
          <p:nvPr>
            <p:extLst>
              <p:ext uri="{D42A27DB-BD31-4B8C-83A1-F6EECF244321}">
                <p14:modId xmlns:p14="http://schemas.microsoft.com/office/powerpoint/2010/main" val="3231912715"/>
              </p:ext>
            </p:extLst>
          </p:nvPr>
        </p:nvGraphicFramePr>
        <p:xfrm>
          <a:off x="1640867" y="1643275"/>
          <a:ext cx="8910264" cy="3157373"/>
        </p:xfrm>
        <a:graphic>
          <a:graphicData uri="http://schemas.openxmlformats.org/drawingml/2006/table">
            <a:tbl>
              <a:tblPr firstRow="1" bandRow="1">
                <a:tableStyleId>{B301B821-A1FF-4177-AEE7-76D212191A09}</a:tableStyleId>
              </a:tblPr>
              <a:tblGrid>
                <a:gridCol w="2255272">
                  <a:extLst>
                    <a:ext uri="{9D8B030D-6E8A-4147-A177-3AD203B41FA5}">
                      <a16:colId xmlns:a16="http://schemas.microsoft.com/office/drawing/2014/main" val="1137848847"/>
                    </a:ext>
                  </a:extLst>
                </a:gridCol>
                <a:gridCol w="2994726">
                  <a:extLst>
                    <a:ext uri="{9D8B030D-6E8A-4147-A177-3AD203B41FA5}">
                      <a16:colId xmlns:a16="http://schemas.microsoft.com/office/drawing/2014/main" val="2921331168"/>
                    </a:ext>
                  </a:extLst>
                </a:gridCol>
                <a:gridCol w="1830133">
                  <a:extLst>
                    <a:ext uri="{9D8B030D-6E8A-4147-A177-3AD203B41FA5}">
                      <a16:colId xmlns:a16="http://schemas.microsoft.com/office/drawing/2014/main" val="3896530465"/>
                    </a:ext>
                  </a:extLst>
                </a:gridCol>
                <a:gridCol w="1830133">
                  <a:extLst>
                    <a:ext uri="{9D8B030D-6E8A-4147-A177-3AD203B41FA5}">
                      <a16:colId xmlns:a16="http://schemas.microsoft.com/office/drawing/2014/main" val="3962276020"/>
                    </a:ext>
                  </a:extLst>
                </a:gridCol>
              </a:tblGrid>
              <a:tr h="834888">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Frequency Threshold / Delay to Trip</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Minimum Requirement</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2025 Survey </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p>
                      <a:pPr marL="0" marR="0" indent="0" algn="ctr" rtl="0" fontAlgn="base">
                        <a:lnSpc>
                          <a:spcPts val="1725"/>
                        </a:lnSpc>
                        <a:buNone/>
                      </a:pPr>
                      <a:r>
                        <a:rPr lang="en-US" sz="1427" b="1" i="0" u="none" strike="noStrike">
                          <a:solidFill>
                            <a:srgbClr val="FFFFFF"/>
                          </a:solidFill>
                          <a:effectLst/>
                          <a:latin typeface="Arial" panose="020B0604020202020204" pitchFamily="34" charset="0"/>
                        </a:rPr>
                        <a:t>Measurement</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2026 Survey </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p>
                      <a:pPr marL="0" marR="0" indent="0" algn="ctr" rtl="0" fontAlgn="base">
                        <a:lnSpc>
                          <a:spcPts val="1725"/>
                        </a:lnSpc>
                        <a:buNone/>
                      </a:pPr>
                      <a:r>
                        <a:rPr lang="en-US" sz="1427" b="1" i="0" u="none" strike="noStrike">
                          <a:solidFill>
                            <a:srgbClr val="FFFFFF"/>
                          </a:solidFill>
                          <a:effectLst/>
                          <a:latin typeface="Arial" panose="020B0604020202020204" pitchFamily="34" charset="0"/>
                        </a:rPr>
                        <a:t>Measurement</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extLst>
                  <a:ext uri="{0D108BD9-81ED-4DB2-BD59-A6C34878D82A}">
                    <a16:rowId xmlns:a16="http://schemas.microsoft.com/office/drawing/2014/main" val="1474141225"/>
                  </a:ext>
                </a:extLst>
              </a:tr>
              <a:tr h="779228">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59.5 Hz / 90s</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At least 1.5% of the TO Load</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1" i="0">
                          <a:solidFill>
                            <a:srgbClr val="5B6770"/>
                          </a:solidFill>
                          <a:effectLst/>
                          <a:latin typeface="Arial" panose="020B0604020202020204" pitchFamily="34" charset="0"/>
                        </a:rPr>
                        <a:t>.31%</a:t>
                      </a:r>
                      <a:r>
                        <a:rPr lang="en-US" sz="1631" b="1" i="0">
                          <a:solidFill>
                            <a:srgbClr val="000000"/>
                          </a:solidFill>
                          <a:effectLst/>
                          <a:latin typeface="Arial" panose="020B0604020202020204" pitchFamily="34" charset="0"/>
                        </a:rPr>
                        <a:t>​</a:t>
                      </a:r>
                      <a:endParaRPr lang="en-US" sz="900" b="1"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1" i="0">
                          <a:solidFill>
                            <a:srgbClr val="5B6770"/>
                          </a:solidFill>
                          <a:effectLst/>
                          <a:latin typeface="Arial" panose="020B0604020202020204" pitchFamily="34" charset="0"/>
                        </a:rPr>
                        <a:t>1.34%</a:t>
                      </a:r>
                      <a:r>
                        <a:rPr lang="en-US" sz="1631" b="1" i="0">
                          <a:solidFill>
                            <a:srgbClr val="000000"/>
                          </a:solidFill>
                          <a:effectLst/>
                          <a:latin typeface="Arial" panose="020B0604020202020204" pitchFamily="34" charset="0"/>
                        </a:rPr>
                        <a:t>​</a:t>
                      </a:r>
                      <a:endParaRPr lang="en-US" sz="900" b="1"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4100349377"/>
                  </a:ext>
                </a:extLst>
              </a:tr>
              <a:tr h="818985">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59.5 Hz / 120s</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 total of at least 3.0% of the TO Load </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1" i="0">
                          <a:solidFill>
                            <a:srgbClr val="5B6770"/>
                          </a:solidFill>
                          <a:effectLst/>
                          <a:latin typeface="Arial" panose="020B0604020202020204" pitchFamily="34" charset="0"/>
                        </a:rPr>
                        <a:t>.53%</a:t>
                      </a:r>
                      <a:r>
                        <a:rPr lang="en-US" sz="1631" b="1" i="0">
                          <a:solidFill>
                            <a:srgbClr val="000000"/>
                          </a:solidFill>
                          <a:effectLst/>
                          <a:latin typeface="Arial" panose="020B0604020202020204" pitchFamily="34" charset="0"/>
                        </a:rPr>
                        <a:t>​</a:t>
                      </a:r>
                      <a:endParaRPr lang="en-US" sz="900" b="1"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1" i="0">
                          <a:solidFill>
                            <a:srgbClr val="5B6770"/>
                          </a:solidFill>
                          <a:effectLst/>
                          <a:latin typeface="Arial" panose="020B0604020202020204" pitchFamily="34" charset="0"/>
                        </a:rPr>
                        <a:t>2.36%</a:t>
                      </a:r>
                      <a:r>
                        <a:rPr lang="en-US" sz="1631" b="1" i="0">
                          <a:solidFill>
                            <a:srgbClr val="000000"/>
                          </a:solidFill>
                          <a:effectLst/>
                          <a:latin typeface="Arial" panose="020B0604020202020204" pitchFamily="34" charset="0"/>
                        </a:rPr>
                        <a:t>​</a:t>
                      </a:r>
                      <a:endParaRPr lang="en-US" sz="900" b="1"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324069753"/>
                  </a:ext>
                </a:extLst>
              </a:tr>
              <a:tr h="724272">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59.5 Hz / 150s</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 total of at least 4.5% of the TO Load</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1" i="0">
                          <a:solidFill>
                            <a:srgbClr val="5B6770"/>
                          </a:solidFill>
                          <a:effectLst/>
                          <a:latin typeface="Arial" panose="020B0604020202020204" pitchFamily="34" charset="0"/>
                        </a:rPr>
                        <a:t>.73%</a:t>
                      </a:r>
                      <a:r>
                        <a:rPr lang="en-US" sz="1631" b="1" i="0">
                          <a:solidFill>
                            <a:srgbClr val="000000"/>
                          </a:solidFill>
                          <a:effectLst/>
                          <a:latin typeface="Arial" panose="020B0604020202020204" pitchFamily="34" charset="0"/>
                        </a:rPr>
                        <a:t>​</a:t>
                      </a:r>
                      <a:endParaRPr lang="en-US" sz="900" b="1"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1" i="0">
                          <a:solidFill>
                            <a:srgbClr val="5B6770"/>
                          </a:solidFill>
                          <a:effectLst/>
                          <a:latin typeface="Arial" panose="020B0604020202020204" pitchFamily="34" charset="0"/>
                        </a:rPr>
                        <a:t>3.14%</a:t>
                      </a:r>
                      <a:r>
                        <a:rPr lang="en-US" sz="1631" b="1" i="0">
                          <a:solidFill>
                            <a:srgbClr val="000000"/>
                          </a:solidFill>
                          <a:effectLst/>
                          <a:latin typeface="Arial" panose="020B0604020202020204" pitchFamily="34" charset="0"/>
                        </a:rPr>
                        <a:t>​</a:t>
                      </a:r>
                      <a:endParaRPr lang="en-US" sz="900" b="1"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2866728379"/>
                  </a:ext>
                </a:extLst>
              </a:tr>
            </a:tbl>
          </a:graphicData>
        </a:graphic>
      </p:graphicFrame>
      <p:sp>
        <p:nvSpPr>
          <p:cNvPr id="5" name="TextBox 4">
            <a:extLst>
              <a:ext uri="{FF2B5EF4-FFF2-40B4-BE49-F238E27FC236}">
                <a16:creationId xmlns:a16="http://schemas.microsoft.com/office/drawing/2014/main" id="{0AB7B7A9-869E-61C2-0E24-4052DA6F3A91}"/>
              </a:ext>
            </a:extLst>
          </p:cNvPr>
          <p:cNvSpPr txBox="1"/>
          <p:nvPr/>
        </p:nvSpPr>
        <p:spPr>
          <a:xfrm>
            <a:off x="264712" y="5613620"/>
            <a:ext cx="10024606" cy="923330"/>
          </a:xfrm>
          <a:prstGeom prst="rect">
            <a:avLst/>
          </a:prstGeom>
          <a:noFill/>
        </p:spPr>
        <p:txBody>
          <a:bodyPr wrap="square" lIns="91440" tIns="45720" rIns="91440" bIns="45720" anchor="t">
            <a:spAutoFit/>
          </a:bodyPr>
          <a:lstStyle/>
          <a:p>
            <a:pPr fontAlgn="base"/>
            <a:r>
              <a:rPr lang="en-US"/>
              <a:t>The ERCOT load at the time of the survey was </a:t>
            </a:r>
            <a:r>
              <a:rPr lang="en-US" b="1"/>
              <a:t>52,790 </a:t>
            </a:r>
            <a:r>
              <a:rPr lang="en-US"/>
              <a:t>MW. In comparison, the 2025 ERCOT load was </a:t>
            </a:r>
            <a:r>
              <a:rPr lang="en-US" b="1"/>
              <a:t>54,343 </a:t>
            </a:r>
            <a:r>
              <a:rPr lang="en-US"/>
              <a:t>MW.​</a:t>
            </a:r>
          </a:p>
          <a:p>
            <a:pPr fontAlgn="base"/>
            <a:r>
              <a:rPr lang="en-US"/>
              <a:t>​</a:t>
            </a:r>
          </a:p>
        </p:txBody>
      </p:sp>
      <p:sp>
        <p:nvSpPr>
          <p:cNvPr id="7" name="Text Placeholder 4">
            <a:extLst>
              <a:ext uri="{FF2B5EF4-FFF2-40B4-BE49-F238E27FC236}">
                <a16:creationId xmlns:a16="http://schemas.microsoft.com/office/drawing/2014/main" id="{5B1362A9-9F6F-9DB9-DCE9-9D9361618902}"/>
              </a:ext>
            </a:extLst>
          </p:cNvPr>
          <p:cNvSpPr>
            <a:spLocks noGrp="1"/>
          </p:cNvSpPr>
          <p:nvPr>
            <p:ph type="body" sz="quarter" idx="16"/>
          </p:nvPr>
        </p:nvSpPr>
        <p:spPr>
          <a:xfrm>
            <a:off x="272662" y="1244599"/>
            <a:ext cx="11163300" cy="2619375"/>
          </a:xfrm>
        </p:spPr>
        <p:txBody>
          <a:bodyPr/>
          <a:lstStyle/>
          <a:p>
            <a:pPr fontAlgn="base"/>
            <a:r>
              <a:rPr lang="en-US"/>
              <a:t>​The overall results of the 2025 and 2026 UFLS survey are reflected in the table below:​</a:t>
            </a:r>
          </a:p>
        </p:txBody>
      </p:sp>
    </p:spTree>
    <p:extLst>
      <p:ext uri="{BB962C8B-B14F-4D97-AF65-F5344CB8AC3E}">
        <p14:creationId xmlns:p14="http://schemas.microsoft.com/office/powerpoint/2010/main" val="35597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a:xfrm>
            <a:off x="1077793" y="2877586"/>
            <a:ext cx="5712622" cy="1527437"/>
          </a:xfrm>
        </p:spPr>
        <p:txBody>
          <a:bodyPr>
            <a:normAutofit/>
          </a:bodyPr>
          <a:lstStyle/>
          <a:p>
            <a:r>
              <a:rPr lang="en-US" sz="3600"/>
              <a:t>Questions/Comments?</a:t>
            </a:r>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11</a:t>
            </a:fld>
            <a:endParaRPr lang="en-US"/>
          </a:p>
        </p:txBody>
      </p:sp>
      <p:sp>
        <p:nvSpPr>
          <p:cNvPr id="6" name="TextBox 5">
            <a:extLst>
              <a:ext uri="{FF2B5EF4-FFF2-40B4-BE49-F238E27FC236}">
                <a16:creationId xmlns:a16="http://schemas.microsoft.com/office/drawing/2014/main" id="{1DE55966-73C5-4205-4271-A8CE8CC23AE8}"/>
              </a:ext>
            </a:extLst>
          </p:cNvPr>
          <p:cNvSpPr txBox="1"/>
          <p:nvPr/>
        </p:nvSpPr>
        <p:spPr>
          <a:xfrm>
            <a:off x="312280" y="1728086"/>
            <a:ext cx="7511803" cy="584775"/>
          </a:xfrm>
          <a:prstGeom prst="rect">
            <a:avLst/>
          </a:prstGeom>
          <a:noFill/>
        </p:spPr>
        <p:txBody>
          <a:bodyPr wrap="square">
            <a:spAutoFit/>
          </a:bodyPr>
          <a:lstStyle/>
          <a:p>
            <a:r>
              <a:rPr lang="en-US" sz="1600" b="0" i="0" u="none" strike="noStrike" spc="0">
                <a:solidFill>
                  <a:srgbClr val="5B6770"/>
                </a:solidFill>
                <a:effectLst/>
                <a:latin typeface="Arial" panose="020B0604020202020204" pitchFamily="34" charset="0"/>
              </a:rPr>
              <a:t>ERCOT Compliance appreciates all entities participation in the 2026 UFLS Survey. </a:t>
            </a:r>
            <a:r>
              <a:rPr lang="en-US" sz="1427" b="0" i="0">
                <a:solidFill>
                  <a:srgbClr val="000000"/>
                </a:solidFill>
                <a:effectLst/>
                <a:latin typeface="Arial" panose="020B0604020202020204" pitchFamily="34" charset="0"/>
              </a:rPr>
              <a:t>​</a:t>
            </a:r>
            <a:endParaRPr lang="en-US"/>
          </a:p>
        </p:txBody>
      </p:sp>
      <p:sp>
        <p:nvSpPr>
          <p:cNvPr id="7" name="Title 3">
            <a:extLst>
              <a:ext uri="{FF2B5EF4-FFF2-40B4-BE49-F238E27FC236}">
                <a16:creationId xmlns:a16="http://schemas.microsoft.com/office/drawing/2014/main" id="{49D265FA-9508-A00E-C31D-CC1151884379}"/>
              </a:ext>
            </a:extLst>
          </p:cNvPr>
          <p:cNvSpPr txBox="1">
            <a:spLocks/>
          </p:cNvSpPr>
          <p:nvPr/>
        </p:nvSpPr>
        <p:spPr>
          <a:xfrm>
            <a:off x="1161885" y="27841"/>
            <a:ext cx="10401300" cy="914400"/>
          </a:xfrm>
          <a:prstGeom prst="rect">
            <a:avLst/>
          </a:prstGeom>
          <a:noFill/>
        </p:spPr>
        <p:txBody>
          <a:bodyPr vert="horz" lIns="0" tIns="0" rIns="0" bIns="0" rtlCol="0" anchor="ctr">
            <a:normAutofit/>
          </a:bodyPr>
          <a:lst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a:lstStyle>
          <a:p>
            <a:r>
              <a:rPr lang="en-US" sz="2800"/>
              <a:t>Conclusion</a:t>
            </a:r>
            <a:r>
              <a:rPr lang="en-US"/>
              <a:t> </a:t>
            </a:r>
            <a:r>
              <a:rPr lang="en-US" b="0"/>
              <a:t>​</a:t>
            </a:r>
            <a:endParaRPr lang="en-US"/>
          </a:p>
        </p:txBody>
      </p:sp>
    </p:spTree>
    <p:extLst>
      <p:ext uri="{BB962C8B-B14F-4D97-AF65-F5344CB8AC3E}">
        <p14:creationId xmlns:p14="http://schemas.microsoft.com/office/powerpoint/2010/main" val="3512297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6C0C0-0BCB-DB26-662D-330CD3E12C91}"/>
              </a:ext>
            </a:extLst>
          </p:cNvPr>
          <p:cNvSpPr>
            <a:spLocks noGrp="1"/>
          </p:cNvSpPr>
          <p:nvPr>
            <p:ph type="title"/>
          </p:nvPr>
        </p:nvSpPr>
        <p:spPr/>
        <p:txBody>
          <a:bodyPr/>
          <a:lstStyle/>
          <a:p>
            <a:r>
              <a:rPr lang="en-US"/>
              <a:t>Background on the ERCOT UFLS Survey and Requirements</a:t>
            </a:r>
            <a:r>
              <a:rPr lang="en-US" b="0"/>
              <a:t>​</a:t>
            </a:r>
            <a:endParaRPr lang="en-US"/>
          </a:p>
        </p:txBody>
      </p:sp>
      <p:sp>
        <p:nvSpPr>
          <p:cNvPr id="3" name="Text Placeholder 2">
            <a:extLst>
              <a:ext uri="{FF2B5EF4-FFF2-40B4-BE49-F238E27FC236}">
                <a16:creationId xmlns:a16="http://schemas.microsoft.com/office/drawing/2014/main" id="{D7ECA840-0A0F-694A-41FD-891C8FA19C3A}"/>
              </a:ext>
            </a:extLst>
          </p:cNvPr>
          <p:cNvSpPr>
            <a:spLocks noGrp="1"/>
          </p:cNvSpPr>
          <p:nvPr>
            <p:ph type="body" sz="quarter" idx="16"/>
          </p:nvPr>
        </p:nvSpPr>
        <p:spPr>
          <a:xfrm>
            <a:off x="646375" y="984637"/>
            <a:ext cx="11187714" cy="4495800"/>
          </a:xfrm>
        </p:spPr>
        <p:txBody>
          <a:bodyPr/>
          <a:lstStyle/>
          <a:p>
            <a:pPr fontAlgn="base"/>
            <a:r>
              <a:rPr lang="en-US"/>
              <a:t>ERCOT coordinated and conducted the 2026 survey with ERCOT Transmission Operators (TOs.) The survey serves to ensure that the required automatic under-frequency load shed circuits are configured to provide the appropriate load relief in an under-frequency event. ​</a:t>
            </a:r>
          </a:p>
          <a:p>
            <a:pPr fontAlgn="base"/>
            <a:r>
              <a:rPr lang="en-US"/>
              <a:t>The table below is taken from the </a:t>
            </a:r>
            <a:r>
              <a:rPr lang="en-US" b="1" i="1"/>
              <a:t>ERCOT Nodal Operating Guides, Section 2.6.1 (1), Requirements for Under-Frequency Load Shedding</a:t>
            </a:r>
            <a:r>
              <a:rPr lang="en-US"/>
              <a:t>, and lists the required load shed amounts:​</a:t>
            </a:r>
          </a:p>
          <a:p>
            <a:endParaRPr lang="en-US"/>
          </a:p>
        </p:txBody>
      </p:sp>
      <p:sp>
        <p:nvSpPr>
          <p:cNvPr id="4" name="Slide Number Placeholder 3">
            <a:extLst>
              <a:ext uri="{FF2B5EF4-FFF2-40B4-BE49-F238E27FC236}">
                <a16:creationId xmlns:a16="http://schemas.microsoft.com/office/drawing/2014/main" id="{C31AA175-1712-7D6A-A857-023F303E9B5A}"/>
              </a:ext>
            </a:extLst>
          </p:cNvPr>
          <p:cNvSpPr>
            <a:spLocks noGrp="1"/>
          </p:cNvSpPr>
          <p:nvPr>
            <p:ph type="sldNum" sz="quarter" idx="12"/>
          </p:nvPr>
        </p:nvSpPr>
        <p:spPr/>
        <p:txBody>
          <a:bodyPr/>
          <a:lstStyle/>
          <a:p>
            <a:fld id="{BCDE79FB-97BA-492B-8D57-F1373F9ADA95}" type="slidenum">
              <a:rPr lang="en-US" smtClean="0"/>
              <a:t>2</a:t>
            </a:fld>
            <a:endParaRPr lang="en-US"/>
          </a:p>
        </p:txBody>
      </p:sp>
      <p:sp>
        <p:nvSpPr>
          <p:cNvPr id="7" name="TextBox 6">
            <a:extLst>
              <a:ext uri="{FF2B5EF4-FFF2-40B4-BE49-F238E27FC236}">
                <a16:creationId xmlns:a16="http://schemas.microsoft.com/office/drawing/2014/main" id="{64E5CD77-3EA2-64F6-A21E-2BE6657E221C}"/>
              </a:ext>
            </a:extLst>
          </p:cNvPr>
          <p:cNvSpPr txBox="1"/>
          <p:nvPr/>
        </p:nvSpPr>
        <p:spPr>
          <a:xfrm>
            <a:off x="509578" y="5085553"/>
            <a:ext cx="11461308" cy="1270797"/>
          </a:xfrm>
          <a:prstGeom prst="rect">
            <a:avLst/>
          </a:prstGeom>
          <a:noFill/>
        </p:spPr>
        <p:txBody>
          <a:bodyPr wrap="square">
            <a:spAutoFit/>
          </a:bodyPr>
          <a:lstStyle/>
          <a:p>
            <a:pPr marL="0" marR="0" indent="0" algn="l" rtl="0" fontAlgn="base">
              <a:lnSpc>
                <a:spcPts val="2475"/>
              </a:lnSpc>
              <a:buNone/>
            </a:pPr>
            <a:r>
              <a:rPr lang="en-US" sz="1400" b="1" i="0" u="none" strike="noStrike" spc="0">
                <a:solidFill>
                  <a:srgbClr val="5B6770"/>
                </a:solidFill>
                <a:effectLst/>
                <a:latin typeface="Arial" panose="020B0604020202020204" pitchFamily="34" charset="0"/>
              </a:rPr>
              <a:t>ERCOT Nodal Operating Guides, Section 2.6.1 (2) </a:t>
            </a:r>
            <a:r>
              <a:rPr lang="en-US" sz="1400" b="0" i="0">
                <a:solidFill>
                  <a:srgbClr val="000000"/>
                </a:solidFill>
                <a:effectLst/>
                <a:latin typeface="Arial" panose="020B0604020202020204" pitchFamily="34" charset="0"/>
              </a:rPr>
              <a:t>​</a:t>
            </a:r>
            <a:endParaRPr lang="en-US" sz="1400" b="0" i="0">
              <a:solidFill>
                <a:srgbClr val="000000"/>
              </a:solidFill>
              <a:effectLst/>
              <a:latin typeface="Segoe UI" panose="020B0502040204020203" pitchFamily="34" charset="0"/>
            </a:endParaRPr>
          </a:p>
          <a:p>
            <a:pPr marL="395602" marR="0" indent="0" algn="l" rtl="0" fontAlgn="base">
              <a:lnSpc>
                <a:spcPts val="1650"/>
              </a:lnSpc>
              <a:buNone/>
            </a:pPr>
            <a:r>
              <a:rPr lang="en-US" sz="1400" b="0" i="1" u="none" strike="noStrike" spc="0">
                <a:solidFill>
                  <a:srgbClr val="5B6770"/>
                </a:solidFill>
                <a:effectLst/>
                <a:latin typeface="Arial" panose="020B0604020202020204" pitchFamily="34" charset="0"/>
              </a:rPr>
              <a:t>ERCOT will, prior to the peak each year, survey each TO’s compliance with the automatic Load shedding requirements described in paragraph (1) above, and report its findings to the Technical Advisory Committee (TAC). For purposes of determining a TO’s compliance with this annual survey requirement, TO Load will be the total amount of Load being served by the DSPs that the TO represents, as well as the TO’s transmission-level Customer Load, at the specified time of the survey.</a:t>
            </a:r>
            <a:r>
              <a:rPr lang="en-US" sz="1400" b="0" i="0">
                <a:solidFill>
                  <a:srgbClr val="000000"/>
                </a:solidFill>
                <a:effectLst/>
                <a:latin typeface="Arial" panose="020B0604020202020204" pitchFamily="34" charset="0"/>
              </a:rPr>
              <a:t>​</a:t>
            </a:r>
            <a:endParaRPr lang="en-US" sz="1400" b="0" i="0">
              <a:solidFill>
                <a:srgbClr val="000000"/>
              </a:solidFill>
              <a:effectLst/>
              <a:latin typeface="Segoe UI" panose="020B0502040204020203" pitchFamily="34" charset="0"/>
            </a:endParaRPr>
          </a:p>
        </p:txBody>
      </p:sp>
      <p:graphicFrame>
        <p:nvGraphicFramePr>
          <p:cNvPr id="9" name="Table 8">
            <a:extLst>
              <a:ext uri="{FF2B5EF4-FFF2-40B4-BE49-F238E27FC236}">
                <a16:creationId xmlns:a16="http://schemas.microsoft.com/office/drawing/2014/main" id="{2AEFEF37-0C2C-3AA9-F0FE-8714D083666F}"/>
              </a:ext>
            </a:extLst>
          </p:cNvPr>
          <p:cNvGraphicFramePr>
            <a:graphicFrameLocks noGrp="1"/>
          </p:cNvGraphicFramePr>
          <p:nvPr>
            <p:extLst>
              <p:ext uri="{D42A27DB-BD31-4B8C-83A1-F6EECF244321}">
                <p14:modId xmlns:p14="http://schemas.microsoft.com/office/powerpoint/2010/main" val="1269756728"/>
              </p:ext>
            </p:extLst>
          </p:nvPr>
        </p:nvGraphicFramePr>
        <p:xfrm>
          <a:off x="2449666" y="2620242"/>
          <a:ext cx="6830437" cy="2198768"/>
        </p:xfrm>
        <a:graphic>
          <a:graphicData uri="http://schemas.openxmlformats.org/drawingml/2006/table">
            <a:tbl>
              <a:tblPr firstRow="1" bandRow="1">
                <a:tableStyleId>{B301B821-A1FF-4177-AEE7-76D212191A09}</a:tableStyleId>
              </a:tblPr>
              <a:tblGrid>
                <a:gridCol w="2893611">
                  <a:extLst>
                    <a:ext uri="{9D8B030D-6E8A-4147-A177-3AD203B41FA5}">
                      <a16:colId xmlns:a16="http://schemas.microsoft.com/office/drawing/2014/main" val="1137848847"/>
                    </a:ext>
                  </a:extLst>
                </a:gridCol>
                <a:gridCol w="3936826">
                  <a:extLst>
                    <a:ext uri="{9D8B030D-6E8A-4147-A177-3AD203B41FA5}">
                      <a16:colId xmlns:a16="http://schemas.microsoft.com/office/drawing/2014/main" val="2921331168"/>
                    </a:ext>
                  </a:extLst>
                </a:gridCol>
              </a:tblGrid>
              <a:tr h="37084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600">
                          <a:solidFill>
                            <a:schemeClr val="bg1"/>
                          </a:solidFill>
                        </a:rPr>
                        <a:t>Frequency Threshold</a:t>
                      </a:r>
                    </a:p>
                  </a:txBody>
                  <a:tcPr anchor="ct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rPr>
                        <a:t>Load Relief</a:t>
                      </a:r>
                    </a:p>
                  </a:txBody>
                  <a:tcPr anchor="ctr"/>
                </a:tc>
                <a:extLst>
                  <a:ext uri="{0D108BD9-81ED-4DB2-BD59-A6C34878D82A}">
                    <a16:rowId xmlns:a16="http://schemas.microsoft.com/office/drawing/2014/main" val="1474141225"/>
                  </a:ext>
                </a:extLst>
              </a:tr>
              <a:tr h="344568">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59.3 Hz </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At least 5% of the TO Load</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4100349377"/>
                  </a:ext>
                </a:extLst>
              </a:tr>
              <a:tr h="370840">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59.1 Hz</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 total of at least 5% of the TO Load</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324069753"/>
                  </a:ext>
                </a:extLst>
              </a:tr>
              <a:tr h="370840">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58.9 Hz  </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 total of at least 15% of the TO Load</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2866728379"/>
                  </a:ext>
                </a:extLst>
              </a:tr>
              <a:tr h="370840">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58.7 Hz</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 total of at least 15% of the TO Load</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992830263"/>
                  </a:ext>
                </a:extLst>
              </a:tr>
              <a:tr h="370840">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58.5 Hz </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 total of at least 25% of the TO Load</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912881752"/>
                  </a:ext>
                </a:extLst>
              </a:tr>
            </a:tbl>
          </a:graphicData>
        </a:graphic>
      </p:graphicFrame>
    </p:spTree>
    <p:extLst>
      <p:ext uri="{BB962C8B-B14F-4D97-AF65-F5344CB8AC3E}">
        <p14:creationId xmlns:p14="http://schemas.microsoft.com/office/powerpoint/2010/main" val="1876632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EF47D-90BD-08F9-4196-98B75A459F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CDAF50-88E5-CE90-EDA1-E0FE2B693D49}"/>
              </a:ext>
            </a:extLst>
          </p:cNvPr>
          <p:cNvSpPr>
            <a:spLocks noGrp="1"/>
          </p:cNvSpPr>
          <p:nvPr>
            <p:ph type="title"/>
          </p:nvPr>
        </p:nvSpPr>
        <p:spPr/>
        <p:txBody>
          <a:bodyPr/>
          <a:lstStyle/>
          <a:p>
            <a:r>
              <a:rPr lang="en-US"/>
              <a:t>2026 UFLS Survey Activity Timeline</a:t>
            </a:r>
            <a:r>
              <a:rPr lang="en-US" b="0"/>
              <a:t>​</a:t>
            </a:r>
            <a:endParaRPr lang="en-US"/>
          </a:p>
        </p:txBody>
      </p:sp>
      <p:sp>
        <p:nvSpPr>
          <p:cNvPr id="5" name="Text Placeholder 4">
            <a:extLst>
              <a:ext uri="{FF2B5EF4-FFF2-40B4-BE49-F238E27FC236}">
                <a16:creationId xmlns:a16="http://schemas.microsoft.com/office/drawing/2014/main" id="{C8342A7A-2A60-8084-1BE8-8EC5CB5004D6}"/>
              </a:ext>
            </a:extLst>
          </p:cNvPr>
          <p:cNvSpPr>
            <a:spLocks noGrp="1"/>
          </p:cNvSpPr>
          <p:nvPr>
            <p:ph type="body" sz="quarter" idx="16"/>
          </p:nvPr>
        </p:nvSpPr>
        <p:spPr>
          <a:xfrm>
            <a:off x="455543" y="1254980"/>
            <a:ext cx="6867525" cy="1037617"/>
          </a:xfrm>
        </p:spPr>
        <p:txBody>
          <a:bodyPr/>
          <a:lstStyle/>
          <a:p>
            <a:r>
              <a:rPr lang="en-US"/>
              <a:t>Below is the timeline reflecting the survey dates and activities:​</a:t>
            </a:r>
          </a:p>
        </p:txBody>
      </p:sp>
      <p:sp>
        <p:nvSpPr>
          <p:cNvPr id="4" name="Slide Number Placeholder 3">
            <a:extLst>
              <a:ext uri="{FF2B5EF4-FFF2-40B4-BE49-F238E27FC236}">
                <a16:creationId xmlns:a16="http://schemas.microsoft.com/office/drawing/2014/main" id="{754934B1-18CD-7874-91DF-CE3B993F49F7}"/>
              </a:ext>
            </a:extLst>
          </p:cNvPr>
          <p:cNvSpPr>
            <a:spLocks noGrp="1"/>
          </p:cNvSpPr>
          <p:nvPr>
            <p:ph type="sldNum" sz="quarter" idx="12"/>
          </p:nvPr>
        </p:nvSpPr>
        <p:spPr/>
        <p:txBody>
          <a:bodyPr/>
          <a:lstStyle/>
          <a:p>
            <a:fld id="{BCDE79FB-97BA-492B-8D57-F1373F9ADA95}" type="slidenum">
              <a:rPr lang="en-US" smtClean="0"/>
              <a:t>3</a:t>
            </a:fld>
            <a:endParaRPr lang="en-US"/>
          </a:p>
        </p:txBody>
      </p:sp>
      <p:graphicFrame>
        <p:nvGraphicFramePr>
          <p:cNvPr id="16" name="Table 15">
            <a:extLst>
              <a:ext uri="{FF2B5EF4-FFF2-40B4-BE49-F238E27FC236}">
                <a16:creationId xmlns:a16="http://schemas.microsoft.com/office/drawing/2014/main" id="{5FA07EF8-3F5A-FA64-AE7A-74B1A4AF3E21}"/>
              </a:ext>
            </a:extLst>
          </p:cNvPr>
          <p:cNvGraphicFramePr>
            <a:graphicFrameLocks noGrp="1"/>
          </p:cNvGraphicFramePr>
          <p:nvPr>
            <p:extLst>
              <p:ext uri="{D42A27DB-BD31-4B8C-83A1-F6EECF244321}">
                <p14:modId xmlns:p14="http://schemas.microsoft.com/office/powerpoint/2010/main" val="2709502760"/>
              </p:ext>
            </p:extLst>
          </p:nvPr>
        </p:nvGraphicFramePr>
        <p:xfrm>
          <a:off x="1969869" y="1979794"/>
          <a:ext cx="8252262" cy="3315775"/>
        </p:xfrm>
        <a:graphic>
          <a:graphicData uri="http://schemas.openxmlformats.org/drawingml/2006/table">
            <a:tbl>
              <a:tblPr firstRow="1" bandRow="1">
                <a:tableStyleId>{B301B821-A1FF-4177-AEE7-76D212191A09}</a:tableStyleId>
              </a:tblPr>
              <a:tblGrid>
                <a:gridCol w="3832172">
                  <a:extLst>
                    <a:ext uri="{9D8B030D-6E8A-4147-A177-3AD203B41FA5}">
                      <a16:colId xmlns:a16="http://schemas.microsoft.com/office/drawing/2014/main" val="1137848847"/>
                    </a:ext>
                  </a:extLst>
                </a:gridCol>
                <a:gridCol w="4420090">
                  <a:extLst>
                    <a:ext uri="{9D8B030D-6E8A-4147-A177-3AD203B41FA5}">
                      <a16:colId xmlns:a16="http://schemas.microsoft.com/office/drawing/2014/main" val="2921331168"/>
                    </a:ext>
                  </a:extLst>
                </a:gridCol>
              </a:tblGrid>
              <a:tr h="540687">
                <a:tc>
                  <a:txBody>
                    <a:bodyPr/>
                    <a:lstStyle/>
                    <a:p>
                      <a:pPr marL="0" marR="0" indent="0" algn="ctr" rtl="0" fontAlgn="base">
                        <a:lnSpc>
                          <a:spcPts val="1950"/>
                        </a:lnSpc>
                        <a:buNone/>
                      </a:pPr>
                      <a:r>
                        <a:rPr lang="en-US" sz="1631" b="1" i="0">
                          <a:solidFill>
                            <a:srgbClr val="FFFFFF"/>
                          </a:solidFill>
                          <a:effectLst/>
                          <a:latin typeface="Arial" panose="020B0604020202020204" pitchFamily="34" charset="0"/>
                        </a:rPr>
                        <a:t>Date​</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1" i="0">
                          <a:solidFill>
                            <a:srgbClr val="FFFFFF"/>
                          </a:solidFill>
                          <a:effectLst/>
                          <a:latin typeface="Arial" panose="020B0604020202020204" pitchFamily="34" charset="0"/>
                        </a:rPr>
                        <a:t>Activity​</a:t>
                      </a:r>
                      <a:endParaRPr lang="en-US" sz="900" b="1" i="0">
                        <a:solidFill>
                          <a:srgbClr val="FFFFFF"/>
                        </a:solidFill>
                        <a:effectLst/>
                        <a:latin typeface="Segoe UI" panose="020B0502040204020203" pitchFamily="34" charset="0"/>
                      </a:endParaRPr>
                    </a:p>
                  </a:txBody>
                  <a:tcPr anchor="ctr"/>
                </a:tc>
                <a:extLst>
                  <a:ext uri="{0D108BD9-81ED-4DB2-BD59-A6C34878D82A}">
                    <a16:rowId xmlns:a16="http://schemas.microsoft.com/office/drawing/2014/main" val="1474141225"/>
                  </a:ext>
                </a:extLst>
              </a:tr>
              <a:tr h="502383">
                <a:tc>
                  <a:txBody>
                    <a:bodyPr/>
                    <a:lstStyle/>
                    <a:p>
                      <a:pPr marL="0" marR="0" indent="0" algn="ctr" rtl="0" fontAlgn="base">
                        <a:lnSpc>
                          <a:spcPts val="1725"/>
                        </a:lnSpc>
                        <a:buNone/>
                      </a:pPr>
                      <a:r>
                        <a:rPr lang="en-US" sz="1400" b="0" i="0">
                          <a:solidFill>
                            <a:srgbClr val="000000"/>
                          </a:solidFill>
                          <a:effectLst/>
                          <a:latin typeface="Arial"/>
                        </a:rPr>
                        <a:t>March 24</a:t>
                      </a:r>
                      <a:endParaRPr lang="en-US" sz="900" b="0" i="0">
                        <a:solidFill>
                          <a:srgbClr val="000000"/>
                        </a:solidFill>
                        <a:effectLst/>
                        <a:latin typeface="Arial"/>
                      </a:endParaRPr>
                    </a:p>
                  </a:txBody>
                  <a:tcPr anchor="ctr"/>
                </a:tc>
                <a:tc>
                  <a:txBody>
                    <a:bodyPr/>
                    <a:lstStyle/>
                    <a:p>
                      <a:pPr marL="0" marR="0" indent="0" algn="l" rtl="0" fontAlgn="base">
                        <a:lnSpc>
                          <a:spcPts val="1725"/>
                        </a:lnSpc>
                        <a:buNone/>
                      </a:pPr>
                      <a:r>
                        <a:rPr lang="en-US" sz="1427" b="0" i="0">
                          <a:solidFill>
                            <a:srgbClr val="000000"/>
                          </a:solidFill>
                          <a:effectLst/>
                          <a:latin typeface="Arial" panose="020B0604020202020204" pitchFamily="34" charset="0"/>
                        </a:rPr>
                        <a:t>Announcement of survey timeline to OWG​</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4100349377"/>
                  </a:ext>
                </a:extLst>
              </a:tr>
              <a:tr h="650644">
                <a:tc>
                  <a:txBody>
                    <a:bodyPr/>
                    <a:lstStyle/>
                    <a:p>
                      <a:pPr marL="0" marR="0" indent="0" algn="ctr" rtl="0" fontAlgn="base">
                        <a:lnSpc>
                          <a:spcPts val="1725"/>
                        </a:lnSpc>
                        <a:buNone/>
                      </a:pPr>
                      <a:r>
                        <a:rPr lang="en-US" sz="1400" b="0" i="0">
                          <a:solidFill>
                            <a:srgbClr val="000000"/>
                          </a:solidFill>
                          <a:effectLst/>
                          <a:latin typeface="Arial"/>
                        </a:rPr>
                        <a:t>April 6</a:t>
                      </a:r>
                      <a:endParaRPr lang="en-US" sz="900" b="0" i="0">
                        <a:solidFill>
                          <a:srgbClr val="000000"/>
                        </a:solidFill>
                        <a:effectLst/>
                        <a:latin typeface="Arial"/>
                      </a:endParaRPr>
                    </a:p>
                  </a:txBody>
                  <a:tcPr anchor="ctr"/>
                </a:tc>
                <a:tc>
                  <a:txBody>
                    <a:bodyPr/>
                    <a:lstStyle/>
                    <a:p>
                      <a:pPr marL="0" marR="0" indent="0" algn="l" rtl="0" fontAlgn="base">
                        <a:lnSpc>
                          <a:spcPts val="1725"/>
                        </a:lnSpc>
                        <a:buNone/>
                      </a:pPr>
                      <a:r>
                        <a:rPr lang="en-US" sz="1427" b="0" i="0">
                          <a:solidFill>
                            <a:srgbClr val="000000"/>
                          </a:solidFill>
                          <a:effectLst/>
                          <a:latin typeface="Arial" panose="020B0604020202020204" pitchFamily="34" charset="0"/>
                        </a:rPr>
                        <a:t>Market Notice sent to Authorized TO Representatives​</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324069753"/>
                  </a:ext>
                </a:extLst>
              </a:tr>
              <a:tr h="540687">
                <a:tc>
                  <a:txBody>
                    <a:bodyPr/>
                    <a:lstStyle/>
                    <a:p>
                      <a:pPr marL="0" marR="0" indent="0" algn="ctr" rtl="0" fontAlgn="base">
                        <a:lnSpc>
                          <a:spcPts val="1725"/>
                        </a:lnSpc>
                        <a:buNone/>
                      </a:pPr>
                      <a:r>
                        <a:rPr lang="en-US" sz="1400" b="0" i="0">
                          <a:solidFill>
                            <a:srgbClr val="000000"/>
                          </a:solidFill>
                          <a:effectLst/>
                          <a:latin typeface="Arial"/>
                        </a:rPr>
                        <a:t>May 6 @ 11:00 AM​</a:t>
                      </a:r>
                    </a:p>
                  </a:txBody>
                  <a:tcPr anchor="ctr"/>
                </a:tc>
                <a:tc>
                  <a:txBody>
                    <a:bodyPr/>
                    <a:lstStyle/>
                    <a:p>
                      <a:pPr marL="0" marR="0" indent="0" algn="l" rtl="0" fontAlgn="base">
                        <a:lnSpc>
                          <a:spcPts val="1725"/>
                        </a:lnSpc>
                        <a:buNone/>
                      </a:pPr>
                      <a:r>
                        <a:rPr lang="en-US" sz="1427" b="0" i="0">
                          <a:solidFill>
                            <a:srgbClr val="000000"/>
                          </a:solidFill>
                          <a:effectLst/>
                          <a:latin typeface="Arial" panose="020B0604020202020204" pitchFamily="34" charset="0"/>
                        </a:rPr>
                        <a:t>Date and time of survey​</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2866728379"/>
                  </a:ext>
                </a:extLst>
              </a:tr>
              <a:tr h="540687">
                <a:tc>
                  <a:txBody>
                    <a:bodyPr/>
                    <a:lstStyle/>
                    <a:p>
                      <a:pPr marL="0" marR="0" indent="0" algn="ctr" rtl="0" fontAlgn="base">
                        <a:lnSpc>
                          <a:spcPts val="1725"/>
                        </a:lnSpc>
                        <a:buNone/>
                      </a:pPr>
                      <a:r>
                        <a:rPr lang="en-US" sz="1400" b="0" i="0">
                          <a:solidFill>
                            <a:srgbClr val="000000"/>
                          </a:solidFill>
                          <a:effectLst/>
                          <a:latin typeface="Arial"/>
                        </a:rPr>
                        <a:t>July 7</a:t>
                      </a:r>
                      <a:endParaRPr lang="en-US" sz="900" b="0" i="0">
                        <a:solidFill>
                          <a:srgbClr val="000000"/>
                        </a:solidFill>
                        <a:effectLst/>
                        <a:latin typeface="Arial"/>
                      </a:endParaRPr>
                    </a:p>
                  </a:txBody>
                  <a:tcPr anchor="ctr"/>
                </a:tc>
                <a:tc>
                  <a:txBody>
                    <a:bodyPr/>
                    <a:lstStyle/>
                    <a:p>
                      <a:pPr marL="0" marR="0" indent="0" algn="l" rtl="0" fontAlgn="base">
                        <a:lnSpc>
                          <a:spcPts val="1725"/>
                        </a:lnSpc>
                        <a:buNone/>
                      </a:pPr>
                      <a:r>
                        <a:rPr lang="en-US" sz="1427" b="0" i="0">
                          <a:solidFill>
                            <a:srgbClr val="000000"/>
                          </a:solidFill>
                          <a:effectLst/>
                          <a:latin typeface="Arial" panose="020B0604020202020204" pitchFamily="34" charset="0"/>
                        </a:rPr>
                        <a:t>Survey results due to ERCOT​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992830263"/>
                  </a:ext>
                </a:extLst>
              </a:tr>
              <a:tr h="540687">
                <a:tc>
                  <a:txBody>
                    <a:bodyPr/>
                    <a:lstStyle/>
                    <a:p>
                      <a:pPr marL="0" marR="0" indent="0" algn="ctr" rtl="0" fontAlgn="base">
                        <a:lnSpc>
                          <a:spcPts val="1725"/>
                        </a:lnSpc>
                        <a:buNone/>
                      </a:pPr>
                      <a:r>
                        <a:rPr lang="en-US" sz="1400" b="0" i="0">
                          <a:solidFill>
                            <a:srgbClr val="000000"/>
                          </a:solidFill>
                          <a:effectLst/>
                          <a:latin typeface="Arial"/>
                        </a:rPr>
                        <a:t>August 25</a:t>
                      </a:r>
                      <a:endParaRPr lang="en-US" sz="900" b="0" i="0">
                        <a:solidFill>
                          <a:srgbClr val="000000"/>
                        </a:solidFill>
                        <a:effectLst/>
                        <a:latin typeface="Arial"/>
                      </a:endParaRPr>
                    </a:p>
                  </a:txBody>
                  <a:tcPr anchor="ctr"/>
                </a:tc>
                <a:tc>
                  <a:txBody>
                    <a:bodyPr/>
                    <a:lstStyle/>
                    <a:p>
                      <a:pPr marL="0" marR="0" indent="0" algn="l" rtl="0" fontAlgn="base">
                        <a:lnSpc>
                          <a:spcPts val="1725"/>
                        </a:lnSpc>
                        <a:buNone/>
                      </a:pPr>
                      <a:r>
                        <a:rPr lang="en-US" sz="1427" b="0" i="0">
                          <a:solidFill>
                            <a:srgbClr val="000000"/>
                          </a:solidFill>
                          <a:effectLst/>
                          <a:latin typeface="Arial" panose="020B0604020202020204" pitchFamily="34" charset="0"/>
                        </a:rPr>
                        <a:t>Results reported to OWG​</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912881752"/>
                  </a:ext>
                </a:extLst>
              </a:tr>
            </a:tbl>
          </a:graphicData>
        </a:graphic>
      </p:graphicFrame>
    </p:spTree>
    <p:extLst>
      <p:ext uri="{BB962C8B-B14F-4D97-AF65-F5344CB8AC3E}">
        <p14:creationId xmlns:p14="http://schemas.microsoft.com/office/powerpoint/2010/main" val="3892448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EFDD4C-2255-C7D5-2991-41521A75BFC3}"/>
              </a:ext>
            </a:extLst>
          </p:cNvPr>
          <p:cNvSpPr>
            <a:spLocks noGrp="1"/>
          </p:cNvSpPr>
          <p:nvPr>
            <p:ph type="sldNum" sz="quarter" idx="12"/>
          </p:nvPr>
        </p:nvSpPr>
        <p:spPr/>
        <p:txBody>
          <a:bodyPr/>
          <a:lstStyle/>
          <a:p>
            <a:fld id="{BCDE79FB-97BA-492B-8D57-F1373F9ADA95}" type="slidenum">
              <a:rPr lang="en-US" smtClean="0"/>
              <a:t>4</a:t>
            </a:fld>
            <a:endParaRPr lang="en-US"/>
          </a:p>
        </p:txBody>
      </p:sp>
      <p:sp>
        <p:nvSpPr>
          <p:cNvPr id="4" name="Title 3">
            <a:extLst>
              <a:ext uri="{FF2B5EF4-FFF2-40B4-BE49-F238E27FC236}">
                <a16:creationId xmlns:a16="http://schemas.microsoft.com/office/drawing/2014/main" id="{82CEE743-FAC8-4536-6D1F-9DA259116DB4}"/>
              </a:ext>
            </a:extLst>
          </p:cNvPr>
          <p:cNvSpPr>
            <a:spLocks noGrp="1"/>
          </p:cNvSpPr>
          <p:nvPr>
            <p:ph type="title"/>
          </p:nvPr>
        </p:nvSpPr>
        <p:spPr/>
        <p:txBody>
          <a:bodyPr/>
          <a:lstStyle/>
          <a:p>
            <a:r>
              <a:rPr lang="en-US"/>
              <a:t>Standard UFLS Stages - 2026 Survey Results</a:t>
            </a:r>
            <a:r>
              <a:rPr lang="en-US" b="0"/>
              <a:t>​</a:t>
            </a:r>
            <a:endParaRPr lang="en-US"/>
          </a:p>
        </p:txBody>
      </p:sp>
      <p:sp>
        <p:nvSpPr>
          <p:cNvPr id="5" name="Text Placeholder 4">
            <a:extLst>
              <a:ext uri="{FF2B5EF4-FFF2-40B4-BE49-F238E27FC236}">
                <a16:creationId xmlns:a16="http://schemas.microsoft.com/office/drawing/2014/main" id="{FEEC331C-6A59-FCFF-1F14-DD25475D0EF5}"/>
              </a:ext>
            </a:extLst>
          </p:cNvPr>
          <p:cNvSpPr>
            <a:spLocks noGrp="1"/>
          </p:cNvSpPr>
          <p:nvPr>
            <p:ph type="body" sz="quarter" idx="16"/>
          </p:nvPr>
        </p:nvSpPr>
        <p:spPr>
          <a:xfrm>
            <a:off x="264712" y="1132274"/>
            <a:ext cx="11163300" cy="2619375"/>
          </a:xfrm>
        </p:spPr>
        <p:txBody>
          <a:bodyPr/>
          <a:lstStyle/>
          <a:p>
            <a:r>
              <a:rPr lang="en-US"/>
              <a:t>The overall results of the 2026 UFLS survey are reflected in the table below:​</a:t>
            </a:r>
          </a:p>
        </p:txBody>
      </p:sp>
      <p:graphicFrame>
        <p:nvGraphicFramePr>
          <p:cNvPr id="9" name="Table 8">
            <a:extLst>
              <a:ext uri="{FF2B5EF4-FFF2-40B4-BE49-F238E27FC236}">
                <a16:creationId xmlns:a16="http://schemas.microsoft.com/office/drawing/2014/main" id="{FEA3C30E-8D3E-82FC-142A-A8FF3396BC5A}"/>
              </a:ext>
            </a:extLst>
          </p:cNvPr>
          <p:cNvGraphicFramePr>
            <a:graphicFrameLocks noGrp="1"/>
          </p:cNvGraphicFramePr>
          <p:nvPr>
            <p:extLst>
              <p:ext uri="{D42A27DB-BD31-4B8C-83A1-F6EECF244321}">
                <p14:modId xmlns:p14="http://schemas.microsoft.com/office/powerpoint/2010/main" val="1768987929"/>
              </p:ext>
            </p:extLst>
          </p:nvPr>
        </p:nvGraphicFramePr>
        <p:xfrm>
          <a:off x="1840278" y="1605831"/>
          <a:ext cx="8012167" cy="3646337"/>
        </p:xfrm>
        <a:graphic>
          <a:graphicData uri="http://schemas.openxmlformats.org/drawingml/2006/table">
            <a:tbl>
              <a:tblPr firstRow="1" bandRow="1">
                <a:tableStyleId>{B301B821-A1FF-4177-AEE7-76D212191A09}</a:tableStyleId>
              </a:tblPr>
              <a:tblGrid>
                <a:gridCol w="2422913">
                  <a:extLst>
                    <a:ext uri="{9D8B030D-6E8A-4147-A177-3AD203B41FA5}">
                      <a16:colId xmlns:a16="http://schemas.microsoft.com/office/drawing/2014/main" val="1137848847"/>
                    </a:ext>
                  </a:extLst>
                </a:gridCol>
                <a:gridCol w="2766540">
                  <a:extLst>
                    <a:ext uri="{9D8B030D-6E8A-4147-A177-3AD203B41FA5}">
                      <a16:colId xmlns:a16="http://schemas.microsoft.com/office/drawing/2014/main" val="2921331168"/>
                    </a:ext>
                  </a:extLst>
                </a:gridCol>
                <a:gridCol w="2822714">
                  <a:extLst>
                    <a:ext uri="{9D8B030D-6E8A-4147-A177-3AD203B41FA5}">
                      <a16:colId xmlns:a16="http://schemas.microsoft.com/office/drawing/2014/main" val="3896530465"/>
                    </a:ext>
                  </a:extLst>
                </a:gridCol>
              </a:tblGrid>
              <a:tr h="587860">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Frequency Threshold</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Minimum Requirement</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2026 Survey </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p>
                      <a:pPr marL="0" marR="0" indent="0" algn="ctr" rtl="0" fontAlgn="base">
                        <a:lnSpc>
                          <a:spcPts val="1725"/>
                        </a:lnSpc>
                        <a:buNone/>
                      </a:pPr>
                      <a:r>
                        <a:rPr lang="en-US" sz="1427" b="1" i="0" u="none" strike="noStrike">
                          <a:solidFill>
                            <a:srgbClr val="FFFFFF"/>
                          </a:solidFill>
                          <a:effectLst/>
                          <a:latin typeface="Arial" panose="020B0604020202020204" pitchFamily="34" charset="0"/>
                        </a:rPr>
                        <a:t>Measurement</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extLst>
                  <a:ext uri="{0D108BD9-81ED-4DB2-BD59-A6C34878D82A}">
                    <a16:rowId xmlns:a16="http://schemas.microsoft.com/office/drawing/2014/main" val="1474141225"/>
                  </a:ext>
                </a:extLst>
              </a:tr>
              <a:tr h="532161">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59.3 Hz</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At least 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a:solidFill>
                            <a:srgbClr val="5B6770"/>
                          </a:solidFill>
                          <a:effectLst/>
                          <a:latin typeface="Arial" panose="020B0604020202020204" pitchFamily="34" charset="0"/>
                        </a:rPr>
                        <a:t>6.92%</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4100349377"/>
                  </a:ext>
                </a:extLst>
              </a:tr>
              <a:tr h="808108">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59.1 Hz</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 total of at least 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a:solidFill>
                            <a:srgbClr val="5B6770"/>
                          </a:solidFill>
                          <a:effectLst/>
                          <a:latin typeface="Arial" panose="020B0604020202020204" pitchFamily="34" charset="0"/>
                        </a:rPr>
                        <a:t>10.02%</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324069753"/>
                  </a:ext>
                </a:extLst>
              </a:tr>
              <a:tr h="572736">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58.9 Hz  </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 total of at least 15%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a:solidFill>
                            <a:srgbClr val="5B6770"/>
                          </a:solidFill>
                          <a:effectLst/>
                          <a:latin typeface="Arial" panose="020B0604020202020204" pitchFamily="34" charset="0"/>
                        </a:rPr>
                        <a:t>19.22%</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2866728379"/>
                  </a:ext>
                </a:extLst>
              </a:tr>
              <a:tr h="572736">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58.7 Hz</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 total of at least 15%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a:solidFill>
                            <a:srgbClr val="5B6770"/>
                          </a:solidFill>
                          <a:effectLst/>
                          <a:latin typeface="Arial" panose="020B0604020202020204" pitchFamily="34" charset="0"/>
                        </a:rPr>
                        <a:t>22.34%</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992830263"/>
                  </a:ext>
                </a:extLst>
              </a:tr>
              <a:tr h="572736">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58.5 Hz</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 total of at least 25%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a:solidFill>
                            <a:srgbClr val="5B6770"/>
                          </a:solidFill>
                          <a:effectLst/>
                          <a:latin typeface="Arial" panose="020B0604020202020204" pitchFamily="34" charset="0"/>
                        </a:rPr>
                        <a:t>31.20%</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912881752"/>
                  </a:ext>
                </a:extLst>
              </a:tr>
            </a:tbl>
          </a:graphicData>
        </a:graphic>
      </p:graphicFrame>
      <p:sp>
        <p:nvSpPr>
          <p:cNvPr id="11" name="TextBox 10">
            <a:extLst>
              <a:ext uri="{FF2B5EF4-FFF2-40B4-BE49-F238E27FC236}">
                <a16:creationId xmlns:a16="http://schemas.microsoft.com/office/drawing/2014/main" id="{174819FE-FD93-1F9A-93E7-4AD98CAB9CE3}"/>
              </a:ext>
            </a:extLst>
          </p:cNvPr>
          <p:cNvSpPr txBox="1"/>
          <p:nvPr/>
        </p:nvSpPr>
        <p:spPr>
          <a:xfrm>
            <a:off x="264712" y="5486399"/>
            <a:ext cx="10024606" cy="746358"/>
          </a:xfrm>
          <a:prstGeom prst="rect">
            <a:avLst/>
          </a:prstGeom>
          <a:noFill/>
        </p:spPr>
        <p:txBody>
          <a:bodyPr wrap="square">
            <a:spAutoFit/>
          </a:bodyPr>
          <a:lstStyle/>
          <a:p>
            <a:pPr marL="0" marR="0" indent="0" algn="l" rtl="0" fontAlgn="base">
              <a:lnSpc>
                <a:spcPts val="1725"/>
              </a:lnSpc>
              <a:buNone/>
            </a:pPr>
            <a:r>
              <a:rPr lang="en-US" sz="1427" b="0" i="0" u="none" strike="noStrike" spc="0">
                <a:solidFill>
                  <a:srgbClr val="00343B"/>
                </a:solidFill>
                <a:effectLst/>
                <a:latin typeface="Arial" panose="020B0604020202020204" pitchFamily="34" charset="0"/>
              </a:rPr>
              <a:t>TOs successfully met the UFLS requirements for all five thresholds.</a:t>
            </a:r>
            <a:r>
              <a:rPr lang="en-US" sz="1427" b="0" i="0">
                <a:solidFill>
                  <a:srgbClr val="00343B"/>
                </a:solidFill>
                <a:effectLst/>
                <a:latin typeface="Arial" panose="020B0604020202020204" pitchFamily="34" charset="0"/>
              </a:rPr>
              <a:t>​</a:t>
            </a:r>
            <a:endParaRPr lang="en-US" sz="900" b="0" i="0">
              <a:solidFill>
                <a:srgbClr val="00343B"/>
              </a:solidFill>
              <a:effectLst/>
              <a:latin typeface="Segoe UI" panose="020B0502040204020203" pitchFamily="34" charset="0"/>
            </a:endParaRPr>
          </a:p>
          <a:p>
            <a:pPr marL="0" marR="0" indent="0" algn="l" rtl="0" fontAlgn="base">
              <a:lnSpc>
                <a:spcPts val="1725"/>
              </a:lnSpc>
              <a:buNone/>
            </a:pPr>
            <a:r>
              <a:rPr lang="en-US" sz="1427" b="0" i="0">
                <a:solidFill>
                  <a:srgbClr val="00343B"/>
                </a:solidFill>
                <a:effectLst/>
                <a:latin typeface="Arial" panose="020B0604020202020204" pitchFamily="34" charset="0"/>
              </a:rPr>
              <a:t>​</a:t>
            </a:r>
            <a:endParaRPr lang="en-US" sz="900" b="0" i="0">
              <a:solidFill>
                <a:srgbClr val="00343B"/>
              </a:solidFill>
              <a:effectLst/>
              <a:latin typeface="Segoe UI" panose="020B0502040204020203" pitchFamily="34" charset="0"/>
            </a:endParaRPr>
          </a:p>
          <a:p>
            <a:pPr marL="0" marR="0" indent="0" algn="l" rtl="0" fontAlgn="base">
              <a:lnSpc>
                <a:spcPts val="1725"/>
              </a:lnSpc>
              <a:buNone/>
            </a:pPr>
            <a:r>
              <a:rPr lang="en-US" sz="1427" b="0" i="0" u="none" strike="noStrike" spc="0">
                <a:solidFill>
                  <a:srgbClr val="00343B"/>
                </a:solidFill>
                <a:effectLst/>
                <a:latin typeface="Arial" panose="020B0604020202020204" pitchFamily="34" charset="0"/>
              </a:rPr>
              <a:t>The ERCOT load at the time of the survey was </a:t>
            </a:r>
            <a:r>
              <a:rPr lang="en-US" sz="1427" b="1" i="0" u="none" strike="noStrike" spc="0">
                <a:solidFill>
                  <a:srgbClr val="00343B"/>
                </a:solidFill>
                <a:effectLst/>
                <a:latin typeface="Arial" panose="020B0604020202020204" pitchFamily="34" charset="0"/>
              </a:rPr>
              <a:t>52,790 </a:t>
            </a:r>
            <a:r>
              <a:rPr lang="en-US" sz="1427" b="0" i="0" u="none" strike="noStrike" spc="0">
                <a:solidFill>
                  <a:srgbClr val="00343B"/>
                </a:solidFill>
                <a:effectLst/>
                <a:latin typeface="Arial" panose="020B0604020202020204" pitchFamily="34" charset="0"/>
              </a:rPr>
              <a:t>MW.</a:t>
            </a:r>
            <a:r>
              <a:rPr lang="en-US" sz="1427" b="0" i="0">
                <a:solidFill>
                  <a:srgbClr val="00343B"/>
                </a:solidFill>
                <a:effectLst/>
                <a:latin typeface="Arial" panose="020B0604020202020204" pitchFamily="34" charset="0"/>
              </a:rPr>
              <a:t>​</a:t>
            </a:r>
            <a:endParaRPr lang="en-US" sz="900" b="0" i="0">
              <a:solidFill>
                <a:srgbClr val="00343B"/>
              </a:solidFill>
              <a:effectLst/>
              <a:latin typeface="Segoe UI" panose="020B0502040204020203" pitchFamily="34" charset="0"/>
            </a:endParaRPr>
          </a:p>
        </p:txBody>
      </p:sp>
    </p:spTree>
    <p:extLst>
      <p:ext uri="{BB962C8B-B14F-4D97-AF65-F5344CB8AC3E}">
        <p14:creationId xmlns:p14="http://schemas.microsoft.com/office/powerpoint/2010/main" val="528621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95195-59E6-CB21-CDD6-8325D372500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845D99-3C8E-2BDC-E582-0DA889DB2ABC}"/>
              </a:ext>
            </a:extLst>
          </p:cNvPr>
          <p:cNvSpPr>
            <a:spLocks noGrp="1"/>
          </p:cNvSpPr>
          <p:nvPr>
            <p:ph type="sldNum" sz="quarter" idx="12"/>
          </p:nvPr>
        </p:nvSpPr>
        <p:spPr/>
        <p:txBody>
          <a:bodyPr/>
          <a:lstStyle/>
          <a:p>
            <a:fld id="{BCDE79FB-97BA-492B-8D57-F1373F9ADA95}" type="slidenum">
              <a:rPr lang="en-US" smtClean="0"/>
              <a:t>5</a:t>
            </a:fld>
            <a:endParaRPr lang="en-US"/>
          </a:p>
        </p:txBody>
      </p:sp>
      <p:sp>
        <p:nvSpPr>
          <p:cNvPr id="4" name="Title 3">
            <a:extLst>
              <a:ext uri="{FF2B5EF4-FFF2-40B4-BE49-F238E27FC236}">
                <a16:creationId xmlns:a16="http://schemas.microsoft.com/office/drawing/2014/main" id="{8D446579-1102-5A49-EA36-886740EC1314}"/>
              </a:ext>
            </a:extLst>
          </p:cNvPr>
          <p:cNvSpPr>
            <a:spLocks noGrp="1"/>
          </p:cNvSpPr>
          <p:nvPr>
            <p:ph type="title"/>
          </p:nvPr>
        </p:nvSpPr>
        <p:spPr/>
        <p:txBody>
          <a:bodyPr/>
          <a:lstStyle/>
          <a:p>
            <a:r>
              <a:rPr lang="en-US"/>
              <a:t>Standard UFLS Stages, NOGRR247</a:t>
            </a:r>
            <a:r>
              <a:rPr lang="en-US" b="0"/>
              <a:t>​</a:t>
            </a:r>
            <a:endParaRPr lang="en-US"/>
          </a:p>
        </p:txBody>
      </p:sp>
      <p:sp>
        <p:nvSpPr>
          <p:cNvPr id="5" name="Text Placeholder 4">
            <a:extLst>
              <a:ext uri="{FF2B5EF4-FFF2-40B4-BE49-F238E27FC236}">
                <a16:creationId xmlns:a16="http://schemas.microsoft.com/office/drawing/2014/main" id="{7557E7AC-383D-DD5D-6C6A-86629E365DFA}"/>
              </a:ext>
            </a:extLst>
          </p:cNvPr>
          <p:cNvSpPr>
            <a:spLocks noGrp="1"/>
          </p:cNvSpPr>
          <p:nvPr>
            <p:ph type="body" sz="quarter" idx="16"/>
          </p:nvPr>
        </p:nvSpPr>
        <p:spPr>
          <a:xfrm>
            <a:off x="264711" y="1132274"/>
            <a:ext cx="11590683" cy="2619375"/>
          </a:xfrm>
        </p:spPr>
        <p:txBody>
          <a:bodyPr/>
          <a:lstStyle/>
          <a:p>
            <a:r>
              <a:rPr lang="en-US"/>
              <a:t>NOGRR247 (approved on 10/12/2023 and effective no earlier than October 1, 2026) will modify the ERCOT automatic UFLS program by increasing the number of Load shed stages from three to five and changing the TO Load relief amounts to uniformly increment by 5% for each stage. The NOGRR also adds a UFLS minimum time delay of six cycles (0.1 seconds). ​</a:t>
            </a:r>
          </a:p>
        </p:txBody>
      </p:sp>
      <p:graphicFrame>
        <p:nvGraphicFramePr>
          <p:cNvPr id="9" name="Table 8">
            <a:extLst>
              <a:ext uri="{FF2B5EF4-FFF2-40B4-BE49-F238E27FC236}">
                <a16:creationId xmlns:a16="http://schemas.microsoft.com/office/drawing/2014/main" id="{35067C17-45ED-9929-11ED-92DD39FC666F}"/>
              </a:ext>
            </a:extLst>
          </p:cNvPr>
          <p:cNvGraphicFramePr>
            <a:graphicFrameLocks noGrp="1"/>
          </p:cNvGraphicFramePr>
          <p:nvPr>
            <p:extLst>
              <p:ext uri="{D42A27DB-BD31-4B8C-83A1-F6EECF244321}">
                <p14:modId xmlns:p14="http://schemas.microsoft.com/office/powerpoint/2010/main" val="2565721125"/>
              </p:ext>
            </p:extLst>
          </p:nvPr>
        </p:nvGraphicFramePr>
        <p:xfrm>
          <a:off x="763988" y="1967284"/>
          <a:ext cx="10463253" cy="3487313"/>
        </p:xfrm>
        <a:graphic>
          <a:graphicData uri="http://schemas.openxmlformats.org/drawingml/2006/table">
            <a:tbl>
              <a:tblPr firstRow="1" bandRow="1">
                <a:tableStyleId>{B301B821-A1FF-4177-AEE7-76D212191A09}</a:tableStyleId>
              </a:tblPr>
              <a:tblGrid>
                <a:gridCol w="2957222">
                  <a:extLst>
                    <a:ext uri="{9D8B030D-6E8A-4147-A177-3AD203B41FA5}">
                      <a16:colId xmlns:a16="http://schemas.microsoft.com/office/drawing/2014/main" val="1137848847"/>
                    </a:ext>
                  </a:extLst>
                </a:gridCol>
                <a:gridCol w="3819791">
                  <a:extLst>
                    <a:ext uri="{9D8B030D-6E8A-4147-A177-3AD203B41FA5}">
                      <a16:colId xmlns:a16="http://schemas.microsoft.com/office/drawing/2014/main" val="2921331168"/>
                    </a:ext>
                  </a:extLst>
                </a:gridCol>
                <a:gridCol w="3686240">
                  <a:extLst>
                    <a:ext uri="{9D8B030D-6E8A-4147-A177-3AD203B41FA5}">
                      <a16:colId xmlns:a16="http://schemas.microsoft.com/office/drawing/2014/main" val="3896530465"/>
                    </a:ext>
                  </a:extLst>
                </a:gridCol>
              </a:tblGrid>
              <a:tr h="562222">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Frequency Threshold</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Minimum Requirement</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Delay to Trip</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extLst>
                  <a:ext uri="{0D108BD9-81ED-4DB2-BD59-A6C34878D82A}">
                    <a16:rowId xmlns:a16="http://schemas.microsoft.com/office/drawing/2014/main" val="1474141225"/>
                  </a:ext>
                </a:extLst>
              </a:tr>
              <a:tr h="508952">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59.3 Hz</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At least 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500"/>
                        </a:lnSpc>
                        <a:buNone/>
                      </a:pPr>
                      <a:r>
                        <a:rPr lang="en-US" sz="1223" b="0" i="0">
                          <a:solidFill>
                            <a:srgbClr val="5B6770"/>
                          </a:solidFill>
                          <a:effectLst/>
                          <a:latin typeface="Arial" panose="020B0604020202020204" pitchFamily="34" charset="0"/>
                        </a:rPr>
                        <a:t>At least six cycles but no more than 30 cycles</a:t>
                      </a:r>
                      <a:r>
                        <a:rPr lang="en-US" sz="1223"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4100349377"/>
                  </a:ext>
                </a:extLst>
              </a:tr>
              <a:tr h="772865">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59.1 Hz  </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 total of at least 10%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500"/>
                        </a:lnSpc>
                        <a:buNone/>
                      </a:pPr>
                      <a:r>
                        <a:rPr lang="en-US" sz="1223" b="0" i="0">
                          <a:solidFill>
                            <a:srgbClr val="5B6770"/>
                          </a:solidFill>
                          <a:effectLst/>
                          <a:latin typeface="Arial" panose="020B0604020202020204" pitchFamily="34" charset="0"/>
                        </a:rPr>
                        <a:t>At least six cycles but no more than 30 cycles</a:t>
                      </a:r>
                      <a:r>
                        <a:rPr lang="en-US" sz="1223"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324069753"/>
                  </a:ext>
                </a:extLst>
              </a:tr>
              <a:tr h="547758">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58.9 Hz</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 total of at least 15%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p>
                      <a:pPr marL="0" marR="0" indent="0" algn="ctr" rtl="0" fontAlgn="base">
                        <a:lnSpc>
                          <a:spcPts val="1725"/>
                        </a:lnSpc>
                        <a:buNone/>
                      </a:pP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500"/>
                        </a:lnSpc>
                        <a:buNone/>
                      </a:pPr>
                      <a:r>
                        <a:rPr lang="en-US" sz="1223" b="0" i="0">
                          <a:solidFill>
                            <a:srgbClr val="5B6770"/>
                          </a:solidFill>
                          <a:effectLst/>
                          <a:latin typeface="Arial" panose="020B0604020202020204" pitchFamily="34" charset="0"/>
                        </a:rPr>
                        <a:t>At least six cycles but no more than 30 cycles</a:t>
                      </a:r>
                      <a:r>
                        <a:rPr lang="en-US" sz="1223"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p>
                      <a:pPr marL="0" marR="0" indent="0" algn="ctr" rtl="0" fontAlgn="base">
                        <a:lnSpc>
                          <a:spcPts val="1500"/>
                        </a:lnSpc>
                        <a:buNone/>
                      </a:pPr>
                      <a:r>
                        <a:rPr lang="en-US" sz="1223"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2866728379"/>
                  </a:ext>
                </a:extLst>
              </a:tr>
              <a:tr h="547758">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58.7 Hz</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 total of at least 20%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p>
                      <a:pPr marL="0" marR="0" indent="0" algn="ctr" rtl="0" fontAlgn="base">
                        <a:lnSpc>
                          <a:spcPts val="1725"/>
                        </a:lnSpc>
                        <a:buNone/>
                      </a:pP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500"/>
                        </a:lnSpc>
                        <a:buNone/>
                      </a:pPr>
                      <a:r>
                        <a:rPr lang="en-US" sz="1223" b="0" i="0">
                          <a:solidFill>
                            <a:srgbClr val="5B6770"/>
                          </a:solidFill>
                          <a:effectLst/>
                          <a:latin typeface="Arial" panose="020B0604020202020204" pitchFamily="34" charset="0"/>
                        </a:rPr>
                        <a:t>At least six cycles but no more than 30 cycles</a:t>
                      </a:r>
                      <a:r>
                        <a:rPr lang="en-US" sz="1223"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p>
                      <a:pPr marL="0" marR="0" indent="0" algn="ctr" rtl="0" fontAlgn="base">
                        <a:lnSpc>
                          <a:spcPts val="1500"/>
                        </a:lnSpc>
                        <a:buNone/>
                      </a:pPr>
                      <a:r>
                        <a:rPr lang="en-US" sz="1223"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992830263"/>
                  </a:ext>
                </a:extLst>
              </a:tr>
              <a:tr h="547758">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58.5 Hz</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 total of at least 25%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p>
                      <a:pPr marL="0" marR="0" indent="0" algn="ctr" rtl="0" fontAlgn="base">
                        <a:lnSpc>
                          <a:spcPts val="1725"/>
                        </a:lnSpc>
                        <a:buNone/>
                      </a:pP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500"/>
                        </a:lnSpc>
                        <a:buNone/>
                      </a:pPr>
                      <a:r>
                        <a:rPr lang="en-US" sz="1223" b="0" i="0">
                          <a:solidFill>
                            <a:srgbClr val="5B6770"/>
                          </a:solidFill>
                          <a:effectLst/>
                          <a:latin typeface="Arial" panose="020B0604020202020204" pitchFamily="34" charset="0"/>
                        </a:rPr>
                        <a:t>At least six cycles but no more than 30 cycles</a:t>
                      </a:r>
                      <a:r>
                        <a:rPr lang="en-US" sz="1223"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p>
                      <a:pPr marL="0" marR="0" indent="0" algn="ctr" rtl="0" fontAlgn="base">
                        <a:lnSpc>
                          <a:spcPts val="1500"/>
                        </a:lnSpc>
                        <a:buNone/>
                      </a:pPr>
                      <a:r>
                        <a:rPr lang="en-US" sz="1223"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912881752"/>
                  </a:ext>
                </a:extLst>
              </a:tr>
            </a:tbl>
          </a:graphicData>
        </a:graphic>
      </p:graphicFrame>
      <p:sp>
        <p:nvSpPr>
          <p:cNvPr id="11" name="TextBox 10">
            <a:extLst>
              <a:ext uri="{FF2B5EF4-FFF2-40B4-BE49-F238E27FC236}">
                <a16:creationId xmlns:a16="http://schemas.microsoft.com/office/drawing/2014/main" id="{D3FB6964-AD56-3C53-4AF6-0A70E25094EC}"/>
              </a:ext>
            </a:extLst>
          </p:cNvPr>
          <p:cNvSpPr txBox="1"/>
          <p:nvPr/>
        </p:nvSpPr>
        <p:spPr>
          <a:xfrm>
            <a:off x="514349" y="5578113"/>
            <a:ext cx="10962530" cy="528350"/>
          </a:xfrm>
          <a:prstGeom prst="rect">
            <a:avLst/>
          </a:prstGeom>
          <a:noFill/>
        </p:spPr>
        <p:txBody>
          <a:bodyPr wrap="square" lIns="91440" tIns="45720" rIns="91440" bIns="45720" anchor="t">
            <a:spAutoFit/>
          </a:bodyPr>
          <a:lstStyle/>
          <a:p>
            <a:pPr fontAlgn="base">
              <a:lnSpc>
                <a:spcPts val="1725"/>
              </a:lnSpc>
            </a:pPr>
            <a:r>
              <a:rPr lang="en-US" sz="1600" b="1"/>
              <a:t>All ERCOT TOs have started implementation of the additional UFLS stages. Six TOs have completed implementation and provided responses and data confirming full implementation.</a:t>
            </a:r>
            <a:endParaRPr lang="en-US" sz="800" b="0" i="0">
              <a:solidFill>
                <a:srgbClr val="000000"/>
              </a:solidFill>
              <a:effectLst/>
              <a:latin typeface="Segoe UI" panose="020B0502040204020203" pitchFamily="34" charset="0"/>
            </a:endParaRPr>
          </a:p>
        </p:txBody>
      </p:sp>
      <p:sp>
        <p:nvSpPr>
          <p:cNvPr id="6" name="TextBox 5">
            <a:extLst>
              <a:ext uri="{FF2B5EF4-FFF2-40B4-BE49-F238E27FC236}">
                <a16:creationId xmlns:a16="http://schemas.microsoft.com/office/drawing/2014/main" id="{5AF29789-7E07-29A8-B97A-42687F684224}"/>
              </a:ext>
            </a:extLst>
          </p:cNvPr>
          <p:cNvSpPr txBox="1"/>
          <p:nvPr/>
        </p:nvSpPr>
        <p:spPr>
          <a:xfrm>
            <a:off x="2109084" y="6229979"/>
            <a:ext cx="8434346" cy="264816"/>
          </a:xfrm>
          <a:prstGeom prst="rect">
            <a:avLst/>
          </a:prstGeom>
          <a:noFill/>
        </p:spPr>
        <p:txBody>
          <a:bodyPr wrap="square">
            <a:spAutoFit/>
          </a:bodyPr>
          <a:lstStyle/>
          <a:p>
            <a:r>
              <a:rPr lang="en-US" sz="1121" b="0" i="0" u="none" strike="noStrike" spc="0">
                <a:solidFill>
                  <a:srgbClr val="5B6770"/>
                </a:solidFill>
                <a:effectLst/>
                <a:latin typeface="Arial" panose="020B0604020202020204" pitchFamily="34" charset="0"/>
              </a:rPr>
              <a:t>Reference: </a:t>
            </a:r>
            <a:r>
              <a:rPr lang="en-US" sz="1121" b="0" i="0" u="sng" strike="noStrike" spc="0">
                <a:solidFill>
                  <a:srgbClr val="0000FF"/>
                </a:solidFill>
                <a:effectLst/>
                <a:latin typeface="Arial" panose="020B0604020202020204" pitchFamily="34" charset="0"/>
                <a:hlinkClick r:id="rId2"/>
              </a:rPr>
              <a:t>ERCOT Nodal Operating Guides Section 2: System Operations and Control Requirements</a:t>
            </a:r>
            <a:r>
              <a:rPr lang="en-US" sz="1121" b="0" i="0">
                <a:solidFill>
                  <a:srgbClr val="000000"/>
                </a:solidFill>
                <a:effectLst/>
                <a:latin typeface="Arial" panose="020B0604020202020204" pitchFamily="34" charset="0"/>
              </a:rPr>
              <a:t>​</a:t>
            </a:r>
            <a:endParaRPr lang="en-US"/>
          </a:p>
        </p:txBody>
      </p:sp>
    </p:spTree>
    <p:extLst>
      <p:ext uri="{BB962C8B-B14F-4D97-AF65-F5344CB8AC3E}">
        <p14:creationId xmlns:p14="http://schemas.microsoft.com/office/powerpoint/2010/main" val="3150343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EC84A-D7A6-D3C0-15A3-67A934469C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9FC256-180B-F9B1-4EC5-0BE4C605C732}"/>
              </a:ext>
            </a:extLst>
          </p:cNvPr>
          <p:cNvSpPr>
            <a:spLocks noGrp="1"/>
          </p:cNvSpPr>
          <p:nvPr>
            <p:ph type="sldNum" sz="quarter" idx="12"/>
          </p:nvPr>
        </p:nvSpPr>
        <p:spPr/>
        <p:txBody>
          <a:bodyPr/>
          <a:lstStyle/>
          <a:p>
            <a:fld id="{BCDE79FB-97BA-492B-8D57-F1373F9ADA95}" type="slidenum">
              <a:rPr lang="en-US" smtClean="0"/>
              <a:t>6</a:t>
            </a:fld>
            <a:endParaRPr lang="en-US"/>
          </a:p>
        </p:txBody>
      </p:sp>
      <p:sp>
        <p:nvSpPr>
          <p:cNvPr id="4" name="Title 3">
            <a:extLst>
              <a:ext uri="{FF2B5EF4-FFF2-40B4-BE49-F238E27FC236}">
                <a16:creationId xmlns:a16="http://schemas.microsoft.com/office/drawing/2014/main" id="{5C5FCDE8-D2C6-6D1E-DCE8-1D8C9D597815}"/>
              </a:ext>
            </a:extLst>
          </p:cNvPr>
          <p:cNvSpPr>
            <a:spLocks noGrp="1"/>
          </p:cNvSpPr>
          <p:nvPr>
            <p:ph type="title"/>
          </p:nvPr>
        </p:nvSpPr>
        <p:spPr/>
        <p:txBody>
          <a:bodyPr/>
          <a:lstStyle/>
          <a:p>
            <a:r>
              <a:rPr lang="en-US"/>
              <a:t>Previous Year Comparison of Standard UFLS Stages</a:t>
            </a:r>
            <a:r>
              <a:rPr lang="en-US" b="0"/>
              <a:t>​</a:t>
            </a:r>
            <a:endParaRPr lang="en-US"/>
          </a:p>
        </p:txBody>
      </p:sp>
      <p:sp>
        <p:nvSpPr>
          <p:cNvPr id="5" name="Text Placeholder 4">
            <a:extLst>
              <a:ext uri="{FF2B5EF4-FFF2-40B4-BE49-F238E27FC236}">
                <a16:creationId xmlns:a16="http://schemas.microsoft.com/office/drawing/2014/main" id="{47EE3C88-54D1-EAE2-0511-9FEDD5496756}"/>
              </a:ext>
            </a:extLst>
          </p:cNvPr>
          <p:cNvSpPr>
            <a:spLocks noGrp="1"/>
          </p:cNvSpPr>
          <p:nvPr>
            <p:ph type="body" sz="quarter" idx="16"/>
          </p:nvPr>
        </p:nvSpPr>
        <p:spPr>
          <a:xfrm>
            <a:off x="264712" y="1149366"/>
            <a:ext cx="11163300" cy="2619375"/>
          </a:xfrm>
        </p:spPr>
        <p:txBody>
          <a:bodyPr/>
          <a:lstStyle/>
          <a:p>
            <a:r>
              <a:rPr lang="en-US"/>
              <a:t>​The overall results of the 2025 and 2026 UFLS surveys are reflected in the table below:​</a:t>
            </a:r>
          </a:p>
        </p:txBody>
      </p:sp>
      <p:graphicFrame>
        <p:nvGraphicFramePr>
          <p:cNvPr id="9" name="Table 8">
            <a:extLst>
              <a:ext uri="{FF2B5EF4-FFF2-40B4-BE49-F238E27FC236}">
                <a16:creationId xmlns:a16="http://schemas.microsoft.com/office/drawing/2014/main" id="{FF6EAC59-C956-D9FB-CB7B-F3B64292623C}"/>
              </a:ext>
            </a:extLst>
          </p:cNvPr>
          <p:cNvGraphicFramePr>
            <a:graphicFrameLocks noGrp="1"/>
          </p:cNvGraphicFramePr>
          <p:nvPr>
            <p:extLst>
              <p:ext uri="{D42A27DB-BD31-4B8C-83A1-F6EECF244321}">
                <p14:modId xmlns:p14="http://schemas.microsoft.com/office/powerpoint/2010/main" val="1187603859"/>
              </p:ext>
            </p:extLst>
          </p:nvPr>
        </p:nvGraphicFramePr>
        <p:xfrm>
          <a:off x="674204" y="1704890"/>
          <a:ext cx="10344315" cy="3646337"/>
        </p:xfrm>
        <a:graphic>
          <a:graphicData uri="http://schemas.openxmlformats.org/drawingml/2006/table">
            <a:tbl>
              <a:tblPr firstRow="1" bandRow="1">
                <a:tableStyleId>{B301B821-A1FF-4177-AEE7-76D212191A09}</a:tableStyleId>
              </a:tblPr>
              <a:tblGrid>
                <a:gridCol w="2313212">
                  <a:extLst>
                    <a:ext uri="{9D8B030D-6E8A-4147-A177-3AD203B41FA5}">
                      <a16:colId xmlns:a16="http://schemas.microsoft.com/office/drawing/2014/main" val="1137848847"/>
                    </a:ext>
                  </a:extLst>
                </a:gridCol>
                <a:gridCol w="3182796">
                  <a:extLst>
                    <a:ext uri="{9D8B030D-6E8A-4147-A177-3AD203B41FA5}">
                      <a16:colId xmlns:a16="http://schemas.microsoft.com/office/drawing/2014/main" val="2921331168"/>
                    </a:ext>
                  </a:extLst>
                </a:gridCol>
                <a:gridCol w="2472856">
                  <a:extLst>
                    <a:ext uri="{9D8B030D-6E8A-4147-A177-3AD203B41FA5}">
                      <a16:colId xmlns:a16="http://schemas.microsoft.com/office/drawing/2014/main" val="3896530465"/>
                    </a:ext>
                  </a:extLst>
                </a:gridCol>
                <a:gridCol w="2375451">
                  <a:extLst>
                    <a:ext uri="{9D8B030D-6E8A-4147-A177-3AD203B41FA5}">
                      <a16:colId xmlns:a16="http://schemas.microsoft.com/office/drawing/2014/main" val="4032427562"/>
                    </a:ext>
                  </a:extLst>
                </a:gridCol>
              </a:tblGrid>
              <a:tr h="587860">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Frequency Threshold</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Minimum Requirement</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2025 Survey </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p>
                      <a:pPr marL="0" marR="0" indent="0" algn="ctr" rtl="0" fontAlgn="base">
                        <a:lnSpc>
                          <a:spcPts val="1725"/>
                        </a:lnSpc>
                        <a:buNone/>
                      </a:pPr>
                      <a:r>
                        <a:rPr lang="en-US" sz="1427" b="1" i="0" u="none" strike="noStrike">
                          <a:solidFill>
                            <a:srgbClr val="FFFFFF"/>
                          </a:solidFill>
                          <a:effectLst/>
                          <a:latin typeface="Arial" panose="020B0604020202020204" pitchFamily="34" charset="0"/>
                        </a:rPr>
                        <a:t>Measurement</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2026 Survey </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p>
                      <a:pPr marL="0" marR="0" indent="0" algn="ctr" rtl="0" fontAlgn="base">
                        <a:lnSpc>
                          <a:spcPts val="1725"/>
                        </a:lnSpc>
                        <a:buNone/>
                      </a:pPr>
                      <a:r>
                        <a:rPr lang="en-US" sz="1427" b="1" i="0" u="none" strike="noStrike">
                          <a:solidFill>
                            <a:srgbClr val="FFFFFF"/>
                          </a:solidFill>
                          <a:effectLst/>
                          <a:latin typeface="Arial" panose="020B0604020202020204" pitchFamily="34" charset="0"/>
                        </a:rPr>
                        <a:t>Measurement</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extLst>
                  <a:ext uri="{0D108BD9-81ED-4DB2-BD59-A6C34878D82A}">
                    <a16:rowId xmlns:a16="http://schemas.microsoft.com/office/drawing/2014/main" val="1474141225"/>
                  </a:ext>
                </a:extLst>
              </a:tr>
              <a:tr h="532161">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59.3 Hz</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At least 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2141"/>
                        </a:lnSpc>
                        <a:buNone/>
                      </a:pPr>
                      <a:r>
                        <a:rPr lang="en-US" sz="1427" b="1" i="0">
                          <a:solidFill>
                            <a:srgbClr val="5B6770"/>
                          </a:solidFill>
                          <a:effectLst/>
                          <a:latin typeface="Arial" panose="020B0604020202020204" pitchFamily="34" charset="0"/>
                        </a:rPr>
                        <a:t>6.66%​</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a:solidFill>
                            <a:srgbClr val="5B6770"/>
                          </a:solidFill>
                          <a:effectLst/>
                          <a:latin typeface="Arial" panose="020B0604020202020204" pitchFamily="34" charset="0"/>
                        </a:rPr>
                        <a:t>6.92%</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4100349377"/>
                  </a:ext>
                </a:extLst>
              </a:tr>
              <a:tr h="808108">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59.1 Hz</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 total of at least 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2141"/>
                        </a:lnSpc>
                        <a:buNone/>
                      </a:pPr>
                      <a:r>
                        <a:rPr lang="en-US" sz="1427" b="1" i="0">
                          <a:solidFill>
                            <a:srgbClr val="5B6770"/>
                          </a:solidFill>
                          <a:effectLst/>
                          <a:latin typeface="Arial" panose="020B0604020202020204" pitchFamily="34" charset="0"/>
                        </a:rPr>
                        <a:t>8.47%​</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a:solidFill>
                            <a:srgbClr val="5B6770"/>
                          </a:solidFill>
                          <a:effectLst/>
                          <a:latin typeface="Arial" panose="020B0604020202020204" pitchFamily="34" charset="0"/>
                        </a:rPr>
                        <a:t>10.02%</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324069753"/>
                  </a:ext>
                </a:extLst>
              </a:tr>
              <a:tr h="572736">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58.9 Hz  </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 total of at least 15%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2141"/>
                        </a:lnSpc>
                        <a:buNone/>
                      </a:pPr>
                      <a:r>
                        <a:rPr lang="en-US" sz="1427" b="1" i="0">
                          <a:solidFill>
                            <a:srgbClr val="5B6770"/>
                          </a:solidFill>
                          <a:effectLst/>
                          <a:latin typeface="Arial" panose="020B0604020202020204" pitchFamily="34" charset="0"/>
                        </a:rPr>
                        <a:t>18.26%​</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a:solidFill>
                            <a:srgbClr val="5B6770"/>
                          </a:solidFill>
                          <a:effectLst/>
                          <a:latin typeface="Arial" panose="020B0604020202020204" pitchFamily="34" charset="0"/>
                        </a:rPr>
                        <a:t>19.22%</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2866728379"/>
                  </a:ext>
                </a:extLst>
              </a:tr>
              <a:tr h="572736">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58.7 Hz</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 total of at least 15%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2141"/>
                        </a:lnSpc>
                        <a:buNone/>
                      </a:pPr>
                      <a:r>
                        <a:rPr lang="en-US" sz="1427" b="1" i="0">
                          <a:solidFill>
                            <a:srgbClr val="5B6770"/>
                          </a:solidFill>
                          <a:effectLst/>
                          <a:latin typeface="Arial" panose="020B0604020202020204" pitchFamily="34" charset="0"/>
                        </a:rPr>
                        <a:t>20.16%​</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a:solidFill>
                            <a:srgbClr val="5B6770"/>
                          </a:solidFill>
                          <a:effectLst/>
                          <a:latin typeface="Arial" panose="020B0604020202020204" pitchFamily="34" charset="0"/>
                        </a:rPr>
                        <a:t>22.34%</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992830263"/>
                  </a:ext>
                </a:extLst>
              </a:tr>
              <a:tr h="572736">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58.5 Hz</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0" i="0">
                          <a:solidFill>
                            <a:srgbClr val="5B6770"/>
                          </a:solidFill>
                          <a:effectLst/>
                          <a:latin typeface="Arial" panose="020B0604020202020204" pitchFamily="34" charset="0"/>
                        </a:rPr>
                        <a:t>A total of at least 25% of the TO Load</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2141"/>
                        </a:lnSpc>
                        <a:buNone/>
                      </a:pPr>
                      <a:r>
                        <a:rPr lang="en-US" sz="1427" b="1" i="0">
                          <a:solidFill>
                            <a:srgbClr val="5B6770"/>
                          </a:solidFill>
                          <a:effectLst/>
                          <a:latin typeface="Arial" panose="020B0604020202020204" pitchFamily="34" charset="0"/>
                        </a:rPr>
                        <a:t>30.66%​</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a:solidFill>
                            <a:srgbClr val="5B6770"/>
                          </a:solidFill>
                          <a:effectLst/>
                          <a:latin typeface="Arial" panose="020B0604020202020204" pitchFamily="34" charset="0"/>
                        </a:rPr>
                        <a:t>31.20%</a:t>
                      </a:r>
                      <a:r>
                        <a:rPr lang="en-US" sz="1427"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912881752"/>
                  </a:ext>
                </a:extLst>
              </a:tr>
            </a:tbl>
          </a:graphicData>
        </a:graphic>
      </p:graphicFrame>
      <p:sp>
        <p:nvSpPr>
          <p:cNvPr id="11" name="TextBox 10">
            <a:extLst>
              <a:ext uri="{FF2B5EF4-FFF2-40B4-BE49-F238E27FC236}">
                <a16:creationId xmlns:a16="http://schemas.microsoft.com/office/drawing/2014/main" id="{DA91165B-439A-1C8A-0AB0-60C2A6EAFFD2}"/>
              </a:ext>
            </a:extLst>
          </p:cNvPr>
          <p:cNvSpPr txBox="1"/>
          <p:nvPr/>
        </p:nvSpPr>
        <p:spPr>
          <a:xfrm>
            <a:off x="264712" y="5613620"/>
            <a:ext cx="10024606" cy="923330"/>
          </a:xfrm>
          <a:prstGeom prst="rect">
            <a:avLst/>
          </a:prstGeom>
          <a:noFill/>
        </p:spPr>
        <p:txBody>
          <a:bodyPr wrap="square" lIns="91440" tIns="45720" rIns="91440" bIns="45720" anchor="t">
            <a:spAutoFit/>
          </a:bodyPr>
          <a:lstStyle/>
          <a:p>
            <a:pPr fontAlgn="base"/>
            <a:r>
              <a:rPr lang="en-US"/>
              <a:t>The ERCOT load at the time of the survey was </a:t>
            </a:r>
            <a:r>
              <a:rPr lang="en-US" b="1"/>
              <a:t>52,790 </a:t>
            </a:r>
            <a:r>
              <a:rPr lang="en-US"/>
              <a:t>MW. In comparison, the 2025 ERCOT load was </a:t>
            </a:r>
            <a:r>
              <a:rPr lang="en-US" b="1"/>
              <a:t>54,343 </a:t>
            </a:r>
            <a:r>
              <a:rPr lang="en-US"/>
              <a:t>MW.​</a:t>
            </a:r>
          </a:p>
          <a:p>
            <a:pPr fontAlgn="base"/>
            <a:r>
              <a:rPr lang="en-US"/>
              <a:t>​</a:t>
            </a:r>
          </a:p>
        </p:txBody>
      </p:sp>
    </p:spTree>
    <p:extLst>
      <p:ext uri="{BB962C8B-B14F-4D97-AF65-F5344CB8AC3E}">
        <p14:creationId xmlns:p14="http://schemas.microsoft.com/office/powerpoint/2010/main" val="1371667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D2BF9-171A-2821-31F8-4F77F5DC6F8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C36132-6E49-9DDF-2B94-86E3CB023A9B}"/>
              </a:ext>
            </a:extLst>
          </p:cNvPr>
          <p:cNvSpPr>
            <a:spLocks noGrp="1"/>
          </p:cNvSpPr>
          <p:nvPr>
            <p:ph type="sldNum" sz="quarter" idx="12"/>
          </p:nvPr>
        </p:nvSpPr>
        <p:spPr/>
        <p:txBody>
          <a:bodyPr/>
          <a:lstStyle/>
          <a:p>
            <a:fld id="{BCDE79FB-97BA-492B-8D57-F1373F9ADA95}" type="slidenum">
              <a:rPr lang="en-US" smtClean="0"/>
              <a:t>7</a:t>
            </a:fld>
            <a:endParaRPr lang="en-US"/>
          </a:p>
        </p:txBody>
      </p:sp>
      <p:sp>
        <p:nvSpPr>
          <p:cNvPr id="4" name="Title 3">
            <a:extLst>
              <a:ext uri="{FF2B5EF4-FFF2-40B4-BE49-F238E27FC236}">
                <a16:creationId xmlns:a16="http://schemas.microsoft.com/office/drawing/2014/main" id="{89A9CB76-EECC-A947-B0DB-EA5044869847}"/>
              </a:ext>
            </a:extLst>
          </p:cNvPr>
          <p:cNvSpPr>
            <a:spLocks noGrp="1"/>
          </p:cNvSpPr>
          <p:nvPr>
            <p:ph type="title"/>
          </p:nvPr>
        </p:nvSpPr>
        <p:spPr/>
        <p:txBody>
          <a:bodyPr/>
          <a:lstStyle/>
          <a:p>
            <a:r>
              <a:rPr lang="en-US"/>
              <a:t>Supplemental/Anti-Stall UFLS Stages</a:t>
            </a:r>
            <a:r>
              <a:rPr lang="en-US" b="0"/>
              <a:t>​</a:t>
            </a:r>
            <a:endParaRPr lang="en-US"/>
          </a:p>
        </p:txBody>
      </p:sp>
      <p:sp>
        <p:nvSpPr>
          <p:cNvPr id="5" name="Text Placeholder 4">
            <a:extLst>
              <a:ext uri="{FF2B5EF4-FFF2-40B4-BE49-F238E27FC236}">
                <a16:creationId xmlns:a16="http://schemas.microsoft.com/office/drawing/2014/main" id="{6A730450-1800-5845-F616-BAC49949E778}"/>
              </a:ext>
            </a:extLst>
          </p:cNvPr>
          <p:cNvSpPr>
            <a:spLocks noGrp="1"/>
          </p:cNvSpPr>
          <p:nvPr>
            <p:ph type="body" sz="quarter" idx="16"/>
          </p:nvPr>
        </p:nvSpPr>
        <p:spPr>
          <a:xfrm>
            <a:off x="264712" y="1038976"/>
            <a:ext cx="11163300" cy="2619375"/>
          </a:xfrm>
        </p:spPr>
        <p:txBody>
          <a:bodyPr/>
          <a:lstStyle/>
          <a:p>
            <a:pPr fontAlgn="base"/>
            <a:r>
              <a:rPr lang="en-US"/>
              <a:t>​</a:t>
            </a:r>
            <a:r>
              <a:rPr lang="en-US" b="1"/>
              <a:t>ERCOT Nodal Operating Guides 2.6.1 (1)</a:t>
            </a:r>
            <a:r>
              <a:rPr lang="en-US"/>
              <a:t>​</a:t>
            </a:r>
            <a:br>
              <a:rPr lang="en-US"/>
            </a:br>
            <a:r>
              <a:rPr lang="en-US"/>
              <a:t>​</a:t>
            </a:r>
          </a:p>
          <a:p>
            <a:pPr fontAlgn="base"/>
            <a:r>
              <a:rPr lang="en-US"/>
              <a:t>“TOs may, but are not required to, provide supplemental anti-stall under-frequency Load relief in the amounts described in Table 2, Supplemental Anti-Stall UFLS Stages, below. If the TOs provide supplemental anti-stall under-frequency Load relief, the under-frequency relays shall be set to use the frequency thresholds and time delays described in Table 2. For the purposes of this paragraph, the TO Load will be the amount of Load being served by the DSPs that the TO represents, as well as the TO’s transmission-level Customer Load, when the ERCOT frequency drops to the 59.5 Hz threshold.”</a:t>
            </a:r>
          </a:p>
          <a:p>
            <a:endParaRPr lang="en-US"/>
          </a:p>
        </p:txBody>
      </p:sp>
      <p:graphicFrame>
        <p:nvGraphicFramePr>
          <p:cNvPr id="9" name="Table 8">
            <a:extLst>
              <a:ext uri="{FF2B5EF4-FFF2-40B4-BE49-F238E27FC236}">
                <a16:creationId xmlns:a16="http://schemas.microsoft.com/office/drawing/2014/main" id="{FDFBA8A7-C914-B69F-F2A4-5AEF906F661A}"/>
              </a:ext>
            </a:extLst>
          </p:cNvPr>
          <p:cNvGraphicFramePr>
            <a:graphicFrameLocks noGrp="1"/>
          </p:cNvGraphicFramePr>
          <p:nvPr>
            <p:extLst>
              <p:ext uri="{D42A27DB-BD31-4B8C-83A1-F6EECF244321}">
                <p14:modId xmlns:p14="http://schemas.microsoft.com/office/powerpoint/2010/main" val="1648710224"/>
              </p:ext>
            </p:extLst>
          </p:nvPr>
        </p:nvGraphicFramePr>
        <p:xfrm>
          <a:off x="1712678" y="3110224"/>
          <a:ext cx="8766644" cy="2500865"/>
        </p:xfrm>
        <a:graphic>
          <a:graphicData uri="http://schemas.openxmlformats.org/drawingml/2006/table">
            <a:tbl>
              <a:tblPr firstRow="1" bandRow="1">
                <a:tableStyleId>{B301B821-A1FF-4177-AEE7-76D212191A09}</a:tableStyleId>
              </a:tblPr>
              <a:tblGrid>
                <a:gridCol w="2247991">
                  <a:extLst>
                    <a:ext uri="{9D8B030D-6E8A-4147-A177-3AD203B41FA5}">
                      <a16:colId xmlns:a16="http://schemas.microsoft.com/office/drawing/2014/main" val="1137848847"/>
                    </a:ext>
                  </a:extLst>
                </a:gridCol>
                <a:gridCol w="4252575">
                  <a:extLst>
                    <a:ext uri="{9D8B030D-6E8A-4147-A177-3AD203B41FA5}">
                      <a16:colId xmlns:a16="http://schemas.microsoft.com/office/drawing/2014/main" val="2921331168"/>
                    </a:ext>
                  </a:extLst>
                </a:gridCol>
                <a:gridCol w="2266078">
                  <a:extLst>
                    <a:ext uri="{9D8B030D-6E8A-4147-A177-3AD203B41FA5}">
                      <a16:colId xmlns:a16="http://schemas.microsoft.com/office/drawing/2014/main" val="3896530465"/>
                    </a:ext>
                  </a:extLst>
                </a:gridCol>
              </a:tblGrid>
              <a:tr h="587860">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Frequency Threshold</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Minimum Requirement</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Delay to Trip</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extLst>
                  <a:ext uri="{0D108BD9-81ED-4DB2-BD59-A6C34878D82A}">
                    <a16:rowId xmlns:a16="http://schemas.microsoft.com/office/drawing/2014/main" val="1474141225"/>
                  </a:ext>
                </a:extLst>
              </a:tr>
              <a:tr h="532161">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59.5 Hz</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At least 1.5% of the TO Load</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90 seconds</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4100349377"/>
                  </a:ext>
                </a:extLst>
              </a:tr>
              <a:tr h="808108">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59.5 Hz  </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 total of at least 3.0% of the TO Load </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120 seconds</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324069753"/>
                  </a:ext>
                </a:extLst>
              </a:tr>
              <a:tr h="572736">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59.5 Hz</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 total of at least 4.5% of the TO Load</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150 seconds</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2866728379"/>
                  </a:ext>
                </a:extLst>
              </a:tr>
            </a:tbl>
          </a:graphicData>
        </a:graphic>
      </p:graphicFrame>
      <p:sp>
        <p:nvSpPr>
          <p:cNvPr id="11" name="TextBox 10">
            <a:extLst>
              <a:ext uri="{FF2B5EF4-FFF2-40B4-BE49-F238E27FC236}">
                <a16:creationId xmlns:a16="http://schemas.microsoft.com/office/drawing/2014/main" id="{D6D8C1A1-744C-AF17-68ED-299E0B863ED6}"/>
              </a:ext>
            </a:extLst>
          </p:cNvPr>
          <p:cNvSpPr txBox="1"/>
          <p:nvPr/>
        </p:nvSpPr>
        <p:spPr>
          <a:xfrm>
            <a:off x="1847022" y="6093023"/>
            <a:ext cx="11927288" cy="307777"/>
          </a:xfrm>
          <a:prstGeom prst="rect">
            <a:avLst/>
          </a:prstGeom>
          <a:noFill/>
        </p:spPr>
        <p:txBody>
          <a:bodyPr wrap="square">
            <a:spAutoFit/>
          </a:bodyPr>
          <a:lstStyle/>
          <a:p>
            <a:pPr fontAlgn="base"/>
            <a:r>
              <a:rPr lang="en-US" sz="1400"/>
              <a:t>Reference: </a:t>
            </a:r>
            <a:r>
              <a:rPr lang="en-US" sz="1400" u="sng">
                <a:hlinkClick r:id="rId2"/>
              </a:rPr>
              <a:t>ERCOT Nodal Operating Guides Section 2: System Operations and Control Requirements</a:t>
            </a:r>
            <a:r>
              <a:rPr lang="en-US" sz="1400"/>
              <a:t>​</a:t>
            </a:r>
          </a:p>
        </p:txBody>
      </p:sp>
    </p:spTree>
    <p:extLst>
      <p:ext uri="{BB962C8B-B14F-4D97-AF65-F5344CB8AC3E}">
        <p14:creationId xmlns:p14="http://schemas.microsoft.com/office/powerpoint/2010/main" val="629025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6F395-782D-D755-8A70-3B7653E166B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561840-42F1-763F-CF13-1E6596972F1B}"/>
              </a:ext>
            </a:extLst>
          </p:cNvPr>
          <p:cNvSpPr>
            <a:spLocks noGrp="1"/>
          </p:cNvSpPr>
          <p:nvPr>
            <p:ph type="sldNum" sz="quarter" idx="12"/>
          </p:nvPr>
        </p:nvSpPr>
        <p:spPr/>
        <p:txBody>
          <a:bodyPr/>
          <a:lstStyle/>
          <a:p>
            <a:fld id="{BCDE79FB-97BA-492B-8D57-F1373F9ADA95}" type="slidenum">
              <a:rPr lang="en-US" smtClean="0"/>
              <a:t>8</a:t>
            </a:fld>
            <a:endParaRPr lang="en-US"/>
          </a:p>
        </p:txBody>
      </p:sp>
      <p:sp>
        <p:nvSpPr>
          <p:cNvPr id="4" name="Title 3">
            <a:extLst>
              <a:ext uri="{FF2B5EF4-FFF2-40B4-BE49-F238E27FC236}">
                <a16:creationId xmlns:a16="http://schemas.microsoft.com/office/drawing/2014/main" id="{F40E0C9A-016D-38C5-ADCA-92BA8A4E1E86}"/>
              </a:ext>
            </a:extLst>
          </p:cNvPr>
          <p:cNvSpPr>
            <a:spLocks noGrp="1"/>
          </p:cNvSpPr>
          <p:nvPr>
            <p:ph type="title"/>
          </p:nvPr>
        </p:nvSpPr>
        <p:spPr/>
        <p:txBody>
          <a:bodyPr/>
          <a:lstStyle/>
          <a:p>
            <a:r>
              <a:rPr lang="en-US"/>
              <a:t>Annual UFLS Survey – Anti-Stall UFLS Stages</a:t>
            </a:r>
            <a:r>
              <a:rPr lang="en-US" b="0"/>
              <a:t>​</a:t>
            </a:r>
            <a:endParaRPr lang="en-US"/>
          </a:p>
        </p:txBody>
      </p:sp>
      <p:sp>
        <p:nvSpPr>
          <p:cNvPr id="5" name="Text Placeholder 4">
            <a:extLst>
              <a:ext uri="{FF2B5EF4-FFF2-40B4-BE49-F238E27FC236}">
                <a16:creationId xmlns:a16="http://schemas.microsoft.com/office/drawing/2014/main" id="{6963A6B6-9A4B-F934-B11F-FC223E03DD7C}"/>
              </a:ext>
            </a:extLst>
          </p:cNvPr>
          <p:cNvSpPr>
            <a:spLocks noGrp="1"/>
          </p:cNvSpPr>
          <p:nvPr>
            <p:ph type="body" sz="quarter" idx="16"/>
          </p:nvPr>
        </p:nvSpPr>
        <p:spPr>
          <a:xfrm>
            <a:off x="272662" y="1244599"/>
            <a:ext cx="11163300" cy="2619375"/>
          </a:xfrm>
        </p:spPr>
        <p:txBody>
          <a:bodyPr/>
          <a:lstStyle/>
          <a:p>
            <a:pPr fontAlgn="base"/>
            <a:r>
              <a:rPr lang="en-US"/>
              <a:t>​The overall results of the 2026 UFLS survey are reflected in the table below:​</a:t>
            </a:r>
          </a:p>
        </p:txBody>
      </p:sp>
      <p:graphicFrame>
        <p:nvGraphicFramePr>
          <p:cNvPr id="9" name="Table 8">
            <a:extLst>
              <a:ext uri="{FF2B5EF4-FFF2-40B4-BE49-F238E27FC236}">
                <a16:creationId xmlns:a16="http://schemas.microsoft.com/office/drawing/2014/main" id="{E665E95D-1B54-2B38-60B3-5FD276F2B3B3}"/>
              </a:ext>
            </a:extLst>
          </p:cNvPr>
          <p:cNvGraphicFramePr>
            <a:graphicFrameLocks noGrp="1"/>
          </p:cNvGraphicFramePr>
          <p:nvPr>
            <p:extLst>
              <p:ext uri="{D42A27DB-BD31-4B8C-83A1-F6EECF244321}">
                <p14:modId xmlns:p14="http://schemas.microsoft.com/office/powerpoint/2010/main" val="1281953891"/>
              </p:ext>
            </p:extLst>
          </p:nvPr>
        </p:nvGraphicFramePr>
        <p:xfrm>
          <a:off x="1640867" y="1953376"/>
          <a:ext cx="8910265" cy="3157373"/>
        </p:xfrm>
        <a:graphic>
          <a:graphicData uri="http://schemas.openxmlformats.org/drawingml/2006/table">
            <a:tbl>
              <a:tblPr firstRow="1" bandRow="1">
                <a:tableStyleId>{B301B821-A1FF-4177-AEE7-76D212191A09}</a:tableStyleId>
              </a:tblPr>
              <a:tblGrid>
                <a:gridCol w="2284819">
                  <a:extLst>
                    <a:ext uri="{9D8B030D-6E8A-4147-A177-3AD203B41FA5}">
                      <a16:colId xmlns:a16="http://schemas.microsoft.com/office/drawing/2014/main" val="1137848847"/>
                    </a:ext>
                  </a:extLst>
                </a:gridCol>
                <a:gridCol w="4322244">
                  <a:extLst>
                    <a:ext uri="{9D8B030D-6E8A-4147-A177-3AD203B41FA5}">
                      <a16:colId xmlns:a16="http://schemas.microsoft.com/office/drawing/2014/main" val="2921331168"/>
                    </a:ext>
                  </a:extLst>
                </a:gridCol>
                <a:gridCol w="2303202">
                  <a:extLst>
                    <a:ext uri="{9D8B030D-6E8A-4147-A177-3AD203B41FA5}">
                      <a16:colId xmlns:a16="http://schemas.microsoft.com/office/drawing/2014/main" val="3896530465"/>
                    </a:ext>
                  </a:extLst>
                </a:gridCol>
              </a:tblGrid>
              <a:tr h="834888">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Frequency Threshold / Delay to Trip</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Minimum Requirement</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tc>
                  <a:txBody>
                    <a:bodyPr/>
                    <a:lstStyle/>
                    <a:p>
                      <a:pPr marL="0" marR="0" indent="0" algn="ctr" rtl="0" fontAlgn="base">
                        <a:lnSpc>
                          <a:spcPts val="1725"/>
                        </a:lnSpc>
                        <a:buNone/>
                      </a:pPr>
                      <a:r>
                        <a:rPr lang="en-US" sz="1427" b="1" i="0" u="none" strike="noStrike">
                          <a:solidFill>
                            <a:srgbClr val="FFFFFF"/>
                          </a:solidFill>
                          <a:effectLst/>
                          <a:latin typeface="Arial" panose="020B0604020202020204" pitchFamily="34" charset="0"/>
                        </a:rPr>
                        <a:t>2026 Survey </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p>
                      <a:pPr marL="0" marR="0" indent="0" algn="ctr" rtl="0" fontAlgn="base">
                        <a:lnSpc>
                          <a:spcPts val="1725"/>
                        </a:lnSpc>
                        <a:buNone/>
                      </a:pPr>
                      <a:r>
                        <a:rPr lang="en-US" sz="1427" b="1" i="0" u="none" strike="noStrike">
                          <a:solidFill>
                            <a:srgbClr val="FFFFFF"/>
                          </a:solidFill>
                          <a:effectLst/>
                          <a:latin typeface="Arial" panose="020B0604020202020204" pitchFamily="34" charset="0"/>
                        </a:rPr>
                        <a:t>Measurement</a:t>
                      </a:r>
                      <a:r>
                        <a:rPr lang="en-US" sz="1427" b="1" i="0">
                          <a:solidFill>
                            <a:srgbClr val="FFFFFF"/>
                          </a:solidFill>
                          <a:effectLst/>
                          <a:latin typeface="Arial" panose="020B0604020202020204" pitchFamily="34" charset="0"/>
                        </a:rPr>
                        <a:t>​</a:t>
                      </a:r>
                      <a:endParaRPr lang="en-US" sz="900" b="1" i="0">
                        <a:solidFill>
                          <a:srgbClr val="FFFFFF"/>
                        </a:solidFill>
                        <a:effectLst/>
                        <a:latin typeface="Segoe UI" panose="020B0502040204020203" pitchFamily="34" charset="0"/>
                      </a:endParaRPr>
                    </a:p>
                  </a:txBody>
                  <a:tcPr anchor="ctr"/>
                </a:tc>
                <a:extLst>
                  <a:ext uri="{0D108BD9-81ED-4DB2-BD59-A6C34878D82A}">
                    <a16:rowId xmlns:a16="http://schemas.microsoft.com/office/drawing/2014/main" val="1474141225"/>
                  </a:ext>
                </a:extLst>
              </a:tr>
              <a:tr h="779228">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59.5 Hz / 90s</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At least 1.5% of the TO Load</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1" i="0">
                          <a:solidFill>
                            <a:srgbClr val="5B6770"/>
                          </a:solidFill>
                          <a:effectLst/>
                          <a:latin typeface="Arial" panose="020B0604020202020204" pitchFamily="34" charset="0"/>
                        </a:rPr>
                        <a:t>1.34%</a:t>
                      </a:r>
                      <a:r>
                        <a:rPr lang="en-US" sz="1631" b="1" i="0">
                          <a:solidFill>
                            <a:srgbClr val="000000"/>
                          </a:solidFill>
                          <a:effectLst/>
                          <a:latin typeface="Arial" panose="020B0604020202020204" pitchFamily="34" charset="0"/>
                        </a:rPr>
                        <a:t>​</a:t>
                      </a:r>
                      <a:endParaRPr lang="en-US" sz="900" b="1"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4100349377"/>
                  </a:ext>
                </a:extLst>
              </a:tr>
              <a:tr h="818985">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59.5 Hz / 120s</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 total of at least 3.0% of the TO Load </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1" i="0">
                          <a:solidFill>
                            <a:srgbClr val="5B6770"/>
                          </a:solidFill>
                          <a:effectLst/>
                          <a:latin typeface="Arial" panose="020B0604020202020204" pitchFamily="34" charset="0"/>
                        </a:rPr>
                        <a:t>2.36%</a:t>
                      </a:r>
                      <a:r>
                        <a:rPr lang="en-US" sz="1631" b="1" i="0">
                          <a:solidFill>
                            <a:srgbClr val="000000"/>
                          </a:solidFill>
                          <a:effectLst/>
                          <a:latin typeface="Arial" panose="020B0604020202020204" pitchFamily="34" charset="0"/>
                        </a:rPr>
                        <a:t>​</a:t>
                      </a:r>
                      <a:endParaRPr lang="en-US" sz="900" b="1"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324069753"/>
                  </a:ext>
                </a:extLst>
              </a:tr>
              <a:tr h="724272">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59.5 Hz / 150s</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0" i="0">
                          <a:solidFill>
                            <a:srgbClr val="5B6770"/>
                          </a:solidFill>
                          <a:effectLst/>
                          <a:latin typeface="Arial" panose="020B0604020202020204" pitchFamily="34" charset="0"/>
                        </a:rPr>
                        <a:t>A total of at least 4.5% of the TO Load</a:t>
                      </a:r>
                      <a:r>
                        <a:rPr lang="en-US" sz="1631" b="0" i="0">
                          <a:solidFill>
                            <a:srgbClr val="000000"/>
                          </a:solidFill>
                          <a:effectLst/>
                          <a:latin typeface="Arial" panose="020B0604020202020204" pitchFamily="34" charset="0"/>
                        </a:rPr>
                        <a:t>​</a:t>
                      </a:r>
                      <a:endParaRPr lang="en-US" sz="900" b="0" i="0">
                        <a:solidFill>
                          <a:srgbClr val="000000"/>
                        </a:solidFill>
                        <a:effectLst/>
                        <a:latin typeface="Segoe UI" panose="020B0502040204020203" pitchFamily="34" charset="0"/>
                      </a:endParaRPr>
                    </a:p>
                  </a:txBody>
                  <a:tcPr anchor="ctr"/>
                </a:tc>
                <a:tc>
                  <a:txBody>
                    <a:bodyPr/>
                    <a:lstStyle/>
                    <a:p>
                      <a:pPr marL="0" marR="0" indent="0" algn="ctr" rtl="0" fontAlgn="base">
                        <a:lnSpc>
                          <a:spcPts val="1950"/>
                        </a:lnSpc>
                        <a:buNone/>
                      </a:pPr>
                      <a:r>
                        <a:rPr lang="en-US" sz="1631" b="1" i="0">
                          <a:solidFill>
                            <a:srgbClr val="5B6770"/>
                          </a:solidFill>
                          <a:effectLst/>
                          <a:latin typeface="Arial" panose="020B0604020202020204" pitchFamily="34" charset="0"/>
                        </a:rPr>
                        <a:t>3.14%</a:t>
                      </a:r>
                      <a:r>
                        <a:rPr lang="en-US" sz="1631" b="1" i="0">
                          <a:solidFill>
                            <a:srgbClr val="000000"/>
                          </a:solidFill>
                          <a:effectLst/>
                          <a:latin typeface="Arial" panose="020B0604020202020204" pitchFamily="34" charset="0"/>
                        </a:rPr>
                        <a:t>​</a:t>
                      </a:r>
                      <a:endParaRPr lang="en-US" sz="900" b="1" i="0">
                        <a:solidFill>
                          <a:srgbClr val="000000"/>
                        </a:solidFill>
                        <a:effectLst/>
                        <a:latin typeface="Segoe UI" panose="020B0502040204020203" pitchFamily="34" charset="0"/>
                      </a:endParaRPr>
                    </a:p>
                  </a:txBody>
                  <a:tcPr anchor="ctr"/>
                </a:tc>
                <a:extLst>
                  <a:ext uri="{0D108BD9-81ED-4DB2-BD59-A6C34878D82A}">
                    <a16:rowId xmlns:a16="http://schemas.microsoft.com/office/drawing/2014/main" val="2866728379"/>
                  </a:ext>
                </a:extLst>
              </a:tr>
            </a:tbl>
          </a:graphicData>
        </a:graphic>
      </p:graphicFrame>
    </p:spTree>
    <p:extLst>
      <p:ext uri="{BB962C8B-B14F-4D97-AF65-F5344CB8AC3E}">
        <p14:creationId xmlns:p14="http://schemas.microsoft.com/office/powerpoint/2010/main" val="3645794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315F0-3B2A-E5CC-6FFA-B0B71C9F958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B91B6D-276A-1D87-9746-17E36DD72581}"/>
              </a:ext>
            </a:extLst>
          </p:cNvPr>
          <p:cNvSpPr>
            <a:spLocks noGrp="1"/>
          </p:cNvSpPr>
          <p:nvPr>
            <p:ph type="sldNum" sz="quarter" idx="12"/>
          </p:nvPr>
        </p:nvSpPr>
        <p:spPr/>
        <p:txBody>
          <a:bodyPr/>
          <a:lstStyle/>
          <a:p>
            <a:fld id="{BCDE79FB-97BA-492B-8D57-F1373F9ADA95}" type="slidenum">
              <a:rPr lang="en-US" smtClean="0"/>
              <a:t>9</a:t>
            </a:fld>
            <a:endParaRPr lang="en-US"/>
          </a:p>
        </p:txBody>
      </p:sp>
      <p:sp>
        <p:nvSpPr>
          <p:cNvPr id="4" name="Title 3">
            <a:extLst>
              <a:ext uri="{FF2B5EF4-FFF2-40B4-BE49-F238E27FC236}">
                <a16:creationId xmlns:a16="http://schemas.microsoft.com/office/drawing/2014/main" id="{9EBFA5BF-2AA5-7BEC-4F60-DE23AE5346B8}"/>
              </a:ext>
            </a:extLst>
          </p:cNvPr>
          <p:cNvSpPr>
            <a:spLocks noGrp="1"/>
          </p:cNvSpPr>
          <p:nvPr>
            <p:ph type="title"/>
          </p:nvPr>
        </p:nvSpPr>
        <p:spPr/>
        <p:txBody>
          <a:bodyPr/>
          <a:lstStyle/>
          <a:p>
            <a:r>
              <a:rPr lang="en-US"/>
              <a:t>Supplemental/Anti-Stall UFLS Stages, NOGRR226</a:t>
            </a:r>
            <a:r>
              <a:rPr lang="en-US" b="0"/>
              <a:t>​</a:t>
            </a:r>
            <a:endParaRPr lang="en-US"/>
          </a:p>
        </p:txBody>
      </p:sp>
      <p:sp>
        <p:nvSpPr>
          <p:cNvPr id="5" name="Text Placeholder 4">
            <a:extLst>
              <a:ext uri="{FF2B5EF4-FFF2-40B4-BE49-F238E27FC236}">
                <a16:creationId xmlns:a16="http://schemas.microsoft.com/office/drawing/2014/main" id="{C6002E9F-73C6-BD20-C88E-974A50E96F80}"/>
              </a:ext>
            </a:extLst>
          </p:cNvPr>
          <p:cNvSpPr>
            <a:spLocks noGrp="1"/>
          </p:cNvSpPr>
          <p:nvPr>
            <p:ph type="body" sz="quarter" idx="16"/>
          </p:nvPr>
        </p:nvSpPr>
        <p:spPr>
          <a:xfrm>
            <a:off x="248810" y="1371600"/>
            <a:ext cx="11487316" cy="2619375"/>
          </a:xfrm>
        </p:spPr>
        <p:txBody>
          <a:bodyPr/>
          <a:lstStyle/>
          <a:p>
            <a:pPr fontAlgn="base"/>
            <a:r>
              <a:rPr lang="en-US"/>
              <a:t>NOGRR226 (approved on 1/26/2023 and effective no earlier than October 1, 2026) will modify </a:t>
            </a:r>
            <a:r>
              <a:rPr lang="en-US" b="1"/>
              <a:t>ERCOT Nodal Operating Guides 2.6.1 (1)</a:t>
            </a:r>
            <a:r>
              <a:rPr lang="en-US"/>
              <a:t>​</a:t>
            </a:r>
          </a:p>
          <a:p>
            <a:pPr fontAlgn="base"/>
            <a:r>
              <a:rPr lang="en-US"/>
              <a:t>​</a:t>
            </a:r>
          </a:p>
          <a:p>
            <a:pPr fontAlgn="base"/>
            <a:r>
              <a:rPr lang="en-US"/>
              <a:t>“In the event of an under-frequency event, </a:t>
            </a:r>
            <a:r>
              <a:rPr lang="en-US" b="1"/>
              <a:t>each Transmission Operator (TO) shall provide Load relief by shedding the required percentage</a:t>
            </a:r>
            <a:r>
              <a:rPr lang="en-US"/>
              <a:t> of its Distribution Service Provider (DSP)-connected Load and transmission-level Customer Load using automatic under-frequency relays, </a:t>
            </a:r>
            <a:r>
              <a:rPr lang="en-US" b="1"/>
              <a:t>as specified in </a:t>
            </a:r>
            <a:r>
              <a:rPr lang="en-US"/>
              <a:t>Table 1, Standard UFLS Stages, </a:t>
            </a:r>
            <a:r>
              <a:rPr lang="en-US" b="1"/>
              <a:t>and Table 2, Supplemental/Anti-Stall UFLS Stages, </a:t>
            </a:r>
            <a:r>
              <a:rPr lang="en-US"/>
              <a:t>below. For the purposes of this paragraph, the TO Load will be the amount of Load being served by the DSPs that the TO represents, as well as the TO’s transmission-level Customer Load, when the ERCOT frequency drops to the 59.5 Hz threshold.”​</a:t>
            </a:r>
          </a:p>
          <a:p>
            <a:pPr fontAlgn="base"/>
            <a:r>
              <a:rPr lang="en-US"/>
              <a:t>​</a:t>
            </a:r>
          </a:p>
          <a:p>
            <a:pPr fontAlgn="base"/>
            <a:endParaRPr lang="en-US"/>
          </a:p>
        </p:txBody>
      </p:sp>
      <p:sp>
        <p:nvSpPr>
          <p:cNvPr id="6" name="TextBox 5">
            <a:extLst>
              <a:ext uri="{FF2B5EF4-FFF2-40B4-BE49-F238E27FC236}">
                <a16:creationId xmlns:a16="http://schemas.microsoft.com/office/drawing/2014/main" id="{289C68C7-DDE0-147A-B4DD-15A07234929F}"/>
              </a:ext>
            </a:extLst>
          </p:cNvPr>
          <p:cNvSpPr txBox="1"/>
          <p:nvPr/>
        </p:nvSpPr>
        <p:spPr>
          <a:xfrm>
            <a:off x="248810" y="5094913"/>
            <a:ext cx="11163299" cy="584775"/>
          </a:xfrm>
          <a:prstGeom prst="rect">
            <a:avLst/>
          </a:prstGeom>
          <a:noFill/>
        </p:spPr>
        <p:txBody>
          <a:bodyPr wrap="square" lIns="91440" tIns="45720" rIns="91440" bIns="45720" anchor="t">
            <a:spAutoFit/>
          </a:bodyPr>
          <a:lstStyle/>
          <a:p>
            <a:r>
              <a:rPr lang="en-US" sz="1600" b="1" i="0" u="none" strike="noStrike" spc="0">
                <a:solidFill>
                  <a:srgbClr val="00343B"/>
                </a:solidFill>
                <a:effectLst/>
              </a:rPr>
              <a:t>Eight</a:t>
            </a:r>
            <a:r>
              <a:rPr lang="en-US" sz="1600" b="1">
                <a:solidFill>
                  <a:srgbClr val="00343B"/>
                </a:solidFill>
              </a:rPr>
              <a:t> </a:t>
            </a:r>
            <a:r>
              <a:rPr lang="en-US" sz="1600" b="1" i="0" u="none" strike="noStrike" spc="0">
                <a:solidFill>
                  <a:srgbClr val="00343B"/>
                </a:solidFill>
                <a:effectLst/>
              </a:rPr>
              <a:t>ERCOT TOs have </a:t>
            </a:r>
            <a:r>
              <a:rPr lang="en-US" sz="1600" b="1">
                <a:solidFill>
                  <a:srgbClr val="00343B"/>
                </a:solidFill>
              </a:rPr>
              <a:t>started implementation of</a:t>
            </a:r>
            <a:r>
              <a:rPr lang="en-US" sz="1600" b="1" i="0" u="none" strike="noStrike" spc="0">
                <a:solidFill>
                  <a:srgbClr val="00343B"/>
                </a:solidFill>
                <a:effectLst/>
              </a:rPr>
              <a:t> </a:t>
            </a:r>
            <a:r>
              <a:rPr lang="en-US" sz="1600" b="1">
                <a:solidFill>
                  <a:srgbClr val="00343B"/>
                </a:solidFill>
              </a:rPr>
              <a:t>the Supplemental/Anti-Stall UFLS Stages. Four TOs </a:t>
            </a:r>
            <a:r>
              <a:rPr lang="en-US" sz="1600" b="1" i="0" u="none" strike="noStrike" spc="0">
                <a:solidFill>
                  <a:srgbClr val="00343B"/>
                </a:solidFill>
                <a:effectLst/>
              </a:rPr>
              <a:t>have completed implementation and provided responses and data confirming full implementation.</a:t>
            </a:r>
            <a:endParaRPr lang="en-US" sz="1600">
              <a:solidFill>
                <a:srgbClr val="00343B"/>
              </a:solidFill>
            </a:endParaRPr>
          </a:p>
        </p:txBody>
      </p:sp>
    </p:spTree>
    <p:extLst>
      <p:ext uri="{BB962C8B-B14F-4D97-AF65-F5344CB8AC3E}">
        <p14:creationId xmlns:p14="http://schemas.microsoft.com/office/powerpoint/2010/main" val="1180870372"/>
      </p:ext>
    </p:extLst>
  </p:cSld>
  <p:clrMapOvr>
    <a:masterClrMapping/>
  </p:clrMapOvr>
</p:sld>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B09EBECCB8E34590BF400895CD6BC0" ma:contentTypeVersion="15" ma:contentTypeDescription="Create a new document." ma:contentTypeScope="" ma:versionID="305c3fd15168a7ae5429d693b7c39072">
  <xsd:schema xmlns:xsd="http://www.w3.org/2001/XMLSchema" xmlns:xs="http://www.w3.org/2001/XMLSchema" xmlns:p="http://schemas.microsoft.com/office/2006/metadata/properties" xmlns:ns2="54b9945b-bdc1-47d8-839f-cb700d43e85f" xmlns:ns3="fb345aca-afcc-41ce-93cb-87b3e88e776f" targetNamespace="http://schemas.microsoft.com/office/2006/metadata/properties" ma:root="true" ma:fieldsID="2a3b082aa8401db88ff397a46ef2b632" ns2:_="" ns3:_="">
    <xsd:import namespace="54b9945b-bdc1-47d8-839f-cb700d43e85f"/>
    <xsd:import namespace="fb345aca-afcc-41ce-93cb-87b3e88e776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Notes" minOccurs="0"/>
                <xsd:element ref="ns2:MediaServiceDateTaken" minOccurs="0"/>
                <xsd:element ref="ns2:JIRA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b9945b-bdc1-47d8-839f-cb700d43e8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102f585-f336-4ab5-8023-668eed9f00b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Notes" ma:index="20" nillable="true" ma:displayName="Notes" ma:format="Dropdown" ma:internalName="Notes">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JIRAStatus" ma:index="22" nillable="true" ma:displayName="Status" ma:description="JIRA Ticket Status" ma:format="Dropdown" ma:internalName="JIRAStatus">
      <xsd:simpleType>
        <xsd:restriction base="dms:Choice">
          <xsd:enumeration value="In Progress"/>
          <xsd:enumeration value="Completed"/>
          <xsd:enumeration value="Recurring"/>
          <xsd:enumeration value="Not Started"/>
          <xsd:enumeration value="Posted As-Is"/>
          <xsd:enumeration value="Posted Updated"/>
          <xsd:enumeration value="Waiting for SME"/>
          <xsd:enumeration value="Verified in Seeq"/>
          <xsd:enumeration value="Added to Tracker"/>
        </xsd:restriction>
      </xsd:simpleType>
    </xsd:element>
  </xsd:schema>
  <xsd:schema xmlns:xsd="http://www.w3.org/2001/XMLSchema" xmlns:xs="http://www.w3.org/2001/XMLSchema" xmlns:dms="http://schemas.microsoft.com/office/2006/documentManagement/types" xmlns:pc="http://schemas.microsoft.com/office/infopath/2007/PartnerControls" targetNamespace="fb345aca-afcc-41ce-93cb-87b3e88e776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05ccff7-e949-445a-8aca-0ad7629958f3}" ma:internalName="TaxCatchAll" ma:showField="CatchAllData" ma:web="fb345aca-afcc-41ce-93cb-87b3e88e776f">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4b9945b-bdc1-47d8-839f-cb700d43e85f">
      <Terms xmlns="http://schemas.microsoft.com/office/infopath/2007/PartnerControls"/>
    </lcf76f155ced4ddcb4097134ff3c332f>
    <TaxCatchAll xmlns="fb345aca-afcc-41ce-93cb-87b3e88e776f" xsi:nil="true"/>
    <JIRAStatus xmlns="54b9945b-bdc1-47d8-839f-cb700d43e85f" xsi:nil="true"/>
    <Notes xmlns="54b9945b-bdc1-47d8-839f-cb700d43e85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0DD554-68E4-4E69-BE19-C41367E35B70}">
  <ds:schemaRefs>
    <ds:schemaRef ds:uri="54b9945b-bdc1-47d8-839f-cb700d43e85f"/>
    <ds:schemaRef ds:uri="fb345aca-afcc-41ce-93cb-87b3e88e776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E754FD2-17D2-4534-9157-8CFDD0166132}">
  <ds:schemaRefs>
    <ds:schemaRef ds:uri="54b9945b-bdc1-47d8-839f-cb700d43e85f"/>
    <ds:schemaRef ds:uri="fb345aca-afcc-41ce-93cb-87b3e88e776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A5F3B15-1EDA-47D5-B690-303F08E28C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ERCOT Official PowerPoint Template - Public</Template>
  <TotalTime>0</TotalTime>
  <Words>1582</Words>
  <Application>Microsoft Office PowerPoint</Application>
  <PresentationFormat>Widescreen</PresentationFormat>
  <Paragraphs>191</Paragraphs>
  <Slides>11</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Aptos</vt:lpstr>
      <vt:lpstr>Arial</vt:lpstr>
      <vt:lpstr>Segoe UI</vt:lpstr>
      <vt:lpstr>Wingdings</vt:lpstr>
      <vt:lpstr>Cover</vt:lpstr>
      <vt:lpstr>Page Design</vt:lpstr>
      <vt:lpstr>PowerPoint Presentation</vt:lpstr>
      <vt:lpstr>Background on the ERCOT UFLS Survey and Requirements​</vt:lpstr>
      <vt:lpstr>2026 UFLS Survey Activity Timeline​</vt:lpstr>
      <vt:lpstr>Standard UFLS Stages - 2026 Survey Results​</vt:lpstr>
      <vt:lpstr>Standard UFLS Stages, NOGRR247​</vt:lpstr>
      <vt:lpstr>Previous Year Comparison of Standard UFLS Stages​</vt:lpstr>
      <vt:lpstr>Supplemental/Anti-Stall UFLS Stages​</vt:lpstr>
      <vt:lpstr>Annual UFLS Survey – Anti-Stall UFLS Stages​</vt:lpstr>
      <vt:lpstr>Supplemental/Anti-Stall UFLS Stages, NOGRR226​</vt:lpstr>
      <vt:lpstr>Previous Year Comparison of Anti-Stall UFLS Stages​</vt:lpstr>
      <vt:lpstr>Questions/Comments?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Bernu, Noah</dc:creator>
  <cp:keywords/>
  <cp:lastModifiedBy>Bernu, Noah</cp:lastModifiedBy>
  <cp:revision>2</cp:revision>
  <dcterms:created xsi:type="dcterms:W3CDTF">2026-08-11T17:15:40Z</dcterms:created>
  <dcterms:modified xsi:type="dcterms:W3CDTF">2026-08-20T15:54:38Z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0x010100B2B09EBECCB8E34590BF400895CD6BC0</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