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6" r:id="rId5"/>
    <p:sldId id="272" r:id="rId6"/>
    <p:sldId id="271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7710"/>
  </p:normalViewPr>
  <p:slideViewPr>
    <p:cSldViewPr snapToGrid="0" snapToObject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8/19/2026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FDC11-FE3E-CC0D-6CAE-63A791293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A54B-6154-9622-2D08-96EF2CBE7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ED2103-0776-6995-AD54-408CEA5240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3F3E64-5EFF-EE41-7031-F7371971AE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69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4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August 26, 2026</a:t>
            </a:r>
          </a:p>
          <a:p>
            <a:r>
              <a:rPr lang="en-US" dirty="0"/>
              <a:t>Blake Holt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59361-4626-FA45-D184-04AAD701027B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4A3D9-A41B-0DE9-631F-FCD999F8367C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F7339-A26B-1923-1E21-2039C97BB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69776-0773-4C6E-5B53-1B7FD255E13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11569321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Endorsements</a:t>
            </a:r>
          </a:p>
          <a:p>
            <a:pPr lvl="1"/>
            <a:r>
              <a:rPr lang="en-US" sz="1800" dirty="0"/>
              <a:t>NPRR1317, Creation of NSG and Clarification of the Types, Usage, and Registration of DG</a:t>
            </a:r>
          </a:p>
          <a:p>
            <a:pPr lvl="1"/>
            <a:r>
              <a:rPr lang="en-US" sz="1800" dirty="0"/>
              <a:t>NPRR1335, Implementation of PUCT Changes to FFSS for Phase 3</a:t>
            </a:r>
          </a:p>
          <a:p>
            <a:pPr lvl="1"/>
            <a:r>
              <a:rPr lang="en-US" sz="1800" dirty="0"/>
              <a:t>NPRR1337, ERS Enhancements</a:t>
            </a:r>
          </a:p>
          <a:p>
            <a:pPr lvl="1"/>
            <a:r>
              <a:rPr lang="en-US" sz="1800" dirty="0"/>
              <a:t>NPRR1342, Mitigated Offer Caps for Contract for Capacity Resources</a:t>
            </a:r>
            <a:endParaRPr lang="en-US" u="sng" dirty="0"/>
          </a:p>
          <a:p>
            <a:r>
              <a:rPr lang="en-US" u="sng" dirty="0"/>
              <a:t>AS Methodology Vote</a:t>
            </a:r>
          </a:p>
          <a:p>
            <a:pPr lvl="1"/>
            <a:r>
              <a:rPr lang="en-US" sz="1800" dirty="0"/>
              <a:t>ERCOT’s proposal failed – 29% affirmative, 16 abstentions</a:t>
            </a:r>
          </a:p>
          <a:p>
            <a:pPr lvl="1"/>
            <a:r>
              <a:rPr lang="en-US" sz="1800" dirty="0"/>
              <a:t>Topics questioned and concerns voiced:</a:t>
            </a:r>
          </a:p>
          <a:p>
            <a:pPr lvl="2"/>
            <a:r>
              <a:rPr lang="en-US" sz="1400" dirty="0"/>
              <a:t>Risk credits</a:t>
            </a:r>
          </a:p>
          <a:p>
            <a:pPr lvl="2"/>
            <a:r>
              <a:rPr lang="en-US" sz="1400" dirty="0"/>
              <a:t>Forecast inaccuracies</a:t>
            </a:r>
          </a:p>
          <a:p>
            <a:pPr lvl="2"/>
            <a:r>
              <a:rPr lang="en-US" sz="1400" dirty="0"/>
              <a:t>Reliance on historical headroom with pending load ramps</a:t>
            </a:r>
          </a:p>
          <a:p>
            <a:pPr lvl="2"/>
            <a:r>
              <a:rPr lang="en-US" sz="1400" dirty="0"/>
              <a:t>Increase in forced outages</a:t>
            </a:r>
          </a:p>
          <a:p>
            <a:pPr lvl="2"/>
            <a:r>
              <a:rPr lang="en-US" sz="1400" dirty="0"/>
              <a:t>Tail event coverage</a:t>
            </a:r>
          </a:p>
          <a:p>
            <a:pPr lvl="2"/>
            <a:r>
              <a:rPr lang="en-US" sz="1400" dirty="0"/>
              <a:t>Full restoration of RRS and Reg-Up</a:t>
            </a:r>
          </a:p>
          <a:p>
            <a:pPr lvl="2"/>
            <a:r>
              <a:rPr lang="en-US" sz="1400" dirty="0"/>
              <a:t>Relationship between AS plan and RUC</a:t>
            </a:r>
          </a:p>
          <a:p>
            <a:pPr lvl="2"/>
            <a:r>
              <a:rPr lang="en-US" sz="1400" dirty="0"/>
              <a:t>2026 AS Methodology discrepancy</a:t>
            </a:r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marL="685800" lvl="2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E113BE-CE76-FE16-27F6-EFCE73878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3BB92AA-34B2-59C6-EA00-E1C0E1FAE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August 5</a:t>
            </a:r>
            <a:r>
              <a:rPr lang="en-US" sz="3600" dirty="0"/>
              <a:t>, 2026</a:t>
            </a:r>
          </a:p>
        </p:txBody>
      </p:sp>
    </p:spTree>
    <p:extLst>
      <p:ext uri="{BB962C8B-B14F-4D97-AF65-F5344CB8AC3E}">
        <p14:creationId xmlns:p14="http://schemas.microsoft.com/office/powerpoint/2010/main" val="92104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7E0-997F-C4EA-9E80-1B3EE4B07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01517A-464E-D239-A481-6B30BCD11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02F90C-0250-A106-D5D7-B950EF268D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August 5</a:t>
            </a:r>
            <a:r>
              <a:rPr lang="en-US" sz="3600" dirty="0"/>
              <a:t>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A156A1-FC88-BB87-20AB-EFEEC3EAA297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954517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1000" b="0" dirty="0"/>
              <a:t>NPRR1255, Introduction of Mitigation of ESRs (CMWG)</a:t>
            </a:r>
          </a:p>
          <a:p>
            <a:r>
              <a:rPr lang="en-US" sz="1000" b="0" dirty="0"/>
              <a:t>NPRR1278, Establishing AGSS as an Ancillary Service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NPRR1284, Guaranteed Reliability Load Process (Withdrawn)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NPRR1296, Residential Demand Response Program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NPRR1317, Creation of NSG and Clarification of the Types, Usage, and Registration of DG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NPRR1333, Establish an Incentive Program for Advanced Grid Support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NPRR1335, Implementation of PUCT Changes to Firm Fuel Supply Service for Phase 3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NPRR1337, ERS Enhancements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>
                <a:solidFill>
                  <a:schemeClr val="accent5"/>
                </a:solidFill>
              </a:rPr>
              <a:t>NPRR1340, Dispatchable Reliability Reserve Service Ancillary Service with Energy Storage Resource Participation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NPRR1342, Mitigated Offer Caps for Contract for Capacity Resources 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>
                <a:solidFill>
                  <a:schemeClr val="accent5"/>
                </a:solidFill>
              </a:rPr>
              <a:t>NPRR1343, Introduction of PTP Obligation Bid Fee in DAM (CMWG)</a:t>
            </a:r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67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strike="sngStrike" dirty="0">
                <a:solidFill>
                  <a:schemeClr val="accent3"/>
                </a:solidFill>
              </a:rPr>
              <a:t>September 2, 2026</a:t>
            </a:r>
          </a:p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October 7,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CEA9FC-8D37-4D59-F971-91F722B055A0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15B870-CD03-F4DB-124A-D66BF1455F87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2052</TotalTime>
  <Words>335</Words>
  <Application>Microsoft Office PowerPoint</Application>
  <PresentationFormat>Widescreen</PresentationFormat>
  <Paragraphs>73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Blake Holt</cp:lastModifiedBy>
  <cp:revision>39</cp:revision>
  <dcterms:created xsi:type="dcterms:W3CDTF">2023-04-25T18:57:27Z</dcterms:created>
  <dcterms:modified xsi:type="dcterms:W3CDTF">2026-08-20T16:41:49Z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