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  <p:sldMasterId id="2147483676" r:id="rId5"/>
  </p:sldMasterIdLst>
  <p:notesMasterIdLst>
    <p:notesMasterId r:id="rId17"/>
  </p:notesMasterIdLst>
  <p:handoutMasterIdLst>
    <p:handoutMasterId r:id="rId18"/>
  </p:handoutMasterIdLst>
  <p:sldIdLst>
    <p:sldId id="256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5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9B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1429" autoAdjust="0"/>
  </p:normalViewPr>
  <p:slideViewPr>
    <p:cSldViewPr snapToGrid="0">
      <p:cViewPr varScale="1">
        <p:scale>
          <a:sx n="71" d="100"/>
          <a:sy n="71" d="100"/>
        </p:scale>
        <p:origin x="2112" y="2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29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63798-09AC-4DC0-B371-1992FED92AE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04D4B-5766-4EA9-B468-A6EAD37A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02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Multiple for a combine loss of approximately </a:t>
            </a:r>
            <a:r>
              <a:rPr lang="en-US" dirty="0"/>
              <a:t>~502 MW</a:t>
            </a:r>
          </a:p>
          <a:p>
            <a:endParaRPr lang="en-US" baseline="0" dirty="0"/>
          </a:p>
          <a:p>
            <a:r>
              <a:rPr lang="en-US" baseline="0" dirty="0"/>
              <a:t>Starting Frequency: 59.979 Hz</a:t>
            </a:r>
          </a:p>
          <a:p>
            <a:r>
              <a:rPr lang="en-US" baseline="0" dirty="0"/>
              <a:t>Minimum Frequency: 59.957 Hz</a:t>
            </a:r>
          </a:p>
          <a:p>
            <a:r>
              <a:rPr lang="en-US" baseline="0" dirty="0"/>
              <a:t>A-C Time : 3 seconds</a:t>
            </a:r>
          </a:p>
          <a:p>
            <a:r>
              <a:rPr lang="en-US" baseline="0" dirty="0"/>
              <a:t>Recovery Time(back to deadband): 4 minutes 24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time.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Contextual Information: A total of 616 MW of regulation Up was deployed during the event. </a:t>
            </a:r>
          </a:p>
          <a:p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Reason for no selection: A-B frequency too small. Event occurred below deadband.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45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4E5B8-35D3-24B4-9627-EBDEC967F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E4C21-1679-B2CE-0047-236C5A4B1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EC7E0-C96A-73C5-7597-D95FF95671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~658 MW</a:t>
            </a:r>
          </a:p>
          <a:p>
            <a:endParaRPr lang="en-US" baseline="0" dirty="0"/>
          </a:p>
          <a:p>
            <a:r>
              <a:rPr lang="en-US" baseline="0" dirty="0"/>
              <a:t>Starting Frequency: 59.987 Hz</a:t>
            </a:r>
          </a:p>
          <a:p>
            <a:r>
              <a:rPr lang="en-US" baseline="0" dirty="0"/>
              <a:t>Minimum Frequency: 59.958 Hz</a:t>
            </a:r>
          </a:p>
          <a:p>
            <a:r>
              <a:rPr lang="en-US" baseline="0" dirty="0"/>
              <a:t>A-C Time : 3 seconds</a:t>
            </a:r>
          </a:p>
          <a:p>
            <a:r>
              <a:rPr lang="en-US" baseline="0" dirty="0"/>
              <a:t>Recovery Time(back to deadband): 3 minutes 19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PA fan issue.</a:t>
            </a: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547 MW of regulation Up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339BD0-4374-70A2-4D86-78D85CFC02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2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9E07C-7BE8-D034-5FE1-57239916A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95E9CB-A2EE-B2E1-115D-737E6C9CA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DC6E84-907F-0CCA-4247-CE2563E212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while experiencing a runback for ~503 MW</a:t>
            </a:r>
          </a:p>
          <a:p>
            <a:endParaRPr lang="en-US" baseline="0" dirty="0"/>
          </a:p>
          <a:p>
            <a:r>
              <a:rPr lang="en-US" baseline="0" dirty="0"/>
              <a:t>Starting Frequency: 59.989 Hz</a:t>
            </a:r>
          </a:p>
          <a:p>
            <a:r>
              <a:rPr lang="en-US" baseline="0" dirty="0"/>
              <a:t>Minimum Frequency: 59.961 Hz</a:t>
            </a:r>
          </a:p>
          <a:p>
            <a:r>
              <a:rPr lang="en-US" baseline="0" dirty="0"/>
              <a:t>A-C Time : 3 seconds</a:t>
            </a:r>
          </a:p>
          <a:p>
            <a:r>
              <a:rPr lang="en-US" baseline="0" dirty="0"/>
              <a:t>Recovery Time(back to deadband): 3 minutes 31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time.</a:t>
            </a: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564 MW of regulation Up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27DFD-FB71-EB6E-C967-0E6832C18A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14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9AFA1-2C89-E189-F29D-9506C6B80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DEE5F1-CF7C-183A-1778-A028EBDA42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113CB1-C581-F357-2530-CFB5B6B92D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~515 MW</a:t>
            </a:r>
          </a:p>
          <a:p>
            <a:endParaRPr lang="en-US" baseline="0" dirty="0"/>
          </a:p>
          <a:p>
            <a:r>
              <a:rPr lang="en-US" baseline="0" dirty="0"/>
              <a:t>Starting Frequency: 60.008 Hz</a:t>
            </a:r>
          </a:p>
          <a:p>
            <a:r>
              <a:rPr lang="en-US" baseline="0" dirty="0"/>
              <a:t>Minimum Frequency: 59.967 Hz</a:t>
            </a:r>
          </a:p>
          <a:p>
            <a:r>
              <a:rPr lang="en-US" baseline="0" dirty="0"/>
              <a:t>A-C Time : 3 seconds</a:t>
            </a:r>
          </a:p>
          <a:p>
            <a:r>
              <a:rPr lang="en-US" baseline="0" dirty="0"/>
              <a:t>Recovery Time(back to deadband): 4 minutes 00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298 MW of regulation Up was deployed during the event.</a:t>
            </a:r>
          </a:p>
          <a:p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596654-B5F8-4FE9-C752-32CF51B96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12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482CB-953A-184A-3D2E-2406468AE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B93519-1DFE-D6A8-FD90-D8387CB530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B1046E-DE92-97C6-FFA9-B6818D685B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~615 MW</a:t>
            </a:r>
          </a:p>
          <a:p>
            <a:endParaRPr lang="en-US" baseline="0" dirty="0"/>
          </a:p>
          <a:p>
            <a:r>
              <a:rPr lang="en-US" baseline="0" dirty="0"/>
              <a:t>Starting Frequency: 59.997 Hz</a:t>
            </a:r>
          </a:p>
          <a:p>
            <a:r>
              <a:rPr lang="en-US" baseline="0" dirty="0"/>
              <a:t>Minimum Frequency: 59.963 Hz</a:t>
            </a:r>
          </a:p>
          <a:p>
            <a:r>
              <a:rPr lang="en-US" baseline="0" dirty="0"/>
              <a:t>A-C Time : 4 seconds</a:t>
            </a:r>
          </a:p>
          <a:p>
            <a:r>
              <a:rPr lang="en-US" baseline="0" dirty="0"/>
              <a:t>Recovery Time(back to deadband): 3 minutes 01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335 MW of regulation Up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5197F-CD00-6288-A34B-C96A9255E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37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2E951-DFBE-C508-B5F1-049F09B79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1137B7-3532-B67E-692F-E9ACBC54C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686ADE-D61C-0B5F-6539-B4A332EDD0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~606 MW</a:t>
            </a:r>
          </a:p>
          <a:p>
            <a:endParaRPr lang="en-US" baseline="0" dirty="0"/>
          </a:p>
          <a:p>
            <a:r>
              <a:rPr lang="en-US" baseline="0" dirty="0"/>
              <a:t>Starting Frequency: 59.983 Hz</a:t>
            </a:r>
          </a:p>
          <a:p>
            <a:r>
              <a:rPr lang="en-US" baseline="0" dirty="0"/>
              <a:t>Minimum Frequency: 59.962 Hz</a:t>
            </a:r>
          </a:p>
          <a:p>
            <a:r>
              <a:rPr lang="en-US" baseline="0" dirty="0"/>
              <a:t>A-C Time : 1 seconds</a:t>
            </a:r>
          </a:p>
          <a:p>
            <a:r>
              <a:rPr lang="en-US" baseline="0" dirty="0"/>
              <a:t>Recovery Time(back to deadband): 3 minutes 18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554 MW of regulation Up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8F55B-DBF6-9F37-D68A-10371798BD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1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409DC-EE2A-20E3-CBA9-541DF723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688959-93CC-88C0-23A5-72C18AB841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EBB97C-C2B6-2094-1042-83FEE97AD8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~522 MW</a:t>
            </a:r>
          </a:p>
          <a:p>
            <a:endParaRPr lang="en-US" baseline="0" dirty="0"/>
          </a:p>
          <a:p>
            <a:r>
              <a:rPr lang="en-US" baseline="0" dirty="0"/>
              <a:t>Starting Frequency: 59.987 Hz</a:t>
            </a:r>
          </a:p>
          <a:p>
            <a:r>
              <a:rPr lang="en-US" baseline="0" dirty="0"/>
              <a:t>Minimum Frequency: 59.966 Hz</a:t>
            </a:r>
          </a:p>
          <a:p>
            <a:r>
              <a:rPr lang="en-US" baseline="0" dirty="0"/>
              <a:t>A-C Time : 2 seconds</a:t>
            </a:r>
          </a:p>
          <a:p>
            <a:r>
              <a:rPr lang="en-US" baseline="0" dirty="0"/>
              <a:t>Recovery Time(back to deadband): 3 minutes 13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262 MW of regulation Up and 300 MW of manual offset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461E0-52F4-0806-8F3D-7F1EA6C24B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717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AEA8C-9F7A-83DE-3242-FD1455EC2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FD3ACE-A922-746D-E70E-B1585E515F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413F49-E112-7F0B-62C4-85F345376F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~467 MW</a:t>
            </a:r>
          </a:p>
          <a:p>
            <a:endParaRPr lang="en-US" baseline="0" dirty="0"/>
          </a:p>
          <a:p>
            <a:r>
              <a:rPr lang="en-US" baseline="0" dirty="0"/>
              <a:t>Starting Frequency: 59.980 Hz</a:t>
            </a:r>
          </a:p>
          <a:p>
            <a:r>
              <a:rPr lang="en-US" baseline="0" dirty="0"/>
              <a:t>Minimum Frequency: 59.964 Hz</a:t>
            </a:r>
          </a:p>
          <a:p>
            <a:r>
              <a:rPr lang="en-US" baseline="0" dirty="0"/>
              <a:t>A-C Time : 3 seconds</a:t>
            </a:r>
          </a:p>
          <a:p>
            <a:r>
              <a:rPr lang="en-US" baseline="0" dirty="0"/>
              <a:t>Recovery Time(back to deadband): 7 minutes 17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616 MW of regulation Up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small. Event occurred below deadband.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119AF7-981B-F961-8337-043D8BBEA1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80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93B4-8BE2-0FD7-4E93-83D653C1C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156ADF-B727-526E-AFEA-EDA109F625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EA2A3C-2FC5-9A62-C72A-96F4229A59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combine cycle partially tripped for ~312 MW</a:t>
            </a:r>
          </a:p>
          <a:p>
            <a:endParaRPr lang="en-US" baseline="0" dirty="0"/>
          </a:p>
          <a:p>
            <a:r>
              <a:rPr lang="en-US" baseline="0" dirty="0"/>
              <a:t>Starting Frequency: 60.012 Hz</a:t>
            </a:r>
          </a:p>
          <a:p>
            <a:r>
              <a:rPr lang="en-US" baseline="0" dirty="0"/>
              <a:t>Minimum Frequency: 59.974 Hz</a:t>
            </a:r>
          </a:p>
          <a:p>
            <a:r>
              <a:rPr lang="en-US" baseline="0" dirty="0"/>
              <a:t>A-C Time : 3 seconds</a:t>
            </a:r>
          </a:p>
          <a:p>
            <a:r>
              <a:rPr lang="en-US" baseline="0" dirty="0"/>
              <a:t>Recovery Time(back to deadband): 5 minutes 38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Due to an 86 on the steam turbine.</a:t>
            </a:r>
            <a:endParaRPr lang="en-US" b="0" i="0" dirty="0">
              <a:solidFill>
                <a:srgbClr val="5B6770"/>
              </a:solidFill>
              <a:effectLst/>
              <a:latin typeface="Trade Gothic Pro 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346 MW of regulation Up </a:t>
            </a:r>
            <a:r>
              <a:rPr lang="en-US" baseline="0"/>
              <a:t>and 200 </a:t>
            </a:r>
            <a:r>
              <a:rPr lang="en-US" baseline="0" dirty="0"/>
              <a:t>MW of manual offset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B41836-BAF7-2F36-E78F-BB559A954C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38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nd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6AB88-A927-0E58-978B-BD672CA0E1A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1127" y="2512291"/>
            <a:ext cx="4405746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1023D64-FDEA-C94D-7B7A-7700863E6A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57663" y="465827"/>
            <a:ext cx="5270915" cy="317795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681CFB4C-0082-7591-D601-508B2E0753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095997" y="4177792"/>
            <a:ext cx="5532581" cy="2333845"/>
          </a:xfrm>
          <a:prstGeom prst="foldedCorner">
            <a:avLst>
              <a:gd name="adj" fmla="val 21194"/>
            </a:avLst>
          </a:prstGeom>
          <a:gradFill>
            <a:gsLst>
              <a:gs pos="100000">
                <a:schemeClr val="bg2">
                  <a:alpha val="76000"/>
                </a:schemeClr>
              </a:gs>
              <a:gs pos="0">
                <a:schemeClr val="bg2"/>
              </a:gs>
            </a:gsLst>
            <a:lin ang="0" scaled="0"/>
          </a:gradFill>
          <a:ln w="25400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588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losing Slide with Social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EC2F0B-AA35-78CE-95EE-010789FFC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3000" y="-1"/>
            <a:ext cx="10515600" cy="58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606C8A0-707B-EA05-8721-6AB65F7FF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122363"/>
            <a:ext cx="5486400" cy="2387600"/>
          </a:xfrm>
        </p:spPr>
        <p:txBody>
          <a:bodyPr anchor="ctr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02038"/>
            <a:ext cx="5486400" cy="1655762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C7A2C0-5595-134D-48E1-6FB56E97C543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6068C8-6094-4312-CC5E-3C2204EF4FCA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23784E-7856-0C97-A430-21C095D74723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26" name="Graphic 25" descr="Google play logo on the left and App Store logo on the right">
            <a:extLst>
              <a:ext uri="{FF2B5EF4-FFF2-40B4-BE49-F238E27FC236}">
                <a16:creationId xmlns:a16="http://schemas.microsoft.com/office/drawing/2014/main" id="{A0C150D5-4154-4FD1-E593-4A43494F719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E719E70-E0CB-D7A4-F4EB-AB9CBE7C4558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28" name="Graphic 27" descr="Instagram icon">
            <a:extLst>
              <a:ext uri="{FF2B5EF4-FFF2-40B4-BE49-F238E27FC236}">
                <a16:creationId xmlns:a16="http://schemas.microsoft.com/office/drawing/2014/main" id="{979AB60E-9770-13B5-9343-6BD72E2CF8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8F1C02E-B451-8399-EA20-4549B65AD7DE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30" name="Graphic 29" descr="Twitter or X  icon">
            <a:extLst>
              <a:ext uri="{FF2B5EF4-FFF2-40B4-BE49-F238E27FC236}">
                <a16:creationId xmlns:a16="http://schemas.microsoft.com/office/drawing/2014/main" id="{2ECCCDE0-AFCD-7893-0AFD-50DF7E31FF6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1583059-78CF-FEAD-60A0-1C0F38F4AAC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32" name="Graphic 31" descr="LinkedIn icon">
            <a:extLst>
              <a:ext uri="{FF2B5EF4-FFF2-40B4-BE49-F238E27FC236}">
                <a16:creationId xmlns:a16="http://schemas.microsoft.com/office/drawing/2014/main" id="{1903480E-F3B1-1C62-9EDC-F53FB9BC74B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BAD8042-AFA6-EFE2-77AF-5DCC566A4431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34" name="Graphic 33" descr="Instagram icon">
            <a:extLst>
              <a:ext uri="{FF2B5EF4-FFF2-40B4-BE49-F238E27FC236}">
                <a16:creationId xmlns:a16="http://schemas.microsoft.com/office/drawing/2014/main" id="{EDBCA817-DEC9-119D-CE2F-884915CACB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020B383-6412-86E2-A484-51635C64859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19,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1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20" name="Group 19" descr="Confidential document label">
            <a:extLst>
              <a:ext uri="{FF2B5EF4-FFF2-40B4-BE49-F238E27FC236}">
                <a16:creationId xmlns:a16="http://schemas.microsoft.com/office/drawing/2014/main" id="{3B6CFFE6-489D-17D2-9884-1ADAECA66C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FA20CA-1326-E8FD-F266-B055679F20E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744901-5CF8-A85F-8C67-5BB032900B25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 dirty="0">
                  <a:solidFill>
                    <a:schemeClr val="bg1"/>
                  </a:solidFill>
                </a:rPr>
                <a:t>CONFIDENTIAL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19,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67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8853-B873-F2E3-2665-37A006BD8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3D3AE-2541-364A-0DC2-19A646A7D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66850"/>
            <a:ext cx="6392090" cy="470535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484181" y="1466850"/>
            <a:ext cx="4174415" cy="2944894"/>
          </a:xfrm>
          <a:prstGeom prst="foldedCorner">
            <a:avLst>
              <a:gd name="adj" fmla="val 10320"/>
            </a:avLst>
          </a:prstGeom>
          <a:solidFill>
            <a:schemeClr val="accent2">
              <a:lumMod val="20000"/>
              <a:lumOff val="80000"/>
              <a:alpha val="6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79343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19,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1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19,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830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19,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76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19,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952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19,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429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19,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590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19,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41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19,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75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4.sv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F4E8A821-1BD9-4724-ABD6-A004261DB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294" r="17425" b="64931"/>
          <a:stretch>
            <a:fillRect/>
          </a:stretch>
        </p:blipFill>
        <p:spPr>
          <a:xfrm>
            <a:off x="-12037" y="1898900"/>
            <a:ext cx="5178058" cy="49590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9B874E-0B1C-F0E0-1F78-1DB99791C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5178057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chemeClr val="accent2">
                  <a:lumMod val="40000"/>
                  <a:lumOff val="60000"/>
                  <a:alpha val="7000"/>
                </a:schemeClr>
              </a:gs>
              <a:gs pos="71000">
                <a:schemeClr val="accent2">
                  <a:lumMod val="75000"/>
                  <a:alpha val="84000"/>
                </a:schemeClr>
              </a:gs>
              <a:gs pos="98000">
                <a:schemeClr val="accent1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">
            <a:extLst>
              <a:ext uri="{FF2B5EF4-FFF2-40B4-BE49-F238E27FC236}">
                <a16:creationId xmlns:a16="http://schemas.microsoft.com/office/drawing/2014/main" id="{A295165F-8CE0-DDCA-5237-2B932188DD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8991" y="1008990"/>
            <a:ext cx="2103141" cy="771516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DD94268F-72AD-EE70-3337-945488081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2036" y="-453125"/>
            <a:ext cx="6215742" cy="2536941"/>
            <a:chOff x="296901" y="-453125"/>
            <a:chExt cx="6215742" cy="2536941"/>
          </a:xfrm>
        </p:grpSpPr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620D9D1C-0D11-F9BF-6CB8-0072234DE7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alphaModFix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14378" r="42058"/>
            <a:stretch>
              <a:fillRect/>
            </a:stretch>
          </p:blipFill>
          <p:spPr>
            <a:xfrm>
              <a:off x="296901" y="-453125"/>
              <a:ext cx="5799099" cy="2536941"/>
            </a:xfrm>
            <a:prstGeom prst="rect">
              <a:avLst/>
            </a:prstGeom>
            <a:effectLst>
              <a:outerShdw blurRad="50800" dist="12700" dir="18900000" algn="bl" rotWithShape="0">
                <a:schemeClr val="accent2">
                  <a:alpha val="77000"/>
                </a:schemeClr>
              </a:outerShdw>
            </a:effectLst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E807B22-4246-6A28-9709-E96598351F1A}"/>
                </a:ext>
              </a:extLst>
            </p:cNvPr>
            <p:cNvSpPr/>
            <p:nvPr userDrawn="1"/>
          </p:nvSpPr>
          <p:spPr>
            <a:xfrm>
              <a:off x="5559728" y="465826"/>
              <a:ext cx="952915" cy="322763"/>
            </a:xfrm>
            <a:prstGeom prst="rect">
              <a:avLst/>
            </a:prstGeom>
            <a:gradFill>
              <a:gsLst>
                <a:gs pos="81000">
                  <a:schemeClr val="bg1">
                    <a:alpha val="32000"/>
                  </a:schemeClr>
                </a:gs>
                <a:gs pos="46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 descr="Confidential document label">
            <a:extLst>
              <a:ext uri="{FF2B5EF4-FFF2-40B4-BE49-F238E27FC236}">
                <a16:creationId xmlns:a16="http://schemas.microsoft.com/office/drawing/2014/main" id="{33B31530-9659-8513-E19D-8F34ED57D0FF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8E04321-1D5D-8912-E36E-E1086CA6F30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61D07FC-2B1F-AD1B-1D64-A6EC42DD709E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24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19,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025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6" r:id="rId8"/>
    <p:sldLayoutId id="2147483691" r:id="rId9"/>
    <p:sldLayoutId id="2147483687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400" b="1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D5737C2-5449-D1BE-ED51-589FDCFE0C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5B6770"/>
                </a:solidFill>
              </a:rPr>
              <a:t>ERCOT Frequency Events</a:t>
            </a:r>
            <a:br>
              <a:rPr lang="en-US" sz="2400" dirty="0">
                <a:solidFill>
                  <a:srgbClr val="5B6770"/>
                </a:solidFill>
              </a:rPr>
            </a:br>
            <a:r>
              <a:rPr lang="en-US" sz="2400" dirty="0">
                <a:solidFill>
                  <a:srgbClr val="5B6770"/>
                </a:solidFill>
              </a:rPr>
              <a:t>July 2026</a:t>
            </a:r>
            <a:br>
              <a:rPr lang="en-US" sz="2400" dirty="0">
                <a:solidFill>
                  <a:srgbClr val="5B6770"/>
                </a:solidFill>
              </a:rPr>
            </a:br>
            <a:br>
              <a:rPr lang="en-US" sz="1800" b="0" dirty="0"/>
            </a:br>
            <a:br>
              <a:rPr lang="en-US" sz="1800" b="0" dirty="0"/>
            </a:br>
            <a:r>
              <a:rPr lang="en-US" sz="1800" b="0" i="1" dirty="0"/>
              <a:t>ERCOT</a:t>
            </a:r>
            <a:br>
              <a:rPr lang="en-US" sz="1800" b="0" i="1" dirty="0"/>
            </a:br>
            <a:r>
              <a:rPr lang="en-US" sz="1800" b="0" dirty="0"/>
              <a:t>Operations Planning</a:t>
            </a:r>
            <a:br>
              <a:rPr lang="en-US" sz="1800" b="0" i="1" dirty="0"/>
            </a:br>
            <a:br>
              <a:rPr lang="en-US" sz="1800" b="0" dirty="0"/>
            </a:br>
            <a:br>
              <a:rPr lang="en-US" sz="1800" b="0" dirty="0"/>
            </a:br>
            <a:r>
              <a:rPr lang="en-US" sz="1600" b="0" dirty="0"/>
              <a:t>PDCWG Meeting</a:t>
            </a:r>
            <a:br>
              <a:rPr lang="en-US" sz="1600" b="0" dirty="0"/>
            </a:br>
            <a:br>
              <a:rPr lang="en-US" sz="1600" b="0" dirty="0"/>
            </a:br>
            <a:br>
              <a:rPr lang="en-US" sz="1600" b="0" dirty="0"/>
            </a:br>
            <a:r>
              <a:rPr lang="en-US" sz="1400" b="0" dirty="0"/>
              <a:t>August 19, 2026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177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E30E1-957B-9862-C9D3-89AFCD2ED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C0188-CE07-75A7-1429-75C91C5D3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7/30/2026 22:40:25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3A959-DACB-9FB3-CD53-101DB8C88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605F07-647B-3593-250F-D31931513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703" y="1490472"/>
            <a:ext cx="10162853" cy="432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40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F1261-2330-B3D3-B96C-777317FAB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489DEC7-531B-C5E2-9F42-3CE6987AF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1122363"/>
            <a:ext cx="5965861" cy="2387600"/>
          </a:xfrm>
        </p:spPr>
        <p:txBody>
          <a:bodyPr>
            <a:normAutofit/>
          </a:bodyPr>
          <a:lstStyle/>
          <a:p>
            <a:r>
              <a:rPr lang="en-US" dirty="0"/>
              <a:t>Questions/Comments?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EF80E6-6E8E-8A2A-DFE7-C8F819E38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59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EF9AA-D439-9FAD-F011-3BE1F8E8C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7/3/2026 14:04:33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91A99D-FE03-514B-9B5E-2B6BD2584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3D2072-52B5-4388-BF39-0D3903EAA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371600"/>
            <a:ext cx="1016285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22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B66B5-B2AA-E4F9-4E7A-7E332C3F5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152C-DD57-3773-3AE8-7965B7CCF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7/7/2026 19:35:49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FFD1FE-C1B3-FEB5-45F5-E5888FF7E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36627E-1310-E74B-7421-D3AB52C43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481329"/>
            <a:ext cx="10162853" cy="446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2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1E4F1-68DF-2F9F-73D8-C6F4DDBCD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CDFC0-D850-0FF2-67B5-8E06EE8D7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7/21/2026 11:35:35 (</a:t>
            </a:r>
            <a:r>
              <a:rPr lang="en-US" dirty="0"/>
              <a:t>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1D5445-F0B2-D41D-9E93-3207E0DF7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F14A84-28C6-D08A-1E6C-7E5A647CD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711" y="1472184"/>
            <a:ext cx="10162853" cy="462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63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6F9A5-2BB9-83D1-CBB8-7ADB966F4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0F2E3-982A-1493-CAC8-D78861092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7/21/2026 15:48:02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ED1EB-6B81-1112-B571-50ABCF68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665382-807F-F522-AFBF-04F0827C5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298448"/>
            <a:ext cx="10162853" cy="452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08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A59D9-F7BA-E7B4-603A-75C30A462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196A9-29D4-6860-5CC5-B94834DCF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7/22/2026 13:43:32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670800-49F5-2180-0B4B-E7608F6CA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D818DE-0C70-CB4E-FFA7-FA3F44156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371600"/>
            <a:ext cx="10162853" cy="456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9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5C11F-27DD-35AD-C8DA-753F5B0AE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7FECE-48B2-B606-4C31-0BFFEFABE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7/22/2026 16:33:58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7B235D-492D-1CCC-A464-CC348AE0E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73742B-7D2D-0895-A469-441A7FC2D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302" y="1658087"/>
            <a:ext cx="10065396" cy="385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80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F44A5-D88C-6F58-666A-5CF34211F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4E6EE-0883-74A5-068D-5D15B7C83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7/29/2026 14:41:34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6A0891-A201-AB7E-3B18-905C465C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A0A560-0CF7-D3CF-141D-205BF4F25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703" y="1435609"/>
            <a:ext cx="10162853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7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25C55-F1E8-5AC9-9BAB-A1C64BD13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DBE2C-8ADB-9825-7055-07072A3F2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7/30/2026 14:15:07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170487-67DA-BBA2-9A3D-D3F8E5437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D8C383-AC9B-66CE-1DBB-22A2985B69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703" y="1371600"/>
            <a:ext cx="10162853" cy="451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52223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 colors">
      <a:dk1>
        <a:srgbClr val="171A1C"/>
      </a:dk1>
      <a:lt1>
        <a:srgbClr val="FFFFFF"/>
      </a:lt1>
      <a:dk2>
        <a:srgbClr val="5B6770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534C9C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ard PowerPoint Template - Public - Final" id="{833816AB-537E-43BB-B85F-956BD495362E}" vid="{CE0FD4D7-447C-427D-A166-4FEE9AEE5CA9}"/>
    </a:ext>
  </a:extLst>
</a:theme>
</file>

<file path=ppt/theme/theme2.xml><?xml version="1.0" encoding="utf-8"?>
<a:theme xmlns:a="http://schemas.openxmlformats.org/drawingml/2006/main" name="1_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ard PowerPoint Template - Public - Final" id="{833816AB-537E-43BB-B85F-956BD495362E}" vid="{A4BA8A48-D60B-4AAE-9BED-80622747CCB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Board of Directors</Audienc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70867C-C13B-4DA0-8481-5C4EBFD44B0B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5f527160-b6a2-448e-b210-55bbe2178a90"/>
    <ds:schemaRef ds:uri="http://purl.org/dc/dcmitype/"/>
    <ds:schemaRef ds:uri="cf8c9251-373f-4ee3-86cf-d97122226a81"/>
    <ds:schemaRef ds:uri="http://schemas.microsoft.com/office/infopath/2007/PartnerControls"/>
    <ds:schemaRef ds:uri="http://purl.org/dc/terms/"/>
    <ds:schemaRef ds:uri="3c917f14-8d40-4289-92aa-fd10f73581c9"/>
  </ds:schemaRefs>
</ds:datastoreItem>
</file>

<file path=customXml/itemProps2.xml><?xml version="1.0" encoding="utf-8"?>
<ds:datastoreItem xmlns:ds="http://schemas.openxmlformats.org/officeDocument/2006/customXml" ds:itemID="{5C33C1F4-4C27-48B1-AEAB-BBD6F8A2A0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5F0D9A-76C6-47AB-8EA6-CBA1772D64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Board PowerPoint Template - Public</Template>
  <TotalTime>1584</TotalTime>
  <Words>737</Words>
  <Application>Microsoft Office PowerPoint</Application>
  <PresentationFormat>Widescreen</PresentationFormat>
  <Paragraphs>129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Trade Gothic Pro Light</vt:lpstr>
      <vt:lpstr>Wingdings</vt:lpstr>
      <vt:lpstr>Cover</vt:lpstr>
      <vt:lpstr>1_Page Design</vt:lpstr>
      <vt:lpstr>ERCOT Frequency Events July 2026   ERCOT Operations Planning   PDCWG Meeting   August 19, 2026  </vt:lpstr>
      <vt:lpstr>7/3/2026 14:04:33 (Non-FME)</vt:lpstr>
      <vt:lpstr>7/7/2026 19:35:49 (Non-FME)</vt:lpstr>
      <vt:lpstr>7/21/2026 11:35:35 (Non-FME)</vt:lpstr>
      <vt:lpstr>7/21/2026 15:48:02 (Non-FME)</vt:lpstr>
      <vt:lpstr>7/22/2026 13:43:32 (Non-FME)</vt:lpstr>
      <vt:lpstr>7/22/2026 16:33:58 (Non-FME)</vt:lpstr>
      <vt:lpstr>7/29/2026 14:41:34 (Non-FME)</vt:lpstr>
      <vt:lpstr>7/30/2026 14:15:07 (Non-FME)</vt:lpstr>
      <vt:lpstr>7/30/2026 22:40:25 (Non-FME)</vt:lpstr>
      <vt:lpstr>Questions/Comments?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ERCOT Template</dc:subject>
  <dc:creator>Lara, Marissa</dc:creator>
  <cp:lastModifiedBy>Lara, Marissa</cp:lastModifiedBy>
  <cp:revision>83</cp:revision>
  <dcterms:created xsi:type="dcterms:W3CDTF">2026-04-03T15:37:21Z</dcterms:created>
  <dcterms:modified xsi:type="dcterms:W3CDTF">2026-08-19T15:16:13Z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0x01010056779995893D9842BA3FA5B9B5E7FD29</vt:lpwstr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2026-02-18T19:02:17Z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9efb9446-8cdd-4ab5-b140-9b00d95b6836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