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 id="2147494277" r:id="rId5"/>
  </p:sldMasterIdLst>
  <p:notesMasterIdLst>
    <p:notesMasterId r:id="rId23"/>
  </p:notesMasterIdLst>
  <p:handoutMasterIdLst>
    <p:handoutMasterId r:id="rId24"/>
  </p:handoutMasterIdLst>
  <p:sldIdLst>
    <p:sldId id="260" r:id="rId6"/>
    <p:sldId id="720" r:id="rId7"/>
    <p:sldId id="712" r:id="rId8"/>
    <p:sldId id="728" r:id="rId9"/>
    <p:sldId id="294" r:id="rId10"/>
    <p:sldId id="722" r:id="rId11"/>
    <p:sldId id="724" r:id="rId12"/>
    <p:sldId id="725" r:id="rId13"/>
    <p:sldId id="726" r:id="rId14"/>
    <p:sldId id="727" r:id="rId15"/>
    <p:sldId id="723" r:id="rId16"/>
    <p:sldId id="713" r:id="rId17"/>
    <p:sldId id="729" r:id="rId18"/>
    <p:sldId id="730" r:id="rId19"/>
    <p:sldId id="731" r:id="rId20"/>
    <p:sldId id="732" r:id="rId21"/>
    <p:sldId id="733" r:id="rId22"/>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032604-94AA-9026-C90A-97EDCCFF6D7F}" v="78" dt="2026-08-19T14:24:23.2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75" d="100"/>
          <a:sy n="75" d="100"/>
        </p:scale>
        <p:origin x="1632" y="48"/>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8/19/2026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8/19/2026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3D40-C1E6-F9E2-F8BA-CC450759A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B1BE9-3E57-E20F-9404-FBEE5B9D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20AFAD-9F68-F351-CD96-8F5FAB5F1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921FC-7403-4710-1870-DF8A77A9D025}"/>
              </a:ext>
            </a:extLst>
          </p:cNvPr>
          <p:cNvSpPr>
            <a:spLocks noGrp="1"/>
          </p:cNvSpPr>
          <p:nvPr>
            <p:ph type="sldNum" sz="quarter" idx="5"/>
          </p:nvPr>
        </p:nvSpPr>
        <p:spPr/>
        <p:txBody>
          <a:bodyPr/>
          <a:lstStyle/>
          <a:p>
            <a:pPr>
              <a:defRPr/>
            </a:pPr>
            <a:fld id="{BB56BE11-F7D4-4A51-97C7-9E59A26F3BF6}" type="slidenum">
              <a:rPr lang="en-US" altLang="en-US" smtClean="0"/>
              <a:pPr>
                <a:defRPr/>
              </a:pPr>
              <a:t>11</a:t>
            </a:fld>
            <a:endParaRPr lang="en-US" altLang="en-US"/>
          </a:p>
        </p:txBody>
      </p:sp>
    </p:spTree>
    <p:extLst>
      <p:ext uri="{BB962C8B-B14F-4D97-AF65-F5344CB8AC3E}">
        <p14:creationId xmlns:p14="http://schemas.microsoft.com/office/powerpoint/2010/main" val="513223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12</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97BF8-B88B-1E3F-861B-AD400D5AF3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618624-40B5-0F63-A178-F844B651BC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5B2F6F-E4FC-C0A5-47C0-714976BA26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C29F15-E283-6A45-97CB-F25F00BADC90}"/>
              </a:ext>
            </a:extLst>
          </p:cNvPr>
          <p:cNvSpPr>
            <a:spLocks noGrp="1"/>
          </p:cNvSpPr>
          <p:nvPr>
            <p:ph type="sldNum" sz="quarter" idx="5"/>
          </p:nvPr>
        </p:nvSpPr>
        <p:spPr/>
        <p:txBody>
          <a:bodyPr/>
          <a:lstStyle/>
          <a:p>
            <a:pPr>
              <a:defRPr/>
            </a:pPr>
            <a:fld id="{BB56BE11-F7D4-4A51-97C7-9E59A26F3BF6}" type="slidenum">
              <a:rPr lang="en-US" altLang="en-US" smtClean="0"/>
              <a:pPr>
                <a:defRPr/>
              </a:pPr>
              <a:t>13</a:t>
            </a:fld>
            <a:endParaRPr lang="en-US" altLang="en-US"/>
          </a:p>
        </p:txBody>
      </p:sp>
    </p:spTree>
    <p:extLst>
      <p:ext uri="{BB962C8B-B14F-4D97-AF65-F5344CB8AC3E}">
        <p14:creationId xmlns:p14="http://schemas.microsoft.com/office/powerpoint/2010/main" val="4288120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AB53F-5D5A-F5B6-0D2F-C980FCC89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5E1BEE-8D0B-B3CB-F61B-27EB634B4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E2D2D6-A67A-A075-F0B4-F4A12E3B02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C6AD7F-4A11-1D93-C5AE-FF5E36711AA0}"/>
              </a:ext>
            </a:extLst>
          </p:cNvPr>
          <p:cNvSpPr>
            <a:spLocks noGrp="1"/>
          </p:cNvSpPr>
          <p:nvPr>
            <p:ph type="sldNum" sz="quarter" idx="5"/>
          </p:nvPr>
        </p:nvSpPr>
        <p:spPr/>
        <p:txBody>
          <a:bodyPr/>
          <a:lstStyle/>
          <a:p>
            <a:pPr>
              <a:defRPr/>
            </a:pPr>
            <a:fld id="{BB56BE11-F7D4-4A51-97C7-9E59A26F3BF6}" type="slidenum">
              <a:rPr lang="en-US" altLang="en-US" smtClean="0"/>
              <a:pPr>
                <a:defRPr/>
              </a:pPr>
              <a:t>14</a:t>
            </a:fld>
            <a:endParaRPr lang="en-US" altLang="en-US"/>
          </a:p>
        </p:txBody>
      </p:sp>
    </p:spTree>
    <p:extLst>
      <p:ext uri="{BB962C8B-B14F-4D97-AF65-F5344CB8AC3E}">
        <p14:creationId xmlns:p14="http://schemas.microsoft.com/office/powerpoint/2010/main" val="2479425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B13ED-ED16-0E15-73F9-CA470E2566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5F3E5C-1E59-591C-0C46-3CC9AD30B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9C2E4D-8C15-8445-C46A-492BE21101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676FAA-0FC0-6B1C-A8EA-9684BC6D271D}"/>
              </a:ext>
            </a:extLst>
          </p:cNvPr>
          <p:cNvSpPr>
            <a:spLocks noGrp="1"/>
          </p:cNvSpPr>
          <p:nvPr>
            <p:ph type="sldNum" sz="quarter" idx="5"/>
          </p:nvPr>
        </p:nvSpPr>
        <p:spPr/>
        <p:txBody>
          <a:bodyPr/>
          <a:lstStyle/>
          <a:p>
            <a:pPr>
              <a:defRPr/>
            </a:pPr>
            <a:fld id="{BB56BE11-F7D4-4A51-97C7-9E59A26F3BF6}" type="slidenum">
              <a:rPr lang="en-US" altLang="en-US" smtClean="0"/>
              <a:pPr>
                <a:defRPr/>
              </a:pPr>
              <a:t>15</a:t>
            </a:fld>
            <a:endParaRPr lang="en-US" altLang="en-US"/>
          </a:p>
        </p:txBody>
      </p:sp>
    </p:spTree>
    <p:extLst>
      <p:ext uri="{BB962C8B-B14F-4D97-AF65-F5344CB8AC3E}">
        <p14:creationId xmlns:p14="http://schemas.microsoft.com/office/powerpoint/2010/main" val="2409287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79F6B-8611-F158-7CDD-4B4C42524D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246311-CD2C-70BA-58DE-C68335BA9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95DD4C-1EBB-5D4C-5DFB-383D4C0C0E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2D23C1-D67A-146D-E9FD-14D143E0BFA8}"/>
              </a:ext>
            </a:extLst>
          </p:cNvPr>
          <p:cNvSpPr>
            <a:spLocks noGrp="1"/>
          </p:cNvSpPr>
          <p:nvPr>
            <p:ph type="sldNum" sz="quarter" idx="5"/>
          </p:nvPr>
        </p:nvSpPr>
        <p:spPr/>
        <p:txBody>
          <a:bodyPr/>
          <a:lstStyle/>
          <a:p>
            <a:pPr>
              <a:defRPr/>
            </a:pPr>
            <a:fld id="{BB56BE11-F7D4-4A51-97C7-9E59A26F3BF6}" type="slidenum">
              <a:rPr lang="en-US" altLang="en-US" smtClean="0"/>
              <a:pPr>
                <a:defRPr/>
              </a:pPr>
              <a:t>16</a:t>
            </a:fld>
            <a:endParaRPr lang="en-US" altLang="en-US"/>
          </a:p>
        </p:txBody>
      </p:sp>
    </p:spTree>
    <p:extLst>
      <p:ext uri="{BB962C8B-B14F-4D97-AF65-F5344CB8AC3E}">
        <p14:creationId xmlns:p14="http://schemas.microsoft.com/office/powerpoint/2010/main" val="387757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B1864-E485-8797-7027-954980774EDE}"/>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671A4218-441A-6906-DC90-F397D40558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C9DD284B-9BC9-BD87-8DCB-43566A9AB7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a:extLst>
              <a:ext uri="{FF2B5EF4-FFF2-40B4-BE49-F238E27FC236}">
                <a16:creationId xmlns:a16="http://schemas.microsoft.com/office/drawing/2014/main" id="{DF89F796-1127-5A19-0798-CB6B2DD5F6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943406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22CA-A7EC-7C8A-A346-7B0C6428D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1C7CD-55CB-20E7-1C91-BD788B5C7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A374-0B83-489D-3731-BA99114CCC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992DD-D8EF-F975-5854-3D388EE7B22A}"/>
              </a:ext>
            </a:extLst>
          </p:cNvPr>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27873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B42A6-E15F-C949-29DE-5A702916F3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513EDF-FB5A-5C2A-0249-35247E1C23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5ED9C2-23BA-43A2-6BCA-11C8301294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877CA6-E632-5DCF-2B8B-B2DB10204D35}"/>
              </a:ext>
            </a:extLst>
          </p:cNvPr>
          <p:cNvSpPr>
            <a:spLocks noGrp="1"/>
          </p:cNvSpPr>
          <p:nvPr>
            <p:ph type="sldNum" sz="quarter" idx="5"/>
          </p:nvPr>
        </p:nvSpPr>
        <p:spPr/>
        <p:txBody>
          <a:bodyPr/>
          <a:lstStyle/>
          <a:p>
            <a:pPr>
              <a:defRPr/>
            </a:pPr>
            <a:fld id="{BB56BE11-F7D4-4A51-97C7-9E59A26F3BF6}" type="slidenum">
              <a:rPr lang="en-US" altLang="en-US" smtClean="0"/>
              <a:pPr>
                <a:defRPr/>
              </a:pPr>
              <a:t>7</a:t>
            </a:fld>
            <a:endParaRPr lang="en-US" altLang="en-US"/>
          </a:p>
        </p:txBody>
      </p:sp>
    </p:spTree>
    <p:extLst>
      <p:ext uri="{BB962C8B-B14F-4D97-AF65-F5344CB8AC3E}">
        <p14:creationId xmlns:p14="http://schemas.microsoft.com/office/powerpoint/2010/main" val="2746255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2FF5C-7E35-A85E-5A4E-C1BC098BDA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3CBFEE-5C29-2B41-5F19-DF7936808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757634-A992-2917-F237-7B173744F2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31FA10-BD80-B552-22D5-53AE76DE3CA0}"/>
              </a:ext>
            </a:extLst>
          </p:cNvPr>
          <p:cNvSpPr>
            <a:spLocks noGrp="1"/>
          </p:cNvSpPr>
          <p:nvPr>
            <p:ph type="sldNum" sz="quarter" idx="5"/>
          </p:nvPr>
        </p:nvSpPr>
        <p:spPr/>
        <p:txBody>
          <a:bodyPr/>
          <a:lstStyle/>
          <a:p>
            <a:pPr>
              <a:defRPr/>
            </a:pPr>
            <a:fld id="{BB56BE11-F7D4-4A51-97C7-9E59A26F3BF6}" type="slidenum">
              <a:rPr lang="en-US" altLang="en-US" smtClean="0"/>
              <a:pPr>
                <a:defRPr/>
              </a:pPr>
              <a:t>8</a:t>
            </a:fld>
            <a:endParaRPr lang="en-US" altLang="en-US"/>
          </a:p>
        </p:txBody>
      </p:sp>
    </p:spTree>
    <p:extLst>
      <p:ext uri="{BB962C8B-B14F-4D97-AF65-F5344CB8AC3E}">
        <p14:creationId xmlns:p14="http://schemas.microsoft.com/office/powerpoint/2010/main" val="738175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6FD52-109D-F4AD-3234-064C6FB40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D97BB-49DE-DA99-532B-5ECD5695A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9C7A65-D5F1-906E-F32D-6575B191F0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18008-B1B5-2685-3AC5-DCCD44D27F45}"/>
              </a:ext>
            </a:extLst>
          </p:cNvPr>
          <p:cNvSpPr>
            <a:spLocks noGrp="1"/>
          </p:cNvSpPr>
          <p:nvPr>
            <p:ph type="sldNum" sz="quarter" idx="5"/>
          </p:nvPr>
        </p:nvSpPr>
        <p:spPr/>
        <p:txBody>
          <a:bodyPr/>
          <a:lstStyle/>
          <a:p>
            <a:pPr>
              <a:defRPr/>
            </a:pPr>
            <a:fld id="{BB56BE11-F7D4-4A51-97C7-9E59A26F3BF6}" type="slidenum">
              <a:rPr lang="en-US" altLang="en-US" smtClean="0"/>
              <a:pPr>
                <a:defRPr/>
              </a:pPr>
              <a:t>9</a:t>
            </a:fld>
            <a:endParaRPr lang="en-US" altLang="en-US"/>
          </a:p>
        </p:txBody>
      </p:sp>
    </p:spTree>
    <p:extLst>
      <p:ext uri="{BB962C8B-B14F-4D97-AF65-F5344CB8AC3E}">
        <p14:creationId xmlns:p14="http://schemas.microsoft.com/office/powerpoint/2010/main" val="3861647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B1AC9-C76C-AB4A-92CE-184AA1641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11453-12EE-59D9-977F-F31D01736E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C4D0A-9DF5-15F1-D63D-48AD10604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4CBC3C-1530-F601-6F30-D311B8588322}"/>
              </a:ext>
            </a:extLst>
          </p:cNvPr>
          <p:cNvSpPr>
            <a:spLocks noGrp="1"/>
          </p:cNvSpPr>
          <p:nvPr>
            <p:ph type="sldNum" sz="quarter" idx="5"/>
          </p:nvPr>
        </p:nvSpPr>
        <p:spPr/>
        <p:txBody>
          <a:bodyPr/>
          <a:lstStyle/>
          <a:p>
            <a:pPr>
              <a:defRPr/>
            </a:pPr>
            <a:fld id="{BB56BE11-F7D4-4A51-97C7-9E59A26F3BF6}" type="slidenum">
              <a:rPr lang="en-US" altLang="en-US" smtClean="0"/>
              <a:pPr>
                <a:defRPr/>
              </a:pPr>
              <a:t>10</a:t>
            </a:fld>
            <a:endParaRPr lang="en-US" altLang="en-US"/>
          </a:p>
        </p:txBody>
      </p:sp>
    </p:spTree>
    <p:extLst>
      <p:ext uri="{BB962C8B-B14F-4D97-AF65-F5344CB8AC3E}">
        <p14:creationId xmlns:p14="http://schemas.microsoft.com/office/powerpoint/2010/main" val="791288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8372475"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4" y="4463717"/>
            <a:ext cx="8372474"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19,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137666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371475" y="1981200"/>
            <a:ext cx="4036219"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4757737" y="1971675"/>
            <a:ext cx="3986213"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19,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8365247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942975" y="461962"/>
            <a:ext cx="3629025"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19,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371475" y="2181225"/>
            <a:ext cx="4200525"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4843462" y="457201"/>
            <a:ext cx="3900488"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0801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942975" y="457200"/>
            <a:ext cx="3629025"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370332" y="2152650"/>
            <a:ext cx="4201668"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4872037" y="0"/>
            <a:ext cx="4271963"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8139966" y="6356351"/>
            <a:ext cx="1004034"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19,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016706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081886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398152" y="1430449"/>
            <a:ext cx="4173848" cy="1848259"/>
          </a:xfrm>
        </p:spPr>
        <p:txBody>
          <a:bodyPr anchor="ctr"/>
          <a:lstStyle>
            <a:lvl1pPr>
              <a:defRPr sz="3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398152" y="3501137"/>
            <a:ext cx="4173848"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6024657" y="1370524"/>
            <a:ext cx="2719293"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6041159" y="1783081"/>
            <a:ext cx="2490693" cy="276999"/>
          </a:xfrm>
          <a:prstGeom prst="rect">
            <a:avLst/>
          </a:prstGeom>
          <a:noFill/>
        </p:spPr>
        <p:txBody>
          <a:bodyPr wrap="square" rtlCol="0">
            <a:spAutoFit/>
          </a:bodyPr>
          <a:lstStyle/>
          <a:p>
            <a:r>
              <a:rPr lang="en-US" sz="12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6024657" y="2442045"/>
            <a:ext cx="2719293" cy="646331"/>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256026" y="2987764"/>
            <a:ext cx="1976343"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6041159" y="3786789"/>
            <a:ext cx="2719293"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4597" y="4359747"/>
            <a:ext cx="236246"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6536605" y="4378550"/>
            <a:ext cx="2324048" cy="253916"/>
          </a:xfrm>
          <a:prstGeom prst="rect">
            <a:avLst/>
          </a:prstGeom>
          <a:noFill/>
        </p:spPr>
        <p:txBody>
          <a:bodyPr wrap="square" rtlCol="0">
            <a:spAutoFit/>
          </a:bodyPr>
          <a:lstStyle/>
          <a:p>
            <a:r>
              <a:rPr lang="en-US" sz="105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6244597" y="4816174"/>
            <a:ext cx="236246"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6536604" y="4823175"/>
            <a:ext cx="1581098" cy="230832"/>
          </a:xfrm>
          <a:prstGeom prst="rect">
            <a:avLst/>
          </a:prstGeom>
          <a:noFill/>
        </p:spPr>
        <p:txBody>
          <a:bodyPr wrap="square" lIns="68580" tIns="34290" rIns="68580" bIns="34290" rtlCol="0" anchor="t">
            <a:spAutoFit/>
          </a:bodyPr>
          <a:lstStyle/>
          <a:p>
            <a:r>
              <a:rPr lang="en-US" sz="105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6244597" y="5292079"/>
            <a:ext cx="236246"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6536605" y="5299080"/>
            <a:ext cx="2349263" cy="230832"/>
          </a:xfrm>
          <a:prstGeom prst="rect">
            <a:avLst/>
          </a:prstGeom>
          <a:noFill/>
        </p:spPr>
        <p:txBody>
          <a:bodyPr wrap="square" lIns="68580" tIns="34290" rIns="68580" bIns="34290" rtlCol="0" anchor="t">
            <a:spAutoFit/>
          </a:bodyPr>
          <a:lstStyle/>
          <a:p>
            <a:r>
              <a:rPr lang="en-US" sz="105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6244596" y="5773360"/>
            <a:ext cx="236247"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6529591" y="5773359"/>
            <a:ext cx="2349263" cy="230832"/>
          </a:xfrm>
          <a:prstGeom prst="rect">
            <a:avLst/>
          </a:prstGeom>
          <a:noFill/>
        </p:spPr>
        <p:txBody>
          <a:bodyPr wrap="square" lIns="68580" tIns="34290" rIns="68580" bIns="34290" rtlCol="0" anchor="t">
            <a:spAutoFit/>
          </a:bodyPr>
          <a:lstStyle/>
          <a:p>
            <a:r>
              <a:rPr lang="en-US" sz="105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398152" y="6356351"/>
            <a:ext cx="4173848"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387426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398151" y="1430449"/>
            <a:ext cx="4173849" cy="1848259"/>
          </a:xfrm>
        </p:spPr>
        <p:txBody>
          <a:bodyPr anchor="ctr"/>
          <a:lstStyle>
            <a:lvl1pPr>
              <a:defRPr sz="3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398151" y="3501137"/>
            <a:ext cx="4173849"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58238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03467" y="108221"/>
            <a:ext cx="52776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398152" y="1430449"/>
            <a:ext cx="3048168" cy="1848259"/>
          </a:xfrm>
        </p:spPr>
        <p:txBody>
          <a:bodyPr anchor="ctr"/>
          <a:lstStyle>
            <a:lvl1pPr>
              <a:defRPr sz="3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398151" y="3501137"/>
            <a:ext cx="3058826"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3807619" y="1371600"/>
            <a:ext cx="493633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3580169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400050" y="1122363"/>
            <a:ext cx="8343900" cy="2387600"/>
          </a:xfrm>
        </p:spPr>
        <p:txBody>
          <a:bodyPr anchor="ctr">
            <a:normAutofit/>
          </a:bodyPr>
          <a:lstStyle>
            <a:lvl1pPr algn="ctr">
              <a:defRPr sz="3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400050" y="3602038"/>
            <a:ext cx="8343900" cy="1655762"/>
          </a:xfrm>
        </p:spPr>
        <p:txBody>
          <a:bodyPr wrap="square"/>
          <a:lstStyle>
            <a:lvl1pPr marL="0" indent="0" algn="ctr">
              <a:buNone/>
              <a:defRPr sz="1800" b="1">
                <a:solidFill>
                  <a:srgbClr val="00829B"/>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19,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439340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8390786"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0" y="6356351"/>
            <a:ext cx="6007895"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6537663" y="6356351"/>
            <a:ext cx="2079955" cy="365125"/>
          </a:xfrm>
        </p:spPr>
        <p:txBody>
          <a:bodyPr/>
          <a:lstStyle/>
          <a:p>
            <a:fld id="{14560760-0B16-41B8-81DA-58FA2187E1CC}" type="datetime4">
              <a:rPr lang="en-US" smtClean="0"/>
              <a:t>August 19,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8743950" y="6356351"/>
            <a:ext cx="40005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033093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August 19,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648394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4572001" y="0"/>
            <a:ext cx="457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348615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August 19,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90201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515064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5698502" y="1676401"/>
            <a:ext cx="3045447"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411480" indent="-13716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19,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05826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942975" y="457200"/>
            <a:ext cx="4493419"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371475" y="1676400"/>
            <a:ext cx="5093494"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5" y="4463717"/>
            <a:ext cx="5100638"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6057901" y="533401"/>
            <a:ext cx="268605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1" y="6356351"/>
            <a:ext cx="5072062"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19,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3293654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6" Type="http://schemas.openxmlformats.org/officeDocument/2006/relationships/image" Target="../media/image2.sv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400050" y="1706252"/>
            <a:ext cx="83439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6537663" y="6356351"/>
            <a:ext cx="2079955" cy="365125"/>
          </a:xfrm>
          <a:prstGeom prst="rect">
            <a:avLst/>
          </a:prstGeom>
        </p:spPr>
        <p:txBody>
          <a:bodyPr vert="horz" lIns="0" tIns="0" rIns="0" bIns="0" rtlCol="0" anchor="ctr"/>
          <a:lstStyle>
            <a:lvl1pPr algn="ctr">
              <a:defRPr sz="900">
                <a:solidFill>
                  <a:srgbClr val="5B6770"/>
                </a:solidFill>
              </a:defRPr>
            </a:lvl1pPr>
          </a:lstStyle>
          <a:p>
            <a:fld id="{B145F6E8-FE0B-4A87-A96D-6C3DE3AC3724}" type="datetime4">
              <a:rPr lang="en-US" smtClean="0"/>
              <a:t>August 19,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400050" y="6356351"/>
            <a:ext cx="6007895" cy="365125"/>
          </a:xfrm>
          <a:prstGeom prst="rect">
            <a:avLst/>
          </a:prstGeom>
          <a:solidFill>
            <a:schemeClr val="bg1"/>
          </a:solidFill>
        </p:spPr>
        <p:txBody>
          <a:bodyPr vert="horz" lIns="0" tIns="0" rIns="0" bIns="0" rtlCol="0" anchor="ctr"/>
          <a:lstStyle>
            <a:lvl1pPr algn="l">
              <a:defRPr sz="9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8743950" y="6356351"/>
            <a:ext cx="400050" cy="365125"/>
          </a:xfrm>
          <a:prstGeom prst="rect">
            <a:avLst/>
          </a:prstGeom>
          <a:solidFill>
            <a:schemeClr val="bg1"/>
          </a:solidFill>
        </p:spPr>
        <p:txBody>
          <a:bodyPr vert="horz" wrap="square" lIns="91440" tIns="45720" rIns="91440" bIns="45720" rtlCol="0" anchor="ctr">
            <a:normAutofit/>
          </a:bodyPr>
          <a:lstStyle>
            <a:lvl1pPr algn="ctr">
              <a:defRPr sz="9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6"/>
              </a:ext>
            </a:extLst>
          </a:blip>
          <a:srcRect/>
          <a:stretch/>
        </p:blipFill>
        <p:spPr>
          <a:xfrm>
            <a:off x="103467" y="108221"/>
            <a:ext cx="52776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3191320289"/>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 id="2147494281" r:id="rId4"/>
    <p:sldLayoutId id="2147494282" r:id="rId5"/>
    <p:sldLayoutId id="2147494283" r:id="rId6"/>
    <p:sldLayoutId id="2147494284" r:id="rId7"/>
    <p:sldLayoutId id="2147494285" r:id="rId8"/>
    <p:sldLayoutId id="2147494286" r:id="rId9"/>
    <p:sldLayoutId id="2147494287" r:id="rId10"/>
    <p:sldLayoutId id="2147494288" r:id="rId11"/>
    <p:sldLayoutId id="2147494289" r:id="rId12"/>
    <p:sldLayoutId id="2147494290" r:id="rId13"/>
    <p:sldLayoutId id="2147494291" r:id="rId14"/>
  </p:sldLayoutIdLst>
  <p:hf hdr="0" ft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0" indent="0" algn="l" defTabSz="685800" rtl="0" eaLnBrk="1" latinLnBrk="0" hangingPunct="1">
        <a:lnSpc>
          <a:spcPct val="100000"/>
        </a:lnSpc>
        <a:spcBef>
          <a:spcPts val="225"/>
        </a:spcBef>
        <a:spcAft>
          <a:spcPts val="225"/>
        </a:spcAft>
        <a:buFont typeface="Arial" panose="020B0604020202020204" pitchFamily="34" charset="0"/>
        <a:buNone/>
        <a:defRPr sz="1200" b="0" kern="1200">
          <a:solidFill>
            <a:schemeClr val="tx1"/>
          </a:solidFill>
          <a:latin typeface="+mn-lt"/>
          <a:ea typeface="+mn-ea"/>
          <a:cs typeface="+mn-cs"/>
        </a:defRPr>
      </a:lvl1pPr>
      <a:lvl2pPr marL="41148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2pPr>
      <a:lvl3pPr marL="54864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3pPr>
      <a:lvl4pPr marL="68580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4pPr>
      <a:lvl5pPr marL="82296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August 26,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B3868-4AFF-D56F-1591-01E8A1FDE381}"/>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CCBCC91C-6935-76D5-30D6-9F477427E68E}"/>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NPRR1336, Language Clean-up for NPRR1188 Implementation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8C30B920-D41A-0824-130E-37954F997195}"/>
              </a:ext>
            </a:extLst>
          </p:cNvPr>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corrects language related to the implementation of NPRR1188, Implement Nodal Dispatch and Energy Settlement for Controllable Load Resources.</a:t>
            </a:r>
          </a:p>
          <a:p>
            <a:r>
              <a:rPr lang="en-US" b="1" dirty="0"/>
              <a:t>Impact Analysis:</a:t>
            </a:r>
            <a:r>
              <a:rPr lang="en-US" dirty="0"/>
              <a:t>  No impact (There are no additional impacts to this NPRR beyond what was captured in the Impact Analysis for NPRR1188)</a:t>
            </a:r>
          </a:p>
          <a:p>
            <a:r>
              <a:rPr lang="en-US" b="1" dirty="0"/>
              <a:t>Proposed Effective Date:  </a:t>
            </a:r>
            <a:r>
              <a:rPr lang="en-US" dirty="0"/>
              <a:t>Upon system implementation of NPRR1188</a:t>
            </a:r>
          </a:p>
          <a:p>
            <a:r>
              <a:rPr lang="en-US" b="1" dirty="0"/>
              <a:t>PRS Decision:</a:t>
            </a:r>
            <a:r>
              <a:rPr lang="en-US" dirty="0"/>
              <a:t>  On 8/12/26, PRS voted unanimously to grant NPRR1336 Urgent status; to recommend approval of NPRR1336 as amended by the 8/6/26 ERCOT comments; and to forward to TAC NPRR1336 and the 8/11/26 Revised Impact Analysis.</a:t>
            </a:r>
          </a:p>
        </p:txBody>
      </p:sp>
    </p:spTree>
    <p:extLst>
      <p:ext uri="{BB962C8B-B14F-4D97-AF65-F5344CB8AC3E}">
        <p14:creationId xmlns:p14="http://schemas.microsoft.com/office/powerpoint/2010/main" val="77688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6B42-9131-9A8D-23F4-73574034113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16DA94A-BC28-C00C-41F3-DE728C94C4AA}"/>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NPRR1337, ERS Enhancements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628C58B4-CDC3-5EB1-BA27-034D67BB3164}"/>
              </a:ext>
            </a:extLst>
          </p:cNvPr>
          <p:cNvSpPr>
            <a:spLocks noChangeArrowheads="1"/>
          </p:cNvSpPr>
          <p:nvPr/>
        </p:nvSpPr>
        <p:spPr bwMode="auto">
          <a:xfrm>
            <a:off x="304800" y="678426"/>
            <a:ext cx="84980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implements an ERS Alternate Baseline test (“ABT”) to determine if an Emergency Response Service (ERS) Resource can qualify to have its performance based on the ERS Alternate Baseline and changes the availability performance metric from a QSE Portfolio Factor combining all ERS Time Periods to having an individual QSE Portfolio Factor for each ERS Time Period.</a:t>
            </a:r>
          </a:p>
          <a:p>
            <a:r>
              <a:rPr lang="en-US" b="1" dirty="0"/>
              <a:t>Impact Analysis:</a:t>
            </a:r>
            <a:r>
              <a:rPr lang="en-US" dirty="0"/>
              <a:t>  Less than $20K O&amp;M</a:t>
            </a:r>
          </a:p>
          <a:p>
            <a:r>
              <a:rPr lang="en-US" b="1" dirty="0"/>
              <a:t>Proposed Effective Date:  </a:t>
            </a:r>
            <a:r>
              <a:rPr lang="en-US" dirty="0"/>
              <a:t>Upon system implementation</a:t>
            </a:r>
          </a:p>
          <a:p>
            <a:r>
              <a:rPr lang="en-US" b="1" dirty="0"/>
              <a:t>PRS Decision:</a:t>
            </a:r>
            <a:r>
              <a:rPr lang="en-US" dirty="0"/>
              <a:t>  On 8/12/26, PRS voted unanimously to grant NPRR1337 Urgent status; to recommend approval of NPRR1337 as amended by the 8/3/26 ERCOT comments; and to forward to TAC NPRR1337 and the 5/26/26 Impact Analysis.</a:t>
            </a:r>
          </a:p>
        </p:txBody>
      </p:sp>
    </p:spTree>
    <p:extLst>
      <p:ext uri="{BB962C8B-B14F-4D97-AF65-F5344CB8AC3E}">
        <p14:creationId xmlns:p14="http://schemas.microsoft.com/office/powerpoint/2010/main" val="1255019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NPRR1338, Restructure Long-Term Auction Sequence Auctions to Six Monthly Optimizations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restructures the Long-Term Auction Sequence auctions, currently structured as three time-of-use optimizations, to six single-month optimizations.</a:t>
            </a:r>
          </a:p>
          <a:p>
            <a:r>
              <a:rPr lang="en-US" b="1" dirty="0"/>
              <a:t>Impact Analysis:</a:t>
            </a:r>
            <a:r>
              <a:rPr lang="en-US" dirty="0"/>
              <a:t>  Between $750K and $1.2M</a:t>
            </a:r>
          </a:p>
          <a:p>
            <a:r>
              <a:rPr lang="en-US" b="1" dirty="0"/>
              <a:t>Proposed Effective Date:  </a:t>
            </a:r>
            <a:r>
              <a:rPr lang="en-US" dirty="0"/>
              <a:t>Upon system implementation – Priority 2027; Rank 4930</a:t>
            </a:r>
          </a:p>
          <a:p>
            <a:r>
              <a:rPr lang="en-US" b="1" dirty="0"/>
              <a:t>PRS Decision:</a:t>
            </a:r>
            <a:r>
              <a:rPr lang="en-US" dirty="0"/>
              <a:t>  On 7/15/26, PRS voted unanimously to recommend approval of NPRR1338 as submitted.  On 8/12/26, PRS voted unanimously to endorse and forward to TAC the 7/15/26 PRS Report and 5/29/26 Impact Analysis for NPRR1338 with a recommended priority of 2027 and rank of 4930.</a:t>
            </a:r>
          </a:p>
        </p:txBody>
      </p:sp>
    </p:spTree>
    <p:extLst>
      <p:ext uri="{BB962C8B-B14F-4D97-AF65-F5344CB8AC3E}">
        <p14:creationId xmlns:p14="http://schemas.microsoft.com/office/powerpoint/2010/main" val="23348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8460F-6F38-F9FD-6E8C-6F4DF412D4C2}"/>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600BCDB5-9F67-DF26-9CA1-60289E139506}"/>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NPRR1339, Protocol Clean Up and Alignment with RTC+B Implementation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A71AA9CE-FD23-85FF-99AA-4887BEEB4D1B}"/>
              </a:ext>
            </a:extLst>
          </p:cNvPr>
          <p:cNvSpPr>
            <a:spLocks noChangeArrowheads="1"/>
          </p:cNvSpPr>
          <p:nvPr/>
        </p:nvSpPr>
        <p:spPr bwMode="auto">
          <a:xfrm>
            <a:off x="304800" y="678426"/>
            <a:ext cx="849800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ERCOT</a:t>
            </a:r>
          </a:p>
          <a:p>
            <a:r>
              <a:rPr lang="en-US" sz="1600" b="1" dirty="0">
                <a:latin typeface="Arial"/>
                <a:cs typeface="Arial"/>
              </a:rPr>
              <a:t>Revision Description:  </a:t>
            </a:r>
            <a:r>
              <a:rPr lang="en-US" sz="1600" dirty="0">
                <a:latin typeface="Arial"/>
                <a:cs typeface="Arial"/>
              </a:rPr>
              <a:t>This NPRR corrects misalignment of Protocol language with the Real-Time Co-optimization plus Batteries (RTC+B) implementation. The proposed changes are: corrects the duration requirement of ERCOT Contingency Reserve Service (ECRS). NPRR1282, Ancillary Service Duration under Real-Time Co-Optimization, set the duration requirement for ECRS to one hour, but certain sections were inadvertently omitted from NPRR1282 and still reflect the previous two-hour duration. This NPRR corrects those references to align with the as-built one-hour duration for ECRS; removes Fast-Responding Regulation Service (FRRS) reference in Section 4.4.7.3, Ancillary Service Trades, since FRRS was deleted with the RTC+B implementation; removes the requirement for Energy Storage Resources (ESRs) to telemeter the next Operating Hour Ancillary Service Responsibilities, which is no longer applicable following the removal of Ancillary Service Responsibilities under RTC+B; and removes references to Ancillary Service Responsibility and Ancillary Service Schedule, </a:t>
            </a:r>
            <a:r>
              <a:rPr lang="en-US" sz="1600">
                <a:latin typeface="Arial"/>
                <a:cs typeface="Arial"/>
              </a:rPr>
              <a:t>as language is no longer applicable under RTC+B, in </a:t>
            </a:r>
            <a:r>
              <a:rPr lang="en-US" sz="1600" dirty="0">
                <a:latin typeface="Arial"/>
                <a:cs typeface="Arial"/>
              </a:rPr>
              <a:t>several sections, and replaces the Ancillary Service Responsibilities with Ancillary Service awards wherever applicable.</a:t>
            </a:r>
          </a:p>
          <a:p>
            <a:r>
              <a:rPr lang="en-US" sz="1600" b="1" dirty="0"/>
              <a:t>Impact Analysis:</a:t>
            </a:r>
            <a:r>
              <a:rPr lang="en-US" sz="1600" dirty="0"/>
              <a:t>  No impact</a:t>
            </a:r>
          </a:p>
          <a:p>
            <a:r>
              <a:rPr lang="en-US" sz="1600" b="1" dirty="0"/>
              <a:t>Proposed Effective Date:  </a:t>
            </a:r>
            <a:r>
              <a:rPr lang="en-US" sz="1600" dirty="0"/>
              <a:t>The first of the month following PUCT approval</a:t>
            </a:r>
          </a:p>
          <a:p>
            <a:r>
              <a:rPr lang="en-US" sz="1600" b="1" dirty="0"/>
              <a:t>PRS Decision:</a:t>
            </a:r>
            <a:r>
              <a:rPr lang="en-US" sz="1600" dirty="0"/>
              <a:t>  On 7/15/26, PRS voted unanimously to recommend approval of NPRR1339 as submitted.  On 8/12/26, PRS voted unanimously to endorse and forward to TAC the 7/15/26 PRS Report and 5/29/26 Impact Analysis for NPRR1339.</a:t>
            </a:r>
          </a:p>
        </p:txBody>
      </p:sp>
    </p:spTree>
    <p:extLst>
      <p:ext uri="{BB962C8B-B14F-4D97-AF65-F5344CB8AC3E}">
        <p14:creationId xmlns:p14="http://schemas.microsoft.com/office/powerpoint/2010/main" val="2247007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12624-B9C2-E413-3572-A7B1DED08678}"/>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F81CDB9-729D-0035-0F38-255B32A13BCC}"/>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NPRR1341, Related to LPGRR077, Profile Decision Tree Excel-to-Word</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2D3EA11E-B462-EFDC-BF85-667D8BE46BC5}"/>
              </a:ext>
            </a:extLst>
          </p:cNvPr>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relocates select terms from Load Profiling Guide Section 19.1, Definitions, to Protocol Section 2.1, Definitions, removes the term ‘Time of Use Schedule (TOUS)’, and updates section references related to the Profile Decision Tree.</a:t>
            </a:r>
          </a:p>
          <a:p>
            <a:r>
              <a:rPr lang="en-US" b="1" dirty="0"/>
              <a:t>Impact Analysis:</a:t>
            </a:r>
            <a:r>
              <a:rPr lang="en-US" dirty="0"/>
              <a:t>  No impact (There are no additional impacts to this NPRR beyond what was captured in the Impact Analysis for Load Profiling Guide Revision Request (LPGRR) 077, Profile Decision Tree Excel-to-Word Conversion)</a:t>
            </a:r>
          </a:p>
          <a:p>
            <a:r>
              <a:rPr lang="en-US" b="1" dirty="0"/>
              <a:t>Proposed Effective Date:  </a:t>
            </a:r>
            <a:r>
              <a:rPr lang="en-US" dirty="0"/>
              <a:t>Upon system implementation of LPGRR077</a:t>
            </a:r>
          </a:p>
          <a:p>
            <a:r>
              <a:rPr lang="en-US" b="1" dirty="0"/>
              <a:t>PRS Decision:</a:t>
            </a:r>
            <a:r>
              <a:rPr lang="en-US" dirty="0"/>
              <a:t>  On 7/15/26, PRS voted unanimously to recommend approval of NPRR1341 as submitted.  On 8/12/26, PRS voted unanimously to endorse and forward to TAC the 7/15/26 PRS Report and 6/23/26 Impact Analysis for NPRR1341.</a:t>
            </a:r>
          </a:p>
        </p:txBody>
      </p:sp>
    </p:spTree>
    <p:extLst>
      <p:ext uri="{BB962C8B-B14F-4D97-AF65-F5344CB8AC3E}">
        <p14:creationId xmlns:p14="http://schemas.microsoft.com/office/powerpoint/2010/main" val="1287800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795A3-0610-DB17-4CF3-A4A8AA231BB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9E6DA65-F8BF-522B-09D9-FACB592A2D95}"/>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NPRR1342, Mitigated Offer Caps for Contract for Capacity Resources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D7E4F28-7E07-B63D-790E-CEC51EAD85F2}"/>
              </a:ext>
            </a:extLst>
          </p:cNvPr>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creates a new process for determining the Mitigated Offer Cap (MOC) for Contract for Capacity (C4C) Resources procured through Section 6.5.1.1, ERCOT Control Area Authority.  This NPRR proposes using market design principles to allow the C4C Resource to be Dispatched but still be above other Resources that solve the same constraint.</a:t>
            </a:r>
          </a:p>
          <a:p>
            <a:r>
              <a:rPr lang="en-US" b="1" dirty="0"/>
              <a:t>Impact Analysis:</a:t>
            </a:r>
            <a:r>
              <a:rPr lang="en-US" dirty="0"/>
              <a:t>  Between $250K and $350K</a:t>
            </a:r>
          </a:p>
          <a:p>
            <a:r>
              <a:rPr lang="en-US" b="1" dirty="0"/>
              <a:t>Proposed Effective Date:  </a:t>
            </a:r>
            <a:r>
              <a:rPr lang="en-US" dirty="0"/>
              <a:t>Upon system implementation – Priority 2026; Rank 2970</a:t>
            </a:r>
          </a:p>
          <a:p>
            <a:r>
              <a:rPr lang="en-US" b="1" dirty="0"/>
              <a:t>PRS Decision:</a:t>
            </a:r>
            <a:r>
              <a:rPr lang="en-US" dirty="0"/>
              <a:t>  On 8/12/26, PRS voted unanimously to grant NPRR1342 Urgent status; to recommend approval of NPRR1342 as submitted; and to forward to TAC NPRR1342 and the 6/30/26 Impact Analysis with a recommended priority of 2026 and rank of 2970.</a:t>
            </a:r>
          </a:p>
        </p:txBody>
      </p:sp>
    </p:spTree>
    <p:extLst>
      <p:ext uri="{BB962C8B-B14F-4D97-AF65-F5344CB8AC3E}">
        <p14:creationId xmlns:p14="http://schemas.microsoft.com/office/powerpoint/2010/main" val="1192358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6D19A-4B97-549F-901B-085D303C45D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57BD42ED-FE3A-D78A-B137-4371DC5FB502}"/>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NPRR1344, Move OBD to Section 19 – Texas Market Test Plan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5212853-6698-988A-89B7-C9D129A60F29}"/>
              </a:ext>
            </a:extLst>
          </p:cNvPr>
          <p:cNvSpPr>
            <a:spLocks noChangeArrowheads="1"/>
          </p:cNvSpPr>
          <p:nvPr/>
        </p:nvSpPr>
        <p:spPr bwMode="auto">
          <a:xfrm>
            <a:off x="304800" y="678426"/>
            <a:ext cx="84980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incorporates the Other Binding Document “Texas Market Test Plan” into the Protocols to standardize the approval process.</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8/12/26, PRS voted unanimously to grant NPRR1344 Urgent status; to recommend approval of NPRR1344 as submitted; and to forward to TAC NPRR1344 and the 7/28/26 Impact Analysis.</a:t>
            </a:r>
          </a:p>
        </p:txBody>
      </p:sp>
    </p:spTree>
    <p:extLst>
      <p:ext uri="{BB962C8B-B14F-4D97-AF65-F5344CB8AC3E}">
        <p14:creationId xmlns:p14="http://schemas.microsoft.com/office/powerpoint/2010/main" val="1841417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975" y="1200151"/>
            <a:ext cx="6865144" cy="289187"/>
          </a:xfrm>
        </p:spPr>
        <p:txBody>
          <a:bodyPr/>
          <a:lstStyle/>
          <a:p>
            <a:r>
              <a:rPr lang="en-US" dirty="0"/>
              <a:t>2026 Release Targets - Approved NPRRs / SCRs / xGRRs</a:t>
            </a:r>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725560" y="5175571"/>
            <a:ext cx="170859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b="0" kern="0" dirty="0">
                <a:solidFill>
                  <a:srgbClr val="000000"/>
                </a:solidFill>
                <a:cs typeface="+mn-cs"/>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4832107" y="5548053"/>
            <a:ext cx="2380811" cy="2192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825" kern="0">
                <a:solidFill>
                  <a:srgbClr val="000000"/>
                </a:solidFill>
                <a:cs typeface="+mn-cs"/>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491300" y="5167660"/>
            <a:ext cx="1235468" cy="5886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600" b="0" kern="0" dirty="0">
                <a:solidFill>
                  <a:srgbClr val="000000"/>
                </a:solidFill>
                <a:cs typeface="+mn-cs"/>
              </a:rPr>
              <a:t>APPENDIX</a:t>
            </a:r>
          </a:p>
          <a:p>
            <a:pPr defTabSz="685800" eaLnBrk="1" hangingPunct="1">
              <a:defRPr/>
            </a:pPr>
            <a:r>
              <a:rPr lang="en-US" sz="525" b="0" kern="0" dirty="0">
                <a:solidFill>
                  <a:srgbClr val="FF0000"/>
                </a:solidFill>
                <a:cs typeface="+mn-cs"/>
              </a:rPr>
              <a:t>Red Text</a:t>
            </a:r>
            <a:r>
              <a:rPr lang="en-US" sz="525" b="0" kern="0" dirty="0">
                <a:solidFill>
                  <a:srgbClr val="000000"/>
                </a:solidFill>
                <a:cs typeface="+mn-cs"/>
              </a:rPr>
              <a:t>: New additions and target release changes</a:t>
            </a:r>
          </a:p>
          <a:p>
            <a:pPr defTabSz="685800" eaLnBrk="1" hangingPunct="1">
              <a:defRPr/>
            </a:pPr>
            <a:r>
              <a:rPr lang="en-US" sz="525" b="0" strike="sngStrike" kern="0" dirty="0">
                <a:solidFill>
                  <a:srgbClr val="000000"/>
                </a:solidFill>
                <a:cs typeface="+mn-cs"/>
              </a:rPr>
              <a:t>Strike-Through Text</a:t>
            </a:r>
            <a:r>
              <a:rPr lang="en-US" sz="525" b="0" kern="0" dirty="0">
                <a:solidFill>
                  <a:srgbClr val="000000"/>
                </a:solidFill>
                <a:cs typeface="+mn-cs"/>
              </a:rPr>
              <a:t>: Previous target release</a:t>
            </a:r>
          </a:p>
          <a:p>
            <a:pPr defTabSz="685800" eaLnBrk="1" hangingPunct="1">
              <a:defRPr/>
            </a:pPr>
            <a:r>
              <a:rPr lang="en-US" sz="525" b="0" kern="0" dirty="0">
                <a:solidFill>
                  <a:srgbClr val="000000"/>
                </a:solidFill>
                <a:cs typeface="+mn-cs"/>
              </a:rPr>
              <a:t>(a), (b), etc.: M</a:t>
            </a:r>
            <a:r>
              <a:rPr lang="en-US" sz="525" b="0" kern="0" dirty="0" err="1">
                <a:solidFill>
                  <a:srgbClr val="000000"/>
                </a:solidFill>
                <a:cs typeface="+mn-cs"/>
              </a:rPr>
              <a:t>ultiple</a:t>
            </a:r>
            <a:r>
              <a:rPr lang="en-US" sz="525" b="0" kern="0" dirty="0">
                <a:solidFill>
                  <a:srgbClr val="000000"/>
                </a:solidFill>
                <a:cs typeface="+mn-cs"/>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725560" y="1517112"/>
          <a:ext cx="6629400" cy="2166005"/>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8749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1/28-1/29</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2/25-2/26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3/25-3/26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4/29-4/30</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5/27-5/28</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6/24-6/25</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76936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NPRR1234</a:t>
                      </a:r>
                      <a:r>
                        <a:rPr kumimoji="0" lang="en-US" sz="8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4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 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NPRR1266</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5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NPRR1277</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 NPRR1287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700" b="0" i="0" u="none" strike="noStrike" kern="1200" cap="none" normalizeH="0" baseline="0" dirty="0" err="1">
                          <a:ln>
                            <a:noFill/>
                          </a:ln>
                          <a:solidFill>
                            <a:schemeClr val="tx1"/>
                          </a:solidFill>
                          <a:effectLst/>
                          <a:latin typeface="Courier New" pitchFamily="49" charset="0"/>
                          <a:ea typeface="+mn-ea"/>
                          <a:cs typeface="+mn-cs"/>
                        </a:rPr>
                        <a:t>Add’l</a:t>
                      </a:r>
                      <a:r>
                        <a:rPr kumimoji="0" lang="en-US" sz="700" b="0" i="0" u="none" strike="noStrike" kern="1200" cap="none" normalizeH="0" baseline="0" dirty="0">
                          <a:ln>
                            <a:noFill/>
                          </a:ln>
                          <a:solidFill>
                            <a:schemeClr val="tx1"/>
                          </a:solidFill>
                          <a:effectLst/>
                          <a:latin typeface="Courier New" pitchFamily="49" charset="0"/>
                          <a:ea typeface="+mn-ea"/>
                          <a:cs typeface="+mn-cs"/>
                        </a:rPr>
                        <a:t> Public Data Products in ERCOT Data Portal</a:t>
                      </a: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Arial"/>
                          <a:ea typeface="+mn-ea"/>
                          <a:cs typeface="+mn-cs"/>
                        </a:rPr>
                        <a:t>CRR Historical Data Removal</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NPRR1265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OBDRR055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mn-lt"/>
                          <a:ea typeface="+mn-ea"/>
                          <a:cs typeface="+mn-cs"/>
                        </a:rPr>
                        <a:t> </a:t>
                      </a:r>
                      <a:endParaRPr kumimoji="0" lang="en-US" sz="800" b="0" i="0" u="none" strike="sngStrike" kern="1200" cap="none" normalizeH="0" baseline="0" dirty="0">
                        <a:ln>
                          <a:noFill/>
                        </a:ln>
                        <a:solidFill>
                          <a:schemeClr val="tx1"/>
                        </a:solidFill>
                        <a:effectLst/>
                        <a:latin typeface="+mn-lt"/>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SCR820</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6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PGRR145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NPRR1325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5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3774598" y="5121983"/>
            <a:ext cx="880463" cy="7386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u="sng" kern="0" dirty="0">
                <a:solidFill>
                  <a:srgbClr val="000000"/>
                </a:solidFill>
                <a:cs typeface="+mn-cs"/>
              </a:rPr>
              <a:t>Project Status Codes </a:t>
            </a:r>
          </a:p>
          <a:p>
            <a:pPr defTabSz="685800" eaLnBrk="1" hangingPunct="1">
              <a:defRPr/>
            </a:pPr>
            <a:r>
              <a:rPr lang="en-US" sz="600" b="0" kern="0" dirty="0">
                <a:solidFill>
                  <a:srgbClr val="000000"/>
                </a:solidFill>
                <a:cs typeface="+mn-cs"/>
              </a:rPr>
              <a:t>  NS = Not Started</a:t>
            </a:r>
          </a:p>
          <a:p>
            <a:pPr defTabSz="685800" eaLnBrk="1" hangingPunct="1">
              <a:defRPr/>
            </a:pPr>
            <a:r>
              <a:rPr lang="en-US" sz="600" b="0" kern="0" dirty="0">
                <a:solidFill>
                  <a:srgbClr val="000000"/>
                </a:solidFill>
                <a:cs typeface="+mn-cs"/>
              </a:rPr>
              <a:t>  I     = Initiation</a:t>
            </a:r>
          </a:p>
          <a:p>
            <a:pPr defTabSz="685800" eaLnBrk="1" hangingPunct="1">
              <a:defRPr/>
            </a:pPr>
            <a:r>
              <a:rPr lang="en-US" sz="600" b="0" kern="0" dirty="0">
                <a:solidFill>
                  <a:srgbClr val="000000"/>
                </a:solidFill>
                <a:cs typeface="+mn-cs"/>
              </a:rPr>
              <a:t>  P    = Planning</a:t>
            </a:r>
          </a:p>
          <a:p>
            <a:pPr defTabSz="685800" eaLnBrk="1" hangingPunct="1">
              <a:defRPr/>
            </a:pPr>
            <a:r>
              <a:rPr lang="en-US" sz="600" b="0" kern="0" dirty="0">
                <a:solidFill>
                  <a:srgbClr val="000000"/>
                </a:solidFill>
                <a:cs typeface="+mn-cs"/>
              </a:rPr>
              <a:t>  E    = Execution</a:t>
            </a:r>
          </a:p>
          <a:p>
            <a:pPr defTabSz="685800" eaLnBrk="1" hangingPunct="1">
              <a:defRPr/>
            </a:pPr>
            <a:r>
              <a:rPr lang="en-US" sz="600" b="0" kern="0" dirty="0">
                <a:solidFill>
                  <a:srgbClr val="000000"/>
                </a:solidFill>
                <a:cs typeface="+mn-cs"/>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726000" y="151662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a:t>
            </a:r>
            <a:endParaRPr lang="en-US" sz="1050" b="1" dirty="0">
              <a:solidFill>
                <a:srgbClr val="FFFFFF"/>
              </a:solidFill>
              <a:latin typeface="Arial"/>
            </a:endParaRPr>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805500" y="152280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R2</a:t>
            </a:r>
            <a:endParaRPr lang="en-US" sz="1050" b="1" dirty="0">
              <a:solidFill>
                <a:srgbClr val="FFFFFF"/>
              </a:solidFill>
              <a:latin typeface="Arial"/>
            </a:endParaRPr>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034350"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R4</a:t>
            </a:r>
            <a:endParaRPr lang="en-US" sz="1050" b="1" dirty="0">
              <a:solidFill>
                <a:srgbClr val="FFFFFF"/>
              </a:solidFill>
              <a:latin typeface="Arial"/>
            </a:endParaRPr>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5121405" y="151635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R5</a:t>
            </a:r>
            <a:endParaRPr lang="en-US" sz="1050" b="1" dirty="0">
              <a:solidFill>
                <a:srgbClr val="FFFFFF"/>
              </a:solidFill>
              <a:latin typeface="Arial"/>
            </a:endParaRPr>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6211634"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R6</a:t>
            </a:r>
            <a:endParaRPr lang="en-US" sz="1050" b="1" dirty="0">
              <a:solidFill>
                <a:srgbClr val="FFFFFF"/>
              </a:solidFill>
              <a:latin typeface="Arial"/>
            </a:endParaRPr>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725560" y="3774378"/>
          <a:ext cx="6629400" cy="1302606"/>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703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7/29-7/30</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8/26-8/27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9/30-10/1</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10/28-10/29</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12/16-12/17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9322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cap="none" normalizeH="0" baseline="0" dirty="0">
                        <a:ln>
                          <a:noFill/>
                        </a:ln>
                        <a:solidFill>
                          <a:schemeClr val="tx1"/>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NPRR1290</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NPRR1323</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sngStrike" kern="1200" cap="none" normalizeH="0" baseline="0" dirty="0">
                          <a:ln>
                            <a:noFill/>
                          </a:ln>
                          <a:solidFill>
                            <a:schemeClr val="tx1"/>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NPRR1281</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NPRR1303</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rgbClr val="FF0000"/>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rgbClr val="FF0000"/>
                          </a:solidFill>
                          <a:effectLst/>
                          <a:latin typeface="Courier New" pitchFamily="49" charset="0"/>
                          <a:ea typeface="+mn-ea"/>
                          <a:cs typeface="+mn-cs"/>
                        </a:rPr>
                        <a:t>PGRR127 </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NPRR1201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727116" y="3773168"/>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R7</a:t>
            </a:r>
            <a:endParaRPr lang="en-US" sz="1050" b="1" dirty="0">
              <a:solidFill>
                <a:srgbClr val="FFFFFF"/>
              </a:solidFill>
              <a:latin typeface="Arial"/>
            </a:endParaRPr>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806616" y="3779348"/>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R8</a:t>
            </a:r>
            <a:endParaRPr lang="en-US" sz="1050" b="1" dirty="0">
              <a:solidFill>
                <a:srgbClr val="FFFFFF"/>
              </a:solidFill>
              <a:latin typeface="Arial"/>
            </a:endParaRPr>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4035466" y="3776362"/>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R10</a:t>
            </a:r>
            <a:endParaRPr lang="en-US" sz="1050" b="1" dirty="0">
              <a:solidFill>
                <a:srgbClr val="FFFFFF"/>
              </a:solidFill>
              <a:latin typeface="Arial"/>
            </a:endParaRPr>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6213128" y="3778461"/>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R11</a:t>
            </a:r>
            <a:endParaRPr lang="en-US" sz="1050" b="1" dirty="0">
              <a:solidFill>
                <a:srgbClr val="FFFFFF"/>
              </a:solidFill>
              <a:latin typeface="Arial"/>
            </a:endParaRPr>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2948500" y="151539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R3</a:t>
            </a:r>
            <a:endParaRPr lang="en-US" sz="1050" b="1" dirty="0">
              <a:solidFill>
                <a:srgbClr val="FFFFFF"/>
              </a:solidFill>
              <a:latin typeface="Arial"/>
            </a:endParaRPr>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2949616" y="3771941"/>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R9</a:t>
            </a:r>
            <a:endParaRPr lang="en-US" sz="1050" b="1" dirty="0">
              <a:solidFill>
                <a:srgbClr val="FFFFFF"/>
              </a:solidFill>
              <a:latin typeface="Arial"/>
            </a:endParaRP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728027" y="3406419"/>
            <a:ext cx="6604869" cy="207749"/>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RTC+B Stabilization</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4832106" y="5171141"/>
            <a:ext cx="2002595" cy="276999"/>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kern="0" dirty="0">
                <a:solidFill>
                  <a:srgbClr val="171A1C"/>
                </a:solidFill>
                <a:cs typeface="+mn-cs"/>
              </a:rPr>
              <a:t>NPRR1234(c) – RIOO changes for End-Use</a:t>
            </a:r>
          </a:p>
          <a:p>
            <a:pPr defTabSz="685800" eaLnBrk="1" hangingPunct="1">
              <a:defRPr/>
            </a:pPr>
            <a:r>
              <a:rPr lang="en-US" sz="600" b="0" kern="0" dirty="0">
                <a:solidFill>
                  <a:srgbClr val="171A1C"/>
                </a:solidFill>
                <a:cs typeface="+mn-cs"/>
              </a:rPr>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725556" y="2333784"/>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516066" y="1920459"/>
            <a:ext cx="277912" cy="1465786"/>
          </a:xfrm>
          <a:prstGeom prst="rect">
            <a:avLst/>
          </a:prstGeom>
          <a:noFill/>
        </p:spPr>
        <p:txBody>
          <a:bodyPr wrap="square" rtlCol="0">
            <a:spAutoFit/>
          </a:bodyPr>
          <a:lstStyle/>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30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525" b="1" i="1" kern="0" dirty="0">
                <a:solidFill>
                  <a:srgbClr val="000000"/>
                </a:solidFill>
                <a:latin typeface="Arial"/>
                <a:cs typeface="+mn-cs"/>
              </a:rPr>
              <a:t> </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900"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725556" y="2754248"/>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2955255" y="2834919"/>
            <a:ext cx="2156921" cy="207749"/>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SCR820 TO/QSE Testing</a:t>
            </a:r>
            <a:r>
              <a:rPr lang="en-US" sz="750" b="0" kern="0" dirty="0">
                <a:solidFill>
                  <a:srgbClr val="000000"/>
                </a:solidFill>
                <a:cs typeface="+mn-cs"/>
              </a:rPr>
              <a:t>  </a:t>
            </a:r>
            <a:r>
              <a:rPr lang="en-US" sz="675" b="0" kern="0" dirty="0">
                <a:solidFill>
                  <a:srgbClr val="000000"/>
                </a:solidFill>
                <a:cs typeface="+mn-cs"/>
              </a:rPr>
              <a:t>(see TWG meetings)</a:t>
            </a:r>
            <a:endParaRPr lang="en-US" sz="750" b="0" kern="0" dirty="0">
              <a:solidFill>
                <a:srgbClr val="000000"/>
              </a:solidFill>
              <a:cs typeface="+mn-cs"/>
            </a:endParaRP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803765" y="2755928"/>
            <a:ext cx="1144357"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3/2</a:t>
            </a:r>
          </a:p>
        </p:txBody>
      </p:sp>
      <p:sp>
        <p:nvSpPr>
          <p:cNvPr id="19" name="TextBox 18">
            <a:extLst>
              <a:ext uri="{FF2B5EF4-FFF2-40B4-BE49-F238E27FC236}">
                <a16:creationId xmlns:a16="http://schemas.microsoft.com/office/drawing/2014/main" id="{C9613766-F216-EB35-7D2D-779378881A4B}"/>
              </a:ext>
            </a:extLst>
          </p:cNvPr>
          <p:cNvSpPr txBox="1"/>
          <p:nvPr/>
        </p:nvSpPr>
        <p:spPr>
          <a:xfrm>
            <a:off x="3786504" y="4124398"/>
            <a:ext cx="277912" cy="727122"/>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 </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E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26" name="TextBox 25">
            <a:extLst>
              <a:ext uri="{FF2B5EF4-FFF2-40B4-BE49-F238E27FC236}">
                <a16:creationId xmlns:a16="http://schemas.microsoft.com/office/drawing/2014/main" id="{18F7597B-F484-6FD8-EF3D-84E5C924CF54}"/>
              </a:ext>
            </a:extLst>
          </p:cNvPr>
          <p:cNvSpPr txBox="1"/>
          <p:nvPr/>
        </p:nvSpPr>
        <p:spPr>
          <a:xfrm>
            <a:off x="2639805" y="2333784"/>
            <a:ext cx="277912" cy="981038"/>
          </a:xfrm>
          <a:prstGeom prst="rect">
            <a:avLst/>
          </a:prstGeom>
          <a:noFill/>
        </p:spPr>
        <p:txBody>
          <a:bodyPr wrap="square" rtlCol="0">
            <a:spAutoFit/>
          </a:bodyPr>
          <a:lstStyle/>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450"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r>
              <a:rPr lang="en-US" sz="525" b="1" i="1" kern="0" dirty="0">
                <a:solidFill>
                  <a:srgbClr val="000000"/>
                </a:solidFill>
                <a:latin typeface="Arial"/>
                <a:cs typeface="+mn-cs"/>
              </a:rPr>
              <a:t> </a:t>
            </a: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p:txBody>
      </p:sp>
      <p:sp>
        <p:nvSpPr>
          <p:cNvPr id="27" name="TextBox 12">
            <a:extLst>
              <a:ext uri="{FF2B5EF4-FFF2-40B4-BE49-F238E27FC236}">
                <a16:creationId xmlns:a16="http://schemas.microsoft.com/office/drawing/2014/main" id="{816888B2-7486-1B6E-8661-AEE7DF9F66E6}"/>
              </a:ext>
            </a:extLst>
          </p:cNvPr>
          <p:cNvSpPr txBox="1">
            <a:spLocks noChangeArrowheads="1"/>
          </p:cNvSpPr>
          <p:nvPr/>
        </p:nvSpPr>
        <p:spPr bwMode="auto">
          <a:xfrm>
            <a:off x="1800574" y="2334274"/>
            <a:ext cx="1138428"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3/1</a:t>
            </a:r>
          </a:p>
        </p:txBody>
      </p:sp>
      <p:sp>
        <p:nvSpPr>
          <p:cNvPr id="28" name="TextBox 27">
            <a:extLst>
              <a:ext uri="{FF2B5EF4-FFF2-40B4-BE49-F238E27FC236}">
                <a16:creationId xmlns:a16="http://schemas.microsoft.com/office/drawing/2014/main" id="{CEF6B080-7BD1-493A-8812-A43FA663962D}"/>
              </a:ext>
            </a:extLst>
          </p:cNvPr>
          <p:cNvSpPr txBox="1"/>
          <p:nvPr/>
        </p:nvSpPr>
        <p:spPr>
          <a:xfrm>
            <a:off x="3832302" y="1917666"/>
            <a:ext cx="277912" cy="565539"/>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34" name="TextBox 15">
            <a:extLst>
              <a:ext uri="{FF2B5EF4-FFF2-40B4-BE49-F238E27FC236}">
                <a16:creationId xmlns:a16="http://schemas.microsoft.com/office/drawing/2014/main" id="{74AEFB90-1306-0F72-E6DC-BEA0090DB396}"/>
              </a:ext>
            </a:extLst>
          </p:cNvPr>
          <p:cNvSpPr txBox="1">
            <a:spLocks noChangeArrowheads="1"/>
          </p:cNvSpPr>
          <p:nvPr/>
        </p:nvSpPr>
        <p:spPr bwMode="auto">
          <a:xfrm>
            <a:off x="3742473" y="3150859"/>
            <a:ext cx="2457285" cy="207749"/>
          </a:xfrm>
          <a:prstGeom prst="rect">
            <a:avLst/>
          </a:prstGeom>
          <a:solidFill>
            <a:schemeClr val="accent6">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Cipher Security Upgrades  </a:t>
            </a:r>
            <a:r>
              <a:rPr lang="en-US" sz="675" b="0" kern="0" dirty="0">
                <a:solidFill>
                  <a:srgbClr val="000000"/>
                </a:solidFill>
                <a:cs typeface="+mn-cs"/>
              </a:rPr>
              <a:t> (see TWG meetings)</a:t>
            </a:r>
            <a:r>
              <a:rPr lang="en-US" sz="750" kern="0" dirty="0">
                <a:solidFill>
                  <a:srgbClr val="000000"/>
                </a:solidFill>
                <a:cs typeface="+mn-cs"/>
              </a:rPr>
              <a:t> </a:t>
            </a:r>
          </a:p>
        </p:txBody>
      </p:sp>
      <p:sp>
        <p:nvSpPr>
          <p:cNvPr id="11" name="TextBox 12">
            <a:extLst>
              <a:ext uri="{FF2B5EF4-FFF2-40B4-BE49-F238E27FC236}">
                <a16:creationId xmlns:a16="http://schemas.microsoft.com/office/drawing/2014/main" id="{E2126565-F507-9A53-7523-F0BF06169B9E}"/>
              </a:ext>
            </a:extLst>
          </p:cNvPr>
          <p:cNvSpPr txBox="1">
            <a:spLocks noChangeArrowheads="1"/>
          </p:cNvSpPr>
          <p:nvPr/>
        </p:nvSpPr>
        <p:spPr bwMode="auto">
          <a:xfrm>
            <a:off x="4034902" y="2190783"/>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4/24</a:t>
            </a:r>
          </a:p>
        </p:txBody>
      </p:sp>
      <p:sp>
        <p:nvSpPr>
          <p:cNvPr id="25" name="TextBox 12">
            <a:extLst>
              <a:ext uri="{FF2B5EF4-FFF2-40B4-BE49-F238E27FC236}">
                <a16:creationId xmlns:a16="http://schemas.microsoft.com/office/drawing/2014/main" id="{E71C4563-0787-8BF3-02A0-559A0127F008}"/>
              </a:ext>
            </a:extLst>
          </p:cNvPr>
          <p:cNvSpPr txBox="1">
            <a:spLocks noChangeArrowheads="1"/>
          </p:cNvSpPr>
          <p:nvPr/>
        </p:nvSpPr>
        <p:spPr bwMode="auto">
          <a:xfrm>
            <a:off x="5122194" y="2446605"/>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6/1</a:t>
            </a:r>
          </a:p>
        </p:txBody>
      </p:sp>
      <p:sp>
        <p:nvSpPr>
          <p:cNvPr id="36" name="TextBox 35">
            <a:extLst>
              <a:ext uri="{FF2B5EF4-FFF2-40B4-BE49-F238E27FC236}">
                <a16:creationId xmlns:a16="http://schemas.microsoft.com/office/drawing/2014/main" id="{5D172187-4D34-E7E1-41D3-2B3833020C2F}"/>
              </a:ext>
            </a:extLst>
          </p:cNvPr>
          <p:cNvSpPr txBox="1"/>
          <p:nvPr/>
        </p:nvSpPr>
        <p:spPr>
          <a:xfrm>
            <a:off x="4797890" y="2498387"/>
            <a:ext cx="277912" cy="253916"/>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p:txBody>
      </p:sp>
      <p:sp>
        <p:nvSpPr>
          <p:cNvPr id="6" name="Slide Number Placeholder 3"/>
          <p:cNvSpPr>
            <a:spLocks noGrp="1"/>
          </p:cNvSpPr>
          <p:nvPr>
            <p:ph type="sldNum" sz="quarter" idx="12"/>
          </p:nvPr>
        </p:nvSpPr>
        <p:spPr/>
        <p:txBody>
          <a:bodyPr/>
          <a:lstStyle/>
          <a:p>
            <a:pPr defTabSz="685800" eaLnBrk="1" fontAlgn="auto" hangingPunct="1">
              <a:spcBef>
                <a:spcPts val="0"/>
              </a:spcBef>
              <a:spcAft>
                <a:spcPts val="0"/>
              </a:spcAft>
            </a:pPr>
            <a:fld id="{BCDE79FB-97BA-492B-8D57-F1373F9ADA95}" type="slidenum">
              <a:rPr lang="en-US">
                <a:solidFill>
                  <a:srgbClr val="005763"/>
                </a:solidFill>
                <a:latin typeface="Arial"/>
                <a:cs typeface="+mn-cs"/>
              </a:rPr>
              <a:pPr defTabSz="685800" eaLnBrk="1" fontAlgn="auto" hangingPunct="1">
                <a:spcBef>
                  <a:spcPts val="0"/>
                </a:spcBef>
                <a:spcAft>
                  <a:spcPts val="0"/>
                </a:spcAft>
              </a:pPr>
              <a:t>17</a:t>
            </a:fld>
            <a:endParaRPr lang="en-US" dirty="0">
              <a:solidFill>
                <a:srgbClr val="005763"/>
              </a:solidFill>
              <a:latin typeface="Arial"/>
              <a:cs typeface="+mn-cs"/>
            </a:endParaRPr>
          </a:p>
        </p:txBody>
      </p:sp>
      <p:sp>
        <p:nvSpPr>
          <p:cNvPr id="38" name="TextBox 37">
            <a:extLst>
              <a:ext uri="{FF2B5EF4-FFF2-40B4-BE49-F238E27FC236}">
                <a16:creationId xmlns:a16="http://schemas.microsoft.com/office/drawing/2014/main" id="{703B0943-7385-B828-7922-EB4B0E778603}"/>
              </a:ext>
            </a:extLst>
          </p:cNvPr>
          <p:cNvSpPr txBox="1"/>
          <p:nvPr/>
        </p:nvSpPr>
        <p:spPr>
          <a:xfrm>
            <a:off x="5948373" y="2647284"/>
            <a:ext cx="277912" cy="403957"/>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17" name="TextBox 16">
            <a:extLst>
              <a:ext uri="{FF2B5EF4-FFF2-40B4-BE49-F238E27FC236}">
                <a16:creationId xmlns:a16="http://schemas.microsoft.com/office/drawing/2014/main" id="{18B035FF-D892-1C21-125A-6F5EB9D68942}"/>
              </a:ext>
            </a:extLst>
          </p:cNvPr>
          <p:cNvSpPr txBox="1"/>
          <p:nvPr/>
        </p:nvSpPr>
        <p:spPr>
          <a:xfrm>
            <a:off x="2689851" y="4139767"/>
            <a:ext cx="277912" cy="727122"/>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35" name="TextBox 34">
            <a:extLst>
              <a:ext uri="{FF2B5EF4-FFF2-40B4-BE49-F238E27FC236}">
                <a16:creationId xmlns:a16="http://schemas.microsoft.com/office/drawing/2014/main" id="{4E2A912A-15EC-CD99-214F-B72EFE89E7B1}"/>
              </a:ext>
            </a:extLst>
          </p:cNvPr>
          <p:cNvSpPr txBox="1"/>
          <p:nvPr/>
        </p:nvSpPr>
        <p:spPr>
          <a:xfrm>
            <a:off x="7077048" y="4106922"/>
            <a:ext cx="277912" cy="888705"/>
          </a:xfrm>
          <a:prstGeom prst="rect">
            <a:avLst/>
          </a:prstGeom>
          <a:noFill/>
        </p:spPr>
        <p:txBody>
          <a:bodyPr wrap="square" rtlCol="0">
            <a:spAutoFit/>
          </a:bodyPr>
          <a:lstStyle/>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NS</a:t>
            </a:r>
          </a:p>
          <a:p>
            <a:pPr algn="ctr" defTabSz="685800" eaLnBrk="1" hangingPunct="1">
              <a:defRPr/>
            </a:pPr>
            <a:endParaRPr lang="en-US" sz="15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 </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15" name="TextBox 12">
            <a:extLst>
              <a:ext uri="{FF2B5EF4-FFF2-40B4-BE49-F238E27FC236}">
                <a16:creationId xmlns:a16="http://schemas.microsoft.com/office/drawing/2014/main" id="{A267CA88-76AF-6C17-FE87-94E2C158B5D3}"/>
              </a:ext>
            </a:extLst>
          </p:cNvPr>
          <p:cNvSpPr txBox="1">
            <a:spLocks noChangeArrowheads="1"/>
          </p:cNvSpPr>
          <p:nvPr/>
        </p:nvSpPr>
        <p:spPr bwMode="auto">
          <a:xfrm>
            <a:off x="6199759" y="2450341"/>
            <a:ext cx="1143668"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7/11</a:t>
            </a:r>
          </a:p>
        </p:txBody>
      </p:sp>
      <p:sp>
        <p:nvSpPr>
          <p:cNvPr id="37" name="TextBox 36">
            <a:extLst>
              <a:ext uri="{FF2B5EF4-FFF2-40B4-BE49-F238E27FC236}">
                <a16:creationId xmlns:a16="http://schemas.microsoft.com/office/drawing/2014/main" id="{3BEF9A26-7C1E-83C4-52FF-8907963077A0}"/>
              </a:ext>
            </a:extLst>
          </p:cNvPr>
          <p:cNvSpPr txBox="1"/>
          <p:nvPr/>
        </p:nvSpPr>
        <p:spPr>
          <a:xfrm>
            <a:off x="7108122" y="1917665"/>
            <a:ext cx="277912" cy="1165704"/>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90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10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endParaRPr lang="en-US" sz="90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44" name="TextBox 43">
            <a:extLst>
              <a:ext uri="{FF2B5EF4-FFF2-40B4-BE49-F238E27FC236}">
                <a16:creationId xmlns:a16="http://schemas.microsoft.com/office/drawing/2014/main" id="{1B7A937E-B8D2-CED4-284D-91405F0D5C2B}"/>
              </a:ext>
            </a:extLst>
          </p:cNvPr>
          <p:cNvSpPr txBox="1"/>
          <p:nvPr/>
        </p:nvSpPr>
        <p:spPr>
          <a:xfrm>
            <a:off x="4875862" y="4143447"/>
            <a:ext cx="277912" cy="854080"/>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NS</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cxnSp>
        <p:nvCxnSpPr>
          <p:cNvPr id="31" name="Straight Arrow Connector 30">
            <a:extLst>
              <a:ext uri="{FF2B5EF4-FFF2-40B4-BE49-F238E27FC236}">
                <a16:creationId xmlns:a16="http://schemas.microsoft.com/office/drawing/2014/main" id="{5D2D62F5-7F80-A839-AAB6-37868E6A4549}"/>
              </a:ext>
            </a:extLst>
          </p:cNvPr>
          <p:cNvCxnSpPr/>
          <p:nvPr/>
        </p:nvCxnSpPr>
        <p:spPr>
          <a:xfrm>
            <a:off x="3832302" y="4243388"/>
            <a:ext cx="39679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1200"/>
              </a:spcBef>
              <a:spcAft>
                <a:spcPts val="600"/>
              </a:spcAft>
            </a:pPr>
            <a:r>
              <a:rPr lang="en-US" b="0" dirty="0"/>
              <a:t>NPRR1336, Language Clean-up for NPRR1188 Implementation – URGENT </a:t>
            </a:r>
          </a:p>
          <a:p>
            <a:pPr lvl="0">
              <a:spcBef>
                <a:spcPts val="1200"/>
              </a:spcBef>
              <a:spcAft>
                <a:spcPts val="600"/>
              </a:spcAft>
            </a:pPr>
            <a:r>
              <a:rPr kumimoji="0" lang="en-US" sz="2000" b="0" i="0" u="none" strike="noStrike" kern="1200" cap="none" spc="0" normalizeH="0" baseline="0" noProof="0" dirty="0">
                <a:ln>
                  <a:noFill/>
                </a:ln>
                <a:solidFill>
                  <a:prstClr val="black"/>
                </a:solidFill>
                <a:effectLst/>
                <a:uLnTx/>
                <a:uFillTx/>
                <a:latin typeface="Arial"/>
                <a:ea typeface="+mn-ea"/>
                <a:cs typeface="+mn-cs"/>
              </a:rPr>
              <a:t>NPRR1339, Protocol Clean Up and Alignment with RTC+B Implementation</a:t>
            </a:r>
          </a:p>
          <a:p>
            <a:pPr lvl="0">
              <a:spcBef>
                <a:spcPts val="1200"/>
              </a:spcBef>
              <a:spcAft>
                <a:spcPts val="600"/>
              </a:spcAft>
            </a:pPr>
            <a:r>
              <a:rPr lang="en-US" b="0" dirty="0">
                <a:solidFill>
                  <a:prstClr val="black"/>
                </a:solidFill>
                <a:latin typeface="Arial"/>
              </a:rPr>
              <a:t>NPRR1341, Related to LPGRR077, Profile Decision Tree Excel-to-Word Conversion</a:t>
            </a:r>
          </a:p>
          <a:p>
            <a:pPr lvl="0">
              <a:spcBef>
                <a:spcPts val="1200"/>
              </a:spcBef>
              <a:spcAft>
                <a:spcPts val="600"/>
              </a:spcAft>
            </a:pPr>
            <a:r>
              <a:rPr kumimoji="0" lang="en-US" sz="2000" b="0" i="0" u="none" strike="noStrike" kern="1200" cap="none" spc="0" normalizeH="0" baseline="0" noProof="0" dirty="0">
                <a:ln>
                  <a:noFill/>
                </a:ln>
                <a:solidFill>
                  <a:prstClr val="black"/>
                </a:solidFill>
                <a:effectLst/>
                <a:uLnTx/>
                <a:uFillTx/>
                <a:latin typeface="Arial"/>
                <a:ea typeface="+mn-ea"/>
                <a:cs typeface="+mn-cs"/>
              </a:rPr>
              <a:t>NPRR1344, Move OBD to Section 19 – Texas Market Test Plan – URGENT</a:t>
            </a: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1800"/>
              </a:spcBef>
              <a:spcAft>
                <a:spcPts val="600"/>
              </a:spcAft>
              <a:buNone/>
            </a:pPr>
            <a:r>
              <a:rPr lang="en-US" dirty="0"/>
              <a:t>Revision Requests Recommended for Approval by PRS – Unopposed with Impacts (Vote):</a:t>
            </a:r>
          </a:p>
          <a:p>
            <a:pPr>
              <a:spcBef>
                <a:spcPts val="1200"/>
              </a:spcBef>
              <a:spcAft>
                <a:spcPts val="600"/>
              </a:spcAft>
            </a:pPr>
            <a:r>
              <a:rPr lang="en-US" b="0" dirty="0"/>
              <a:t>NPRR1214, Reliability Deployment Price Adder Fix to Provide Locational Price Signals, Reduce Uplift and Risk</a:t>
            </a:r>
          </a:p>
          <a:p>
            <a:pPr lvl="1">
              <a:spcBef>
                <a:spcPts val="1200"/>
              </a:spcBef>
              <a:spcAft>
                <a:spcPts val="600"/>
              </a:spcAft>
            </a:pPr>
            <a:r>
              <a:rPr lang="en-US" dirty="0"/>
              <a:t>IA: Between $900K and $1.2M	Priority 2027; Rank 4940</a:t>
            </a:r>
            <a:endParaRPr lang="en-US" sz="1800" dirty="0"/>
          </a:p>
          <a:p>
            <a:pPr>
              <a:spcBef>
                <a:spcPts val="1200"/>
              </a:spcBef>
              <a:spcAft>
                <a:spcPts val="600"/>
              </a:spcAft>
            </a:pPr>
            <a:r>
              <a:rPr lang="en-US" b="0" dirty="0"/>
              <a:t>NPRR1329, Resource Entity Requirements for Self-Limiting Facilities</a:t>
            </a:r>
          </a:p>
          <a:p>
            <a:pPr lvl="1">
              <a:spcBef>
                <a:spcPts val="1200"/>
              </a:spcBef>
              <a:spcAft>
                <a:spcPts val="600"/>
              </a:spcAft>
            </a:pPr>
            <a:r>
              <a:rPr lang="en-US" dirty="0"/>
              <a:t>IA: Between $150K and $250K	Priority 2028; Rank 5110</a:t>
            </a:r>
          </a:p>
          <a:p>
            <a:pPr>
              <a:spcBef>
                <a:spcPts val="1200"/>
              </a:spcBef>
              <a:spcAft>
                <a:spcPts val="600"/>
              </a:spcAft>
            </a:pPr>
            <a:r>
              <a:rPr lang="en-US" b="0" dirty="0"/>
              <a:t>NPRR1331, Unannounced Generation Capacity Testing</a:t>
            </a:r>
          </a:p>
          <a:p>
            <a:pPr lvl="1">
              <a:spcBef>
                <a:spcPts val="1200"/>
              </a:spcBef>
              <a:spcAft>
                <a:spcPts val="600"/>
              </a:spcAft>
            </a:pPr>
            <a:r>
              <a:rPr lang="en-US" dirty="0"/>
              <a:t>IA: Less than $20K (O&amp;M)		Priority n/a; Rank </a:t>
            </a:r>
            <a:r>
              <a:rPr lang="en-US" sz="1800" dirty="0"/>
              <a:t>n/a</a:t>
            </a:r>
          </a:p>
          <a:p>
            <a:pPr>
              <a:spcBef>
                <a:spcPts val="1200"/>
              </a:spcBef>
              <a:spcAft>
                <a:spcPts val="600"/>
              </a:spcAft>
            </a:pPr>
            <a:r>
              <a:rPr lang="en-US" b="0" dirty="0"/>
              <a:t>NPRR1335, Implementation of PUCT Changes to Firm Fuel Supply Service for Phase 3 – URGENT</a:t>
            </a:r>
          </a:p>
          <a:p>
            <a:pPr lvl="1">
              <a:spcBef>
                <a:spcPts val="1200"/>
              </a:spcBef>
              <a:spcAft>
                <a:spcPts val="600"/>
              </a:spcAft>
            </a:pPr>
            <a:r>
              <a:rPr lang="en-US" dirty="0"/>
              <a:t>IA: Less than $10K (O&amp;M)		Priority n/a; Rank </a:t>
            </a:r>
            <a:r>
              <a:rPr lang="en-US" sz="1800" dirty="0"/>
              <a:t>n/a</a:t>
            </a:r>
            <a:endParaRPr lang="en-US" sz="2400" dirty="0"/>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405811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E48E7-4A15-6E76-6F2E-8685CF2BEE8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E43DA03-FF12-49F3-EB0B-3CF78C586138}"/>
              </a:ext>
            </a:extLst>
          </p:cNvPr>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1800"/>
              </a:spcBef>
              <a:spcAft>
                <a:spcPts val="600"/>
              </a:spcAft>
              <a:buNone/>
            </a:pPr>
            <a:r>
              <a:rPr lang="en-US" dirty="0"/>
              <a:t>Revision Requests Recommended for Approval by PRS – Unopposed with Impacts (Vote):</a:t>
            </a:r>
          </a:p>
          <a:p>
            <a:pPr>
              <a:spcBef>
                <a:spcPts val="1200"/>
              </a:spcBef>
              <a:spcAft>
                <a:spcPts val="600"/>
              </a:spcAft>
            </a:pPr>
            <a:r>
              <a:rPr lang="en-US" b="0" dirty="0"/>
              <a:t>NPRR1337, ERS Enhancements – URGENT </a:t>
            </a:r>
          </a:p>
          <a:p>
            <a:pPr lvl="1">
              <a:spcBef>
                <a:spcPts val="1200"/>
              </a:spcBef>
              <a:spcAft>
                <a:spcPts val="600"/>
              </a:spcAft>
            </a:pPr>
            <a:r>
              <a:rPr lang="en-US" dirty="0"/>
              <a:t>IA: Less than $20K (O&amp;M)		Priority n/a; Rank n/a</a:t>
            </a:r>
          </a:p>
          <a:p>
            <a:pPr>
              <a:spcBef>
                <a:spcPts val="1200"/>
              </a:spcBef>
              <a:spcAft>
                <a:spcPts val="600"/>
              </a:spcAft>
            </a:pPr>
            <a:r>
              <a:rPr lang="en-US" b="0" dirty="0"/>
              <a:t>NPRR1338, Restructure Long-Term Auction Sequence Auctions to Six Monthly Optimizations</a:t>
            </a:r>
          </a:p>
          <a:p>
            <a:pPr lvl="1">
              <a:spcBef>
                <a:spcPts val="1200"/>
              </a:spcBef>
              <a:spcAft>
                <a:spcPts val="600"/>
              </a:spcAft>
            </a:pPr>
            <a:r>
              <a:rPr lang="en-US" dirty="0"/>
              <a:t>IA: Between $750K and $1.25M	Priority 2027; Rank 4930</a:t>
            </a:r>
            <a:endParaRPr lang="en-US" sz="1800" dirty="0"/>
          </a:p>
          <a:p>
            <a:pPr>
              <a:spcBef>
                <a:spcPts val="1200"/>
              </a:spcBef>
              <a:spcAft>
                <a:spcPts val="600"/>
              </a:spcAft>
            </a:pPr>
            <a:r>
              <a:rPr lang="en-US" b="0" dirty="0"/>
              <a:t>NPRR1342, Mitigated Offer Caps for Contract for Capacity Resources – URGENT </a:t>
            </a:r>
          </a:p>
          <a:p>
            <a:pPr lvl="1">
              <a:spcBef>
                <a:spcPts val="1200"/>
              </a:spcBef>
              <a:spcAft>
                <a:spcPts val="600"/>
              </a:spcAft>
            </a:pPr>
            <a:r>
              <a:rPr lang="en-US" dirty="0"/>
              <a:t>IA: Between $250K and $350K	Priority 2026; Rank 2970</a:t>
            </a:r>
            <a:endParaRPr lang="en-US" sz="1800" dirty="0"/>
          </a:p>
        </p:txBody>
      </p:sp>
      <p:sp>
        <p:nvSpPr>
          <p:cNvPr id="9219" name="Title 8">
            <a:extLst>
              <a:ext uri="{FF2B5EF4-FFF2-40B4-BE49-F238E27FC236}">
                <a16:creationId xmlns:a16="http://schemas.microsoft.com/office/drawing/2014/main" id="{AFE0B24B-5324-30BD-5CD9-B8326651F675}"/>
              </a:ext>
            </a:extLst>
          </p:cNvPr>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3411659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0592A-0BB1-4ACC-FD78-502AD618EB8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2E59C560-BE6A-2CF0-FB16-6399C8D99157}"/>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NPRR1214, Reliability Deployment Price Adder Fix to Provide Locational Price Signals, Reduce Uplift and Risk</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DB792545-D2E2-C43F-07D5-A13F16686AE2}"/>
              </a:ext>
            </a:extLst>
          </p:cNvPr>
          <p:cNvSpPr>
            <a:spLocks noChangeArrowheads="1"/>
          </p:cNvSpPr>
          <p:nvPr/>
        </p:nvSpPr>
        <p:spPr bwMode="auto">
          <a:xfrm>
            <a:off x="304800" y="678426"/>
            <a:ext cx="8498008"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Joint Sponsors</a:t>
            </a:r>
          </a:p>
          <a:p>
            <a:r>
              <a:rPr lang="en-US" sz="1600" b="1" dirty="0"/>
              <a:t>Revision Description:  </a:t>
            </a:r>
            <a:r>
              <a:rPr lang="en-US" sz="1600" dirty="0"/>
              <a:t>This NPRR revises the Real-Time On-Line Reliability Deployment Price Adder (RTRDPA) to: send appropriate locational price signals to avoid counterproductive Load and Resource responses to current RTRDPA price signals; limit Resource payment to the actual “indifference payment” (consistent with its definition), thereby reducing associated uplift by eliminating current RTRDPA payments to Resources that exacerbate constraints and eliminating payments to available capacity not requiring an indifference payment; eliminate Ancillary Service Imbalance Payments or Charges (ASIP/C) associated with RTRDPA, thereby reducing the risk associated with providing Ancillary Services; provide Resources an indifference payment under Real-Time Co-optimization (RTC) to eliminate the potentially large incentive to ignore Base Point instructions; and provide a stronger locational price signal around Resources committed by the Reliability Unit Commitment (RUC) process or other reliability actions for congestion, thereby reducing RUC Make-Whole Payment-related charges and uplifts and appropriately compensating impacted Qualified Scheduling Entities (QSEs).</a:t>
            </a:r>
          </a:p>
          <a:p>
            <a:r>
              <a:rPr lang="en-US" sz="1600" b="1" dirty="0"/>
              <a:t>Impact Analysis:</a:t>
            </a:r>
            <a:r>
              <a:rPr lang="en-US" sz="1600" dirty="0"/>
              <a:t>  Between $900K and $1.2M</a:t>
            </a:r>
          </a:p>
          <a:p>
            <a:r>
              <a:rPr lang="en-US" sz="1600" b="1" dirty="0"/>
              <a:t>Proposed Effective Date:  </a:t>
            </a:r>
            <a:r>
              <a:rPr lang="en-US" sz="1600" dirty="0"/>
              <a:t>Upon system implementation – Priority 2027; Rank 4940</a:t>
            </a:r>
          </a:p>
          <a:p>
            <a:r>
              <a:rPr lang="en-US" sz="1600" b="1" dirty="0"/>
              <a:t>PRS Decision:</a:t>
            </a:r>
            <a:r>
              <a:rPr lang="en-US" sz="1600" dirty="0"/>
              <a:t>  On 3/12/25, PRS voted unanimously to recommend approval of NPRR1214 as amended by the 1/28/25 ERCOT comments.  On 6/10/26, PRS voted unanimously to endorse the 5/14/25 PRS Report as amended by the 6/5/26 ERCOT comments for NPRR1214; and to bring the Revised Impact Analysis back to PRS. On 8/12/26, PRS voted unanimously to endorse and forward to TAC the 7/15/26 PRS Report and 8/11/26 Revised Impact Analysis for NPRR1214 with a recommended priority of 2027 and rank of 4940.</a:t>
            </a:r>
          </a:p>
        </p:txBody>
      </p:sp>
    </p:spTree>
    <p:extLst>
      <p:ext uri="{BB962C8B-B14F-4D97-AF65-F5344CB8AC3E}">
        <p14:creationId xmlns:p14="http://schemas.microsoft.com/office/powerpoint/2010/main" val="2886959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A196-DDA1-EB3D-AE2A-9C2A6F6CDC2C}"/>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DF0E650F-E723-EFD6-A4AA-A37461F4DDE5}"/>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NPRR1329, Resource Entity Requirements for Self-Limiting Facilities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C6AE034B-D5C4-2138-DF67-D784D8174995}"/>
              </a:ext>
            </a:extLst>
          </p:cNvPr>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NextEra Energy Resources</a:t>
            </a:r>
          </a:p>
          <a:p>
            <a:r>
              <a:rPr lang="en-US" b="1" dirty="0"/>
              <a:t>Revision Description:  </a:t>
            </a:r>
            <a:r>
              <a:rPr lang="en-US" dirty="0"/>
              <a:t>This NPRR establishes a framework whereby two Resource Entities and their associated QSEs may jointly share the responsibility for managing the injection and withdrawal limits at a Point of Interconnection (POI) and formalizes the responsible QSE functions through an attestation process that is deemed acceptable to ERCOT.</a:t>
            </a:r>
          </a:p>
          <a:p>
            <a:r>
              <a:rPr lang="en-US" b="1" dirty="0"/>
              <a:t>Impact Analysis:</a:t>
            </a:r>
            <a:r>
              <a:rPr lang="en-US" dirty="0"/>
              <a:t>  Between $150K and $250K</a:t>
            </a:r>
          </a:p>
          <a:p>
            <a:r>
              <a:rPr lang="en-US" b="1" dirty="0"/>
              <a:t>Proposed Effective Date:  </a:t>
            </a:r>
            <a:r>
              <a:rPr lang="en-US" dirty="0"/>
              <a:t>Upon system implementation – Priority 2028; Rank 5110</a:t>
            </a:r>
          </a:p>
          <a:p>
            <a:r>
              <a:rPr lang="en-US" b="1" dirty="0"/>
              <a:t>PRS Decision:</a:t>
            </a:r>
            <a:r>
              <a:rPr lang="en-US" dirty="0"/>
              <a:t>  On 5/6/26, PRS voted unanimously to recommend approval of NPRR1329 as submitted.  On 8/12/26, PRS voted unanimously to endorse and forward to TAC the 6/10/26 PRS Report as revised by PRS and 8/11/26 Impact Analysis for NPRR1329 with a recommended priority of 2028 and rank of 5110.</a:t>
            </a:r>
          </a:p>
        </p:txBody>
      </p:sp>
    </p:spTree>
    <p:extLst>
      <p:ext uri="{BB962C8B-B14F-4D97-AF65-F5344CB8AC3E}">
        <p14:creationId xmlns:p14="http://schemas.microsoft.com/office/powerpoint/2010/main" val="2275053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AC525-EF42-F56B-281D-FC79AF30F42D}"/>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03D046E9-8B8B-2DCE-CE0D-36E222E1F5F1}"/>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NPRR1331, Unannounced Generation Capacity Testing</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41E246E7-8C5E-63EF-7A45-BFCEE0456C08}"/>
              </a:ext>
            </a:extLst>
          </p:cNvPr>
          <p:cNvSpPr>
            <a:spLocks noChangeArrowheads="1"/>
          </p:cNvSpPr>
          <p:nvPr/>
        </p:nvSpPr>
        <p:spPr bwMode="auto">
          <a:xfrm>
            <a:off x="304800" y="678426"/>
            <a:ext cx="849800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Constellation</a:t>
            </a:r>
          </a:p>
          <a:p>
            <a:r>
              <a:rPr lang="en-US" b="1" dirty="0"/>
              <a:t>Revision Description:  </a:t>
            </a:r>
            <a:r>
              <a:rPr lang="en-US" dirty="0"/>
              <a:t>This NPRR aligns the allowed timeframe for “Combined Cycle Generators” during an unannounced generation capacity test with their observed performance.</a:t>
            </a:r>
          </a:p>
          <a:p>
            <a:r>
              <a:rPr lang="en-US" b="1" dirty="0"/>
              <a:t>Impact Analysis:</a:t>
            </a:r>
            <a:r>
              <a:rPr lang="en-US" dirty="0"/>
              <a:t>  Less than $20K Operations &amp; Maintenance (O&amp;M)</a:t>
            </a:r>
          </a:p>
          <a:p>
            <a:r>
              <a:rPr lang="en-US" b="1" dirty="0"/>
              <a:t>Proposed Effective Date:  </a:t>
            </a:r>
            <a:r>
              <a:rPr lang="en-US" dirty="0"/>
              <a:t>Upon system implementation</a:t>
            </a:r>
          </a:p>
          <a:p>
            <a:r>
              <a:rPr lang="en-US" b="1" dirty="0"/>
              <a:t>PRS Decision:</a:t>
            </a:r>
            <a:r>
              <a:rPr lang="en-US" dirty="0"/>
              <a:t>  On 7/15/26, PRS voted unanimously to recommend approval of NPRR1331 as submitted.  On 8/12/26, PRS voted unanimously to endorse and forward to TAC the 7/15/26 PRS Report and 8/7/26 Impact Analysis for NPRR1331.</a:t>
            </a:r>
          </a:p>
        </p:txBody>
      </p:sp>
    </p:spTree>
    <p:extLst>
      <p:ext uri="{BB962C8B-B14F-4D97-AF65-F5344CB8AC3E}">
        <p14:creationId xmlns:p14="http://schemas.microsoft.com/office/powerpoint/2010/main" val="275246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17AC1-B50F-CA45-E834-36AC4708FD9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E16F0806-FBE3-D8EC-4580-4F0998AA1ED2}"/>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NPRR1335, Implementation of PUCT Changes to Firm Fuel Supply Service for Phase 3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1E2AEB8-4526-40D6-DB47-8C33FF933F16}"/>
              </a:ext>
            </a:extLst>
          </p:cNvPr>
          <p:cNvSpPr>
            <a:spLocks noChangeArrowheads="1"/>
          </p:cNvSpPr>
          <p:nvPr/>
        </p:nvSpPr>
        <p:spPr bwMode="auto">
          <a:xfrm>
            <a:off x="304800" y="678426"/>
            <a:ext cx="849800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aligns the Protocols with the Public Utility Commission of Texas’ (PUCT's) recent adoption of a rule to govern Firm Fuel Supply Service (FFSS): 16 Texas Administrative Code (TAC) § 25.520.</a:t>
            </a:r>
          </a:p>
          <a:p>
            <a:r>
              <a:rPr lang="en-US" b="1" dirty="0"/>
              <a:t>Impact Analysis:</a:t>
            </a:r>
            <a:r>
              <a:rPr lang="en-US" dirty="0"/>
              <a:t>  Less than $10K O&amp;M</a:t>
            </a:r>
          </a:p>
          <a:p>
            <a:r>
              <a:rPr lang="en-US" b="1" dirty="0"/>
              <a:t>Proposed Effective Date:  </a:t>
            </a:r>
            <a:r>
              <a:rPr lang="en-US" dirty="0"/>
              <a:t>The day following PUCT approval</a:t>
            </a:r>
          </a:p>
          <a:p>
            <a:r>
              <a:rPr lang="en-US" b="1" dirty="0"/>
              <a:t>PRS Decision:</a:t>
            </a:r>
            <a:r>
              <a:rPr lang="en-US" dirty="0"/>
              <a:t>  On 8/12/26, PRS voted unanimously to grant NPRR1335 Urgent status; to recommend approval of NPRR1335 as amended by the 7/1/26 ERCOT comments; and to forward to TAC NPRR1335 and the 5/26/26 Impact Analysis with a recommended effective date of the day after PUCT approval.</a:t>
            </a:r>
          </a:p>
        </p:txBody>
      </p:sp>
    </p:spTree>
    <p:extLst>
      <p:ext uri="{BB962C8B-B14F-4D97-AF65-F5344CB8AC3E}">
        <p14:creationId xmlns:p14="http://schemas.microsoft.com/office/powerpoint/2010/main" val="676549323"/>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E1FCA776AD4B44B81A57B059081B18" ma:contentTypeVersion="13" ma:contentTypeDescription="Create a new document." ma:contentTypeScope="" ma:versionID="fe60fa9c7b42e341b3a94d1b98563975">
  <xsd:schema xmlns:xsd="http://www.w3.org/2001/XMLSchema" xmlns:xs="http://www.w3.org/2001/XMLSchema" xmlns:p="http://schemas.microsoft.com/office/2006/metadata/properties" xmlns:ns3="e50c2e4a-fb1d-4161-81b9-5623c3f0c82b" xmlns:ns4="cab09d9c-5730-44ce-a74a-32ebb28ed15c" targetNamespace="http://schemas.microsoft.com/office/2006/metadata/properties" ma:root="true" ma:fieldsID="e8595675dc1099f704350096caffe64b" ns3:_="" ns4:_="">
    <xsd:import namespace="e50c2e4a-fb1d-4161-81b9-5623c3f0c82b"/>
    <xsd:import namespace="cab09d9c-5730-44ce-a74a-32ebb28ed15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0c2e4a-fb1d-4161-81b9-5623c3f0c8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b09d9c-5730-44ce-a74a-32ebb28ed15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e50c2e4a-fb1d-4161-81b9-5623c3f0c82b" xsi:nil="true"/>
  </documentManagement>
</p:properties>
</file>

<file path=customXml/itemProps1.xml><?xml version="1.0" encoding="utf-8"?>
<ds:datastoreItem xmlns:ds="http://schemas.openxmlformats.org/officeDocument/2006/customXml" ds:itemID="{7C7E3026-0090-4E01-86BD-859EA9BC8A0C}">
  <ds:schemaRefs>
    <ds:schemaRef ds:uri="http://schemas.microsoft.com/sharepoint/v3/contenttype/forms"/>
  </ds:schemaRefs>
</ds:datastoreItem>
</file>

<file path=customXml/itemProps2.xml><?xml version="1.0" encoding="utf-8"?>
<ds:datastoreItem xmlns:ds="http://schemas.openxmlformats.org/officeDocument/2006/customXml" ds:itemID="{0C97800A-BE2F-40E8-B825-62A342FA6E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0c2e4a-fb1d-4161-81b9-5623c3f0c82b"/>
    <ds:schemaRef ds:uri="cab09d9c-5730-44ce-a74a-32ebb28ed1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AD6A9D-E05D-44AF-B5F9-103C86E8102F}">
  <ds:schemaRefs>
    <ds:schemaRef ds:uri="http://schemas.microsoft.com/office/2006/metadata/properties"/>
    <ds:schemaRef ds:uri="http://schemas.openxmlformats.org/package/2006/metadata/core-properties"/>
    <ds:schemaRef ds:uri="cab09d9c-5730-44ce-a74a-32ebb28ed15c"/>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e50c2e4a-fb1d-4161-81b9-5623c3f0c82b"/>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11189</TotalTime>
  <Words>2266</Words>
  <Application>Microsoft Office PowerPoint</Application>
  <PresentationFormat>On-screen Show (4:3)</PresentationFormat>
  <Paragraphs>293</Paragraphs>
  <Slides>17</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Courier New</vt:lpstr>
      <vt:lpstr>Times New Roman</vt:lpstr>
      <vt:lpstr>Wingdings</vt:lpstr>
      <vt:lpstr>Custom Design</vt:lpstr>
      <vt:lpstr>Page Design</vt:lpstr>
      <vt:lpstr>PowerPoint Presentation</vt:lpstr>
      <vt:lpstr>Summary of PRS Update</vt:lpstr>
      <vt:lpstr>Summary of PRS Update</vt:lpstr>
      <vt:lpstr>Summary of PRS Update</vt:lpstr>
      <vt:lpstr>Appendix</vt:lpstr>
      <vt:lpstr>NPRR1214, Reliability Deployment Price Adder Fix to Provide Locational Price Signals, Reduce Uplift and Risk</vt:lpstr>
      <vt:lpstr>NPRR1329, Resource Entity Requirements for Self-Limiting Facilities</vt:lpstr>
      <vt:lpstr>NPRR1331, Unannounced Generation Capacity Testing</vt:lpstr>
      <vt:lpstr>NPRR1335, Implementation of PUCT Changes to Firm Fuel Supply Service for Phase 3 – URGENT</vt:lpstr>
      <vt:lpstr>NPRR1336, Language Clean-up for NPRR1188 Implementation – URGENT</vt:lpstr>
      <vt:lpstr>NPRR1337, ERS Enhancements – URGENT</vt:lpstr>
      <vt:lpstr>NPRR1338, Restructure Long-Term Auction Sequence Auctions to Six Monthly Optimizations</vt:lpstr>
      <vt:lpstr>NPRR1339, Protocol Clean Up and Alignment with RTC+B Implementation</vt:lpstr>
      <vt:lpstr>NPRR1341, Related to LPGRR077, Profile Decision Tree Excel-to-Word</vt:lpstr>
      <vt:lpstr>NPRR1342, Mitigated Offer Caps for Contract for Capacity Resources – URGENT</vt:lpstr>
      <vt:lpstr>NPRR1344, Move OBD to Section 19 – Texas Market Test Plan – URGENT</vt:lpstr>
      <vt:lpstr>2026 Release Targets - Approved NPRRs / SCRs / xGRRs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ERCOT 081426</cp:lastModifiedBy>
  <cp:revision>686</cp:revision>
  <cp:lastPrinted>2013-01-30T23:16:36Z</cp:lastPrinted>
  <dcterms:created xsi:type="dcterms:W3CDTF">2010-04-12T23:12:02Z</dcterms:created>
  <dcterms:modified xsi:type="dcterms:W3CDTF">2026-08-19T14:32:16Z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0x0101009DE1FCA776AD4B44B81A57B059081B18</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