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9"/>
  </p:notesMasterIdLst>
  <p:handoutMasterIdLst>
    <p:handoutMasterId r:id="rId10"/>
  </p:handoutMasterIdLst>
  <p:sldIdLst>
    <p:sldId id="273" r:id="rId6"/>
    <p:sldId id="274" r:id="rId7"/>
    <p:sldId id="27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CDE"/>
    <a:srgbClr val="B1E5ED"/>
    <a:srgbClr val="2794A4"/>
    <a:srgbClr val="00343B"/>
    <a:srgbClr val="00829B"/>
    <a:srgbClr val="E6EBF0"/>
    <a:srgbClr val="FFFFFF"/>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110" d="100"/>
          <a:sy n="110" d="100"/>
        </p:scale>
        <p:origin x="-576" y="32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8/19/2026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8/19/2026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19,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19,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19,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19,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19,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19,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19,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19,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19,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8/26/26TAC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3470683653"/>
              </p:ext>
            </p:extLst>
          </p:nvPr>
        </p:nvGraphicFramePr>
        <p:xfrm>
          <a:off x="272246" y="914400"/>
          <a:ext cx="11609408" cy="5840667"/>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414837">
                  <a:extLst>
                    <a:ext uri="{9D8B030D-6E8A-4147-A177-3AD203B41FA5}">
                      <a16:colId xmlns:a16="http://schemas.microsoft.com/office/drawing/2014/main" val="1111301993"/>
                    </a:ext>
                  </a:extLst>
                </a:gridCol>
                <a:gridCol w="2303057">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NPRR1214, Reliability Deployment Price Adder Fix to Provide Locational Price Signals, Reduce Uplift and Risk</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$900K - $1.2M</a:t>
                      </a:r>
                    </a:p>
                  </a:txBody>
                  <a:tcPr marL="13681" marR="13681" marT="0" marB="0">
                    <a:solidFill>
                      <a:schemeClr val="accent4">
                        <a:lumMod val="20000"/>
                        <a:lumOff val="8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NPRR1214. ERCOT Staff has reviewed NPRR1214 and believes the market impact for NPRR1214 introduces a Reliability Deployment Indifference Payment/Charge, which is intended to make Resources indifferent to any difference between their dispatch levels from the SCED dispatch run and the SCED pricing run.</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NPRR1214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NPRR1214</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6/22/26 IMM comments</a:t>
                      </a:r>
                    </a:p>
                  </a:txBody>
                  <a:tcPr marL="13681" marR="13681" marT="0" marB="0">
                    <a:solidFill>
                      <a:schemeClr val="accent4">
                        <a:lumMod val="20000"/>
                        <a:lumOff val="80000"/>
                      </a:schemeClr>
                    </a:solidFill>
                  </a:tcPr>
                </a:tc>
                <a:extLst>
                  <a:ext uri="{0D108BD9-81ED-4DB2-BD59-A6C34878D82A}">
                    <a16:rowId xmlns:a16="http://schemas.microsoft.com/office/drawing/2014/main" val="3020050198"/>
                  </a:ext>
                </a:extLst>
              </a:tr>
              <a:tr h="843435">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NPRR1329, Resource Entity Requirements for Self-Limiting Facilities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gn="l" defTabSz="914400" rtl="0" eaLnBrk="1" latinLnBrk="0" hangingPunct="1">
                        <a:lnSpc>
                          <a:spcPct val="107000"/>
                        </a:lnSpc>
                        <a:spcBef>
                          <a:spcPts val="0"/>
                        </a:spcBef>
                        <a:spcAft>
                          <a:spcPts val="0"/>
                        </a:spcAft>
                      </a:pPr>
                      <a:r>
                        <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$150K - $250K</a:t>
                      </a:r>
                    </a:p>
                  </a:txBody>
                  <a:tcPr marL="13681" marR="13681" marT="0" marB="0">
                    <a:solidFill>
                      <a:schemeClr val="accent4">
                        <a:lumMod val="20000"/>
                        <a:lumOff val="80000"/>
                      </a:schemeClr>
                    </a:solidFill>
                  </a:tcPr>
                </a:tc>
                <a:tc>
                  <a:txBody>
                    <a:bodyPr/>
                    <a:lstStyle/>
                    <a:p>
                      <a:pPr marL="0" marR="0" algn="l" defTabSz="914400" rtl="0" eaLnBrk="1" latinLnBrk="0" hangingPunct="1">
                        <a:lnSpc>
                          <a:spcPct val="107000"/>
                        </a:lnSpc>
                        <a:spcBef>
                          <a:spcPts val="0"/>
                        </a:spcBef>
                        <a:spcAft>
                          <a:spcPts val="0"/>
                        </a:spcAft>
                      </a:pPr>
                      <a:r>
                        <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ERCOT supports approval of NPRR1329. ERCOT Staff has reviewed NPRR1329 and believes it provides a positive market impact by supporting coordinated grid operations and reliability with joint accountability between Resource Entities and their QSEs for injection or withdrawal limits at the POI, and an attestation that ensures both parties fulfill compliance requirements and maintain system integrity.</a:t>
                      </a:r>
                    </a:p>
                  </a:txBody>
                  <a:tcPr marL="13681" marR="13681" marT="0" marB="0"/>
                </a:tc>
                <a:tc>
                  <a:txBody>
                    <a:bodyPr/>
                    <a:lstStyle/>
                    <a:p>
                      <a:pPr marL="0" marR="0" algn="l" defTabSz="914400" rtl="0" eaLnBrk="1" latinLnBrk="0" hangingPunct="1">
                        <a:lnSpc>
                          <a:spcPct val="107000"/>
                        </a:lnSpc>
                        <a:spcBef>
                          <a:spcPts val="0"/>
                        </a:spcBef>
                        <a:spcAft>
                          <a:spcPts val="0"/>
                        </a:spcAft>
                      </a:pPr>
                      <a:r>
                        <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NPRR1329 and do not believe that it requires changes to credit monitoring activity or the calculation of liability.</a:t>
                      </a:r>
                    </a:p>
                  </a:txBody>
                  <a:tcPr marL="13681" marR="13681" marT="0" marB="0">
                    <a:solidFill>
                      <a:schemeClr val="tx1">
                        <a:lumMod val="10000"/>
                        <a:lumOff val="90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NPRR1329</a:t>
                      </a:r>
                    </a:p>
                  </a:txBody>
                  <a:tcPr marL="13681" marR="13681" marT="0" marB="0">
                    <a:solidFill>
                      <a:schemeClr val="tx1">
                        <a:lumMod val="10000"/>
                        <a:lumOff val="90000"/>
                      </a:schemeClr>
                    </a:solidFill>
                  </a:tcPr>
                </a:tc>
                <a:extLst>
                  <a:ext uri="{0D108BD9-81ED-4DB2-BD59-A6C34878D82A}">
                    <a16:rowId xmlns:a16="http://schemas.microsoft.com/office/drawing/2014/main" val="1406180187"/>
                  </a:ext>
                </a:extLst>
              </a:tr>
              <a:tr h="81416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NPRR1331, Unannounced Generation Capacity Testing</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Less than $20K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NPRR1331. ERCOT Staff has reviewed NPRR1331 and believes that it provides a positive market impact through process improvement by aligning the allowed timeframe for “Combined Cycle Generators” during an unannounced generation capacity test with their observed operational performance, while preserving the reliability purpose of the unannounced High Sustained Limit (HSL) tests. </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NPRR1331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NPRR1331</a:t>
                      </a:r>
                    </a:p>
                  </a:txBody>
                  <a:tcPr marL="13681" marR="13681" marT="0" marB="0">
                    <a:solidFill>
                      <a:schemeClr val="tx1">
                        <a:lumMod val="25000"/>
                        <a:lumOff val="75000"/>
                      </a:schemeClr>
                    </a:solidFill>
                  </a:tcPr>
                </a:tc>
                <a:extLst>
                  <a:ext uri="{0D108BD9-81ED-4DB2-BD59-A6C34878D82A}">
                    <a16:rowId xmlns:a16="http://schemas.microsoft.com/office/drawing/2014/main" val="4258754543"/>
                  </a:ext>
                </a:extLst>
              </a:tr>
              <a:tr h="66014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NPRR1335, Implementation of PUCT Changes to Firm Fuel Supply Service for Phase 3</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Less than $10K</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NPRR1335. ERCOT Staff has reviewed NPRR1335 and believes the market impact for NPRR1335 ensures that the Protocols are consistent with the PUCT’s FFSS rule as required by 16 TAC § 25.520(j).</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NPRR1335 and do not believe that it requires changes to credit monitoring activity or the calculation of liability.</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NPRR1335</a:t>
                      </a:r>
                    </a:p>
                  </a:txBody>
                  <a:tcPr marL="13681" marR="13681" marT="0" marB="0"/>
                </a:tc>
                <a:extLst>
                  <a:ext uri="{0D108BD9-81ED-4DB2-BD59-A6C34878D82A}">
                    <a16:rowId xmlns:a16="http://schemas.microsoft.com/office/drawing/2014/main" val="192405546"/>
                  </a:ext>
                </a:extLst>
              </a:tr>
              <a:tr h="1097162">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NPRR1336, Language Clean-up for NPRR1188 Implementation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NPRR1336. ERCOT Staff has reviewed NPRR1336 and believes it provides process improvements by correcting language related to the implementation of NPRR1188.</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NPRR1336 and do not believe that it requires changes to credit monitoring activity or the calculation of liability.</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NPRR1336</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984371539"/>
                  </a:ext>
                </a:extLst>
              </a:tr>
              <a:tr h="1097162">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NPRR1337,  ERS Enhancements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Less than $20K</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NPRR1337. ERCOT Staff has reviewed NPRR1337 and believes it increases for the ERCOT System the benefit of the ERS program by enhancing qualification testing and performance evaluation of participating Resources.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NPRR1337 and do not believe that it requires changes to credit monitoring activity or the calculation of liability.</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NPRR1337</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8/11/26 IMM comments</a:t>
                      </a:r>
                    </a:p>
                  </a:txBody>
                  <a:tcPr marL="13681" marR="13681" marT="0" marB="0">
                    <a:solidFill>
                      <a:schemeClr val="accent4">
                        <a:lumMod val="20000"/>
                        <a:lumOff val="80000"/>
                      </a:schemeClr>
                    </a:solidFill>
                  </a:tcPr>
                </a:tc>
                <a:extLst>
                  <a:ext uri="{0D108BD9-81ED-4DB2-BD59-A6C34878D82A}">
                    <a16:rowId xmlns:a16="http://schemas.microsoft.com/office/drawing/2014/main" val="1791423346"/>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B194-2D4B-06AA-403F-FBEE90804C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5C5341-35C4-5148-3397-B082D44BDF12}"/>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0425F56D-8217-D5C2-AFD3-75E5E8286048}"/>
              </a:ext>
            </a:extLst>
          </p:cNvPr>
          <p:cNvSpPr>
            <a:spLocks noGrp="1"/>
          </p:cNvSpPr>
          <p:nvPr>
            <p:ph type="title"/>
          </p:nvPr>
        </p:nvSpPr>
        <p:spPr/>
        <p:txBody>
          <a:bodyPr/>
          <a:lstStyle/>
          <a:p>
            <a:r>
              <a:rPr lang="en-US" altLang="en-US" dirty="0"/>
              <a:t>Revision Request Summary for 8/26/26 TAC</a:t>
            </a:r>
            <a:endParaRPr lang="en-US" dirty="0"/>
          </a:p>
        </p:txBody>
      </p:sp>
      <p:graphicFrame>
        <p:nvGraphicFramePr>
          <p:cNvPr id="6" name="Table 5">
            <a:extLst>
              <a:ext uri="{FF2B5EF4-FFF2-40B4-BE49-F238E27FC236}">
                <a16:creationId xmlns:a16="http://schemas.microsoft.com/office/drawing/2014/main" id="{74EA6938-689A-4382-81B6-6787ED0468AA}"/>
              </a:ext>
            </a:extLst>
          </p:cNvPr>
          <p:cNvGraphicFramePr>
            <a:graphicFrameLocks noGrp="1"/>
          </p:cNvGraphicFramePr>
          <p:nvPr>
            <p:extLst>
              <p:ext uri="{D42A27DB-BD31-4B8C-83A1-F6EECF244321}">
                <p14:modId xmlns:p14="http://schemas.microsoft.com/office/powerpoint/2010/main" val="1493544006"/>
              </p:ext>
            </p:extLst>
          </p:nvPr>
        </p:nvGraphicFramePr>
        <p:xfrm>
          <a:off x="291296" y="990021"/>
          <a:ext cx="11609408" cy="5823275"/>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NPRR1338, Restructure Long-Term Auction Sequence Auctions to Six Monthly Optimizations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$750K – $1.25M</a:t>
                      </a:r>
                    </a:p>
                  </a:txBody>
                  <a:tcPr marL="13681" marR="13681" marT="0" marB="0">
                    <a:solidFill>
                      <a:schemeClr val="accent4">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NPRR1338. ERCOT Staff has reviewed NPRR1338 and believes restructuring the Long-Term Auction Sequence auctions to six single-months optimizations will increase optimization efficiency by defining credit constraints for each month, rather than the current credit constraint that spans all six months of the time-of-use.</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NPRR1338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NPRR1338</a:t>
                      </a:r>
                    </a:p>
                  </a:txBody>
                  <a:tcPr marL="13681" marR="13681" marT="0" marB="0">
                    <a:solidFill>
                      <a:schemeClr val="tx1">
                        <a:lumMod val="25000"/>
                        <a:lumOff val="75000"/>
                      </a:schemeClr>
                    </a:solidFill>
                  </a:tcPr>
                </a:tc>
                <a:extLst>
                  <a:ext uri="{0D108BD9-81ED-4DB2-BD59-A6C34878D82A}">
                    <a16:rowId xmlns:a16="http://schemas.microsoft.com/office/drawing/2014/main" val="1406180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NPRR1339, Protocol Clean Up and Alignment with RTC+B Implementation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solidFill>
                      <a:schemeClr val="tx1">
                        <a:lumMod val="10000"/>
                        <a:lumOff val="9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NPRR1339. ERCOT Staff has reviewed NPRR1339 and believes this revision will have a positive impact on the market. By updating and clarifying these sections, we ensure consistency with operational practices and eliminate outdated references that could otherwise lead to confusion.</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NPRR1339 and do not believe that it requires changes to credit monitoring activity or the calculation of liability.</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NPRR1339</a:t>
                      </a:r>
                    </a:p>
                  </a:txBody>
                  <a:tcPr marL="13681" marR="13681" marT="0" marB="0">
                    <a:solidFill>
                      <a:schemeClr val="tx1">
                        <a:lumMod val="10000"/>
                        <a:lumOff val="90000"/>
                      </a:schemeClr>
                    </a:solidFill>
                  </a:tcPr>
                </a:tc>
                <a:extLst>
                  <a:ext uri="{0D108BD9-81ED-4DB2-BD59-A6C34878D82A}">
                    <a16:rowId xmlns:a16="http://schemas.microsoft.com/office/drawing/2014/main" val="2142554683"/>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NPRR1341, Related to LPGRR077, Profile Decision Tree Excel-to-Word Conversion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NPRR1341. ERCOT Staff has reviewed NPRR1341 and believes that it provides a positive market impact through process improvement by aligning the Protocols with edits proposed in LPGRR077.</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NPRR1341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NPRR1341</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994700356"/>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NPRR1342, Mitigated Offer Caps for Contract for Capacity Resources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$250K - $350K</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solidFill>
                      <a:schemeClr val="accent4">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NPRR1342. ERCOT Staff has reviewed NPRR1342 and believes that it provides a positive market impact and general process improvement by creating a new process for determining the MOC for C4C Resources procured through Section 6.5.1.1.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NPRR1342 and do not believe that it requires changes to credit monitoring activity or the calculation of liability.</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NPRR1342</a:t>
                      </a:r>
                    </a:p>
                  </a:txBody>
                  <a:tcPr marL="13681" marR="13681" marT="0" marB="0">
                    <a:solidFill>
                      <a:schemeClr val="accent4">
                        <a:lumMod val="20000"/>
                        <a:lumOff val="80000"/>
                      </a:schemeClr>
                    </a:solidFill>
                  </a:tcPr>
                </a:tc>
                <a:extLst>
                  <a:ext uri="{0D108BD9-81ED-4DB2-BD59-A6C34878D82A}">
                    <a16:rowId xmlns:a16="http://schemas.microsoft.com/office/drawing/2014/main" val="3815145187"/>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NPRR1344, Move OBD to Section 19 – Texas Market Test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gn="l" defTabSz="914400" rtl="0" eaLnBrk="1" latinLnBrk="0" hangingPunct="1">
                        <a:lnSpc>
                          <a:spcPct val="107000"/>
                        </a:lnSpc>
                        <a:spcBef>
                          <a:spcPts val="0"/>
                        </a:spcBef>
                        <a:spcAft>
                          <a:spcPts val="0"/>
                        </a:spcAft>
                      </a:pPr>
                      <a:r>
                        <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gn="l" defTabSz="914400" rtl="0" eaLnBrk="1" latinLnBrk="0" hangingPunct="1">
                        <a:lnSpc>
                          <a:spcPct val="107000"/>
                        </a:lnSpc>
                        <a:spcBef>
                          <a:spcPts val="0"/>
                        </a:spcBef>
                        <a:spcAft>
                          <a:spcPts val="0"/>
                        </a:spcAft>
                      </a:pPr>
                      <a:r>
                        <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ERCOT supports approval of NPRR1344. ERCOT Staff has reviewed NPRR1344 and believes it has a positive market impact by updating and clarifying the existing processes set forth in the TMTP, and incorporating the TMTP into the Protocols.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CFSG have reviewed NPRR1344 and do not believe that it requires changes to credit monitoring activity or the calculation of liability.</a:t>
                      </a:r>
                    </a:p>
                    <a:p>
                      <a:pPr marL="0" marR="0" algn="l" defTabSz="914400" rtl="0" eaLnBrk="1" latinLnBrk="0" hangingPunct="1">
                        <a:lnSpc>
                          <a:spcPct val="107000"/>
                        </a:lnSpc>
                        <a:spcBef>
                          <a:spcPts val="0"/>
                        </a:spcBef>
                        <a:spcAft>
                          <a:spcPts val="0"/>
                        </a:spcAft>
                      </a:pPr>
                      <a:endParaRPr lang="en-US" sz="90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NPRR1344</a:t>
                      </a:r>
                    </a:p>
                  </a:txBody>
                  <a:tcPr marL="13681" marR="13681" marT="0" marB="0"/>
                </a:tc>
                <a:extLst>
                  <a:ext uri="{0D108BD9-81ED-4DB2-BD59-A6C34878D82A}">
                    <a16:rowId xmlns:a16="http://schemas.microsoft.com/office/drawing/2014/main" val="524542703"/>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LPGRR077, Profile Decision Tree Excel-to-Word Conversion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LPGRR077. ERCOT Staff has reviewed LPGRR077 and believes that it provides a positive market impact through process improvement by relocating the majority of the Profile Decision Tree from its current Excel format into the Load Profiling Guide and updating language to align with current practices..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endPar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LPGRR077</a:t>
                      </a:r>
                    </a:p>
                  </a:txBody>
                  <a:tcPr marL="13681" marR="13681" marT="0" marB="0"/>
                </a:tc>
                <a:extLst>
                  <a:ext uri="{0D108BD9-81ED-4DB2-BD59-A6C34878D82A}">
                    <a16:rowId xmlns:a16="http://schemas.microsoft.com/office/drawing/2014/main" val="1920804984"/>
                  </a:ext>
                </a:extLst>
              </a:tr>
              <a:tr h="722401">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RMGRR186, Related to LPGRR077, Profile Decision Tree Excel-to-Word Conversion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solidFill>
                      <a:schemeClr val="tx1">
                        <a:lumMod val="25000"/>
                        <a:lumOff val="75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RMGRR186. ERCOT Staff has reviewed RMGRR186 and believes that it provides a positive market impact through process improvement by aligning the Retail Market Guide with edits proposed in LPGRR077.</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RMGRR186</a:t>
                      </a:r>
                    </a:p>
                  </a:txBody>
                  <a:tcPr marL="13681" marR="13681" marT="0" marB="0"/>
                </a:tc>
                <a:extLst>
                  <a:ext uri="{0D108BD9-81ED-4DB2-BD59-A6C34878D82A}">
                    <a16:rowId xmlns:a16="http://schemas.microsoft.com/office/drawing/2014/main" val="733246516"/>
                  </a:ext>
                </a:extLst>
              </a:tr>
            </a:tbl>
          </a:graphicData>
        </a:graphic>
      </p:graphicFrame>
    </p:spTree>
    <p:extLst>
      <p:ext uri="{BB962C8B-B14F-4D97-AF65-F5344CB8AC3E}">
        <p14:creationId xmlns:p14="http://schemas.microsoft.com/office/powerpoint/2010/main" val="483863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5B392-04BE-8F98-1D79-00878E8EF9D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0F47C9-E767-1CD0-EFB9-C41D05F8E8DB}"/>
              </a:ext>
            </a:extLst>
          </p:cNvPr>
          <p:cNvSpPr>
            <a:spLocks noGrp="1"/>
          </p:cNvSpPr>
          <p:nvPr>
            <p:ph type="sldNum" sz="quarter" idx="12"/>
          </p:nvPr>
        </p:nvSpPr>
        <p:spPr/>
        <p:txBody>
          <a:bodyPr/>
          <a:lstStyle/>
          <a:p>
            <a:fld id="{BCDE79FB-97BA-492B-8D57-F1373F9ADA95}" type="slidenum">
              <a:rPr lang="en-US" smtClean="0"/>
              <a:t>3</a:t>
            </a:fld>
            <a:endParaRPr lang="en-US" dirty="0"/>
          </a:p>
        </p:txBody>
      </p:sp>
      <p:sp>
        <p:nvSpPr>
          <p:cNvPr id="4" name="Title 3">
            <a:extLst>
              <a:ext uri="{FF2B5EF4-FFF2-40B4-BE49-F238E27FC236}">
                <a16:creationId xmlns:a16="http://schemas.microsoft.com/office/drawing/2014/main" id="{BA5B1A61-80CB-BB5B-0C6A-77BA71B41309}"/>
              </a:ext>
            </a:extLst>
          </p:cNvPr>
          <p:cNvSpPr>
            <a:spLocks noGrp="1"/>
          </p:cNvSpPr>
          <p:nvPr>
            <p:ph type="title"/>
          </p:nvPr>
        </p:nvSpPr>
        <p:spPr/>
        <p:txBody>
          <a:bodyPr/>
          <a:lstStyle/>
          <a:p>
            <a:r>
              <a:rPr lang="en-US" altLang="en-US" dirty="0"/>
              <a:t>Revision Request Summary for 8/26/26 TAC</a:t>
            </a:r>
            <a:endParaRPr lang="en-US" dirty="0"/>
          </a:p>
        </p:txBody>
      </p:sp>
      <p:graphicFrame>
        <p:nvGraphicFramePr>
          <p:cNvPr id="6" name="Table 5">
            <a:extLst>
              <a:ext uri="{FF2B5EF4-FFF2-40B4-BE49-F238E27FC236}">
                <a16:creationId xmlns:a16="http://schemas.microsoft.com/office/drawing/2014/main" id="{9F498A4E-CA4E-5250-0269-3AF92662C4F8}"/>
              </a:ext>
            </a:extLst>
          </p:cNvPr>
          <p:cNvGraphicFramePr>
            <a:graphicFrameLocks noGrp="1"/>
          </p:cNvGraphicFramePr>
          <p:nvPr>
            <p:extLst>
              <p:ext uri="{D42A27DB-BD31-4B8C-83A1-F6EECF244321}">
                <p14:modId xmlns:p14="http://schemas.microsoft.com/office/powerpoint/2010/main" val="2012101908"/>
              </p:ext>
            </p:extLst>
          </p:nvPr>
        </p:nvGraphicFramePr>
        <p:xfrm>
          <a:off x="291296" y="990021"/>
          <a:ext cx="11609408" cy="1024300"/>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2911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3318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PGRR144, Dynamic Model Submission and Review Requirements for Large Loads including Large Computational Loads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$200K-$250K Annual Recurring Operations and Maintenance (O&amp;M)</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900" i="1" dirty="0">
                          <a:effectLst/>
                          <a:latin typeface="Calibri" panose="020F0502020204030204" pitchFamily="34" charset="0"/>
                          <a:ea typeface="Calibri" panose="020F0502020204030204" pitchFamily="34" charset="0"/>
                          <a:cs typeface="Calibri" panose="020F0502020204030204" pitchFamily="34" charset="0"/>
                        </a:rPr>
                        <a:t>1 FTE</a:t>
                      </a:r>
                    </a:p>
                  </a:txBody>
                  <a:tcPr marL="13681" marR="13681" marT="0" marB="0">
                    <a:solidFill>
                      <a:schemeClr val="accent4">
                        <a:lumMod val="20000"/>
                        <a:lumOff val="80000"/>
                      </a:schemeClr>
                    </a:solidFill>
                  </a:tcPr>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PGRR144. ERCOT Staff has reviewed PGRR144 and believes the market impact for PGRR144 helps establish critical modeling requirements for Large Loads to identify potential reliability issues early and ensure appropriate mitigation measures are in place.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71A1C"/>
                          </a:solidFill>
                          <a:effectLst/>
                          <a:uLnTx/>
                          <a:uFillTx/>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PGRR144</a:t>
                      </a:r>
                    </a:p>
                  </a:txBody>
                  <a:tcPr marL="13681" marR="13681" marT="0" marB="0"/>
                </a:tc>
                <a:extLst>
                  <a:ext uri="{0D108BD9-81ED-4DB2-BD59-A6C34878D82A}">
                    <a16:rowId xmlns:a16="http://schemas.microsoft.com/office/drawing/2014/main" val="1406180187"/>
                  </a:ext>
                </a:extLst>
              </a:tr>
            </a:tbl>
          </a:graphicData>
        </a:graphic>
      </p:graphicFrame>
    </p:spTree>
    <p:extLst>
      <p:ext uri="{BB962C8B-B14F-4D97-AF65-F5344CB8AC3E}">
        <p14:creationId xmlns:p14="http://schemas.microsoft.com/office/powerpoint/2010/main" val="597309457"/>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Props1.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4589</TotalTime>
  <Words>1412</Words>
  <Application>Microsoft Office PowerPoint</Application>
  <PresentationFormat>Widescreen</PresentationFormat>
  <Paragraphs>114</Paragraphs>
  <Slides>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vt:i4>
      </vt:variant>
    </vt:vector>
  </HeadingPairs>
  <TitlesOfParts>
    <vt:vector size="9" baseType="lpstr">
      <vt:lpstr>Aptos</vt:lpstr>
      <vt:lpstr>Arial</vt:lpstr>
      <vt:lpstr>Calibri</vt:lpstr>
      <vt:lpstr>Wingdings</vt:lpstr>
      <vt:lpstr>1_Cover</vt:lpstr>
      <vt:lpstr>Page Design</vt:lpstr>
      <vt:lpstr>Revision Request Summary for 8/26/26TAC</vt:lpstr>
      <vt:lpstr>Revision Request Summary for 8/26/26 TAC</vt:lpstr>
      <vt:lpstr>Revision Request Summary for 8/26/26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Boren, Ann</cp:lastModifiedBy>
  <cp:revision>24</cp:revision>
  <dcterms:created xsi:type="dcterms:W3CDTF">2026-03-11T18:16:52Z</dcterms:created>
  <dcterms:modified xsi:type="dcterms:W3CDTF">2026-08-19T18:09:56Z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