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3" r:id="rId4"/>
    <p:sldMasterId id="2147483648" r:id="rId5"/>
    <p:sldMasterId id="2147483651" r:id="rId6"/>
    <p:sldMasterId id="2147483661" r:id="rId7"/>
  </p:sldMasterIdLst>
  <p:notesMasterIdLst>
    <p:notesMasterId r:id="rId30"/>
  </p:notesMasterIdLst>
  <p:handoutMasterIdLst>
    <p:handoutMasterId r:id="rId31"/>
  </p:handoutMasterIdLst>
  <p:sldIdLst>
    <p:sldId id="319" r:id="rId8"/>
    <p:sldId id="320" r:id="rId9"/>
    <p:sldId id="321" r:id="rId10"/>
    <p:sldId id="322" r:id="rId11"/>
    <p:sldId id="324" r:id="rId12"/>
    <p:sldId id="266" r:id="rId13"/>
    <p:sldId id="326" r:id="rId14"/>
    <p:sldId id="327" r:id="rId15"/>
    <p:sldId id="269" r:id="rId16"/>
    <p:sldId id="328" r:id="rId17"/>
    <p:sldId id="329" r:id="rId18"/>
    <p:sldId id="270" r:id="rId19"/>
    <p:sldId id="284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315" r:id="rId28"/>
    <p:sldId id="312" r:id="rId2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arratano, Alex" initials="GA" lastIdx="1" clrIdx="0">
    <p:extLst>
      <p:ext uri="{19B8F6BF-5375-455C-9EA6-DF929625EA0E}">
        <p15:presenceInfo xmlns:p15="http://schemas.microsoft.com/office/powerpoint/2012/main" userId="S-1-5-21-639947351-343809578-3807592339-40017" providerId="AD"/>
      </p:ext>
    </p:extLst>
  </p:cmAuthor>
  <p:cmAuthor id="2" name="Hinojosa, Jose Luis" initials="HJL" lastIdx="3" clrIdx="1">
    <p:extLst>
      <p:ext uri="{19B8F6BF-5375-455C-9EA6-DF929625EA0E}">
        <p15:presenceInfo xmlns:p15="http://schemas.microsoft.com/office/powerpoint/2012/main" userId="S-1-5-21-639947351-343809578-3807592339-37959" providerId="AD"/>
      </p:ext>
    </p:extLst>
  </p:cmAuthor>
  <p:cmAuthor id="3" name="DuBro, Jackson" initials="DJ" lastIdx="1" clrIdx="2">
    <p:extLst>
      <p:ext uri="{19B8F6BF-5375-455C-9EA6-DF929625EA0E}">
        <p15:presenceInfo xmlns:p15="http://schemas.microsoft.com/office/powerpoint/2012/main" userId="S::Jackson.DuBro@ercot.com::eeee7753-3465-4fb5-8530-4a50b4dcc9f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67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41" autoAdjust="0"/>
    <p:restoredTop sz="88954" autoAdjust="0"/>
  </p:normalViewPr>
  <p:slideViewPr>
    <p:cSldViewPr showGuides="1">
      <p:cViewPr varScale="1">
        <p:scale>
          <a:sx n="133" d="100"/>
          <a:sy n="133" d="100"/>
        </p:scale>
        <p:origin x="2502" y="33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howGuides="1">
      <p:cViewPr varScale="1">
        <p:scale>
          <a:sx n="76" d="100"/>
          <a:sy n="76" d="100"/>
        </p:scale>
        <p:origin x="205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0BF31-E9A8-4E88-81E7-44C5092290FC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B2BDB1-E95E-402D-B2EB-CA9CC1A395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2199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7EFB637-CCC9-4803-8851-F6915048CBB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F62AC51D-6DAA-4455-8EA7-D54B64909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593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3/12/18</a:t>
            </a:r>
            <a:r>
              <a:rPr lang="en-US" baseline="0" dirty="0"/>
              <a:t> – Integral ACE Time Constant Changed from 60 min to 45 min</a:t>
            </a:r>
          </a:p>
          <a:p>
            <a:r>
              <a:rPr lang="en-US" baseline="0" dirty="0"/>
              <a:t>5/17/18 – K4 Changed from 0.3 to 0.2 and K5 Changed from 0.4 to 0.5</a:t>
            </a:r>
          </a:p>
          <a:p>
            <a:r>
              <a:rPr lang="en-US" baseline="0" dirty="0"/>
              <a:t>12/4/18 – 10:05 AM – K6 Changed from 0 to 0.5</a:t>
            </a:r>
          </a:p>
          <a:p>
            <a:r>
              <a:rPr lang="en-US" baseline="0" dirty="0"/>
              <a:t>2/12/19 – 2:15 PM – K6 changed from 0.5 to 1.0</a:t>
            </a:r>
          </a:p>
          <a:p>
            <a:r>
              <a:rPr lang="en-US" baseline="0" dirty="0"/>
              <a:t>3/12/19 – 2:10 PM – PWRR Threshold from 10 to 15 MW/min</a:t>
            </a:r>
          </a:p>
          <a:p>
            <a:r>
              <a:rPr lang="en-US" baseline="0" dirty="0"/>
              <a:t>3/19/19 – 2:15 PM – PWRR Threshold from 15 to 20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4/01/19 – 10:00 AM – K5 changed from 0.5 to 0.4 and Max. Integral ACE Feedback changed from 250 to 150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4/24/19 – 1:15 PM – Max. Integral ACE Feedback changed from 150 to 160. PWRR Threshold changed from 20 to 25.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5/22/19 – 1:10 PM – K5 changed from 0.4 to 0.5, Max Integral ACE feedback changed from 160 to 200, PWRR Threshold changed from 25 to 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6/17/20 – 10 AM - PWRR Calculation method changed from Direct to Interpolated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9/1/20 – 11 AM - Max Integral ACE Feedback changed from 200 to 250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9/3/20 – 3 PM - Max Integral ACE Feedback changed from 250 to 300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9/4/20 – 3 PM - Max Integral ACE Feedback changed from 300 to 250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6/1/21 – 10:00 AM – K8 Changed from 0 to 0.5, PSRR Threshold changed to 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6/2/21 – 10:00 AM – PSRR Threshold changed from 10 to 20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6/3/21 – 10:00 AM – K8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6/4/21 – 10:00 AM – K8 Changed from 0.75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9/2/21 – 10:00 AM – PSRR Threshold changed to 30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6/7/22 – 10:30 AM – K7 Changed from 0 to 0.5, PDCTRR Min/Max Threshold changed to 10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6/8/22 – 10:30 AM – PDCTRR Min/Max Threshold changed from 10 to 20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6/9/22 – 10:30 AM – K7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6/10/22 – 10:30 AM – K7 Changed from 0.07 to 1.0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7/21/22 – 10:00 AM–Max Integral ACE Feedback changed from 250 to 350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7/21/22 – 05:10 PM – K5 Changed from 0.5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7/22/22 – 09:40 PM – K5 Changed from 1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7/27/22 – 08:40 AM – PSRR Threshold changed to 40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6/12/23  - PSRR dynamic threshold enabled. The Max PSSR started at 80 MW/min for sunrise and sunset hours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6/15/23 – The Max PSRR threshold increased to 100 MW/min for sunrise and sunset hours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10/26/23 – Max Integral ACE Feedback changed from 350 to 250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3/7/24 – PSRR threshold increased from 100 MW/Min to 120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05/30/24 – Max Integral ACE Feedback changed from 250 MW to 350 MW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8/28/24 – PSS Dynamic Threshold changed from 120 MW/Min – 180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10/31/24– K5 changed to 0.5 to 1 to correct the time error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11/1/24  - K5 changed from 1 to 0.75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11/5/24 – K5 changed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11/18/24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11/22/24 – K5 changed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3/5/25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3/6/25 – K5 changed from 0.75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3/7/25 – Max Ace Integral Feedback changed from 350 MW to 400 MW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3/7/25 – PSRR Dynamic Threshold for sunrise and sunset changed from 180 MW/Min to 225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3/11/25 – Max Ace Integral Feedback changed from 400 MW to 350 MW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3/12/25 – K5 changed from 1 to 0.5</a:t>
            </a:r>
          </a:p>
          <a:p>
            <a:r>
              <a:rPr lang="en-US" baseline="0" dirty="0"/>
              <a:t>6/6/25 – K5 changed from 0.5 to 0.75</a:t>
            </a:r>
          </a:p>
          <a:p>
            <a:r>
              <a:rPr lang="en-US" baseline="0" dirty="0"/>
              <a:t>6/13/25 – K5 changes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7/14/25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7/18/25 – K5 changed from 0.75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7/24/25 – Enabled PWRR direct method in GTBD calculation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12/10/25 – PSRR Dynamic Threshold for sunrise and sunset changed from 225 MW/Min to 280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01/05/26 – PSRR Dynamic Threshold for sunrise changed from 280 MW/min to 180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02/03/26 - PSRR Dynamic Threshold for sunrise changed from 180 MW/min to 280 MW/Min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04/01/26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04/03/26 – K5 changed from 0.75 to 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04/06/26 – K5 changed from 1 to 0.5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04/09/26 – K5 changed from 0.5 to 0.75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2AC51D-6DAA-4455-8EA7-D54B64909A8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55379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trike="noStrike" dirty="0"/>
              <a:t>Load is seeing an overall increase compared to the last two years.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0880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total load is more than the last year during Up ramp hours.</a:t>
            </a:r>
          </a:p>
          <a:p>
            <a:endParaRPr lang="en-US" dirty="0"/>
          </a:p>
          <a:p>
            <a:r>
              <a:rPr lang="en-US" dirty="0"/>
              <a:t>Net Load: dashed line.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7692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Overall hourly load ramp trend remained similar compared to the last couple of years.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9212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trike="noStrike" dirty="0"/>
              <a:t>Solar generation is Higher than last 2 years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60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4C29C8-0964-8C3F-B674-13046BCDA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3E60BC-10FD-456B-A6EF-1BC6CF821E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3A718E-5A18-0DC2-54B6-1D16F8E8ED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trike="noStrike" dirty="0"/>
              <a:t>Wind generation is slightly Higher than last year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28F51A-C107-DA19-6353-8D255869AD0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3856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Net Capacity on Start-Up/</a:t>
            </a:r>
            <a:r>
              <a:rPr lang="en-US" strike="noStrike" dirty="0" err="1"/>
              <a:t>ShutDown</a:t>
            </a:r>
            <a:r>
              <a:rPr lang="en-US" strike="noStrike" dirty="0"/>
              <a:t> are generally following the trends of the last two years. More capacity during sunset hours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2345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Error = Forecast – Actual</a:t>
            </a:r>
          </a:p>
          <a:p>
            <a:endParaRPr lang="en-US" dirty="0"/>
          </a:p>
          <a:p>
            <a:r>
              <a:rPr lang="en-US" dirty="0"/>
              <a:t>Min, Max,</a:t>
            </a:r>
            <a:r>
              <a:rPr lang="en-US" baseline="0" dirty="0"/>
              <a:t> 10</a:t>
            </a:r>
            <a:r>
              <a:rPr lang="en-US" baseline="30000" dirty="0"/>
              <a:t>th</a:t>
            </a:r>
            <a:r>
              <a:rPr lang="en-US" baseline="0" dirty="0"/>
              <a:t>, 90</a:t>
            </a:r>
            <a:r>
              <a:rPr lang="en-US" baseline="30000" dirty="0"/>
              <a:t>th</a:t>
            </a:r>
            <a:r>
              <a:rPr lang="en-US" baseline="0" dirty="0"/>
              <a:t> percentile</a:t>
            </a:r>
          </a:p>
          <a:p>
            <a:r>
              <a:rPr lang="en-US" baseline="0" dirty="0"/>
              <a:t>15-minute intervals</a:t>
            </a:r>
          </a:p>
          <a:p>
            <a:endParaRPr lang="en-US" baseline="0" dirty="0"/>
          </a:p>
          <a:p>
            <a:r>
              <a:rPr lang="en-US" baseline="0" dirty="0"/>
              <a:t>Max Positive Forecast Error:</a:t>
            </a:r>
          </a:p>
          <a:p>
            <a:r>
              <a:rPr lang="en-US" b="0" baseline="0" dirty="0">
                <a:solidFill>
                  <a:srgbClr val="FF0000"/>
                </a:solidFill>
                <a:highlight>
                  <a:srgbClr val="FF0000"/>
                </a:highlight>
              </a:rPr>
              <a:t>10/2025</a:t>
            </a:r>
            <a:r>
              <a:rPr lang="en-US" baseline="0" dirty="0">
                <a:solidFill>
                  <a:srgbClr val="FF0000"/>
                </a:solidFill>
              </a:rPr>
              <a:t> </a:t>
            </a:r>
            <a:r>
              <a:rPr lang="en-US" baseline="0" dirty="0"/>
              <a:t>HE10 -&gt; </a:t>
            </a:r>
            <a:r>
              <a:rPr lang="en-US" sz="1800" b="0" i="0" u="none" strike="noStrike" baseline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495 </a:t>
            </a:r>
            <a:r>
              <a:rPr lang="en-US" baseline="0" dirty="0"/>
              <a:t>MW</a:t>
            </a:r>
          </a:p>
          <a:p>
            <a:endParaRPr lang="en-US" baseline="0" dirty="0"/>
          </a:p>
          <a:p>
            <a:r>
              <a:rPr lang="en-US" baseline="0" dirty="0"/>
              <a:t>Max Negative Forecast Error:</a:t>
            </a:r>
          </a:p>
          <a:p>
            <a:r>
              <a:rPr lang="en-US" b="0" baseline="0" dirty="0"/>
              <a:t>10/2025</a:t>
            </a:r>
            <a:r>
              <a:rPr lang="en-US" baseline="0" dirty="0"/>
              <a:t> HE9 -&gt; </a:t>
            </a: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-625 </a:t>
            </a:r>
            <a:r>
              <a:rPr lang="en-US" baseline="0" dirty="0"/>
              <a:t>MW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132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strike="noStrike" dirty="0">
                <a:effectLst/>
              </a:rPr>
              <a:t>1-min NSLL ramp values were examined in bins of 10 MWs  (as tracked on x-axis) and the average rate of intervals during which regulation was exhausted (i.e. remaining regulation was less than 5 MW) was computed (as tracked on y-axis).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strike="noStrike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strike="noStrike" dirty="0">
                <a:effectLst/>
              </a:rPr>
              <a:t>NSLL includes Large Loads and Steel Mills that are not following SCED dispatch.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strike="noStrike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strike="noStrike" dirty="0">
                <a:effectLst/>
              </a:rPr>
              <a:t>Trend is the same: we see low correlation between regulation exhaustion and NSLL ramp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017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u="none" dirty="0"/>
              <a:t>Reference Hours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083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baseline="0" dirty="0"/>
              <a:t>For intra-hour wind ramp forecast, SCED PWRR MAE is smaller than the Persistence forecast with more errors occur during ramping hours. </a:t>
            </a:r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308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baseline="0" dirty="0"/>
              <a:t>For intra-hour solar ramp forecast, SCED PSRR is generally performing better when compared to the persistence forecast, particularly during the most significant solar ramp hours.</a:t>
            </a:r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0770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Total regulation deployed comparison.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59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9B485-29B8-2102-6166-363E0C9B52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172128-64C7-BB26-18ED-A0933A8ABA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67A11E-92DD-F236-D0E0-F0F114F95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Total regulation deployed compared with the previous two months.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7E679D-2A21-B7A2-2A19-5A5E418847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9730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Regulation up bias occurrence for consecutive SCED intervals for all hours is 136 and peak hours is 48.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591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6A1BA-F6DF-CE8A-ABE7-CA605FD4C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CB5D0C-C903-53B7-FDB5-972ECCF042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FC2974-0411-803E-A442-373E3EF031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Zero Crossing Regulation compared to the last 3 years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C1398A-2EEF-F0D8-DD01-73C7C8D197B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6536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trike="noStrike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trike="noStrike" dirty="0"/>
              <a:t> Time error accumulation compared to the last 3 years.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trike="noStrik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2AC51D-6DAA-4455-8EA7-D54B64909A8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172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sv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0580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298575"/>
          </a:xfrm>
          <a:prstGeom prst="rect">
            <a:avLst/>
          </a:prstGeom>
        </p:spPr>
        <p:txBody>
          <a:bodyPr/>
          <a:lstStyle>
            <a:lvl1pPr algn="l">
              <a:defRPr sz="3200" b="1" cap="small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81400"/>
            <a:ext cx="7772400" cy="20574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i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Footer text goes here.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45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43682"/>
            <a:ext cx="8458200" cy="518318"/>
          </a:xfrm>
          <a:prstGeom prst="rect">
            <a:avLst/>
          </a:prstGeom>
        </p:spPr>
        <p:txBody>
          <a:bodyPr/>
          <a:lstStyle>
            <a:lvl1pPr algn="l">
              <a:defRPr sz="28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8200"/>
            <a:ext cx="8534400" cy="512064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304800" y="243682"/>
            <a:ext cx="76200" cy="5183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43200" y="6553200"/>
            <a:ext cx="4038600" cy="228600"/>
          </a:xfrm>
        </p:spPr>
        <p:txBody>
          <a:bodyPr/>
          <a:lstStyle/>
          <a:p>
            <a:r>
              <a:rPr lang="en-US" dirty="0"/>
              <a:t>Footer text goes here.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243682"/>
            <a:ext cx="99060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84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with Soci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>
            <a:extLst>
              <a:ext uri="{FF2B5EF4-FFF2-40B4-BE49-F238E27FC236}">
                <a16:creationId xmlns:a16="http://schemas.microsoft.com/office/drawing/2014/main" id="{021CF500-4BD3-92C6-CCBD-156DED65A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8152" y="1430449"/>
            <a:ext cx="4173848" cy="1848259"/>
          </a:xfrm>
        </p:spPr>
        <p:txBody>
          <a:bodyPr anchor="ctr"/>
          <a:lstStyle>
            <a:lvl1pPr>
              <a:defRPr sz="3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2" name="Text Placeholder 22">
            <a:extLst>
              <a:ext uri="{FF2B5EF4-FFF2-40B4-BE49-F238E27FC236}">
                <a16:creationId xmlns:a16="http://schemas.microsoft.com/office/drawing/2014/main" id="{5BFBC12E-0B6E-E8C7-9088-B497FB4917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98152" y="3501137"/>
            <a:ext cx="4173848" cy="682625"/>
          </a:xfrm>
        </p:spPr>
        <p:txBody>
          <a:bodyPr wrap="square"/>
          <a:lstStyle>
            <a:lvl1pPr>
              <a:defRPr sz="1800" b="1">
                <a:solidFill>
                  <a:srgbClr val="00829B"/>
                </a:solidFill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24F3841-022A-64DD-C790-8E712FB9D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679282" y="0"/>
            <a:ext cx="346471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E7750B-0863-BB91-0C67-54B5E9B868D6}"/>
              </a:ext>
            </a:extLst>
          </p:cNvPr>
          <p:cNvSpPr txBox="1"/>
          <p:nvPr userDrawn="1"/>
        </p:nvSpPr>
        <p:spPr>
          <a:xfrm>
            <a:off x="6024657" y="1370524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Learn More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961C0C-432D-CBAD-EA65-6543DA81C252}"/>
              </a:ext>
            </a:extLst>
          </p:cNvPr>
          <p:cNvSpPr txBox="1"/>
          <p:nvPr userDrawn="1"/>
        </p:nvSpPr>
        <p:spPr>
          <a:xfrm>
            <a:off x="6041159" y="1783081"/>
            <a:ext cx="249069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00829B"/>
                </a:solidFill>
              </a:rPr>
              <a:t>www.ercot.com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781169-74C0-5084-B1E5-21B24E64EBD9}"/>
              </a:ext>
            </a:extLst>
          </p:cNvPr>
          <p:cNvSpPr txBox="1"/>
          <p:nvPr userDrawn="1"/>
        </p:nvSpPr>
        <p:spPr>
          <a:xfrm>
            <a:off x="6024657" y="2442045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Download ERCOT Mobile App</a:t>
            </a:r>
          </a:p>
        </p:txBody>
      </p:sp>
      <p:pic>
        <p:nvPicPr>
          <p:cNvPr id="9" name="Graphic 8" descr="Google play logo on the left and App Store logo on the right">
            <a:extLst>
              <a:ext uri="{FF2B5EF4-FFF2-40B4-BE49-F238E27FC236}">
                <a16:creationId xmlns:a16="http://schemas.microsoft.com/office/drawing/2014/main" id="{4CC00E98-A942-2688-815D-B898449C0BC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256026" y="2987764"/>
            <a:ext cx="1976343" cy="367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EBBA5BE-9DD2-6EE7-CE28-D076D6D33E94}"/>
              </a:ext>
            </a:extLst>
          </p:cNvPr>
          <p:cNvSpPr txBox="1"/>
          <p:nvPr userDrawn="1"/>
        </p:nvSpPr>
        <p:spPr>
          <a:xfrm>
            <a:off x="6041159" y="3786789"/>
            <a:ext cx="271929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b="1" dirty="0"/>
              <a:t>Connect With Us</a:t>
            </a:r>
          </a:p>
        </p:txBody>
      </p:sp>
      <p:pic>
        <p:nvPicPr>
          <p:cNvPr id="11" name="Graphic 10" descr="Instagram icon">
            <a:extLst>
              <a:ext uri="{FF2B5EF4-FFF2-40B4-BE49-F238E27FC236}">
                <a16:creationId xmlns:a16="http://schemas.microsoft.com/office/drawing/2014/main" id="{808F1D0F-170C-B600-9B14-471787DABDB6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4597" y="4359747"/>
            <a:ext cx="236246" cy="3149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0EB4558-FE65-DD30-A396-E7A22D6A4264}"/>
              </a:ext>
            </a:extLst>
          </p:cNvPr>
          <p:cNvSpPr txBox="1"/>
          <p:nvPr userDrawn="1"/>
        </p:nvSpPr>
        <p:spPr>
          <a:xfrm>
            <a:off x="6536605" y="4378550"/>
            <a:ext cx="23240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facebook.com/ERCOTISO</a:t>
            </a:r>
          </a:p>
        </p:txBody>
      </p:sp>
      <p:pic>
        <p:nvPicPr>
          <p:cNvPr id="13" name="Graphic 12" descr="Twitter or X  icon">
            <a:extLst>
              <a:ext uri="{FF2B5EF4-FFF2-40B4-BE49-F238E27FC236}">
                <a16:creationId xmlns:a16="http://schemas.microsoft.com/office/drawing/2014/main" id="{787C2377-716C-DE29-E499-06278CE1DB0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44597" y="4816174"/>
            <a:ext cx="236246" cy="3149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6BFB969-D759-088E-D454-9701B3843365}"/>
              </a:ext>
            </a:extLst>
          </p:cNvPr>
          <p:cNvSpPr txBox="1"/>
          <p:nvPr userDrawn="1"/>
        </p:nvSpPr>
        <p:spPr>
          <a:xfrm>
            <a:off x="6536604" y="4823175"/>
            <a:ext cx="1581098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x.com/ercot_iso</a:t>
            </a:r>
          </a:p>
        </p:txBody>
      </p:sp>
      <p:pic>
        <p:nvPicPr>
          <p:cNvPr id="15" name="Graphic 14" descr="LinkedIn icon">
            <a:extLst>
              <a:ext uri="{FF2B5EF4-FFF2-40B4-BE49-F238E27FC236}">
                <a16:creationId xmlns:a16="http://schemas.microsoft.com/office/drawing/2014/main" id="{44604974-1959-249D-D54A-C4A63E150B5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244597" y="5292079"/>
            <a:ext cx="236246" cy="31499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405696A-1EA6-9F4D-1D36-33EB7B0D95CF}"/>
              </a:ext>
            </a:extLst>
          </p:cNvPr>
          <p:cNvSpPr txBox="1"/>
          <p:nvPr userDrawn="1"/>
        </p:nvSpPr>
        <p:spPr>
          <a:xfrm>
            <a:off x="6536605" y="5299080"/>
            <a:ext cx="2349263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linkedin.com/company/ercot</a:t>
            </a:r>
          </a:p>
        </p:txBody>
      </p:sp>
      <p:pic>
        <p:nvPicPr>
          <p:cNvPr id="17" name="Graphic 16" descr="Instagram icon">
            <a:extLst>
              <a:ext uri="{FF2B5EF4-FFF2-40B4-BE49-F238E27FC236}">
                <a16:creationId xmlns:a16="http://schemas.microsoft.com/office/drawing/2014/main" id="{253A132C-4DFA-62F1-D25A-9C176280377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44596" y="5773360"/>
            <a:ext cx="236247" cy="314996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36F1584-300D-A8F1-CE34-0DF564E4405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 userDrawn="1"/>
        </p:nvSpPr>
        <p:spPr>
          <a:xfrm>
            <a:off x="6529591" y="5773359"/>
            <a:ext cx="2349263" cy="230832"/>
          </a:xfrm>
          <a:prstGeom prst="rect">
            <a:avLst/>
          </a:prstGeom>
          <a:noFill/>
        </p:spPr>
        <p:txBody>
          <a:bodyPr wrap="square" lIns="68580" tIns="34290" rIns="68580" bIns="34290" rtlCol="0" anchor="t">
            <a:spAutoFit/>
          </a:bodyPr>
          <a:lstStyle/>
          <a:p>
            <a:r>
              <a:rPr lang="en-US" sz="1050" dirty="0"/>
              <a:t>instagram.com/ercot_iso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7C754C4F-B602-D803-BB7A-BEE1415CE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8152" y="6356351"/>
            <a:ext cx="417384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2673D5-55DC-3F77-47BD-D5D627A45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2DDF3-D449-4F98-B894-CB4D05D68FAC}" type="datetime4">
              <a:rPr lang="en-US" smtClean="0"/>
              <a:t>August 18, 2026</a:t>
            </a:fld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F893AA-09AB-0CA2-8F12-6C9708FCE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DE79FB-97BA-492B-8D57-F1373F9ADA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156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828800" y="685800"/>
            <a:ext cx="6324600" cy="5486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1694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1(defaul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61552" y="2564247"/>
            <a:ext cx="3661926" cy="3999346"/>
          </a:xfrm>
          <a:prstGeom prst="rect">
            <a:avLst/>
          </a:prstGeom>
        </p:spPr>
        <p:txBody>
          <a:bodyPr anchor="t"/>
          <a:lstStyle>
            <a:lvl1pPr algn="l">
              <a:defRPr lang="en-US" sz="15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BED41D71-8915-53EB-36A0-392D41DD0EA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flipH="1">
            <a:off x="4820522" y="5054601"/>
            <a:ext cx="3900911" cy="1457037"/>
          </a:xfrm>
          <a:prstGeom prst="foldedCorner">
            <a:avLst>
              <a:gd name="adj" fmla="val 21194"/>
            </a:avLst>
          </a:prstGeom>
          <a:solidFill>
            <a:srgbClr val="E6EBF0">
              <a:alpha val="68000"/>
            </a:srgbClr>
          </a:solidFill>
          <a:ln w="9525" cap="rnd">
            <a:noFill/>
          </a:ln>
          <a:effectLst>
            <a:outerShdw blurRad="50800" dist="38100" dir="10800000" sx="1000" sy="1000" algn="r" rotWithShape="0">
              <a:prstClr val="black">
                <a:alpha val="46000"/>
              </a:prstClr>
            </a:outerShdw>
          </a:effectLst>
        </p:spPr>
        <p:txBody>
          <a:bodyPr vert="horz" wrap="square" lIns="274320" tIns="182880" rIns="640080" bIns="182880">
            <a:noAutofit/>
          </a:bodyPr>
          <a:lstStyle>
            <a:lvl1pPr marL="0" indent="0">
              <a:buNone/>
              <a:defRPr lang="en-US" sz="1200" b="1" dirty="0"/>
            </a:lvl1pPr>
            <a:lvl2pPr marL="41148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•"/>
              <a:defRPr lang="en-US" sz="1050" dirty="0" smtClean="0"/>
            </a:lvl2pPr>
            <a:lvl3pPr marL="411480" indent="-137160">
              <a:lnSpc>
                <a:spcPct val="100000"/>
              </a:lnSpc>
              <a:spcBef>
                <a:spcPts val="75"/>
              </a:spcBef>
              <a:buFont typeface="Arial" panose="020B0604020202020204" pitchFamily="34" charset="0"/>
              <a:buChar char="◦"/>
              <a:defRPr lang="en-US" sz="1050" dirty="0"/>
            </a:lvl3pPr>
            <a:lvl4pPr marL="54864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-"/>
              <a:defRPr lang="en-US" sz="1050" dirty="0" smtClean="0"/>
            </a:lvl4pPr>
            <a:lvl5pPr marL="68580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◦"/>
              <a:defRPr lang="en-US" sz="1050" dirty="0"/>
            </a:lvl5pPr>
            <a:lvl6pPr marL="82296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§"/>
              <a:defRPr sz="1050"/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4A302066-7B9E-F90D-A634-1CEEF4EAA7F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4820524" y="1092200"/>
            <a:ext cx="3900910" cy="2551584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None/>
              <a:defRPr sz="1200" b="1" i="0"/>
            </a:lvl1pPr>
            <a:lvl2pPr marL="41148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defRPr sz="1050"/>
            </a:lvl2pPr>
            <a:lvl3pPr marL="54864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-"/>
              <a:defRPr sz="1050"/>
            </a:lvl3pPr>
            <a:lvl4pPr marL="68580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Arial" panose="020B0604020202020204" pitchFamily="34" charset="0"/>
              <a:buChar char="◦"/>
              <a:defRPr sz="1050"/>
            </a:lvl4pPr>
            <a:lvl5pPr marL="822960" indent="-137160"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buFont typeface="Wingdings" panose="05000000000000000000" pitchFamily="2" charset="2"/>
              <a:buChar char="§"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265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v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B6F8A40-F0D0-857B-E8A8-1B3161AC43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DC5253-5E42-F62E-EA4E-3AB21BA87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315468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ERCOT logo white on background">
            <a:extLst>
              <a:ext uri="{FF2B5EF4-FFF2-40B4-BE49-F238E27FC236}">
                <a16:creationId xmlns:a16="http://schemas.microsoft.com/office/drawing/2014/main" id="{590365CF-9C80-03DF-D245-DBE4EBA3335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0917" y="1125953"/>
            <a:ext cx="181941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A1A5353-DA71-B6B2-BDDB-2FB68F1F0909}"/>
              </a:ext>
            </a:extLst>
          </p:cNvPr>
          <p:cNvSpPr txBox="1"/>
          <p:nvPr userDrawn="1"/>
        </p:nvSpPr>
        <p:spPr>
          <a:xfrm>
            <a:off x="-68766" y="503044"/>
            <a:ext cx="872228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C05802D9-2F73-A263-28E7-486C8A489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8766" y="457200"/>
            <a:ext cx="872228" cy="358775"/>
            <a:chOff x="-91688" y="6362698"/>
            <a:chExt cx="1162970" cy="35877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8241ADA3-F564-E7C2-1972-0F9FF557AE05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77A54B6-1CA8-9AE2-BCA6-21205CB4852B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81B94DDE-8E3F-CACF-1508-79E6F98F5E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9144001" cy="573204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FCF6855-B24E-92AB-2FE8-002F720AEB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06190" y="2062264"/>
            <a:ext cx="4737126" cy="3366409"/>
          </a:xfrm>
          <a:prstGeom prst="rect">
            <a:avLst/>
          </a:prstGeom>
        </p:spPr>
        <p:txBody>
          <a:bodyPr anchor="t"/>
          <a:lstStyle>
            <a:lvl1pPr algn="l">
              <a:defRPr lang="en-US" sz="1500" b="1" dirty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3885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svg"/><Relationship Id="rId4" Type="http://schemas.openxmlformats.org/officeDocument/2006/relationships/image" Target="../media/image8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231350" y="0"/>
            <a:ext cx="5912650" cy="6858000"/>
          </a:xfrm>
          <a:prstGeom prst="rect">
            <a:avLst/>
          </a:prstGeom>
          <a:solidFill>
            <a:srgbClr val="D7DC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64" y="2876277"/>
            <a:ext cx="2857586" cy="110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89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43200" y="6553200"/>
            <a:ext cx="4038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Footer text goes here.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561138"/>
            <a:ext cx="457200" cy="2127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93BD3E-1E9A-4970-A6F7-E7AC52762E0C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76200" y="6477000"/>
            <a:ext cx="594360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 userDrawn="1"/>
        </p:nvCxnSpPr>
        <p:spPr>
          <a:xfrm>
            <a:off x="2194560" y="6477000"/>
            <a:ext cx="6858000" cy="1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6248400"/>
            <a:ext cx="1181868" cy="457200"/>
          </a:xfrm>
          <a:prstGeom prst="rect">
            <a:avLst/>
          </a:prstGeom>
        </p:spPr>
      </p:pic>
      <p:sp>
        <p:nvSpPr>
          <p:cNvPr id="9" name="TextBox 8"/>
          <p:cNvSpPr txBox="1"/>
          <p:nvPr userDrawn="1"/>
        </p:nvSpPr>
        <p:spPr>
          <a:xfrm>
            <a:off x="54675" y="6553200"/>
            <a:ext cx="70732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baseline="0" dirty="0">
                <a:solidFill>
                  <a:schemeClr val="tx2"/>
                </a:solidFill>
              </a:rPr>
              <a:t>PUBLIC</a:t>
            </a:r>
            <a:endParaRPr lang="en-US" sz="10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8975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4" r:id="rId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 flipH="1">
            <a:off x="914400" y="1"/>
            <a:ext cx="1" cy="4952999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466" y="5257800"/>
            <a:ext cx="1181868" cy="45720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>
          <a:xfrm flipH="1">
            <a:off x="914400" y="6019800"/>
            <a:ext cx="1" cy="82296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0530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A1678F26-9E3A-1EC0-39CE-8DC562CAF9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59827" t="14818" r="10238" b="43257"/>
          <a:stretch>
            <a:fillRect/>
          </a:stretch>
        </p:blipFill>
        <p:spPr>
          <a:xfrm>
            <a:off x="-1" y="-1"/>
            <a:ext cx="9144001" cy="573204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83DA6C0-622C-56B9-A11A-C7B46D6B18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-1" y="0"/>
            <a:ext cx="4572001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1000">
                <a:srgbClr val="B1E5ED">
                  <a:alpha val="6667"/>
                </a:srgbClr>
              </a:gs>
              <a:gs pos="71000">
                <a:srgbClr val="2794A4">
                  <a:alpha val="83922"/>
                </a:srgbClr>
              </a:gs>
              <a:gs pos="98000">
                <a:srgbClr val="00343B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Graphic 12" descr="ERCOT logo white on background">
            <a:extLst>
              <a:ext uri="{FF2B5EF4-FFF2-40B4-BE49-F238E27FC236}">
                <a16:creationId xmlns:a16="http://schemas.microsoft.com/office/drawing/2014/main" id="{24916EE6-D8BD-2246-322B-E4425F0F9A2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30917" y="1125953"/>
            <a:ext cx="1819411" cy="889910"/>
          </a:xfrm>
          <a:prstGeom prst="rect">
            <a:avLst/>
          </a:prstGeom>
          <a:effectLst>
            <a:outerShdw blurRad="50800" dist="12700" dir="10800000" algn="r" rotWithShape="0">
              <a:schemeClr val="tx2">
                <a:alpha val="40000"/>
              </a:scheme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DC1132D-9952-07F0-B506-0AC57F014644}"/>
              </a:ext>
            </a:extLst>
          </p:cNvPr>
          <p:cNvSpPr txBox="1"/>
          <p:nvPr userDrawn="1"/>
        </p:nvSpPr>
        <p:spPr>
          <a:xfrm>
            <a:off x="-68766" y="503044"/>
            <a:ext cx="872228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75" b="1" spc="0" dirty="0">
                <a:solidFill>
                  <a:schemeClr val="bg1"/>
                </a:solidFill>
              </a:rPr>
              <a:t>CONFIDENTIAL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FE356D3-1829-BA32-62D3-D6BBF887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68766" y="457200"/>
            <a:ext cx="872228" cy="358775"/>
            <a:chOff x="-91688" y="6362698"/>
            <a:chExt cx="1162970" cy="358775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69F1A3B-7D9E-6E0C-224F-7FFACD1B9397}"/>
                </a:ext>
              </a:extLst>
            </p:cNvPr>
            <p:cNvSpPr/>
            <p:nvPr/>
          </p:nvSpPr>
          <p:spPr>
            <a:xfrm rot="10800000">
              <a:off x="-12035" y="6362698"/>
              <a:ext cx="986590" cy="358775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32CD704-9BA3-CCE0-2685-8FBAA5974224}"/>
                </a:ext>
              </a:extLst>
            </p:cNvPr>
            <p:cNvSpPr txBox="1"/>
            <p:nvPr/>
          </p:nvSpPr>
          <p:spPr>
            <a:xfrm>
              <a:off x="-91688" y="6427015"/>
              <a:ext cx="1162970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75" b="1" spc="60" baseline="0" dirty="0">
                  <a:solidFill>
                    <a:schemeClr val="bg1"/>
                  </a:solidFill>
                </a:rPr>
                <a:t>PUBLIC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26752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AF31B-7178-C607-17D8-2A2BD0BBE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D499839-B798-E7B3-DB15-49FAE56390E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225"/>
              </a:spcBef>
              <a:spcAft>
                <a:spcPts val="225"/>
              </a:spcAft>
              <a:defRPr/>
            </a:pPr>
            <a:r>
              <a:rPr lang="en-US" sz="2100" dirty="0"/>
              <a:t>ERCOT Regulation Bias Analysis</a:t>
            </a:r>
            <a:br>
              <a:rPr lang="en-US" sz="2100" dirty="0"/>
            </a:br>
            <a:r>
              <a:rPr lang="en-US" sz="2100" dirty="0"/>
              <a:t>July 2026</a:t>
            </a:r>
            <a:br>
              <a:rPr lang="en-US" sz="2100" dirty="0"/>
            </a:br>
            <a:br>
              <a:rPr lang="en-US" sz="2100" dirty="0"/>
            </a:br>
            <a:r>
              <a:rPr lang="en-US" sz="1050" b="0" dirty="0"/>
              <a:t>PDCWG | August 19th , 2026</a:t>
            </a:r>
            <a:br>
              <a:rPr lang="en-US" sz="1050" b="0" dirty="0"/>
            </a:br>
            <a:br>
              <a:rPr lang="en-US" sz="1050" b="0" dirty="0"/>
            </a:br>
            <a:br>
              <a:rPr lang="en-US" sz="1050" b="0" dirty="0"/>
            </a:br>
            <a:r>
              <a:rPr lang="en-US" sz="1350" b="0" i="1" dirty="0"/>
              <a:t>ERCOT</a:t>
            </a:r>
            <a:br>
              <a:rPr lang="en-US" sz="1350" b="0" i="1" dirty="0"/>
            </a:br>
            <a:r>
              <a:rPr lang="en-US" sz="1350" b="0" dirty="0"/>
              <a:t>Operations Planning</a:t>
            </a:r>
            <a:br>
              <a:rPr lang="en-US" sz="1350" b="0" dirty="0"/>
            </a:br>
            <a:br>
              <a:rPr lang="en-US" sz="1350" b="0" dirty="0"/>
            </a:br>
            <a:br>
              <a:rPr lang="en-US" sz="1050" b="0" dirty="0"/>
            </a:br>
            <a:br>
              <a:rPr lang="en-US" sz="900" b="0" dirty="0"/>
            </a:br>
            <a:fld id="{791A7780-03EF-4C42-B9F1-72A8C3465823}" type="datetime4">
              <a:rPr lang="en-US" sz="825" b="0"/>
              <a:pPr>
                <a:lnSpc>
                  <a:spcPct val="100000"/>
                </a:lnSpc>
                <a:spcBef>
                  <a:spcPts val="225"/>
                </a:spcBef>
                <a:spcAft>
                  <a:spcPts val="225"/>
                </a:spcAft>
                <a:defRPr/>
              </a:pPr>
              <a:t>August 18, 2026</a:t>
            </a:fld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19804EA-9740-9589-9164-5FD489B897C1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noFill/>
        </p:spPr>
        <p:txBody>
          <a:bodyPr/>
          <a:lstStyle/>
          <a:p>
            <a:r>
              <a:rPr lang="en-US" dirty="0"/>
              <a:t>Outline: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PDCWG Regulation Report post RTCB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Current GTBD Parameters &amp; References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Regulation Bias &amp; Performance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Wind &amp; Solar Ramp Rate MAE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Regulation Deployed Comparison (yearly/monthly)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Regulation Bias: 5-min SCED intervals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Time Error &amp; Accumulation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Profiles</a:t>
            </a:r>
          </a:p>
          <a:p>
            <a:pPr marL="257175" indent="205740">
              <a:buFont typeface="Arial" panose="020B0604020202020204" pitchFamily="34" charset="0"/>
              <a:buChar char="•"/>
            </a:pPr>
            <a:r>
              <a:rPr lang="en-US" b="0" dirty="0"/>
              <a:t>Questions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11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Bias for Consecutive SCED Intervals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B80921A-4603-731E-12FB-35BF23E6DC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600" y="1219200"/>
            <a:ext cx="2015167" cy="6819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175" y="1219200"/>
            <a:ext cx="8451851" cy="483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8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3AFB9-C962-1296-80C7-6FDF493A70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5C24D-06A1-21F9-D295-20524B80A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Zero-Crossing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F86BCB-B3B8-0C87-19B6-841079D7F9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9BCE067-C59B-94DE-87B0-3BAFEEB247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600" y="1219200"/>
            <a:ext cx="2015167" cy="68193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175" y="1219200"/>
            <a:ext cx="8451851" cy="4838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5724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000" dirty="0"/>
              <a:t>Time Error and Contributing Factors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dirty="0"/>
              <a:t>Accumulated Time Error, Load, Wind Ramp, Solar Ramp, Start-Up/Shut-Down Hours, STLF Error and NSLL Ramping.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063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Error Accumulation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028324C-A5A6-CD18-0ABC-E023F9FD38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845332" y="1188788"/>
            <a:ext cx="7453333" cy="4480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132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6934200" y="6492875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spcAft>
                <a:spcPts val="600"/>
              </a:spcAft>
            </a:pPr>
            <a:fld id="{1D93BD3E-1E9A-4970-A6F7-E7AC52762E0C}" type="slidenum">
              <a:rPr lang="en-US" smtClean="0"/>
              <a:pPr algn="r">
                <a:spcAft>
                  <a:spcPts val="600"/>
                </a:spcAft>
              </a:pPr>
              <a:t>14</a:t>
            </a:fld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906B05F-123C-42E7-BEF1-5172A8865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Profile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28728" y="1212910"/>
            <a:ext cx="7486542" cy="443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8906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Net Load Profile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5034" y="1213651"/>
            <a:ext cx="7490129" cy="443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2683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Load Ramp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9066" y="1225635"/>
            <a:ext cx="7442067" cy="4406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209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Solar Profile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9347" y="1143000"/>
            <a:ext cx="746150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0246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53241-4252-039B-0A9E-3FF4792EE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C83ED7-D717-3690-DC2E-68C04F021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Wind Profile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849AB-2528-593D-2889-B6E1C42207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9347" y="1143000"/>
            <a:ext cx="746150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315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Start-Up &amp; Shut-Down Hours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1616" y="1142423"/>
            <a:ext cx="7556967" cy="457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921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GTBD Parameters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93BD3E-1E9A-4970-A6F7-E7AC52762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028" y="1092964"/>
            <a:ext cx="8452144" cy="5003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1407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STLF Error Chart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1155" y="1219200"/>
            <a:ext cx="8754211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5948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748EFC-1C9F-C206-CB08-100FB8E0D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600" dirty="0"/>
              <a:t>Non-SCED Qualified Large Load (NSLL) Ramping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30188E-16E1-E63B-B8CA-14A88C76C3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21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07D6F6-96BF-D996-15B5-6B78DDF790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0661" y="800100"/>
            <a:ext cx="8758876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037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36AAE-68DF-EB17-E8A7-16A322F3D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Questions/Comments?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33CD-915C-8592-3526-C44B880B6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wrap="square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fld id="{BCDE79FB-97BA-492B-8D57-F1373F9ADA9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45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2297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441" y="1676400"/>
            <a:ext cx="8489117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300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Projected Wind Ramp Rate MAE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9128" y="904661"/>
            <a:ext cx="7928405" cy="5155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833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Projected Solar Ramp Rate MAE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19" y="899726"/>
            <a:ext cx="7918760" cy="5165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729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000" dirty="0"/>
              <a:t>Total </a:t>
            </a:r>
            <a:r>
              <a:rPr lang="en-US" sz="3000" dirty="0">
                <a:latin typeface="+mn-lt"/>
              </a:rPr>
              <a:t>Regulation</a:t>
            </a:r>
            <a:r>
              <a:rPr lang="en-US" sz="3000" dirty="0"/>
              <a:t> Deployed Comparisons</a:t>
            </a:r>
          </a:p>
        </p:txBody>
      </p:sp>
    </p:spTree>
    <p:extLst>
      <p:ext uri="{BB962C8B-B14F-4D97-AF65-F5344CB8AC3E}">
        <p14:creationId xmlns:p14="http://schemas.microsoft.com/office/powerpoint/2010/main" val="2699303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Regulation Deployed Comparison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296" y="1136568"/>
            <a:ext cx="8201607" cy="458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5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F8A13-1151-EF4B-9AFB-E070DDEF8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ED9B4-9332-52AD-3980-F5BD6BB5F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Regulation Deployed Comparison - Monthly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8193F4-0887-49B6-B9AF-19F975A73B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D93BD3E-1E9A-4970-A6F7-E7AC52762E0C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9296" y="1136568"/>
            <a:ext cx="8201607" cy="458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3825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sz="3000" dirty="0">
                <a:latin typeface="+mn-lt"/>
              </a:rPr>
              <a:t>REG Bias for Consecutive 5-min Intervals</a:t>
            </a:r>
          </a:p>
        </p:txBody>
      </p:sp>
    </p:spTree>
    <p:extLst>
      <p:ext uri="{BB962C8B-B14F-4D97-AF65-F5344CB8AC3E}">
        <p14:creationId xmlns:p14="http://schemas.microsoft.com/office/powerpoint/2010/main" val="3055639727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Design">
  <a:themeElements>
    <a:clrScheme name="ERCOT Identity">
      <a:dk1>
        <a:sysClr val="windowText" lastClr="000000"/>
      </a:dk1>
      <a:lt1>
        <a:srgbClr val="FFFFFF"/>
      </a:lt1>
      <a:dk2>
        <a:srgbClr val="5B6770"/>
      </a:dk2>
      <a:lt2>
        <a:srgbClr val="FFFFFF"/>
      </a:lt2>
      <a:accent1>
        <a:srgbClr val="00ACC8"/>
      </a:accent1>
      <a:accent2>
        <a:srgbClr val="5B6770"/>
      </a:accent2>
      <a:accent3>
        <a:srgbClr val="00CE7D"/>
      </a:accent3>
      <a:accent4>
        <a:srgbClr val="003764"/>
      </a:accent4>
      <a:accent5>
        <a:srgbClr val="6650B1"/>
      </a:accent5>
      <a:accent6>
        <a:srgbClr val="910258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ver">
  <a:themeElements>
    <a:clrScheme name="ERCOT">
      <a:dk1>
        <a:srgbClr val="000000"/>
      </a:dk1>
      <a:lt1>
        <a:srgbClr val="FFFFFF"/>
      </a:lt1>
      <a:dk2>
        <a:srgbClr val="2D3338"/>
      </a:dk2>
      <a:lt2>
        <a:srgbClr val="FFFFFF"/>
      </a:lt2>
      <a:accent1>
        <a:srgbClr val="003865"/>
      </a:accent1>
      <a:accent2>
        <a:srgbClr val="5B6770"/>
      </a:accent2>
      <a:accent3>
        <a:srgbClr val="26D07C"/>
      </a:accent3>
      <a:accent4>
        <a:srgbClr val="00829B"/>
      </a:accent4>
      <a:accent5>
        <a:srgbClr val="685BC7"/>
      </a:accent5>
      <a:accent6>
        <a:srgbClr val="890C58"/>
      </a:accent6>
      <a:hlink>
        <a:srgbClr val="3996DF"/>
      </a:hlink>
      <a:folHlink>
        <a:srgbClr val="867ED0"/>
      </a:folHlink>
    </a:clrScheme>
    <a:fontScheme name="ERCOT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ERCOT Official PowerPoint Template - Public" id="{FB506FE2-73A5-49D8-88D7-3B8BB673CC8D}" vid="{942DDDCD-BEC6-4902-AAD2-EB3CD2B6933E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E2BDB63875B034C8B32518C6496ADD1" ma:contentTypeVersion="0" ma:contentTypeDescription="Create a new document." ma:contentTypeScope="" ma:versionID="2e49056469cb591c67c33c10da96a071">
  <xsd:schema xmlns:xsd="http://www.w3.org/2001/XMLSchema" xmlns:xs="http://www.w3.org/2001/XMLSchema" xmlns:p="http://schemas.microsoft.com/office/2006/metadata/properties" xmlns:ns2="c34af464-7aa1-4edd-9be4-83dffc1cb926" targetNamespace="http://schemas.microsoft.com/office/2006/metadata/properties" ma:root="true" ma:fieldsID="3a653c66fd0ce9b40621f227f901e684" ns2:_="">
    <xsd:import namespace="c34af464-7aa1-4edd-9be4-83dffc1cb926"/>
    <xsd:element name="properties">
      <xsd:complexType>
        <xsd:sequence>
          <xsd:element name="documentManagement">
            <xsd:complexType>
              <xsd:all>
                <xsd:element ref="ns2:Information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af464-7aa1-4edd-9be4-83dffc1cb926" elementFormDefault="qualified">
    <xsd:import namespace="http://schemas.microsoft.com/office/2006/documentManagement/types"/>
    <xsd:import namespace="http://schemas.microsoft.com/office/infopath/2007/PartnerControls"/>
    <xsd:element name="Information_x0020_Classification" ma:index="8" ma:displayName="Information Classification" ma:default="ERCOT Limited" ma:description="ERCOT Information Classification" ma:format="Dropdown" ma:internalName="Information_x0020_Classification">
      <xsd:simpleType>
        <xsd:restriction base="dms:Choice">
          <xsd:enumeration value="Public"/>
          <xsd:enumeration value="ERCOT Limited"/>
          <xsd:enumeration value="ERCOT Confidential"/>
          <xsd:enumeration value="ERCOT Restricted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rmation_x0020_Classification xmlns="c34af464-7aa1-4edd-9be4-83dffc1cb926">ERCOT Limited</Information_x0020_Classification>
  </documentManagement>
</p:properties>
</file>

<file path=customXml/itemProps1.xml><?xml version="1.0" encoding="utf-8"?>
<ds:datastoreItem xmlns:ds="http://schemas.openxmlformats.org/officeDocument/2006/customXml" ds:itemID="{686AC9E6-93EC-408A-81EA-765D121FF0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34af464-7aa1-4edd-9be4-83dffc1cb9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884B7F-5407-4A7E-885F-D19D0E5ED7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248F63C-08AC-4CDD-B36F-0851B11853CB}">
  <ds:schemaRefs>
    <ds:schemaRef ds:uri="http://purl.org/dc/elements/1.1/"/>
    <ds:schemaRef ds:uri="http://schemas.openxmlformats.org/package/2006/metadata/core-properties"/>
    <ds:schemaRef ds:uri="http://purl.org/dc/terms/"/>
    <ds:schemaRef ds:uri="c34af464-7aa1-4edd-9be4-83dffc1cb926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132144</TotalTime>
  <Words>1230</Words>
  <Application>Microsoft Office PowerPoint</Application>
  <PresentationFormat>On-screen Show (4:3)</PresentationFormat>
  <Paragraphs>158</Paragraphs>
  <Slides>22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Wingdings</vt:lpstr>
      <vt:lpstr>1_Custom Design</vt:lpstr>
      <vt:lpstr>Office Theme</vt:lpstr>
      <vt:lpstr>Custom Design</vt:lpstr>
      <vt:lpstr>Cover</vt:lpstr>
      <vt:lpstr>ERCOT Regulation Bias Analysis July 2026  PDCWG | August 19th , 2026   ERCOT Operations Planning    August 18, 2026</vt:lpstr>
      <vt:lpstr>Current GTBD Parameters</vt:lpstr>
      <vt:lpstr>References</vt:lpstr>
      <vt:lpstr>Projected Wind Ramp Rate MAE</vt:lpstr>
      <vt:lpstr>Projected Solar Ramp Rate MAE</vt:lpstr>
      <vt:lpstr>Total Regulation Deployed Comparisons</vt:lpstr>
      <vt:lpstr>Total Regulation Deployed Comparison</vt:lpstr>
      <vt:lpstr>Regulation Deployed Comparison - Monthly</vt:lpstr>
      <vt:lpstr>REG Bias for Consecutive 5-min Intervals</vt:lpstr>
      <vt:lpstr>Regulation Bias for Consecutive SCED Intervals</vt:lpstr>
      <vt:lpstr>Zero-Crossing</vt:lpstr>
      <vt:lpstr>Time Error and Contributing Factors</vt:lpstr>
      <vt:lpstr>Time Error Accumulation</vt:lpstr>
      <vt:lpstr>Load Profile</vt:lpstr>
      <vt:lpstr>Net Load Profile</vt:lpstr>
      <vt:lpstr>Load Ramp</vt:lpstr>
      <vt:lpstr>Solar Profile</vt:lpstr>
      <vt:lpstr>Wind Profile</vt:lpstr>
      <vt:lpstr>Start-Up &amp; Shut-Down Hours</vt:lpstr>
      <vt:lpstr>STLF Error Chart</vt:lpstr>
      <vt:lpstr>Non-SCED Qualified Large Load (NSLL) Ramping</vt:lpstr>
      <vt:lpstr>Questions/Comments?</vt:lpstr>
    </vt:vector>
  </TitlesOfParts>
  <Company>The Electric Reliability Council of Texas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Pysh, Danya</dc:creator>
  <cp:lastModifiedBy>De Levante, Gustavo</cp:lastModifiedBy>
  <cp:revision>1330</cp:revision>
  <cp:lastPrinted>2016-01-21T20:53:15Z</cp:lastPrinted>
  <dcterms:created xsi:type="dcterms:W3CDTF">2016-01-21T15:20:31Z</dcterms:created>
  <dcterms:modified xsi:type="dcterms:W3CDTF">2026-08-18T21:37:27Z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0x0101002E2BDB63875B034C8B32518C6496ADD1</vt:lpwstr>
  </property>
  <property fmtid="{D5CDD505-2E9C-101B-9397-08002B2CF9AE}" pid="3" name="MSIP_Label_7084cbda-52b8-46fb-a7b7-cb5bd465ed85_Enabled">
    <vt:lpwstr>true</vt:lpwstr>
  </property>
  <property fmtid="{D5CDD505-2E9C-101B-9397-08002B2CF9AE}" pid="4" name="MSIP_Label_7084cbda-52b8-46fb-a7b7-cb5bd465ed85_SetDate">
    <vt:lpwstr>2023-07-13T19:51:46Z</vt:lpwstr>
  </property>
  <property fmtid="{D5CDD505-2E9C-101B-9397-08002B2CF9AE}" pid="5" name="MSIP_Label_7084cbda-52b8-46fb-a7b7-cb5bd465ed85_Method">
    <vt:lpwstr>Standard</vt:lpwstr>
  </property>
  <property fmtid="{D5CDD505-2E9C-101B-9397-08002B2CF9AE}" pid="6" name="MSIP_Label_7084cbda-52b8-46fb-a7b7-cb5bd465ed85_Name">
    <vt:lpwstr>Internal</vt:lpwstr>
  </property>
  <property fmtid="{D5CDD505-2E9C-101B-9397-08002B2CF9AE}" pid="7" name="MSIP_Label_7084cbda-52b8-46fb-a7b7-cb5bd465ed85_SiteId">
    <vt:lpwstr>0afb747d-bff7-4596-a9fc-950ef9e0ec45</vt:lpwstr>
  </property>
  <property fmtid="{D5CDD505-2E9C-101B-9397-08002B2CF9AE}" pid="8" name="MSIP_Label_7084cbda-52b8-46fb-a7b7-cb5bd465ed85_ActionId">
    <vt:lpwstr>4a615b3d-c0eb-422d-be1f-3cd1f81db83b</vt:lpwstr>
  </property>
  <property fmtid="{D5CDD505-2E9C-101B-9397-08002B2CF9AE}" pid="9" name="MSIP_Label_7084cbda-52b8-46fb-a7b7-cb5bd465ed85_ContentBits">
    <vt:lpwstr>0</vt:lpwstr>
  </property>
</Properties>
</file>