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  <p:sldMasterId id="2147483660" r:id="rId5"/>
  </p:sldMasterIdLst>
  <p:notesMasterIdLst>
    <p:notesMasterId r:id="rId11"/>
  </p:notesMasterIdLst>
  <p:handoutMasterIdLst>
    <p:handoutMasterId r:id="rId12"/>
  </p:handoutMasterIdLst>
  <p:sldIdLst>
    <p:sldId id="2147478774" r:id="rId6"/>
    <p:sldId id="2147478763" r:id="rId7"/>
    <p:sldId id="2147478775" r:id="rId8"/>
    <p:sldId id="2147478782" r:id="rId9"/>
    <p:sldId id="214747878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24CEF7A-2E4C-9E46-94A3-5D31EB18D995}" name="Webster, Trudi" initials="WT" userId="S::trudi.webster@ercot.com::8d3e025b-0265-4fbd-b136-a7bc92c16fd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E5ED"/>
    <a:srgbClr val="2794A4"/>
    <a:srgbClr val="00343B"/>
    <a:srgbClr val="00829B"/>
    <a:srgbClr val="E6EBF0"/>
    <a:srgbClr val="FFFFFF"/>
    <a:srgbClr val="DADCDE"/>
    <a:srgbClr val="A9E5EA"/>
    <a:srgbClr val="00AEC7"/>
    <a:srgbClr val="D6D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4823" autoAdjust="0"/>
  </p:normalViewPr>
  <p:slideViewPr>
    <p:cSldViewPr snapToGrid="0">
      <p:cViewPr varScale="1">
        <p:scale>
          <a:sx n="127" d="100"/>
          <a:sy n="127" d="100"/>
        </p:scale>
        <p:origin x="1626" y="33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54C447-F63E-708A-7640-F379BC3B6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9CD3C-9D08-D54A-E18D-CB66DD985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C7D50-3744-4F5E-B211-7EE7AB53D25A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76D3F-B471-2F90-E003-19CC7E1391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A019F-EAF7-AC1D-CF33-3B24307B5D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4229-F194-457F-858D-7FD6DC77E7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54939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32203-7F7F-406D-A6A3-240BE64C5DF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4BC6D-B4C2-499C-B968-7B53BF05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3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94BC6D-B4C2-499C-B968-7B53BF050EF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47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1(defau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69" y="2564247"/>
            <a:ext cx="4882568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5054600"/>
            <a:ext cx="5201214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1092200"/>
            <a:ext cx="5201213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4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3A0C87A-E909-99E5-543B-B8CA963F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3EC354D-D331-C418-3300-B354E37BE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1981200"/>
            <a:ext cx="538162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AF89336-B087-2FA3-5FA7-10663E499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3650" y="1971674"/>
            <a:ext cx="5314950" cy="4210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FFA6-4F88-DA05-B2CA-9691F408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51180-8907-F3FB-F8E0-201D1BE6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BA03-1E8A-4A71-9375-E941FF070046}" type="datetime4">
              <a:rPr lang="en-US" smtClean="0"/>
              <a:t>August 17,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6C78-7C87-2BC7-8FE9-856E3E37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544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88F8-67CB-419F-AAD4-5AB1C4EFBB40}" type="datetime4">
              <a:rPr lang="en-US" smtClean="0"/>
              <a:t>August 17, 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595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D0B2-8800-4E48-BDCE-A19E57C7C5AF}" type="datetime4">
              <a:rPr lang="en-US" smtClean="0"/>
              <a:t>August 17,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312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17,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48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17,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56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17,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942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17,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Group 7" descr="Confidential document label">
            <a:extLst>
              <a:ext uri="{FF2B5EF4-FFF2-40B4-BE49-F238E27FC236}">
                <a16:creationId xmlns:a16="http://schemas.microsoft.com/office/drawing/2014/main" id="{CDD9FF63-9408-EDE4-8E4D-207871A99374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E25432-F52F-28E3-5AF1-36B3BEC4528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B3A409-F400-7551-A8C4-6293E631585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467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420624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5802D9-2F73-A263-28E7-486C8A489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1ADA3-F564-E7C2-1972-0F9FF557AE0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7A54B6-1CA8-9AE2-BCA6-21205CB4852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4920" y="2062263"/>
            <a:ext cx="6316168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910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August 17,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30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87714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fld id="{14560760-0B16-41B8-81DA-58FA2187E1CC}" type="datetime4">
              <a:rPr lang="en-US" smtClean="0"/>
              <a:t>August 17, 2026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47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62A2-45B4-4ECA-8168-BE9383DA5644}" type="datetime4">
              <a:rPr lang="en-US" smtClean="0"/>
              <a:t>August 17,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6374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 in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05638A-F774-C6DB-0DC6-A2F6139BC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6482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2E430-0983-479E-8535-00F341009C9B}" type="datetime4">
              <a:rPr lang="en-US" smtClean="0"/>
              <a:t>August 17,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1765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August 17,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991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17, 2026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475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17,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35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3.sv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13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4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B145F6E8-FE0B-4A87-A96D-6C3DE3AC3724}" type="datetime4">
              <a:rPr lang="en-US" smtClean="0"/>
              <a:t>August 17,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903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1" r:id="rId2"/>
    <p:sldLayoutId id="2147483682" r:id="rId3"/>
    <p:sldLayoutId id="2147483683" r:id="rId4"/>
    <p:sldLayoutId id="2147483671" r:id="rId5"/>
    <p:sldLayoutId id="2147483673" r:id="rId6"/>
    <p:sldLayoutId id="2147483672" r:id="rId7"/>
    <p:sldLayoutId id="2147483664" r:id="rId8"/>
    <p:sldLayoutId id="2147483668" r:id="rId9"/>
    <p:sldLayoutId id="2147483669" r:id="rId10"/>
    <p:sldLayoutId id="2147483666" r:id="rId11"/>
    <p:sldLayoutId id="2147483675" r:id="rId12"/>
    <p:sldLayoutId id="2147483679" r:id="rId13"/>
    <p:sldLayoutId id="214748367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rcot.com/mp/data-products/data-product-details?id=np3-823-m" TargetMode="External"/><Relationship Id="rId2" Type="http://schemas.openxmlformats.org/officeDocument/2006/relationships/hyperlink" Target="https://mis.ercot.com/secure/data-products/data-product-details?id=np3-822-m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B2F79F2-B3BA-8940-842B-E7FE187268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65157" y="2844316"/>
            <a:ext cx="6316168" cy="1366737"/>
          </a:xfrm>
        </p:spPr>
        <p:txBody>
          <a:bodyPr lIns="91440" tIns="45720" rIns="91440" bIns="45720" anchor="t"/>
          <a:lstStyle/>
          <a:p>
            <a:r>
              <a:rPr lang="en-US" sz="4000" dirty="0"/>
              <a:t>NDSWG Meeting</a:t>
            </a:r>
            <a:br>
              <a:rPr lang="en-US" sz="4000" dirty="0"/>
            </a:br>
            <a:r>
              <a:rPr lang="en-US" sz="4000" dirty="0"/>
              <a:t>August 2026</a:t>
            </a:r>
            <a:br>
              <a:rPr lang="en-US" sz="2800" dirty="0"/>
            </a:br>
            <a:br>
              <a:rPr lang="en-US" sz="2800" dirty="0"/>
            </a:br>
            <a:br>
              <a:rPr lang="en-US" dirty="0">
                <a:solidFill>
                  <a:schemeClr val="tx2"/>
                </a:solidFill>
              </a:rPr>
            </a:br>
            <a:br>
              <a:rPr lang="en-US" i="1" dirty="0">
                <a:solidFill>
                  <a:schemeClr val="tx2"/>
                </a:solidFill>
              </a:rPr>
            </a:br>
            <a:br>
              <a:rPr lang="en-US" i="1" dirty="0">
                <a:solidFill>
                  <a:schemeClr val="tx2"/>
                </a:solidFill>
              </a:rPr>
            </a:br>
            <a:br>
              <a:rPr lang="en-US" i="1" dirty="0">
                <a:solidFill>
                  <a:schemeClr val="tx2"/>
                </a:solidFill>
              </a:rPr>
            </a:br>
            <a:br>
              <a:rPr lang="en-US" sz="1800" b="0" dirty="0"/>
            </a:br>
            <a:br>
              <a:rPr lang="en-US" b="0" dirty="0"/>
            </a:br>
            <a:br>
              <a:rPr lang="en-US" b="0" dirty="0"/>
            </a:br>
            <a:br>
              <a:rPr lang="en-US" dirty="0">
                <a:solidFill>
                  <a:schemeClr val="tx2"/>
                </a:solidFill>
                <a:cs typeface="Arial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123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B54E455-90BD-FE84-14F3-A5FA6596BDC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tretch/>
        </p:blipFill>
        <p:spPr>
          <a:xfrm>
            <a:off x="656431" y="962108"/>
            <a:ext cx="10879137" cy="5470497"/>
          </a:xfr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C31AA175-1712-7D6A-A857-023F303E9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CDE79FB-97BA-492B-8D57-F1373F9ADA95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2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E2B12-8088-973E-2298-52A0155FD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AE7D4-1EB8-2946-D0A4-A877E8461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441297"/>
          </a:xfrm>
        </p:spPr>
        <p:txBody>
          <a:bodyPr>
            <a:normAutofit/>
          </a:bodyPr>
          <a:lstStyle/>
          <a:p>
            <a:r>
              <a:rPr lang="en-US" sz="2800" dirty="0"/>
              <a:t>Topics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8449C3-F739-3A2B-D37F-DF10162A1F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017767"/>
            <a:ext cx="11187714" cy="5154433"/>
          </a:xfrm>
        </p:spPr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DPC Tool Update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Contingency Expectations by ERCOT Operations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Dynamic Ratings Project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NPRR 1265 Unregistered Distributed Generator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Other topics: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Transmission Lines with flat ratings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Summer Restriction ending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NDSWG Contacts reminder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CIM 16 project update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0C7873-DEEF-0A40-AC23-C9881A8EE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047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81A4D-9FE4-71BF-0F74-8F230B6C2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B3295-3B7A-06EC-2EDF-C5F68E50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441297"/>
          </a:xfrm>
        </p:spPr>
        <p:txBody>
          <a:bodyPr>
            <a:normAutofit/>
          </a:bodyPr>
          <a:lstStyle/>
          <a:p>
            <a:pPr lvl="0"/>
            <a:r>
              <a:rPr lang="en-US" sz="2800" dirty="0"/>
              <a:t>NPRR 1265 Unregistered Distributed Generator(UDG)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937162-672C-02D5-7006-CD7837AB028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017767"/>
            <a:ext cx="11187714" cy="5154433"/>
          </a:xfrm>
        </p:spPr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NPRR1265 established a definition for UDGs(1MW or less) and introduced new reporting requirements for TSPs and DSPs.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Key events for reporting:</a:t>
            </a:r>
            <a:endParaRPr lang="en-US" sz="2600" dirty="0"/>
          </a:p>
          <a:p>
            <a:pPr marL="834390" lvl="1" indent="-285750">
              <a:buFont typeface="Courier New" panose="02070309020205020404" pitchFamily="49" charset="0"/>
              <a:buChar char="o"/>
            </a:pPr>
            <a:r>
              <a:rPr lang="en-US" sz="2000" dirty="0"/>
              <a:t>January 15, 2027: ERCOT will post pre-populated data</a:t>
            </a:r>
          </a:p>
          <a:p>
            <a:pPr marL="834390" lvl="1" indent="-285750">
              <a:buFont typeface="Courier New" panose="02070309020205020404" pitchFamily="49" charset="0"/>
              <a:buChar char="o"/>
            </a:pPr>
            <a:r>
              <a:rPr lang="en-US" sz="2000" dirty="0"/>
              <a:t>February 1, 2027: DSP must submit UDG data to TSP</a:t>
            </a:r>
          </a:p>
          <a:p>
            <a:pPr marL="834390" lvl="1" indent="-285750">
              <a:buFont typeface="Courier New" panose="02070309020205020404" pitchFamily="49" charset="0"/>
              <a:buChar char="o"/>
            </a:pPr>
            <a:r>
              <a:rPr lang="en-US" sz="2000" dirty="0"/>
              <a:t>March 30, 2027: TSP must update Network Operations Model</a:t>
            </a:r>
          </a:p>
          <a:p>
            <a:pPr marL="834390" lvl="1" indent="-285750">
              <a:buFont typeface="Courier New" panose="02070309020205020404" pitchFamily="49" charset="0"/>
              <a:buChar char="o"/>
            </a:pPr>
            <a:r>
              <a:rPr lang="en-US" sz="2000" dirty="0"/>
              <a:t>Annually: ERCOT will publish a UDG report</a:t>
            </a:r>
            <a:endParaRPr lang="en-US" sz="2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MIS Posting:</a:t>
            </a:r>
          </a:p>
          <a:p>
            <a:pPr marL="834390" lvl="1" indent="-285750">
              <a:buFont typeface="Courier New" panose="02070309020205020404" pitchFamily="49" charset="0"/>
              <a:buChar char="o"/>
            </a:pPr>
            <a:r>
              <a:rPr lang="en-US" sz="2000" dirty="0"/>
              <a:t>Unregistered Distributed Generator (UDG) Template - NP 3.2.5.1(2):</a:t>
            </a:r>
          </a:p>
          <a:p>
            <a:r>
              <a:rPr lang="en-US" dirty="0"/>
              <a:t>	</a:t>
            </a:r>
            <a:r>
              <a:rPr lang="en-US" u="sng" dirty="0">
                <a:hlinkClick r:id="rId2"/>
              </a:rPr>
              <a:t>https://mis.ercot.com/secure/data-products/data-product-details?id=np3-822-m</a:t>
            </a:r>
            <a:endParaRPr lang="en-US" dirty="0"/>
          </a:p>
          <a:p>
            <a:pPr marL="834390" lvl="1" indent="-285750">
              <a:buFont typeface="Courier New" panose="02070309020205020404" pitchFamily="49" charset="0"/>
              <a:buChar char="o"/>
            </a:pPr>
            <a:r>
              <a:rPr lang="en-US" sz="2000" dirty="0"/>
              <a:t>Unregistered Distributed Generator (UDG) Annual Report - NP3.2.5.2(1) :</a:t>
            </a:r>
          </a:p>
          <a:p>
            <a:r>
              <a:rPr lang="en-US" dirty="0"/>
              <a:t>	</a:t>
            </a:r>
            <a:r>
              <a:rPr lang="en-US" u="sng" dirty="0">
                <a:hlinkClick r:id="rId3"/>
              </a:rPr>
              <a:t>https://www.ercot.com/mp/data-products/data-product-details?id=np3-823-m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C6E798-AD07-96C5-09ED-BFFA0C084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906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12854-500E-E001-D424-9779EA127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9C5C0-FC81-00E0-B0D3-342105A51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441297"/>
          </a:xfrm>
        </p:spPr>
        <p:txBody>
          <a:bodyPr>
            <a:normAutofit/>
          </a:bodyPr>
          <a:lstStyle/>
          <a:p>
            <a:pPr lvl="0"/>
            <a:r>
              <a:rPr lang="en-US" sz="2800" dirty="0"/>
              <a:t>Other Topics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1A099B-B194-2A38-878B-AC3FB2E1DF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017767"/>
            <a:ext cx="11187714" cy="5154433"/>
          </a:xfrm>
        </p:spPr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Transmission Lines with flat ratings</a:t>
            </a:r>
          </a:p>
          <a:p>
            <a:pPr marL="1005840" lvl="1" indent="-457200">
              <a:buFont typeface="Courier New" panose="02070309020205020404" pitchFamily="49" charset="0"/>
              <a:buChar char="o"/>
            </a:pPr>
            <a:r>
              <a:rPr lang="en-US" sz="2600" dirty="0"/>
              <a:t>~</a:t>
            </a:r>
            <a:r>
              <a:rPr lang="en-US" sz="2000" dirty="0"/>
              <a:t>30% of </a:t>
            </a:r>
            <a:r>
              <a:rPr lang="en-US" sz="2000" dirty="0" err="1"/>
              <a:t>OwnerShareRatings</a:t>
            </a:r>
            <a:endParaRPr lang="en-US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Summer restriction</a:t>
            </a:r>
          </a:p>
          <a:p>
            <a:pPr marL="1005840" lvl="1" indent="-457200">
              <a:buFont typeface="Courier New" panose="02070309020205020404" pitchFamily="49" charset="0"/>
              <a:buChar char="o"/>
            </a:pPr>
            <a:r>
              <a:rPr lang="en-US" sz="2000" dirty="0"/>
              <a:t>Ending on September 15</a:t>
            </a:r>
          </a:p>
          <a:p>
            <a:pPr marL="1005840" lvl="1" indent="-457200">
              <a:buFont typeface="Courier New" panose="02070309020205020404" pitchFamily="49" charset="0"/>
              <a:buChar char="o"/>
            </a:pPr>
            <a:r>
              <a:rPr lang="en-US" sz="2000" dirty="0"/>
              <a:t>Submit NOMCRs early to minimize DPCs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NDSWG Contacts reminder</a:t>
            </a:r>
            <a:endParaRPr lang="en-US" sz="2600" dirty="0"/>
          </a:p>
          <a:p>
            <a:pPr marL="834390" lvl="1" indent="-285750">
              <a:buFont typeface="Courier New" panose="02070309020205020404" pitchFamily="49" charset="0"/>
              <a:buChar char="o"/>
            </a:pPr>
            <a:r>
              <a:rPr lang="en-US" sz="2000" dirty="0"/>
              <a:t>Contacts update will be moved to the beginning of the year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CIM 16 Project Update:</a:t>
            </a:r>
          </a:p>
          <a:p>
            <a:pPr marL="891540" lvl="1" indent="-342900">
              <a:buFont typeface="Courier New" panose="02070309020205020404" pitchFamily="49" charset="0"/>
              <a:buChar char="o"/>
            </a:pPr>
            <a:r>
              <a:rPr lang="en-US" sz="1800" dirty="0"/>
              <a:t>Native model available by the end of August</a:t>
            </a:r>
          </a:p>
          <a:p>
            <a:pPr marL="891540" lvl="1" indent="-342900">
              <a:buFont typeface="Courier New" panose="02070309020205020404" pitchFamily="49" charset="0"/>
              <a:buChar char="o"/>
            </a:pPr>
            <a:r>
              <a:rPr lang="en-US" sz="1800" dirty="0"/>
              <a:t>Training tentatively scheduled for October 27</a:t>
            </a:r>
          </a:p>
          <a:p>
            <a:pPr marL="891540" lvl="1" indent="-342900">
              <a:buFont typeface="Courier New" panose="02070309020205020404" pitchFamily="49" charset="0"/>
              <a:buChar char="o"/>
            </a:pPr>
            <a:r>
              <a:rPr lang="en-US" sz="1800" dirty="0"/>
              <a:t>Check MOTE Access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6BB9FA-5022-35E3-1C9C-55D119565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94827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942DDDCD-BEC6-4902-AAD2-EB3CD2B6933E}"/>
    </a:ext>
  </a:extLst>
</a:theme>
</file>

<file path=ppt/theme/theme2.xml><?xml version="1.0" encoding="utf-8"?>
<a:theme xmlns:a="http://schemas.openxmlformats.org/drawingml/2006/main" name="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E771427F-03EA-4C50-B0D4-53899F39E54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3c917f14-8d40-4289-92aa-fd10f73581c9">Public</Audience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779995893D9842BA3FA5B9B5E7FD29" ma:contentTypeVersion="5" ma:contentTypeDescription="Create a new document." ma:contentTypeScope="" ma:versionID="6d199b3ad5f5b9d872d256308c85908b">
  <xsd:schema xmlns:xsd="http://www.w3.org/2001/XMLSchema" xmlns:xs="http://www.w3.org/2001/XMLSchema" xmlns:p="http://schemas.microsoft.com/office/2006/metadata/properties" xmlns:ns2="3c917f14-8d40-4289-92aa-fd10f73581c9" targetNamespace="http://schemas.microsoft.com/office/2006/metadata/properties" ma:root="true" ma:fieldsID="dcedc2ff92fcc6164a822d33fd796499" ns2:_="">
    <xsd:import namespace="3c917f14-8d40-4289-92aa-fd10f73581c9"/>
    <xsd:element name="properties">
      <xsd:complexType>
        <xsd:sequence>
          <xsd:element name="documentManagement">
            <xsd:complexType>
              <xsd:all>
                <xsd:element ref="ns2:Audienc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917f14-8d40-4289-92aa-fd10f73581c9" elementFormDefault="qualified">
    <xsd:import namespace="http://schemas.microsoft.com/office/2006/documentManagement/types"/>
    <xsd:import namespace="http://schemas.microsoft.com/office/infopath/2007/PartnerControls"/>
    <xsd:element name="Audience" ma:index="8" nillable="true" ma:displayName="Audience" ma:format="Dropdown" ma:internalName="Audience">
      <xsd:simpleType>
        <xsd:restriction base="dms:Choice">
          <xsd:enumeration value="Public"/>
          <xsd:enumeration value="Internal"/>
          <xsd:enumeration value="Confidential"/>
          <xsd:enumeration value="Board of Directors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E754FD2-17D2-4534-9157-8CFDD0166132}">
  <ds:schemaRefs>
    <ds:schemaRef ds:uri="http://purl.org/dc/elements/1.1/"/>
    <ds:schemaRef ds:uri="3c917f14-8d40-4289-92aa-fd10f73581c9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57DC9A4-2D51-40CB-BA99-0BF7D516F6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917f14-8d40-4289-92aa-fd10f73581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A5F3B15-1EDA-47D5-B690-303F08E28C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ERCOT Official PowerPoint Template - Public</Template>
  <TotalTime>1272</TotalTime>
  <Words>252</Words>
  <Application>Microsoft Office PowerPoint</Application>
  <PresentationFormat>Widescreen</PresentationFormat>
  <Paragraphs>40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Aptos</vt:lpstr>
      <vt:lpstr>Arial</vt:lpstr>
      <vt:lpstr>Courier New</vt:lpstr>
      <vt:lpstr>Wingdings</vt:lpstr>
      <vt:lpstr>Cover</vt:lpstr>
      <vt:lpstr>Page Design</vt:lpstr>
      <vt:lpstr>NDSWG Meeting August 2026          </vt:lpstr>
      <vt:lpstr>PowerPoint Presentation</vt:lpstr>
      <vt:lpstr>Topics</vt:lpstr>
      <vt:lpstr>NPRR 1265 Unregistered Distributed Generator(UDG)</vt:lpstr>
      <vt:lpstr>Other Topics</vt:lpstr>
    </vt:vector>
  </TitlesOfParts>
  <Company>ERCOT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Rochie Guiyab</dc:creator>
  <cp:keywords/>
  <cp:lastModifiedBy>Guiyab, Rochie</cp:lastModifiedBy>
  <cp:revision>7</cp:revision>
  <dcterms:created xsi:type="dcterms:W3CDTF">2026-04-20T19:00:11Z</dcterms:created>
  <dcterms:modified xsi:type="dcterms:W3CDTF">2026-08-18T13:53:14Z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0x01010056779995893D9842BA3FA5B9B5E7FD29</vt:lpwstr>
  </property>
  <property fmtid="{D5CDD505-2E9C-101B-9397-08002B2CF9AE}" pid="3" name="MediaServiceImageTags">
    <vt:lpwstr/>
  </property>
  <property fmtid="{D5CDD505-2E9C-101B-9397-08002B2CF9AE}" pid="4" name="MSIP_Label_c144db1d-993e-40da-980d-6eea152adc50_Enabled">
    <vt:lpwstr>true</vt:lpwstr>
  </property>
  <property fmtid="{D5CDD505-2E9C-101B-9397-08002B2CF9AE}" pid="5" name="MSIP_Label_c144db1d-993e-40da-980d-6eea152adc50_SetDate">
    <vt:lpwstr>2026-02-04T21:33:56Z</vt:lpwstr>
  </property>
  <property fmtid="{D5CDD505-2E9C-101B-9397-08002B2CF9AE}" pid="6" name="MSIP_Label_c144db1d-993e-40da-980d-6eea152adc50_Method">
    <vt:lpwstr>Privileged</vt:lpwstr>
  </property>
  <property fmtid="{D5CDD505-2E9C-101B-9397-08002B2CF9AE}" pid="7" name="MSIP_Label_c144db1d-993e-40da-980d-6eea152adc50_Name">
    <vt:lpwstr>Public</vt:lpwstr>
  </property>
  <property fmtid="{D5CDD505-2E9C-101B-9397-08002B2CF9AE}" pid="8" name="MSIP_Label_c144db1d-993e-40da-980d-6eea152adc50_SiteId">
    <vt:lpwstr>0afb747d-bff7-4596-a9fc-950ef9e0ec45</vt:lpwstr>
  </property>
  <property fmtid="{D5CDD505-2E9C-101B-9397-08002B2CF9AE}" pid="9" name="MSIP_Label_c144db1d-993e-40da-980d-6eea152adc50_ActionId">
    <vt:lpwstr>1d14393e-8913-4215-8969-3d0b24cf798e</vt:lpwstr>
  </property>
  <property fmtid="{D5CDD505-2E9C-101B-9397-08002B2CF9AE}" pid="10" name="MSIP_Label_c144db1d-993e-40da-980d-6eea152adc50_ContentBits">
    <vt:lpwstr>0</vt:lpwstr>
  </property>
  <property fmtid="{D5CDD505-2E9C-101B-9397-08002B2CF9AE}" pid="11" name="MSIP_Label_c144db1d-993e-40da-980d-6eea152adc50_Tag">
    <vt:lpwstr>10, 0, 1, 1</vt:lpwstr>
  </property>
</Properties>
</file>