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6"/>
  </p:notesMasterIdLst>
  <p:handoutMasterIdLst>
    <p:handoutMasterId r:id="rId17"/>
  </p:handoutMasterIdLst>
  <p:sldIdLst>
    <p:sldId id="272" r:id="rId6"/>
    <p:sldId id="2147478763" r:id="rId7"/>
    <p:sldId id="270" r:id="rId8"/>
    <p:sldId id="273" r:id="rId9"/>
    <p:sldId id="2147478764" r:id="rId10"/>
    <p:sldId id="2147478765" r:id="rId11"/>
    <p:sldId id="2147478766" r:id="rId12"/>
    <p:sldId id="2147478767" r:id="rId13"/>
    <p:sldId id="2147478768" r:id="rId14"/>
    <p:sldId id="26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42" d="100"/>
          <a:sy n="142" d="100"/>
        </p:scale>
        <p:origin x="1026" y="34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8/17/2026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17,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17,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17,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17,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17,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17,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17,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ercot.com/services/comm/mkt_notices/M-A032326-01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ercot.com/services/comm/mkt_notices/M-A062326-01"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a:lnSpc>
                <a:spcPct val="100000"/>
              </a:lnSpc>
              <a:spcBef>
                <a:spcPts val="300"/>
              </a:spcBef>
              <a:spcAft>
                <a:spcPts val="300"/>
              </a:spcAft>
              <a:defRPr/>
            </a:pPr>
            <a:r>
              <a:rPr lang="en-US" sz="2800" dirty="0"/>
              <a:t>SCR820 – Real-Time Operator Communications System (RTOC)</a:t>
            </a:r>
            <a:br>
              <a:rPr lang="en-US" sz="2800" dirty="0"/>
            </a:br>
            <a:br>
              <a:rPr lang="en-US" sz="1400" b="0" dirty="0"/>
            </a:br>
            <a:br>
              <a:rPr lang="en-US" sz="1400" b="0" dirty="0"/>
            </a:br>
            <a:r>
              <a:rPr lang="en-US" sz="1800" b="0" i="1" dirty="0"/>
              <a:t>Bharati Nepal</a:t>
            </a:r>
            <a:br>
              <a:rPr lang="en-US" sz="1800" b="0" i="1" dirty="0"/>
            </a:br>
            <a:r>
              <a:rPr lang="en-US" sz="1800" b="0" i="1" dirty="0"/>
              <a:t>Christelle Seri</a:t>
            </a:r>
            <a:br>
              <a:rPr lang="en-US" sz="1800" b="0" i="1" dirty="0"/>
            </a:br>
            <a:br>
              <a:rPr lang="en-US" sz="1800" b="0" dirty="0"/>
            </a:br>
            <a:br>
              <a:rPr lang="en-US" sz="1100" b="0" dirty="0"/>
            </a:br>
            <a:r>
              <a:rPr lang="en-US" sz="1100" b="0" dirty="0"/>
              <a:t>August 20, 2026</a:t>
            </a:r>
            <a:endParaRPr lang="en-US" dirty="0"/>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prstGeom prst="foldedCorner">
            <a:avLst>
              <a:gd name="adj" fmla="val 23384"/>
            </a:avLst>
          </a:prstGeom>
          <a:solidFill>
            <a:srgbClr val="E6EBF0">
              <a:alpha val="67000"/>
            </a:srgbClr>
          </a:solidFill>
          <a:ln>
            <a:solidFill>
              <a:srgbClr val="E6EBF0"/>
            </a:solidFill>
          </a:ln>
        </p:spPr>
        <p:txBody>
          <a:bodyPr lIns="274320" tIns="182880" rIns="91440"/>
          <a:lstStyle/>
          <a:p>
            <a:r>
              <a:rPr lang="en-US" dirty="0"/>
              <a:t>Key Takeaways</a:t>
            </a:r>
          </a:p>
          <a:p>
            <a:pPr marL="548640" indent="-182880">
              <a:lnSpc>
                <a:spcPct val="100000"/>
              </a:lnSpc>
              <a:spcBef>
                <a:spcPts val="300"/>
              </a:spcBef>
              <a:spcAft>
                <a:spcPts val="300"/>
              </a:spcAft>
              <a:buFont typeface="Arial" panose="020B0604020202020204" pitchFamily="34" charset="0"/>
              <a:buChar char="•"/>
            </a:pPr>
            <a:r>
              <a:rPr lang="en-US" b="0" dirty="0"/>
              <a:t>RTOC project and market testing updates</a:t>
            </a:r>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dirty="0"/>
              <a:t>Outline:</a:t>
            </a:r>
          </a:p>
          <a:p>
            <a:pPr marL="342900" indent="274320">
              <a:buFont typeface="Arial" panose="020B0604020202020204" pitchFamily="34" charset="0"/>
              <a:buChar char="•"/>
            </a:pPr>
            <a:r>
              <a:rPr lang="en-US" b="0" dirty="0"/>
              <a:t>Status updates</a:t>
            </a:r>
          </a:p>
          <a:p>
            <a:pPr marL="342900" indent="274320">
              <a:buFont typeface="Arial" panose="020B0604020202020204" pitchFamily="34" charset="0"/>
              <a:buChar char="•"/>
            </a:pPr>
            <a:r>
              <a:rPr lang="en-US" b="0" dirty="0"/>
              <a:t>Market Testing Updates</a:t>
            </a:r>
          </a:p>
          <a:p>
            <a:pPr marL="342900" indent="274320">
              <a:buFont typeface="Arial" panose="020B0604020202020204" pitchFamily="34" charset="0"/>
              <a:buChar char="•"/>
            </a:pPr>
            <a:r>
              <a:rPr lang="en-US" b="0" dirty="0"/>
              <a:t>Recap Tool Access</a:t>
            </a:r>
          </a:p>
          <a:p>
            <a:pPr marL="342900" indent="274320">
              <a:buFont typeface="Arial" panose="020B0604020202020204" pitchFamily="34" charset="0"/>
              <a:buChar char="•"/>
            </a:pPr>
            <a:r>
              <a:rPr lang="en-US" b="0" dirty="0"/>
              <a:t>Primary Contacts</a:t>
            </a:r>
          </a:p>
          <a:p>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10</a:t>
            </a:fld>
            <a:endParaRPr lang="en-US" dirty="0"/>
          </a:p>
        </p:txBody>
      </p:sp>
    </p:spTree>
    <p:extLst>
      <p:ext uri="{BB962C8B-B14F-4D97-AF65-F5344CB8AC3E}">
        <p14:creationId xmlns:p14="http://schemas.microsoft.com/office/powerpoint/2010/main" val="35122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C0C0-0BCB-DB26-662D-330CD3E12C91}"/>
              </a:ext>
            </a:extLst>
          </p:cNvPr>
          <p:cNvSpPr>
            <a:spLocks noGrp="1"/>
          </p:cNvSpPr>
          <p:nvPr>
            <p:ph type="title"/>
          </p:nvPr>
        </p:nvSpPr>
        <p:spPr/>
        <p:txBody>
          <a:bodyPr/>
          <a:lstStyle/>
          <a:p>
            <a:r>
              <a:rPr lang="en-US" dirty="0"/>
              <a:t>Status Updates</a:t>
            </a:r>
          </a:p>
        </p:txBody>
      </p:sp>
      <p:sp>
        <p:nvSpPr>
          <p:cNvPr id="3" name="Text Placeholder 2">
            <a:extLst>
              <a:ext uri="{FF2B5EF4-FFF2-40B4-BE49-F238E27FC236}">
                <a16:creationId xmlns:a16="http://schemas.microsoft.com/office/drawing/2014/main" id="{D7ECA840-0A0F-694A-41FD-891C8FA19C3A}"/>
              </a:ext>
            </a:extLst>
          </p:cNvPr>
          <p:cNvSpPr>
            <a:spLocks noGrp="1"/>
          </p:cNvSpPr>
          <p:nvPr>
            <p:ph type="body" sz="quarter" idx="16"/>
          </p:nvPr>
        </p:nvSpPr>
        <p:spPr>
          <a:xfrm>
            <a:off x="495300" y="1176867"/>
            <a:ext cx="11187714" cy="4995333"/>
          </a:xfrm>
        </p:spPr>
        <p:txBody>
          <a:bodyPr/>
          <a:lstStyle/>
          <a:p>
            <a:pPr indent="-285750" algn="just">
              <a:buFont typeface="Wingdings" panose="05000000000000000000" pitchFamily="2" charset="2"/>
              <a:buChar char="q"/>
            </a:pPr>
            <a:r>
              <a:rPr lang="en-US" sz="1800" b="1" dirty="0"/>
              <a:t>Project updates </a:t>
            </a:r>
          </a:p>
          <a:p>
            <a:pPr indent="-285750" algn="just">
              <a:buFont typeface="Wingdings" panose="05000000000000000000" pitchFamily="2" charset="2"/>
              <a:buChar char="q"/>
            </a:pPr>
            <a:endParaRPr lang="en-US" b="1" u="sng" dirty="0">
              <a:ea typeface="Calibri" panose="020F0502020204030204" pitchFamily="34" charset="0"/>
              <a:cs typeface="Calibri" panose="020F050202020403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QSE testing has started, and we are working on gathering primary contacts</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Control Room Operations is planning to send communications through RTOC tool for testing purpose in parallel with hotline calls for routine tasks</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Internal discussions are underway to draft NPRR to update Protocols that allow Control Room to use this tool in addition to current Hotline Call</a:t>
            </a:r>
          </a:p>
          <a:p>
            <a:pPr marL="342900" lvl="1" algn="just">
              <a:spcAft>
                <a:spcPts val="1200"/>
              </a:spcAft>
              <a:buFont typeface="Wingdings" panose="05000000000000000000" pitchFamily="2" charset="2"/>
              <a:buChar char="q"/>
            </a:pPr>
            <a:r>
              <a:rPr lang="en-US" sz="1800" b="1" dirty="0"/>
              <a:t> Development updates </a:t>
            </a: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The first version of the SOL Exceedance data displays has been developed and deployed to Production environment</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SOL Exceedance History tab has been rolled out</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latin typeface="Arial" panose="020B0604020202020204" pitchFamily="34" charset="0"/>
              </a:rPr>
              <a:t>A default dashboard now gives a quick activity overview</a:t>
            </a:r>
            <a:br>
              <a:rPr lang="en-US" dirty="0">
                <a:latin typeface="Arial" panose="020B0604020202020204" pitchFamily="34" charset="0"/>
              </a:rPr>
            </a:br>
            <a:endParaRPr lang="en-US" dirty="0">
              <a:latin typeface="Arial" panose="020B0604020202020204" pitchFamily="34" charset="0"/>
            </a:endParaRPr>
          </a:p>
          <a:p>
            <a:pPr lvl="1" indent="-342900">
              <a:spcBef>
                <a:spcPts val="0"/>
              </a:spcBef>
              <a:spcAft>
                <a:spcPts val="1200"/>
              </a:spcAft>
              <a:buFont typeface="Wingdings" panose="05000000000000000000" pitchFamily="2" charset="2"/>
              <a:buChar char="q"/>
            </a:pPr>
            <a:r>
              <a:rPr lang="en-US" dirty="0"/>
              <a:t>Development has begun on new screens to manage emergency conditions</a:t>
            </a:r>
            <a:br>
              <a:rPr lang="en-US" dirty="0">
                <a:latin typeface="Arial" panose="020B0604020202020204" pitchFamily="34" charset="0"/>
              </a:rPr>
            </a:br>
            <a:endParaRPr lang="en-US" dirty="0">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C31AA175-1712-7D6A-A857-023F303E9B5A}"/>
              </a:ext>
            </a:extLst>
          </p:cNvPr>
          <p:cNvSpPr>
            <a:spLocks noGrp="1"/>
          </p:cNvSpPr>
          <p:nvPr>
            <p:ph type="sldNum" sz="quarter" idx="12"/>
          </p:nvPr>
        </p:nvSpPr>
        <p:spPr/>
        <p:txBody>
          <a:bodyPr/>
          <a:lstStyle/>
          <a:p>
            <a:fld id="{BCDE79FB-97BA-492B-8D57-F1373F9ADA95}" type="slidenum">
              <a:rPr lang="en-US" smtClean="0"/>
              <a:t>2</a:t>
            </a:fld>
            <a:endParaRPr lang="en-US" dirty="0"/>
          </a:p>
        </p:txBody>
      </p:sp>
    </p:spTree>
    <p:extLst>
      <p:ext uri="{BB962C8B-B14F-4D97-AF65-F5344CB8AC3E}">
        <p14:creationId xmlns:p14="http://schemas.microsoft.com/office/powerpoint/2010/main" val="187663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EF47D-90BD-08F9-4196-98B75A459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DAF50-88E5-CE90-EDA1-E0FE2B693D49}"/>
              </a:ext>
            </a:extLst>
          </p:cNvPr>
          <p:cNvSpPr>
            <a:spLocks noGrp="1"/>
          </p:cNvSpPr>
          <p:nvPr>
            <p:ph type="title"/>
          </p:nvPr>
        </p:nvSpPr>
        <p:spPr/>
        <p:txBody>
          <a:bodyPr/>
          <a:lstStyle/>
          <a:p>
            <a:r>
              <a:rPr lang="en-US" dirty="0"/>
              <a:t>RTOC Tool – Project Timelines</a:t>
            </a:r>
          </a:p>
        </p:txBody>
      </p:sp>
      <p:sp>
        <p:nvSpPr>
          <p:cNvPr id="5" name="Text Placeholder 4">
            <a:extLst>
              <a:ext uri="{FF2B5EF4-FFF2-40B4-BE49-F238E27FC236}">
                <a16:creationId xmlns:a16="http://schemas.microsoft.com/office/drawing/2014/main" id="{C8342A7A-2A60-8084-1BE8-8EC5CB5004D6}"/>
              </a:ext>
            </a:extLst>
          </p:cNvPr>
          <p:cNvSpPr>
            <a:spLocks noGrp="1"/>
          </p:cNvSpPr>
          <p:nvPr>
            <p:ph type="body" sz="quarter" idx="16"/>
          </p:nvPr>
        </p:nvSpPr>
        <p:spPr>
          <a:xfrm>
            <a:off x="427947" y="1049866"/>
            <a:ext cx="6867525" cy="474133"/>
          </a:xfrm>
        </p:spPr>
        <p:txBody>
          <a:bodyPr/>
          <a:lstStyle/>
          <a:p>
            <a:r>
              <a:rPr lang="en-US" dirty="0"/>
              <a:t>Project Timeline</a:t>
            </a:r>
          </a:p>
        </p:txBody>
      </p:sp>
      <p:sp>
        <p:nvSpPr>
          <p:cNvPr id="3" name="Text Placeholder 2">
            <a:extLst>
              <a:ext uri="{FF2B5EF4-FFF2-40B4-BE49-F238E27FC236}">
                <a16:creationId xmlns:a16="http://schemas.microsoft.com/office/drawing/2014/main" id="{25CE4EED-50B5-3D40-FA1B-CC62AF1C39EA}"/>
              </a:ext>
            </a:extLst>
          </p:cNvPr>
          <p:cNvSpPr>
            <a:spLocks noGrp="1"/>
          </p:cNvSpPr>
          <p:nvPr>
            <p:ph type="body" sz="quarter" idx="15"/>
          </p:nvPr>
        </p:nvSpPr>
        <p:spPr>
          <a:xfrm flipH="1">
            <a:off x="7864704" y="2087726"/>
            <a:ext cx="4167775" cy="1894614"/>
          </a:xfrm>
        </p:spPr>
        <p:txBody>
          <a:bodyPr/>
          <a:lstStyle/>
          <a:p>
            <a:r>
              <a:rPr lang="en-US" dirty="0"/>
              <a:t>Key Takeaway: The timelines for QSE market testing have been added. </a:t>
            </a:r>
          </a:p>
          <a:p>
            <a:r>
              <a:rPr lang="en-US" dirty="0"/>
              <a:t>Please note that certain dates are subject to change pending the implementation of a nodal protocol revision request (NPRR).</a:t>
            </a:r>
          </a:p>
        </p:txBody>
      </p:sp>
      <p:sp>
        <p:nvSpPr>
          <p:cNvPr id="4" name="Slide Number Placeholder 3">
            <a:extLst>
              <a:ext uri="{FF2B5EF4-FFF2-40B4-BE49-F238E27FC236}">
                <a16:creationId xmlns:a16="http://schemas.microsoft.com/office/drawing/2014/main" id="{754934B1-18CD-7874-91DF-CE3B993F49F7}"/>
              </a:ext>
            </a:extLst>
          </p:cNvPr>
          <p:cNvSpPr>
            <a:spLocks noGrp="1"/>
          </p:cNvSpPr>
          <p:nvPr>
            <p:ph type="sldNum" sz="quarter" idx="12"/>
          </p:nvPr>
        </p:nvSpPr>
        <p:spPr/>
        <p:txBody>
          <a:bodyPr/>
          <a:lstStyle/>
          <a:p>
            <a:fld id="{BCDE79FB-97BA-492B-8D57-F1373F9ADA95}" type="slidenum">
              <a:rPr lang="en-US" smtClean="0"/>
              <a:t>3</a:t>
            </a:fld>
            <a:endParaRPr lang="en-US" dirty="0"/>
          </a:p>
        </p:txBody>
      </p:sp>
      <p:graphicFrame>
        <p:nvGraphicFramePr>
          <p:cNvPr id="16" name="Table 15">
            <a:extLst>
              <a:ext uri="{FF2B5EF4-FFF2-40B4-BE49-F238E27FC236}">
                <a16:creationId xmlns:a16="http://schemas.microsoft.com/office/drawing/2014/main" id="{5FA07EF8-3F5A-FA64-AE7A-74B1A4AF3E21}"/>
              </a:ext>
            </a:extLst>
          </p:cNvPr>
          <p:cNvGraphicFramePr>
            <a:graphicFrameLocks noGrp="1"/>
          </p:cNvGraphicFramePr>
          <p:nvPr>
            <p:extLst>
              <p:ext uri="{D42A27DB-BD31-4B8C-83A1-F6EECF244321}">
                <p14:modId xmlns:p14="http://schemas.microsoft.com/office/powerpoint/2010/main" val="3325328297"/>
              </p:ext>
            </p:extLst>
          </p:nvPr>
        </p:nvGraphicFramePr>
        <p:xfrm>
          <a:off x="427947" y="1371600"/>
          <a:ext cx="6867525" cy="3086749"/>
        </p:xfrm>
        <a:graphic>
          <a:graphicData uri="http://schemas.openxmlformats.org/drawingml/2006/table">
            <a:tbl>
              <a:tblPr firstRow="1" bandRow="1">
                <a:tableStyleId>{B301B821-A1FF-4177-AEE7-76D212191A09}</a:tableStyleId>
              </a:tblPr>
              <a:tblGrid>
                <a:gridCol w="1030029">
                  <a:extLst>
                    <a:ext uri="{9D8B030D-6E8A-4147-A177-3AD203B41FA5}">
                      <a16:colId xmlns:a16="http://schemas.microsoft.com/office/drawing/2014/main" val="1137848847"/>
                    </a:ext>
                  </a:extLst>
                </a:gridCol>
                <a:gridCol w="2520776">
                  <a:extLst>
                    <a:ext uri="{9D8B030D-6E8A-4147-A177-3AD203B41FA5}">
                      <a16:colId xmlns:a16="http://schemas.microsoft.com/office/drawing/2014/main" val="2921331168"/>
                    </a:ext>
                  </a:extLst>
                </a:gridCol>
                <a:gridCol w="3316720">
                  <a:extLst>
                    <a:ext uri="{9D8B030D-6E8A-4147-A177-3AD203B41FA5}">
                      <a16:colId xmlns:a16="http://schemas.microsoft.com/office/drawing/2014/main" val="514561784"/>
                    </a:ext>
                  </a:extLst>
                </a:gridCol>
              </a:tblGrid>
              <a:tr h="480069">
                <a:tc>
                  <a:txBody>
                    <a:bodyPr/>
                    <a:lstStyle/>
                    <a:p>
                      <a:pPr algn="l" fontAlgn="t">
                        <a:buNone/>
                      </a:pPr>
                      <a:r>
                        <a:rPr lang="en-US" sz="1000" b="1" dirty="0">
                          <a:solidFill>
                            <a:schemeClr val="bg1"/>
                          </a:solidFill>
                          <a:effectLst/>
                        </a:rPr>
                        <a:t>Phase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b="1" dirty="0">
                          <a:solidFill>
                            <a:schemeClr val="bg1"/>
                          </a:solidFill>
                          <a:effectLst/>
                        </a:rPr>
                        <a:t>Milestone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b="1" dirty="0">
                          <a:solidFill>
                            <a:schemeClr val="bg1"/>
                          </a:solidFill>
                          <a:effectLst/>
                        </a:rPr>
                        <a:t>Target Date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141225"/>
                  </a:ext>
                </a:extLst>
              </a:tr>
              <a:tr h="480069">
                <a:tc>
                  <a:txBody>
                    <a:bodyPr/>
                    <a:lstStyle/>
                    <a:p>
                      <a:pPr algn="l" fontAlgn="t">
                        <a:buNone/>
                      </a:pPr>
                      <a:r>
                        <a:rPr lang="en-US" sz="1000" dirty="0">
                          <a:solidFill>
                            <a:schemeClr val="tx2"/>
                          </a:solidFill>
                          <a:effectLst/>
                        </a:rPr>
                        <a:t> Planning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Requirements &amp; Design Finalized</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Complete</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5632645"/>
                  </a:ext>
                </a:extLst>
              </a:tr>
              <a:tr h="480069">
                <a:tc>
                  <a:txBody>
                    <a:bodyPr/>
                    <a:lstStyle/>
                    <a:p>
                      <a:pPr algn="l" fontAlgn="t">
                        <a:buNone/>
                      </a:pPr>
                      <a:r>
                        <a:rPr lang="en-US" sz="1000" dirty="0">
                          <a:solidFill>
                            <a:schemeClr val="tx2"/>
                          </a:solidFill>
                          <a:effectLst/>
                        </a:rPr>
                        <a:t> Development</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Development &amp; Internal ERCOT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Apr 2026</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3265342"/>
                  </a:ext>
                </a:extLst>
              </a:tr>
              <a:tr h="361803">
                <a:tc>
                  <a:txBody>
                    <a:bodyPr/>
                    <a:lstStyle/>
                    <a:p>
                      <a:pPr algn="l" fontAlgn="t">
                        <a:buNone/>
                      </a:pPr>
                      <a:r>
                        <a:rPr lang="en-US" sz="1000" dirty="0">
                          <a:solidFill>
                            <a:schemeClr val="tx2"/>
                          </a:solidFill>
                          <a:effectLst/>
                        </a:rPr>
                        <a:t> TOs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Market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Apr – June 2026</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0349377"/>
                  </a:ext>
                </a:extLst>
              </a:tr>
              <a:tr h="413733">
                <a:tc>
                  <a:txBody>
                    <a:bodyPr/>
                    <a:lstStyle/>
                    <a:p>
                      <a:pPr algn="l" fontAlgn="t">
                        <a:buNone/>
                      </a:pPr>
                      <a:r>
                        <a:rPr lang="en-US" sz="1000" dirty="0">
                          <a:solidFill>
                            <a:schemeClr val="tx2"/>
                          </a:solidFill>
                          <a:effectLst/>
                        </a:rPr>
                        <a:t>QSE Testing</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dirty="0">
                          <a:solidFill>
                            <a:schemeClr val="tx2"/>
                          </a:solidFill>
                          <a:effectLst/>
                        </a:rPr>
                        <a:t>Market Testing</a:t>
                      </a:r>
                    </a:p>
                    <a:p>
                      <a:pPr algn="l" fontAlgn="t">
                        <a:buNone/>
                      </a:pPr>
                      <a:endParaRPr lang="en-US" sz="1000" dirty="0">
                        <a:solidFill>
                          <a:schemeClr val="tx2"/>
                        </a:solidFill>
                        <a:effectLst/>
                      </a:endParaRP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June – Aug 2026</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2424022"/>
                  </a:ext>
                </a:extLst>
              </a:tr>
              <a:tr h="413733">
                <a:tc>
                  <a:txBody>
                    <a:bodyPr/>
                    <a:lstStyle/>
                    <a:p>
                      <a:pPr algn="l" fontAlgn="t">
                        <a:buNone/>
                      </a:pPr>
                      <a:r>
                        <a:rPr lang="en-US" sz="1000" dirty="0">
                          <a:solidFill>
                            <a:schemeClr val="tx2"/>
                          </a:solidFill>
                          <a:effectLst/>
                        </a:rPr>
                        <a:t>Parallel Operation</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TOs/QSEs Parallel Operation</a:t>
                      </a:r>
                    </a:p>
                  </a:txBody>
                  <a:tcPr marL="114300" marR="76200" marT="76200" marB="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Q4 2026 – Q1 2027*</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2830263"/>
                  </a:ext>
                </a:extLst>
              </a:tr>
              <a:tr h="389389">
                <a:tc>
                  <a:txBody>
                    <a:bodyPr/>
                    <a:lstStyle/>
                    <a:p>
                      <a:pPr algn="l" fontAlgn="t">
                        <a:buNone/>
                      </a:pPr>
                      <a:r>
                        <a:rPr lang="en-US" sz="1000" dirty="0">
                          <a:solidFill>
                            <a:schemeClr val="tx2"/>
                          </a:solidFill>
                          <a:effectLst/>
                        </a:rPr>
                        <a:t>Go Live</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TOs/QSEs Go Live</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000" dirty="0">
                          <a:solidFill>
                            <a:schemeClr val="tx2"/>
                          </a:solidFill>
                          <a:effectLst/>
                        </a:rPr>
                        <a:t>Q1 2027 – Q2 2027*</a:t>
                      </a:r>
                    </a:p>
                  </a:txBody>
                  <a:tcPr marL="114300" marR="76200" marT="76200" marB="571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2881752"/>
                  </a:ext>
                </a:extLst>
              </a:tr>
            </a:tbl>
          </a:graphicData>
        </a:graphic>
      </p:graphicFrame>
      <p:sp>
        <p:nvSpPr>
          <p:cNvPr id="6" name="TextBox 5">
            <a:extLst>
              <a:ext uri="{FF2B5EF4-FFF2-40B4-BE49-F238E27FC236}">
                <a16:creationId xmlns:a16="http://schemas.microsoft.com/office/drawing/2014/main" id="{59A43143-092B-2A69-FC1E-36D6B9FCAE23}"/>
              </a:ext>
            </a:extLst>
          </p:cNvPr>
          <p:cNvSpPr txBox="1"/>
          <p:nvPr/>
        </p:nvSpPr>
        <p:spPr>
          <a:xfrm>
            <a:off x="373167" y="4550538"/>
            <a:ext cx="11659312" cy="2954655"/>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171A1C"/>
                </a:solidFill>
                <a:latin typeface="Calibri"/>
                <a:ea typeface="Calibri"/>
                <a:cs typeface="Calibri"/>
              </a:rPr>
              <a:t>We have determined that protocol updates are necessary so the control room can use the tool and start parallel operations. An updated market notice with revised timelines will be sent. (Original market notice for your reference: </a:t>
            </a:r>
            <a:r>
              <a:rPr lang="en-US" sz="1400" dirty="0">
                <a:hlinkClick r:id="rId2"/>
              </a:rPr>
              <a:t>M-A032326-01A Access and familiarization of the Real- Time Operation Communications (RTOC) tool</a:t>
            </a:r>
            <a:r>
              <a:rPr lang="en-US" sz="1600" dirty="0">
                <a:solidFill>
                  <a:srgbClr val="171A1C"/>
                </a:solidFill>
                <a:latin typeface="Calibri"/>
                <a:ea typeface="Calibri"/>
                <a:cs typeface="Calibri"/>
              </a:rPr>
              <a:t>)</a:t>
            </a:r>
          </a:p>
          <a:p>
            <a:pPr marL="285750" indent="-285750">
              <a:buFont typeface="Arial" panose="020B0604020202020204" pitchFamily="34" charset="0"/>
              <a:buChar char="•"/>
            </a:pPr>
            <a:r>
              <a:rPr lang="en-US" sz="1600" dirty="0">
                <a:solidFill>
                  <a:srgbClr val="171A1C"/>
                </a:solidFill>
                <a:latin typeface="Calibri"/>
                <a:ea typeface="Calibri"/>
                <a:cs typeface="Calibri"/>
              </a:rPr>
              <a:t>ERCOT is developing </a:t>
            </a:r>
            <a:r>
              <a:rPr lang="en-US" sz="1600" b="1" dirty="0">
                <a:solidFill>
                  <a:srgbClr val="171A1C"/>
                </a:solidFill>
                <a:latin typeface="Calibri"/>
                <a:ea typeface="Calibri"/>
                <a:cs typeface="Calibri"/>
              </a:rPr>
              <a:t>draft NPRR</a:t>
            </a:r>
            <a:r>
              <a:rPr lang="en-US" sz="1600" dirty="0">
                <a:solidFill>
                  <a:srgbClr val="171A1C"/>
                </a:solidFill>
                <a:latin typeface="Calibri"/>
                <a:ea typeface="Calibri"/>
                <a:cs typeface="Calibri"/>
              </a:rPr>
              <a:t> to update the protocols to use this tool in addition to current Hotline Call</a:t>
            </a:r>
          </a:p>
          <a:p>
            <a:pPr marL="285750" indent="-285750">
              <a:buFont typeface="Arial" panose="020B0604020202020204" pitchFamily="34" charset="0"/>
              <a:buChar char="•"/>
            </a:pPr>
            <a:r>
              <a:rPr lang="en-US" sz="1600" b="1" dirty="0">
                <a:solidFill>
                  <a:srgbClr val="171A1C"/>
                </a:solidFill>
                <a:latin typeface="Calibri"/>
                <a:ea typeface="Calibri"/>
                <a:cs typeface="Calibri"/>
              </a:rPr>
              <a:t>Parallel Operations </a:t>
            </a:r>
            <a:r>
              <a:rPr lang="en-US" sz="1600" dirty="0">
                <a:solidFill>
                  <a:srgbClr val="171A1C"/>
                </a:solidFill>
                <a:latin typeface="Calibri"/>
                <a:ea typeface="Calibri"/>
                <a:cs typeface="Calibri"/>
              </a:rPr>
              <a:t>- ERCOT and TO/QSE primary point of contacts will test and verify RTOC messages in conjunction with Hotline Calls and any daily communications test. RTOC will NOT be a designated communication medium for control rooms. Hotline and voice communication will be the primary medium for Realtime system activities.</a:t>
            </a:r>
          </a:p>
          <a:p>
            <a:pPr marL="285750" indent="-285750">
              <a:buFont typeface="Arial" panose="020B0604020202020204" pitchFamily="34" charset="0"/>
              <a:buChar char="•"/>
            </a:pPr>
            <a:r>
              <a:rPr lang="en-US" sz="1600" b="1" dirty="0">
                <a:solidFill>
                  <a:srgbClr val="171A1C"/>
                </a:solidFill>
                <a:latin typeface="Calibri"/>
                <a:ea typeface="Calibri"/>
                <a:cs typeface="Calibri"/>
              </a:rPr>
              <a:t>Go-Live*</a:t>
            </a:r>
            <a:r>
              <a:rPr lang="en-US" sz="1600" dirty="0">
                <a:solidFill>
                  <a:srgbClr val="171A1C"/>
                </a:solidFill>
                <a:latin typeface="Calibri"/>
                <a:ea typeface="Calibri"/>
                <a:cs typeface="Calibri"/>
              </a:rPr>
              <a:t> - RTOC is introduced into control rooms as a monitored 24x7 communication tool during normal and emergency operations. </a:t>
            </a:r>
          </a:p>
          <a:p>
            <a:br>
              <a:rPr lang="en-US" sz="900" dirty="0">
                <a:latin typeface="Calibri"/>
                <a:ea typeface="Calibri"/>
                <a:cs typeface="Calibri"/>
              </a:rPr>
            </a:br>
            <a:r>
              <a:rPr lang="en-US" sz="900" dirty="0">
                <a:latin typeface="Calibri"/>
                <a:ea typeface="Calibri"/>
                <a:cs typeface="Calibri"/>
              </a:rPr>
              <a:t>*Coordinated with final approval of any NPRR changes </a:t>
            </a:r>
          </a:p>
          <a:p>
            <a:pPr marL="285750" indent="-285750">
              <a:buFont typeface="Arial" panose="020B0604020202020204" pitchFamily="34" charset="0"/>
              <a:buChar char="•"/>
            </a:pPr>
            <a:endParaRPr lang="en-US" dirty="0">
              <a:solidFill>
                <a:srgbClr val="171A1C"/>
              </a:solidFill>
              <a:latin typeface="Calibri"/>
              <a:ea typeface="Calibri"/>
              <a:cs typeface="Calibri"/>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9244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dirty="0"/>
              <a:t>Market Testing Updates</a:t>
            </a:r>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t>Companies onboarded and logged into the application during market testing</a:t>
            </a:r>
          </a:p>
          <a:p>
            <a:pPr marL="742950" lvl="2" indent="-342900">
              <a:buFont typeface="Arial" panose="020B0604020202020204" pitchFamily="34" charset="0"/>
              <a:buChar char="•"/>
            </a:pPr>
            <a:r>
              <a:rPr lang="en-US" b="1" dirty="0">
                <a:solidFill>
                  <a:schemeClr val="tx2"/>
                </a:solidFill>
              </a:rPr>
              <a:t>TOs – 22 – Total Users – 124 </a:t>
            </a:r>
          </a:p>
          <a:p>
            <a:pPr marL="742950" lvl="2" indent="-342900">
              <a:buFont typeface="Arial" panose="020B0604020202020204" pitchFamily="34" charset="0"/>
              <a:buChar char="•"/>
            </a:pPr>
            <a:r>
              <a:rPr lang="en-US" b="1" dirty="0">
                <a:solidFill>
                  <a:schemeClr val="tx2"/>
                </a:solidFill>
              </a:rPr>
              <a:t>QSEs – 26 – Total Users - 97</a:t>
            </a:r>
          </a:p>
          <a:p>
            <a:endParaRPr lang="en-US" dirty="0"/>
          </a:p>
          <a:p>
            <a:pPr marL="285750" indent="-285750">
              <a:buFont typeface="Arial" panose="020B0604020202020204" pitchFamily="34" charset="0"/>
              <a:buChar char="•"/>
            </a:pPr>
            <a:r>
              <a:rPr lang="en-US" dirty="0"/>
              <a:t>22 TOs and 26 QSEs users were able to successfully login and navigate through all the displays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ERCOT Control room/Project team </a:t>
            </a:r>
            <a:r>
              <a:rPr lang="en-US" b="1" dirty="0"/>
              <a:t>completed</a:t>
            </a:r>
            <a:r>
              <a:rPr lang="en-US" dirty="0"/>
              <a:t> gathering primary contacts from TO’s control rooms and currently working on gathering contacts from QSEs.</a:t>
            </a:r>
            <a:br>
              <a:rPr lang="en-US" dirty="0"/>
            </a:br>
            <a:endParaRPr lang="en-US" dirty="0"/>
          </a:p>
          <a:p>
            <a:pPr marL="285750" indent="-285750">
              <a:buFont typeface="Arial" panose="020B0604020202020204" pitchFamily="34" charset="0"/>
              <a:buChar char="•"/>
            </a:pPr>
            <a:r>
              <a:rPr lang="en-US" dirty="0"/>
              <a:t>Market notice was published regarding QSE testing </a:t>
            </a:r>
            <a:r>
              <a:rPr lang="en-US" dirty="0">
                <a:hlinkClick r:id="rId2"/>
              </a:rPr>
              <a:t>M-A062326-01 Access and familiarization of the Real-Time Operation Communications (RTOC) Tool - Qualified Scheduling Entities (QSE)</a:t>
            </a:r>
            <a:br>
              <a:rPr lang="en-US" dirty="0"/>
            </a:br>
            <a:endParaRPr lang="en-US" dirty="0"/>
          </a:p>
          <a:p>
            <a:pPr marL="285750" indent="-285750">
              <a:buFont typeface="Arial" panose="020B0604020202020204" pitchFamily="34" charset="0"/>
              <a:buChar char="•"/>
            </a:pPr>
            <a:r>
              <a:rPr lang="en-US" dirty="0"/>
              <a:t>Only main QSEs are requested to log in and they may acknowledge on behalf of their sub QSEs</a:t>
            </a:r>
            <a:br>
              <a:rPr lang="en-US" dirty="0"/>
            </a:br>
            <a:endParaRPr lang="en-US" dirty="0"/>
          </a:p>
          <a:p>
            <a:pPr marL="285750" indent="-285750">
              <a:buFont typeface="Arial" panose="020B0604020202020204" pitchFamily="34" charset="0"/>
              <a:buChar char="•"/>
            </a:pPr>
            <a:r>
              <a:rPr lang="en-US" dirty="0"/>
              <a:t>QSE testing dates are 6/29 – 8/21</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will begin testing communications twice a week to ensure that users can read, respond to, and acknowledge messages.</a:t>
            </a:r>
          </a:p>
          <a:p>
            <a:br>
              <a:rPr lang="en-US" dirty="0"/>
            </a:br>
            <a:endParaRPr lang="en-US" dirty="0"/>
          </a:p>
          <a:p>
            <a:pPr marL="285750" indent="-285750">
              <a:buFont typeface="Arial" panose="020B0604020202020204" pitchFamily="34" charset="0"/>
              <a:buChar char="•"/>
            </a:pPr>
            <a:endParaRPr lang="en-US" dirty="0"/>
          </a:p>
          <a:p>
            <a:endParaRPr lang="en-US" dirty="0"/>
          </a:p>
        </p:txBody>
      </p:sp>
      <p:sp>
        <p:nvSpPr>
          <p:cNvPr id="6" name="TextBox 5">
            <a:extLst>
              <a:ext uri="{FF2B5EF4-FFF2-40B4-BE49-F238E27FC236}">
                <a16:creationId xmlns:a16="http://schemas.microsoft.com/office/drawing/2014/main" id="{ED9F90FC-D0DD-69D9-3A4E-73388B63F4A3}"/>
              </a:ext>
            </a:extLst>
          </p:cNvPr>
          <p:cNvSpPr txBox="1"/>
          <p:nvPr/>
        </p:nvSpPr>
        <p:spPr>
          <a:xfrm>
            <a:off x="351756" y="6407624"/>
            <a:ext cx="3715276" cy="338554"/>
          </a:xfrm>
          <a:prstGeom prst="rect">
            <a:avLst/>
          </a:prstGeom>
          <a:noFill/>
        </p:spPr>
        <p:txBody>
          <a:bodyPr wrap="square">
            <a:spAutoFit/>
          </a:bodyPr>
          <a:lstStyle/>
          <a:p>
            <a:pPr marL="285750" indent="-285750">
              <a:buFont typeface="Arial" panose="020B0604020202020204" pitchFamily="34" charset="0"/>
              <a:buChar char="•"/>
            </a:pPr>
            <a:r>
              <a:rPr lang="en-US" sz="1600" b="1" u="sng" dirty="0">
                <a:highlight>
                  <a:srgbClr val="FFFF00"/>
                </a:highlight>
              </a:rPr>
              <a:t>ERCOTRTOCSupport@ercot.com</a:t>
            </a:r>
          </a:p>
        </p:txBody>
      </p:sp>
    </p:spTree>
    <p:extLst>
      <p:ext uri="{BB962C8B-B14F-4D97-AF65-F5344CB8AC3E}">
        <p14:creationId xmlns:p14="http://schemas.microsoft.com/office/powerpoint/2010/main" val="52862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8241-8130-0055-FBFC-9FA94126C5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C60D62-56C5-C9B6-DD61-D51A39BDF836}"/>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4" name="Title 3">
            <a:extLst>
              <a:ext uri="{FF2B5EF4-FFF2-40B4-BE49-F238E27FC236}">
                <a16:creationId xmlns:a16="http://schemas.microsoft.com/office/drawing/2014/main" id="{816533DE-C1A3-2DDB-9480-1B1465612138}"/>
              </a:ext>
            </a:extLst>
          </p:cNvPr>
          <p:cNvSpPr>
            <a:spLocks noGrp="1"/>
          </p:cNvSpPr>
          <p:nvPr>
            <p:ph type="title"/>
          </p:nvPr>
        </p:nvSpPr>
        <p:spPr>
          <a:xfrm>
            <a:off x="1257300" y="457200"/>
            <a:ext cx="10401300" cy="609600"/>
          </a:xfrm>
        </p:spPr>
        <p:txBody>
          <a:bodyPr/>
          <a:lstStyle/>
          <a:p>
            <a:r>
              <a:rPr lang="en-US" dirty="0"/>
              <a:t>RTOC Tool Access</a:t>
            </a:r>
          </a:p>
        </p:txBody>
      </p:sp>
      <p:sp>
        <p:nvSpPr>
          <p:cNvPr id="5" name="Text Placeholder 4">
            <a:extLst>
              <a:ext uri="{FF2B5EF4-FFF2-40B4-BE49-F238E27FC236}">
                <a16:creationId xmlns:a16="http://schemas.microsoft.com/office/drawing/2014/main" id="{7F7DAB21-83FC-CE8D-4BD8-4961710AED40}"/>
              </a:ext>
            </a:extLst>
          </p:cNvPr>
          <p:cNvSpPr>
            <a:spLocks noGrp="1"/>
          </p:cNvSpPr>
          <p:nvPr>
            <p:ph type="body" sz="quarter" idx="16"/>
          </p:nvPr>
        </p:nvSpPr>
        <p:spPr>
          <a:xfrm>
            <a:off x="495300" y="1168400"/>
            <a:ext cx="11163300" cy="5187950"/>
          </a:xfrm>
        </p:spPr>
        <p:txBody>
          <a:bodyPr/>
          <a:lstStyle/>
          <a:p>
            <a:pPr marL="285750" indent="-285750">
              <a:buFont typeface="Arial" panose="020B0604020202020204" pitchFamily="34" charset="0"/>
              <a:buChar char="•"/>
            </a:pPr>
            <a:r>
              <a:rPr lang="en-US" dirty="0">
                <a:cs typeface="Calibri" panose="020F0502020204030204" pitchFamily="34" charset="0"/>
              </a:rPr>
              <a:t>Access control</a:t>
            </a:r>
            <a:endParaRPr lang="en-US" sz="1400" dirty="0">
              <a:cs typeface="Calibri" panose="020F0502020204030204" pitchFamily="34" charset="0"/>
            </a:endParaRPr>
          </a:p>
          <a:p>
            <a:pPr lvl="1">
              <a:lnSpc>
                <a:spcPct val="150000"/>
              </a:lnSpc>
            </a:pPr>
            <a:r>
              <a:rPr lang="en-US" dirty="0">
                <a:cs typeface="Calibri" panose="020F0502020204030204" pitchFamily="34" charset="0"/>
              </a:rPr>
              <a:t>Application access will be granted via digital certificates</a:t>
            </a:r>
          </a:p>
          <a:p>
            <a:pPr lvl="1">
              <a:lnSpc>
                <a:spcPct val="150000"/>
              </a:lnSpc>
            </a:pPr>
            <a:r>
              <a:rPr lang="en-US" dirty="0">
                <a:cs typeface="Calibri" panose="020F0502020204030204" pitchFamily="34" charset="0"/>
              </a:rPr>
              <a:t>New roles must be added to the certificate for authorization </a:t>
            </a:r>
            <a:endParaRPr lang="en-US" sz="1200" dirty="0">
              <a:cs typeface="Calibri" panose="020F0502020204030204" pitchFamily="34" charset="0"/>
            </a:endParaRPr>
          </a:p>
          <a:p>
            <a:pPr lvl="2">
              <a:lnSpc>
                <a:spcPct val="150000"/>
              </a:lnSpc>
              <a:buFont typeface="Arial" panose="020B0604020202020204" pitchFamily="34" charset="0"/>
              <a:buChar char="•"/>
            </a:pPr>
            <a:r>
              <a:rPr lang="en-US" sz="1200" b="1" dirty="0">
                <a:highlight>
                  <a:srgbClr val="FFFF00"/>
                </a:highlight>
                <a:cs typeface="Calibri" panose="020F0502020204030204" pitchFamily="34" charset="0"/>
              </a:rPr>
              <a:t>Operator (RTOC_M_OPERATOR)</a:t>
            </a:r>
          </a:p>
          <a:p>
            <a:pPr lvl="2">
              <a:lnSpc>
                <a:spcPct val="150000"/>
              </a:lnSpc>
              <a:buFont typeface="Arial" panose="020B0604020202020204" pitchFamily="34" charset="0"/>
              <a:buChar char="•"/>
            </a:pPr>
            <a:r>
              <a:rPr lang="en-US" sz="1200" b="1" dirty="0" err="1">
                <a:cs typeface="Calibri" panose="020F0502020204030204" pitchFamily="34" charset="0"/>
              </a:rPr>
              <a:t>ReadOnly</a:t>
            </a:r>
            <a:r>
              <a:rPr lang="en-US" sz="1200" b="1" dirty="0">
                <a:cs typeface="Calibri" panose="020F0502020204030204" pitchFamily="34" charset="0"/>
              </a:rPr>
              <a:t> (RTOC_M_VIEW)</a:t>
            </a:r>
          </a:p>
          <a:p>
            <a:pPr lvl="1">
              <a:lnSpc>
                <a:spcPct val="150000"/>
              </a:lnSpc>
            </a:pPr>
            <a:r>
              <a:rPr lang="en-US" dirty="0">
                <a:cs typeface="Calibri" panose="020F0502020204030204" pitchFamily="34" charset="0"/>
              </a:rPr>
              <a:t>Link will be available on mis.ercot.com application library (It will be enabled after the completion of the market testing)</a:t>
            </a:r>
            <a:endParaRPr lang="en-US" sz="1200" dirty="0">
              <a:cs typeface="Calibri" panose="020F0502020204030204" pitchFamily="34" charset="0"/>
            </a:endParaRPr>
          </a:p>
          <a:p>
            <a:endParaRPr lang="en-US" dirty="0"/>
          </a:p>
        </p:txBody>
      </p:sp>
      <p:sp>
        <p:nvSpPr>
          <p:cNvPr id="8" name="Rectangle 7">
            <a:extLst>
              <a:ext uri="{FF2B5EF4-FFF2-40B4-BE49-F238E27FC236}">
                <a16:creationId xmlns:a16="http://schemas.microsoft.com/office/drawing/2014/main" id="{462879E2-9394-62AC-66EB-7D242139C78E}"/>
              </a:ext>
            </a:extLst>
          </p:cNvPr>
          <p:cNvSpPr/>
          <p:nvPr/>
        </p:nvSpPr>
        <p:spPr>
          <a:xfrm>
            <a:off x="3293532" y="2209800"/>
            <a:ext cx="3742266" cy="461665"/>
          </a:xfrm>
          <a:prstGeom prst="rect">
            <a:avLst/>
          </a:prstGeom>
          <a:noFill/>
        </p:spPr>
        <p:txBody>
          <a:bodyPr wrap="square" lIns="91440" tIns="45720" rIns="91440" bIns="45720">
            <a:spAutoFit/>
          </a:bodyPr>
          <a:lstStyle/>
          <a:p>
            <a:pPr algn="ct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Available to request</a:t>
            </a:r>
          </a:p>
        </p:txBody>
      </p:sp>
      <p:pic>
        <p:nvPicPr>
          <p:cNvPr id="9" name="Picture 8">
            <a:extLst>
              <a:ext uri="{FF2B5EF4-FFF2-40B4-BE49-F238E27FC236}">
                <a16:creationId xmlns:a16="http://schemas.microsoft.com/office/drawing/2014/main" id="{879036EF-C73B-F61A-84D0-32DB1B02D895}"/>
              </a:ext>
            </a:extLst>
          </p:cNvPr>
          <p:cNvPicPr>
            <a:picLocks noChangeAspect="1"/>
          </p:cNvPicPr>
          <p:nvPr/>
        </p:nvPicPr>
        <p:blipFill>
          <a:blip r:embed="rId2"/>
          <a:stretch>
            <a:fillRect/>
          </a:stretch>
        </p:blipFill>
        <p:spPr>
          <a:xfrm>
            <a:off x="838200" y="3520299"/>
            <a:ext cx="6292668" cy="2836051"/>
          </a:xfrm>
          <a:prstGeom prst="rect">
            <a:avLst/>
          </a:prstGeom>
        </p:spPr>
      </p:pic>
    </p:spTree>
    <p:extLst>
      <p:ext uri="{BB962C8B-B14F-4D97-AF65-F5344CB8AC3E}">
        <p14:creationId xmlns:p14="http://schemas.microsoft.com/office/powerpoint/2010/main" val="3383040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D8872-31BD-4B52-1891-BC62981A36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2306DE-CCB3-6544-32E1-57A3B24D1EA4}"/>
              </a:ext>
            </a:extLst>
          </p:cNvPr>
          <p:cNvSpPr>
            <a:spLocks noGrp="1"/>
          </p:cNvSpPr>
          <p:nvPr>
            <p:ph type="sldNum" sz="quarter" idx="12"/>
          </p:nvPr>
        </p:nvSpPr>
        <p:spPr/>
        <p:txBody>
          <a:bodyPr/>
          <a:lstStyle/>
          <a:p>
            <a:fld id="{BCDE79FB-97BA-492B-8D57-F1373F9ADA95}" type="slidenum">
              <a:rPr lang="en-US" smtClean="0"/>
              <a:t>6</a:t>
            </a:fld>
            <a:endParaRPr lang="en-US" dirty="0"/>
          </a:p>
        </p:txBody>
      </p:sp>
      <p:sp>
        <p:nvSpPr>
          <p:cNvPr id="4" name="Title 3">
            <a:extLst>
              <a:ext uri="{FF2B5EF4-FFF2-40B4-BE49-F238E27FC236}">
                <a16:creationId xmlns:a16="http://schemas.microsoft.com/office/drawing/2014/main" id="{EDF943FB-90AC-25A0-FB01-E1C6D4FB7665}"/>
              </a:ext>
            </a:extLst>
          </p:cNvPr>
          <p:cNvSpPr>
            <a:spLocks noGrp="1"/>
          </p:cNvSpPr>
          <p:nvPr>
            <p:ph type="title"/>
          </p:nvPr>
        </p:nvSpPr>
        <p:spPr>
          <a:xfrm>
            <a:off x="1257300" y="457200"/>
            <a:ext cx="10401300" cy="609600"/>
          </a:xfrm>
        </p:spPr>
        <p:txBody>
          <a:bodyPr/>
          <a:lstStyle/>
          <a:p>
            <a:r>
              <a:rPr lang="en-US" dirty="0"/>
              <a:t>Provide Primary Contact Information</a:t>
            </a:r>
          </a:p>
        </p:txBody>
      </p:sp>
      <p:sp>
        <p:nvSpPr>
          <p:cNvPr id="5" name="Text Placeholder 4">
            <a:extLst>
              <a:ext uri="{FF2B5EF4-FFF2-40B4-BE49-F238E27FC236}">
                <a16:creationId xmlns:a16="http://schemas.microsoft.com/office/drawing/2014/main" id="{A9200113-99CB-C2CD-C27C-016330E0A2AF}"/>
              </a:ext>
            </a:extLst>
          </p:cNvPr>
          <p:cNvSpPr>
            <a:spLocks noGrp="1"/>
          </p:cNvSpPr>
          <p:nvPr>
            <p:ph type="body" sz="quarter" idx="16"/>
          </p:nvPr>
        </p:nvSpPr>
        <p:spPr>
          <a:xfrm>
            <a:off x="533400" y="1066800"/>
            <a:ext cx="11163300" cy="5187950"/>
          </a:xfrm>
        </p:spPr>
        <p:txBody>
          <a:bodyPr/>
          <a:lstStyle/>
          <a:p>
            <a:r>
              <a:rPr lang="en-US" b="1" dirty="0"/>
              <a:t>We need your help to streamline communication for RTOC Market Testing.</a:t>
            </a:r>
          </a:p>
          <a:p>
            <a:r>
              <a:rPr lang="en-US" dirty="0"/>
              <a:t>Please share the following details for your organization:</a:t>
            </a:r>
          </a:p>
          <a:p>
            <a:endParaRPr lang="en-US" dirty="0"/>
          </a:p>
          <a:p>
            <a:pPr marL="285750" indent="-285750">
              <a:buFont typeface="Arial" panose="020B0604020202020204" pitchFamily="34" charset="0"/>
              <a:buChar char="•"/>
            </a:pPr>
            <a:r>
              <a:rPr lang="en-US" b="1" dirty="0"/>
              <a:t>Primary Contact Name</a:t>
            </a:r>
          </a:p>
          <a:p>
            <a:pPr marL="285750" indent="-285750">
              <a:buFont typeface="Arial" panose="020B0604020202020204" pitchFamily="34" charset="0"/>
              <a:buChar char="•"/>
            </a:pPr>
            <a:r>
              <a:rPr lang="en-US" b="1" dirty="0"/>
              <a:t>Email Address</a:t>
            </a:r>
          </a:p>
          <a:p>
            <a:pPr marL="285750" indent="-285750">
              <a:buFont typeface="Arial" panose="020B0604020202020204" pitchFamily="34" charset="0"/>
              <a:buChar char="•"/>
            </a:pPr>
            <a:r>
              <a:rPr lang="en-US" b="1" dirty="0"/>
              <a:t>Role/Designation</a:t>
            </a:r>
          </a:p>
          <a:p>
            <a:endParaRPr lang="en-US" dirty="0"/>
          </a:p>
          <a:p>
            <a:r>
              <a:rPr lang="en-US" b="1" dirty="0"/>
              <a:t>Why?</a:t>
            </a:r>
          </a:p>
          <a:p>
            <a:endParaRPr lang="en-US" dirty="0"/>
          </a:p>
          <a:p>
            <a:pPr marL="285750" indent="-285750">
              <a:buFont typeface="Arial" panose="020B0604020202020204" pitchFamily="34" charset="0"/>
              <a:buChar char="•"/>
            </a:pPr>
            <a:r>
              <a:rPr lang="en-US" dirty="0"/>
              <a:t>To provide testing-related communications</a:t>
            </a:r>
          </a:p>
          <a:p>
            <a:pPr marL="285750" indent="-285750">
              <a:buFont typeface="Arial" panose="020B0604020202020204" pitchFamily="34" charset="0"/>
              <a:buChar char="•"/>
            </a:pPr>
            <a:r>
              <a:rPr lang="en-US" dirty="0"/>
              <a:t>Share application URL, updates, and instructions promptly</a:t>
            </a:r>
          </a:p>
          <a:p>
            <a:endParaRPr lang="en-US" dirty="0"/>
          </a:p>
          <a:p>
            <a:r>
              <a:rPr lang="en-US" b="1" dirty="0"/>
              <a:t>How to Submit:</a:t>
            </a:r>
          </a:p>
          <a:p>
            <a:endParaRPr lang="en-US" dirty="0"/>
          </a:p>
          <a:p>
            <a:pPr marL="285750" indent="-285750">
              <a:buFont typeface="Arial" panose="020B0604020202020204" pitchFamily="34" charset="0"/>
              <a:buChar char="•"/>
            </a:pPr>
            <a:r>
              <a:rPr lang="en-US" dirty="0"/>
              <a:t>Email your details to: </a:t>
            </a:r>
            <a:r>
              <a:rPr lang="en-US" b="1" u="sng" dirty="0">
                <a:highlight>
                  <a:srgbClr val="FFFF00"/>
                </a:highlight>
              </a:rPr>
              <a:t>ERCOTRTOCSupport@ercot.com</a:t>
            </a:r>
          </a:p>
          <a:p>
            <a:endParaRPr lang="en-US" dirty="0"/>
          </a:p>
        </p:txBody>
      </p:sp>
    </p:spTree>
    <p:extLst>
      <p:ext uri="{BB962C8B-B14F-4D97-AF65-F5344CB8AC3E}">
        <p14:creationId xmlns:p14="http://schemas.microsoft.com/office/powerpoint/2010/main" val="3645177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AB3E8-044A-21CC-9345-EBEC338900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E8E08E-B381-D38A-B08F-FF15FD859B2D}"/>
              </a:ext>
            </a:extLst>
          </p:cNvPr>
          <p:cNvSpPr>
            <a:spLocks noGrp="1"/>
          </p:cNvSpPr>
          <p:nvPr>
            <p:ph type="title"/>
          </p:nvPr>
        </p:nvSpPr>
        <p:spPr>
          <a:xfrm>
            <a:off x="1257300" y="457200"/>
            <a:ext cx="6520016" cy="762000"/>
          </a:xfrm>
        </p:spPr>
        <p:txBody>
          <a:bodyPr anchor="t">
            <a:normAutofit/>
          </a:bodyPr>
          <a:lstStyle/>
          <a:p>
            <a:r>
              <a:rPr lang="en-US" dirty="0"/>
              <a:t>New features rolled out</a:t>
            </a:r>
          </a:p>
        </p:txBody>
      </p:sp>
      <p:sp>
        <p:nvSpPr>
          <p:cNvPr id="5" name="Text Placeholder 4">
            <a:extLst>
              <a:ext uri="{FF2B5EF4-FFF2-40B4-BE49-F238E27FC236}">
                <a16:creationId xmlns:a16="http://schemas.microsoft.com/office/drawing/2014/main" id="{1D2688FE-830D-C99E-46A7-56AB19C80D23}"/>
              </a:ext>
            </a:extLst>
          </p:cNvPr>
          <p:cNvSpPr>
            <a:spLocks noGrp="1"/>
          </p:cNvSpPr>
          <p:nvPr>
            <p:ph type="body" sz="quarter" idx="13"/>
          </p:nvPr>
        </p:nvSpPr>
        <p:spPr>
          <a:xfrm>
            <a:off x="493776" y="1432984"/>
            <a:ext cx="5602224" cy="5350022"/>
          </a:xfrm>
        </p:spPr>
        <p:txBody>
          <a:bodyPr wrap="square">
            <a:normAutofit/>
          </a:bodyPr>
          <a:lstStyle/>
          <a:p>
            <a:pPr marL="285750" indent="-285750">
              <a:lnSpc>
                <a:spcPct val="90000"/>
              </a:lnSpc>
              <a:buFont typeface="Arial" panose="020B0604020202020204" pitchFamily="34" charset="0"/>
              <a:buChar char="•"/>
            </a:pPr>
            <a:endParaRPr lang="en-US" sz="1100" u="sng" dirty="0"/>
          </a:p>
          <a:p>
            <a:pPr marL="285750" indent="-285750">
              <a:lnSpc>
                <a:spcPct val="90000"/>
              </a:lnSpc>
              <a:buFont typeface="Arial" panose="020B0604020202020204" pitchFamily="34" charset="0"/>
              <a:buChar char="•"/>
            </a:pPr>
            <a:r>
              <a:rPr lang="en-US" sz="1400" u="sng" dirty="0"/>
              <a:t>Enhancements:</a:t>
            </a:r>
          </a:p>
          <a:p>
            <a:pPr marL="285750" indent="-285750">
              <a:lnSpc>
                <a:spcPct val="90000"/>
              </a:lnSpc>
              <a:buFont typeface="Arial" panose="020B0604020202020204" pitchFamily="34" charset="0"/>
              <a:buChar char="•"/>
            </a:pPr>
            <a:endParaRPr lang="en-US" sz="1400" dirty="0"/>
          </a:p>
          <a:p>
            <a:pPr lvl="1">
              <a:lnSpc>
                <a:spcPct val="90000"/>
              </a:lnSpc>
            </a:pPr>
            <a:r>
              <a:rPr lang="en-US" dirty="0"/>
              <a:t>RTCA Display update – to provides SOL Exceedance history data</a:t>
            </a:r>
          </a:p>
          <a:p>
            <a:pPr lvl="2">
              <a:lnSpc>
                <a:spcPct val="90000"/>
              </a:lnSpc>
            </a:pPr>
            <a:r>
              <a:rPr lang="en-US" dirty="0"/>
              <a:t>1 </a:t>
            </a:r>
            <a:r>
              <a:rPr lang="en-US" dirty="0" err="1"/>
              <a:t>hr</a:t>
            </a:r>
            <a:r>
              <a:rPr lang="en-US" dirty="0"/>
              <a:t> history</a:t>
            </a:r>
          </a:p>
          <a:p>
            <a:pPr lvl="2">
              <a:lnSpc>
                <a:spcPct val="90000"/>
              </a:lnSpc>
            </a:pPr>
            <a:r>
              <a:rPr lang="en-US" dirty="0"/>
              <a:t>24 </a:t>
            </a:r>
            <a:r>
              <a:rPr lang="en-US" dirty="0" err="1"/>
              <a:t>hr</a:t>
            </a:r>
            <a:r>
              <a:rPr lang="en-US" dirty="0"/>
              <a:t> history</a:t>
            </a:r>
          </a:p>
          <a:p>
            <a:pPr marL="365760" lvl="1" indent="0">
              <a:lnSpc>
                <a:spcPct val="90000"/>
              </a:lnSpc>
              <a:buNone/>
            </a:pPr>
            <a:r>
              <a:rPr lang="en-US" sz="1100" dirty="0"/>
              <a:t> </a:t>
            </a:r>
          </a:p>
          <a:p>
            <a:pPr>
              <a:lnSpc>
                <a:spcPct val="90000"/>
              </a:lnSpc>
            </a:pPr>
            <a:endParaRPr lang="en-US" sz="1100" dirty="0"/>
          </a:p>
        </p:txBody>
      </p:sp>
      <p:pic>
        <p:nvPicPr>
          <p:cNvPr id="6" name="Picture 5">
            <a:extLst>
              <a:ext uri="{FF2B5EF4-FFF2-40B4-BE49-F238E27FC236}">
                <a16:creationId xmlns:a16="http://schemas.microsoft.com/office/drawing/2014/main" id="{461953E9-7DFC-3932-EC9D-3DA8FBFA3ABA}"/>
              </a:ext>
            </a:extLst>
          </p:cNvPr>
          <p:cNvPicPr>
            <a:picLocks noChangeAspect="1"/>
          </p:cNvPicPr>
          <p:nvPr/>
        </p:nvPicPr>
        <p:blipFill>
          <a:blip r:embed="rId2"/>
          <a:stretch>
            <a:fillRect/>
          </a:stretch>
        </p:blipFill>
        <p:spPr>
          <a:xfrm>
            <a:off x="6463392" y="1406359"/>
            <a:ext cx="5695950" cy="2477738"/>
          </a:xfrm>
          <a:prstGeom prst="rect">
            <a:avLst/>
          </a:prstGeom>
          <a:noFill/>
        </p:spPr>
      </p:pic>
      <p:sp>
        <p:nvSpPr>
          <p:cNvPr id="2" name="Slide Number Placeholder 1">
            <a:extLst>
              <a:ext uri="{FF2B5EF4-FFF2-40B4-BE49-F238E27FC236}">
                <a16:creationId xmlns:a16="http://schemas.microsoft.com/office/drawing/2014/main" id="{04ED6C0F-A7CD-C855-CD1B-FB32B21BCB20}"/>
              </a:ext>
            </a:extLst>
          </p:cNvPr>
          <p:cNvSpPr>
            <a:spLocks noGrp="1"/>
          </p:cNvSpPr>
          <p:nvPr>
            <p:ph type="sldNum" sz="quarter" idx="12"/>
          </p:nvPr>
        </p:nvSpPr>
        <p:spPr>
          <a:xfrm>
            <a:off x="11658600" y="6356350"/>
            <a:ext cx="533400" cy="365125"/>
          </a:xfrm>
        </p:spPr>
        <p:txBody>
          <a:bodyPr wrap="square" anchor="ctr">
            <a:normAutofit/>
          </a:bodyPr>
          <a:lstStyle/>
          <a:p>
            <a:pPr>
              <a:spcAft>
                <a:spcPts val="600"/>
              </a:spcAft>
            </a:pPr>
            <a:fld id="{BCDE79FB-97BA-492B-8D57-F1373F9ADA95}" type="slidenum">
              <a:rPr lang="en-US" smtClean="0"/>
              <a:pPr>
                <a:spcAft>
                  <a:spcPts val="600"/>
                </a:spcAft>
              </a:pPr>
              <a:t>7</a:t>
            </a:fld>
            <a:endParaRPr lang="en-US"/>
          </a:p>
        </p:txBody>
      </p:sp>
      <p:pic>
        <p:nvPicPr>
          <p:cNvPr id="8" name="Picture 7">
            <a:extLst>
              <a:ext uri="{FF2B5EF4-FFF2-40B4-BE49-F238E27FC236}">
                <a16:creationId xmlns:a16="http://schemas.microsoft.com/office/drawing/2014/main" id="{B791B8BA-54B5-09F4-601B-F819F1E60975}"/>
              </a:ext>
            </a:extLst>
          </p:cNvPr>
          <p:cNvPicPr>
            <a:picLocks noChangeAspect="1"/>
          </p:cNvPicPr>
          <p:nvPr/>
        </p:nvPicPr>
        <p:blipFill>
          <a:blip r:embed="rId3"/>
          <a:stretch>
            <a:fillRect/>
          </a:stretch>
        </p:blipFill>
        <p:spPr>
          <a:xfrm>
            <a:off x="551088" y="3516578"/>
            <a:ext cx="5728608" cy="2723486"/>
          </a:xfrm>
          <a:prstGeom prst="rect">
            <a:avLst/>
          </a:prstGeom>
        </p:spPr>
      </p:pic>
      <p:sp>
        <p:nvSpPr>
          <p:cNvPr id="11" name="Text Placeholder 4">
            <a:extLst>
              <a:ext uri="{FF2B5EF4-FFF2-40B4-BE49-F238E27FC236}">
                <a16:creationId xmlns:a16="http://schemas.microsoft.com/office/drawing/2014/main" id="{86D3A1FE-5C5A-68FC-8CCD-3FBA92C6F9CA}"/>
              </a:ext>
            </a:extLst>
          </p:cNvPr>
          <p:cNvSpPr txBox="1">
            <a:spLocks/>
          </p:cNvSpPr>
          <p:nvPr/>
        </p:nvSpPr>
        <p:spPr>
          <a:xfrm>
            <a:off x="6400200" y="4107995"/>
            <a:ext cx="5822334" cy="1715692"/>
          </a:xfrm>
          <a:prstGeom prst="rect">
            <a:avLst/>
          </a:prstGeom>
        </p:spPr>
        <p:txBody>
          <a:bodyPr vert="horz" wrap="square" lIns="0" tIns="0" rIns="0" bIns="0" rtlCol="0">
            <a:norm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en-US" sz="1100" dirty="0"/>
          </a:p>
          <a:p>
            <a:pPr marL="285750" indent="-285750">
              <a:lnSpc>
                <a:spcPct val="90000"/>
              </a:lnSpc>
              <a:buFont typeface="Arial" panose="020B0604020202020204" pitchFamily="34" charset="0"/>
              <a:buChar char="•"/>
            </a:pPr>
            <a:endParaRPr lang="en-US" sz="1300" dirty="0"/>
          </a:p>
          <a:p>
            <a:pPr marL="285750" indent="-285750">
              <a:lnSpc>
                <a:spcPct val="90000"/>
              </a:lnSpc>
              <a:buFont typeface="Arial" panose="020B0604020202020204" pitchFamily="34" charset="0"/>
              <a:buChar char="•"/>
            </a:pPr>
            <a:endParaRPr lang="en-US" sz="1300" dirty="0"/>
          </a:p>
          <a:p>
            <a:pPr marL="285750" indent="-285750">
              <a:lnSpc>
                <a:spcPct val="90000"/>
              </a:lnSpc>
              <a:buFont typeface="Arial" panose="020B0604020202020204" pitchFamily="34" charset="0"/>
              <a:buChar char="•"/>
            </a:pPr>
            <a:r>
              <a:rPr lang="en-US" sz="1300" dirty="0"/>
              <a:t>Default dashboard to provide an overview of the new communications, GMD updates and system conditions</a:t>
            </a:r>
          </a:p>
          <a:p>
            <a:pPr marL="285750" indent="-285750">
              <a:lnSpc>
                <a:spcPct val="90000"/>
              </a:lnSpc>
              <a:buFont typeface="Arial" panose="020B0604020202020204" pitchFamily="34" charset="0"/>
              <a:buChar char="•"/>
            </a:pPr>
            <a:endParaRPr lang="en-US" sz="1100" dirty="0"/>
          </a:p>
          <a:p>
            <a:pPr>
              <a:lnSpc>
                <a:spcPct val="90000"/>
              </a:lnSpc>
            </a:pPr>
            <a:endParaRPr lang="en-US" sz="1100" dirty="0"/>
          </a:p>
        </p:txBody>
      </p:sp>
    </p:spTree>
    <p:extLst>
      <p:ext uri="{BB962C8B-B14F-4D97-AF65-F5344CB8AC3E}">
        <p14:creationId xmlns:p14="http://schemas.microsoft.com/office/powerpoint/2010/main" val="1407141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19ED9-28D3-C8C3-AABB-D62E7C68AF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AA24BB5-84C6-D469-ACB0-E92C70CAA733}"/>
              </a:ext>
            </a:extLst>
          </p:cNvPr>
          <p:cNvSpPr>
            <a:spLocks noGrp="1"/>
          </p:cNvSpPr>
          <p:nvPr>
            <p:ph type="title"/>
          </p:nvPr>
        </p:nvSpPr>
        <p:spPr>
          <a:xfrm>
            <a:off x="1257300" y="457200"/>
            <a:ext cx="6520016" cy="762000"/>
          </a:xfrm>
        </p:spPr>
        <p:txBody>
          <a:bodyPr anchor="t">
            <a:normAutofit/>
          </a:bodyPr>
          <a:lstStyle/>
          <a:p>
            <a:r>
              <a:rPr lang="en-US" dirty="0"/>
              <a:t>New features rolled out in August</a:t>
            </a:r>
          </a:p>
        </p:txBody>
      </p:sp>
      <p:sp>
        <p:nvSpPr>
          <p:cNvPr id="2" name="Slide Number Placeholder 1">
            <a:extLst>
              <a:ext uri="{FF2B5EF4-FFF2-40B4-BE49-F238E27FC236}">
                <a16:creationId xmlns:a16="http://schemas.microsoft.com/office/drawing/2014/main" id="{50D65163-4235-7C86-E36C-65AF44708E0F}"/>
              </a:ext>
            </a:extLst>
          </p:cNvPr>
          <p:cNvSpPr>
            <a:spLocks noGrp="1"/>
          </p:cNvSpPr>
          <p:nvPr>
            <p:ph type="sldNum" sz="quarter" idx="12"/>
          </p:nvPr>
        </p:nvSpPr>
        <p:spPr>
          <a:xfrm>
            <a:off x="11658600" y="6356350"/>
            <a:ext cx="533400" cy="365125"/>
          </a:xfrm>
        </p:spPr>
        <p:txBody>
          <a:bodyPr wrap="square" anchor="ctr">
            <a:normAutofit/>
          </a:bodyPr>
          <a:lstStyle/>
          <a:p>
            <a:pPr>
              <a:spcAft>
                <a:spcPts val="600"/>
              </a:spcAft>
            </a:pPr>
            <a:fld id="{BCDE79FB-97BA-492B-8D57-F1373F9ADA95}" type="slidenum">
              <a:rPr lang="en-US" smtClean="0"/>
              <a:pPr>
                <a:spcAft>
                  <a:spcPts val="600"/>
                </a:spcAft>
              </a:pPr>
              <a:t>8</a:t>
            </a:fld>
            <a:endParaRPr lang="en-US"/>
          </a:p>
        </p:txBody>
      </p:sp>
      <p:sp>
        <p:nvSpPr>
          <p:cNvPr id="11" name="Text Placeholder 4">
            <a:extLst>
              <a:ext uri="{FF2B5EF4-FFF2-40B4-BE49-F238E27FC236}">
                <a16:creationId xmlns:a16="http://schemas.microsoft.com/office/drawing/2014/main" id="{217F9F0C-D12D-D267-A09D-6D97AAD68694}"/>
              </a:ext>
            </a:extLst>
          </p:cNvPr>
          <p:cNvSpPr txBox="1">
            <a:spLocks/>
          </p:cNvSpPr>
          <p:nvPr/>
        </p:nvSpPr>
        <p:spPr>
          <a:xfrm>
            <a:off x="800100" y="1219200"/>
            <a:ext cx="10084452" cy="3665434"/>
          </a:xfrm>
          <a:prstGeom prst="rect">
            <a:avLst/>
          </a:prstGeom>
        </p:spPr>
        <p:txBody>
          <a:bodyPr vert="horz" wrap="square" lIns="0" tIns="0" rIns="0" bIns="0" rtlCol="0">
            <a:normAutofit fontScale="85000" lnSpcReduction="20000"/>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en-US" sz="1100" dirty="0"/>
          </a:p>
          <a:p>
            <a:pPr>
              <a:buFont typeface="Wingdings" panose="05000000000000000000" pitchFamily="2" charset="2"/>
              <a:buChar char="§"/>
            </a:pPr>
            <a:r>
              <a:rPr lang="en-US" u="sng" dirty="0"/>
              <a:t>Enhancements:</a:t>
            </a:r>
            <a:endParaRPr lang="en-US" sz="1400" dirty="0"/>
          </a:p>
          <a:p>
            <a:pPr lvl="1">
              <a:buFont typeface="Courier New" panose="02070309020205020404" pitchFamily="49" charset="0"/>
              <a:buChar char="o"/>
            </a:pPr>
            <a:r>
              <a:rPr lang="en-US" dirty="0"/>
              <a:t>RTOC-206 Communication - Improve Application Performance</a:t>
            </a:r>
          </a:p>
          <a:p>
            <a:endParaRPr lang="en-US" dirty="0"/>
          </a:p>
          <a:p>
            <a:pPr>
              <a:buFont typeface="Wingdings" panose="05000000000000000000" pitchFamily="2" charset="2"/>
              <a:buChar char="§"/>
            </a:pPr>
            <a:r>
              <a:rPr lang="en-US" u="sng" dirty="0"/>
              <a:t>Defects:</a:t>
            </a:r>
          </a:p>
          <a:p>
            <a:endParaRPr lang="en-US" dirty="0"/>
          </a:p>
          <a:p>
            <a:pPr lvl="1">
              <a:buFont typeface="Courier New" panose="02070309020205020404" pitchFamily="49" charset="0"/>
              <a:buChar char="o"/>
            </a:pPr>
            <a:r>
              <a:rPr lang="en-US" dirty="0"/>
              <a:t>RTOC-156 Communication - No indication of failed message</a:t>
            </a:r>
          </a:p>
          <a:p>
            <a:pPr lvl="1">
              <a:buFont typeface="Courier New" panose="02070309020205020404" pitchFamily="49" charset="0"/>
              <a:buChar char="o"/>
            </a:pPr>
            <a:r>
              <a:rPr lang="en-US" dirty="0"/>
              <a:t>RTOC-228 Communication - Message sent with sticky checked are not going through</a:t>
            </a:r>
          </a:p>
          <a:p>
            <a:pPr lvl="1">
              <a:buFont typeface="Courier New" panose="02070309020205020404" pitchFamily="49" charset="0"/>
              <a:buChar char="o"/>
            </a:pPr>
            <a:r>
              <a:rPr lang="en-US" dirty="0"/>
              <a:t>RTOC-232 Dashboard - Pop ups open in same window</a:t>
            </a:r>
          </a:p>
          <a:p>
            <a:pPr lvl="1">
              <a:buFont typeface="Courier New" panose="02070309020205020404" pitchFamily="49" charset="0"/>
              <a:buChar char="o"/>
            </a:pPr>
            <a:r>
              <a:rPr lang="en-US" dirty="0"/>
              <a:t>RTOC-233: Dashboard - User connection monitor - is not getting updated to reflect the number of active users</a:t>
            </a:r>
          </a:p>
          <a:p>
            <a:pPr lvl="1">
              <a:buFont typeface="Courier New" panose="02070309020205020404" pitchFamily="49" charset="0"/>
              <a:buChar char="o"/>
            </a:pPr>
            <a:r>
              <a:rPr lang="en-US" dirty="0"/>
              <a:t>RTOC-234 Communication - Read and ack % are not getting updated</a:t>
            </a:r>
          </a:p>
          <a:p>
            <a:pPr lvl="1">
              <a:buFont typeface="Courier New" panose="02070309020205020404" pitchFamily="49" charset="0"/>
              <a:buChar char="o"/>
            </a:pPr>
            <a:r>
              <a:rPr lang="en-US" dirty="0"/>
              <a:t>RTOC-235 Dashboard - Active Alerts &amp; Acknowledgements - is not displaying SOL Exceedances</a:t>
            </a:r>
          </a:p>
          <a:p>
            <a:pPr lvl="1">
              <a:buFont typeface="Courier New" panose="02070309020205020404" pitchFamily="49" charset="0"/>
              <a:buChar char="o"/>
            </a:pPr>
            <a:endParaRPr lang="en-US" dirty="0"/>
          </a:p>
          <a:p>
            <a:pPr>
              <a:buFont typeface="Wingdings" panose="05000000000000000000" pitchFamily="2" charset="2"/>
              <a:buChar char="§"/>
            </a:pPr>
            <a:endParaRPr lang="en-US" dirty="0"/>
          </a:p>
          <a:p>
            <a:pPr>
              <a:buFont typeface="Wingdings" panose="05000000000000000000" pitchFamily="2" charset="2"/>
              <a:buChar char="§"/>
            </a:pPr>
            <a:r>
              <a:rPr lang="en-US" dirty="0"/>
              <a:t>August Release (R8) will go into RTOC Production system on 08/27/2026 and available for Market Testing from this date.</a:t>
            </a:r>
          </a:p>
          <a:p>
            <a:endParaRPr lang="en-US" dirty="0"/>
          </a:p>
          <a:p>
            <a:endParaRPr lang="en-US" dirty="0"/>
          </a:p>
        </p:txBody>
      </p:sp>
    </p:spTree>
    <p:extLst>
      <p:ext uri="{BB962C8B-B14F-4D97-AF65-F5344CB8AC3E}">
        <p14:creationId xmlns:p14="http://schemas.microsoft.com/office/powerpoint/2010/main" val="243762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2757F-3E60-CB65-524D-E68D6230A20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E0F7717-E852-956B-85BD-C27D1288617D}"/>
              </a:ext>
            </a:extLst>
          </p:cNvPr>
          <p:cNvSpPr>
            <a:spLocks noGrp="1"/>
          </p:cNvSpPr>
          <p:nvPr>
            <p:ph type="title"/>
          </p:nvPr>
        </p:nvSpPr>
        <p:spPr>
          <a:xfrm>
            <a:off x="1257300" y="457200"/>
            <a:ext cx="6520016" cy="762000"/>
          </a:xfrm>
        </p:spPr>
        <p:txBody>
          <a:bodyPr anchor="t">
            <a:normAutofit/>
          </a:bodyPr>
          <a:lstStyle/>
          <a:p>
            <a:r>
              <a:rPr lang="en-US" dirty="0"/>
              <a:t>RTOC Emergency Page</a:t>
            </a:r>
          </a:p>
        </p:txBody>
      </p:sp>
      <p:sp>
        <p:nvSpPr>
          <p:cNvPr id="2" name="Slide Number Placeholder 1">
            <a:extLst>
              <a:ext uri="{FF2B5EF4-FFF2-40B4-BE49-F238E27FC236}">
                <a16:creationId xmlns:a16="http://schemas.microsoft.com/office/drawing/2014/main" id="{8F3A8C93-3A4C-B6FE-C4A2-18B707904BB5}"/>
              </a:ext>
            </a:extLst>
          </p:cNvPr>
          <p:cNvSpPr>
            <a:spLocks noGrp="1"/>
          </p:cNvSpPr>
          <p:nvPr>
            <p:ph type="sldNum" sz="quarter" idx="12"/>
          </p:nvPr>
        </p:nvSpPr>
        <p:spPr>
          <a:xfrm>
            <a:off x="11658600" y="6356350"/>
            <a:ext cx="533400" cy="365125"/>
          </a:xfrm>
        </p:spPr>
        <p:txBody>
          <a:bodyPr wrap="square" anchor="ctr">
            <a:normAutofit/>
          </a:bodyPr>
          <a:lstStyle/>
          <a:p>
            <a:pPr>
              <a:spcAft>
                <a:spcPts val="600"/>
              </a:spcAft>
            </a:pPr>
            <a:fld id="{BCDE79FB-97BA-492B-8D57-F1373F9ADA95}" type="slidenum">
              <a:rPr lang="en-US" smtClean="0"/>
              <a:pPr>
                <a:spcAft>
                  <a:spcPts val="600"/>
                </a:spcAft>
              </a:pPr>
              <a:t>9</a:t>
            </a:fld>
            <a:endParaRPr lang="en-US"/>
          </a:p>
        </p:txBody>
      </p:sp>
      <p:pic>
        <p:nvPicPr>
          <p:cNvPr id="3" name="Picture 2">
            <a:extLst>
              <a:ext uri="{FF2B5EF4-FFF2-40B4-BE49-F238E27FC236}">
                <a16:creationId xmlns:a16="http://schemas.microsoft.com/office/drawing/2014/main" id="{853BD671-CB01-0447-4B1A-B7DBFC4717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822" y="1621081"/>
            <a:ext cx="11331810" cy="4779719"/>
          </a:xfrm>
          <a:prstGeom prst="rect">
            <a:avLst/>
          </a:prstGeom>
        </p:spPr>
      </p:pic>
    </p:spTree>
    <p:extLst>
      <p:ext uri="{BB962C8B-B14F-4D97-AF65-F5344CB8AC3E}">
        <p14:creationId xmlns:p14="http://schemas.microsoft.com/office/powerpoint/2010/main" val="158868355"/>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7E754FD2-17D2-4534-9157-8CFDD0166132}">
  <ds:schemaRefs>
    <ds:schemaRef ds:uri="http://purl.org/dc/elements/1.1/"/>
    <ds:schemaRef ds:uri="3c917f14-8d40-4289-92aa-fd10f73581c9"/>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3640</TotalTime>
  <Words>870</Words>
  <Application>Microsoft Office PowerPoint</Application>
  <PresentationFormat>Widescreen</PresentationFormat>
  <Paragraphs>127</Paragraphs>
  <Slides>10</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Aptos</vt:lpstr>
      <vt:lpstr>Arial</vt:lpstr>
      <vt:lpstr>Calibri</vt:lpstr>
      <vt:lpstr>Courier New</vt:lpstr>
      <vt:lpstr>Wingdings</vt:lpstr>
      <vt:lpstr>Cover</vt:lpstr>
      <vt:lpstr>Page Design</vt:lpstr>
      <vt:lpstr>SCR820 – Real-Time Operator Communications System (RTOC)   Bharati Nepal Christelle Seri   August 20, 2026</vt:lpstr>
      <vt:lpstr>Status Updates</vt:lpstr>
      <vt:lpstr>RTOC Tool – Project Timelines</vt:lpstr>
      <vt:lpstr>Market Testing Updates</vt:lpstr>
      <vt:lpstr>RTOC Tool Access</vt:lpstr>
      <vt:lpstr>Provide Primary Contact Information</vt:lpstr>
      <vt:lpstr>New features rolled out</vt:lpstr>
      <vt:lpstr>New features rolled out in August</vt:lpstr>
      <vt:lpstr>RTOC Emergency Page</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Meher Malla, Preethi</dc:creator>
  <cp:keywords/>
  <cp:lastModifiedBy>Nepal, Bharati</cp:lastModifiedBy>
  <cp:revision>15</cp:revision>
  <dcterms:created xsi:type="dcterms:W3CDTF">2026-05-19T23:14:11Z</dcterms:created>
  <dcterms:modified xsi:type="dcterms:W3CDTF">2026-08-17T20:44:56Z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