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3" r:id="rId4"/>
    <p:sldMasterId id="2147483648" r:id="rId5"/>
  </p:sldMasterIdLst>
  <p:notesMasterIdLst>
    <p:notesMasterId r:id="rId12"/>
  </p:notesMasterIdLst>
  <p:handoutMasterIdLst>
    <p:handoutMasterId r:id="rId13"/>
  </p:handoutMasterIdLst>
  <p:sldIdLst>
    <p:sldId id="260" r:id="rId6"/>
    <p:sldId id="268" r:id="rId7"/>
    <p:sldId id="272" r:id="rId8"/>
    <p:sldId id="269" r:id="rId9"/>
    <p:sldId id="276" r:id="rId10"/>
    <p:sldId id="275" r:id="rId11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27" autoAdjust="0"/>
    <p:restoredTop sz="94660"/>
  </p:normalViewPr>
  <p:slideViewPr>
    <p:cSldViewPr showGuides="1">
      <p:cViewPr varScale="1">
        <p:scale>
          <a:sx n="142" d="100"/>
          <a:sy n="142" d="100"/>
        </p:scale>
        <p:origin x="1146" y="34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76" d="100"/>
          <a:sy n="76" d="100"/>
        </p:scale>
        <p:origin x="205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0BF31-E9A8-4E88-81E7-44C5092290FC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B2BDB1-E95E-402D-B2EB-CA9CC1A395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2199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7EFB637-CCC9-4803-8851-F6915048CBB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62AC51D-6DAA-4455-8EA7-D54B64909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593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0580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 goes here.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79200" y="6561138"/>
            <a:ext cx="711200" cy="2206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457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243682"/>
            <a:ext cx="11277600" cy="5183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00" y="990601"/>
            <a:ext cx="11379200" cy="5052221"/>
          </a:xfrm>
          <a:prstGeom prst="rect">
            <a:avLst/>
          </a:prstGeom>
        </p:spPr>
        <p:txBody>
          <a:bodyPr/>
          <a:lstStyle>
            <a:lvl1pPr>
              <a:defRPr sz="2600">
                <a:solidFill>
                  <a:schemeClr val="tx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200">
                <a:solidFill>
                  <a:schemeClr val="tx2"/>
                </a:solidFill>
              </a:defRPr>
            </a:lvl3pPr>
            <a:lvl4pPr>
              <a:defRPr sz="2100">
                <a:solidFill>
                  <a:schemeClr val="tx2"/>
                </a:solidFill>
              </a:defRPr>
            </a:lvl4pPr>
            <a:lvl5pPr>
              <a:defRPr sz="20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406400" y="243682"/>
            <a:ext cx="101600" cy="5183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7600" y="6553200"/>
            <a:ext cx="5384800" cy="228600"/>
          </a:xfrm>
        </p:spPr>
        <p:txBody>
          <a:bodyPr/>
          <a:lstStyle/>
          <a:p>
            <a:r>
              <a:rPr lang="en-US"/>
              <a:t>Footer text goes here.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406400" y="243682"/>
            <a:ext cx="13208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79200" y="6561138"/>
            <a:ext cx="711200" cy="2206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084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Footer text goes here.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838200" y="990601"/>
            <a:ext cx="5181600" cy="48006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172200" y="990601"/>
            <a:ext cx="5181600" cy="48006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08000" y="243682"/>
            <a:ext cx="11277600" cy="5183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406400" y="243682"/>
            <a:ext cx="101600" cy="5183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406400" y="243682"/>
            <a:ext cx="13208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7647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4673600" y="0"/>
            <a:ext cx="7518400" cy="6858000"/>
          </a:xfrm>
          <a:prstGeom prst="rect">
            <a:avLst/>
          </a:prstGeom>
          <a:solidFill>
            <a:srgbClr val="D7DC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349" y="2876278"/>
            <a:ext cx="2857586" cy="110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897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7600" y="6553200"/>
            <a:ext cx="538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Footer text goes here.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101600" y="6477000"/>
            <a:ext cx="100584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2667000" y="6477001"/>
            <a:ext cx="9509760" cy="1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734" y="6248400"/>
            <a:ext cx="1181866" cy="45720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72901" y="6553200"/>
            <a:ext cx="9431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baseline="0" dirty="0">
                <a:solidFill>
                  <a:schemeClr val="tx2"/>
                </a:solidFill>
              </a:rPr>
              <a:t>PUBLIC</a:t>
            </a:r>
            <a:endParaRPr lang="en-US" sz="1000" b="1" dirty="0">
              <a:solidFill>
                <a:schemeClr val="tx2"/>
              </a:solidFill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79200" y="6561138"/>
            <a:ext cx="711200" cy="2206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975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rcot.com/mktrules/issues/SCR813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mis.ercot.com/secure/data-products/data-product-details?id=np3-451-sg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334000" y="2105561"/>
            <a:ext cx="564603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2"/>
                </a:solidFill>
              </a:rPr>
              <a:t>Modeling Upgrade to CIM16: Application and Data Products</a:t>
            </a:r>
            <a:endParaRPr lang="en-US" sz="2400" dirty="0">
              <a:solidFill>
                <a:schemeClr val="tx2"/>
              </a:solidFill>
            </a:endParaRPr>
          </a:p>
          <a:p>
            <a:endParaRPr lang="en-US" dirty="0">
              <a:solidFill>
                <a:schemeClr val="tx2"/>
              </a:solidFill>
            </a:endParaRPr>
          </a:p>
          <a:p>
            <a:r>
              <a:rPr lang="en-US" dirty="0">
                <a:solidFill>
                  <a:schemeClr val="tx2"/>
                </a:solidFill>
              </a:rPr>
              <a:t>Joel Koepke</a:t>
            </a:r>
          </a:p>
          <a:p>
            <a:r>
              <a:rPr lang="en-US" dirty="0">
                <a:solidFill>
                  <a:schemeClr val="tx2"/>
                </a:solidFill>
              </a:rPr>
              <a:t>Aug 2026</a:t>
            </a:r>
          </a:p>
        </p:txBody>
      </p:sp>
    </p:spTree>
    <p:extLst>
      <p:ext uri="{BB962C8B-B14F-4D97-AF65-F5344CB8AC3E}">
        <p14:creationId xmlns:p14="http://schemas.microsoft.com/office/powerpoint/2010/main" val="730603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DBB7CBF-610B-4D0D-BF19-E4C01CBEA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– Upgrading from CIM10 to CIM16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6CDBC79-B209-456A-A7B7-7A0208032D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066799"/>
            <a:ext cx="11658600" cy="4724401"/>
          </a:xfrm>
        </p:spPr>
        <p:txBody>
          <a:bodyPr/>
          <a:lstStyle/>
          <a:p>
            <a:r>
              <a:rPr lang="en-US" sz="2400" dirty="0"/>
              <a:t>ERCOT produces Network Models following CIM standards and in an XML format</a:t>
            </a:r>
          </a:p>
          <a:p>
            <a:pPr lvl="1"/>
            <a:r>
              <a:rPr lang="en-US" sz="1800" dirty="0"/>
              <a:t>Since 2010, the Network Model Management System (NMMS) has produced models using the CIM10 schema (with customizations)</a:t>
            </a:r>
          </a:p>
          <a:p>
            <a:pPr lvl="1"/>
            <a:r>
              <a:rPr lang="en-US" sz="1800" dirty="0"/>
              <a:t>In 2021, a process was developed to translate CIM10 models into CIM16 allowing for downstream systems to upgrade their importers</a:t>
            </a:r>
          </a:p>
          <a:p>
            <a:endParaRPr lang="en-US" sz="2400" dirty="0"/>
          </a:p>
          <a:p>
            <a:r>
              <a:rPr lang="en-US" sz="2400" dirty="0"/>
              <a:t>ERCOT has begun a project to enhance NMMS to natively produce CIM16 model files</a:t>
            </a:r>
          </a:p>
          <a:p>
            <a:pPr lvl="1"/>
            <a:r>
              <a:rPr lang="en-US" sz="1800" dirty="0"/>
              <a:t>Reduces the need for ERCOT-specific legacy code in vendor applications</a:t>
            </a:r>
          </a:p>
          <a:p>
            <a:pPr lvl="1"/>
            <a:r>
              <a:rPr lang="en-US" sz="1800" dirty="0"/>
              <a:t>Officially started execution in August 2024</a:t>
            </a:r>
          </a:p>
          <a:p>
            <a:pPr lvl="1"/>
            <a:r>
              <a:rPr lang="en-US" sz="1800" dirty="0"/>
              <a:t>Project completion is scheduled for </a:t>
            </a:r>
            <a:r>
              <a:rPr lang="en-US" sz="1800" b="1" u="sng" dirty="0"/>
              <a:t>Q1/Q2 2027</a:t>
            </a:r>
          </a:p>
          <a:p>
            <a:pPr lvl="1"/>
            <a:endParaRPr lang="en-US" sz="2000" dirty="0"/>
          </a:p>
          <a:p>
            <a:r>
              <a:rPr lang="en-US" sz="2400" dirty="0"/>
              <a:t>ERCOT will no longer produce CIM10 models after project completion</a:t>
            </a:r>
          </a:p>
        </p:txBody>
      </p:sp>
    </p:spTree>
    <p:extLst>
      <p:ext uri="{BB962C8B-B14F-4D97-AF65-F5344CB8AC3E}">
        <p14:creationId xmlns:p14="http://schemas.microsoft.com/office/powerpoint/2010/main" val="333907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5A2AF8-8403-48C0-BFC2-3BB731A44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CIM-Related Inputs/Outputs of NMMS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79AC57-E805-4169-9E21-6A34A839EC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F232BEF-DD35-4060-9351-6B7E13344D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752600"/>
            <a:ext cx="10058400" cy="371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649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7F44F-DB42-4BA9-8F02-EAA651900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Who/What is Affected?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732C57-2460-48A3-8C3D-DCFF792BFC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0" y="838200"/>
            <a:ext cx="10871200" cy="5257800"/>
          </a:xfrm>
        </p:spPr>
        <p:txBody>
          <a:bodyPr/>
          <a:lstStyle/>
          <a:p>
            <a:pPr marL="0" indent="0" algn="ctr">
              <a:buNone/>
            </a:pPr>
            <a:r>
              <a:rPr lang="en-US" sz="3200" dirty="0"/>
              <a:t>Any processes utilizing files directly created from NMMS will need to prepare for an updated schema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Files include:</a:t>
            </a:r>
          </a:p>
          <a:p>
            <a:pPr lvl="1"/>
            <a:r>
              <a:rPr lang="en-US" dirty="0"/>
              <a:t>MIS Secure:</a:t>
            </a:r>
          </a:p>
          <a:p>
            <a:pPr lvl="2"/>
            <a:r>
              <a:rPr lang="en-US" sz="2400" dirty="0"/>
              <a:t>Redacted CIM Network Model - EMIL ID: NP3-450-SG</a:t>
            </a:r>
          </a:p>
          <a:p>
            <a:pPr lvl="1"/>
            <a:r>
              <a:rPr lang="en-US" dirty="0"/>
              <a:t>MIS Certified:</a:t>
            </a:r>
          </a:p>
          <a:p>
            <a:pPr lvl="2"/>
            <a:r>
              <a:rPr lang="en-US" sz="2400" dirty="0"/>
              <a:t>TSP Version of the CIM Network Model XMLs </a:t>
            </a:r>
            <a:r>
              <a:rPr lang="en-US" sz="2400" i="1" dirty="0"/>
              <a:t>(via Citrix)</a:t>
            </a:r>
          </a:p>
          <a:p>
            <a:pPr lvl="2"/>
            <a:r>
              <a:rPr lang="en-US" sz="2400" dirty="0"/>
              <a:t>Incremental CIM Change Requests XMLs </a:t>
            </a:r>
            <a:r>
              <a:rPr lang="en-US" sz="2400" i="1" dirty="0"/>
              <a:t>(via Citrix/NMMS)</a:t>
            </a:r>
          </a:p>
          <a:p>
            <a:endParaRPr lang="en-US" sz="2800" i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478B71-6DBD-4F7A-862D-AFD52419B2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4E4A511-DAF5-2041-75B2-6A804BB876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200" y="2133600"/>
            <a:ext cx="5791200" cy="178646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962788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107C4-4DB7-61F6-8EAF-F74B494BA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Status Update and Key 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0328EC-0F13-96EB-FD53-FC83278722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Recently Completed:</a:t>
            </a:r>
          </a:p>
          <a:p>
            <a:pPr lvl="1"/>
            <a:r>
              <a:rPr lang="en-US" dirty="0"/>
              <a:t>CIM10→CIM16 migration script</a:t>
            </a:r>
          </a:p>
          <a:p>
            <a:pPr lvl="2"/>
            <a:r>
              <a:rPr lang="en-US" dirty="0"/>
              <a:t>Converts database structure from CIM10 to CIM16 format</a:t>
            </a:r>
          </a:p>
          <a:p>
            <a:pPr lvl="1"/>
            <a:r>
              <a:rPr lang="en-US" dirty="0"/>
              <a:t>Testing of </a:t>
            </a:r>
            <a:r>
              <a:rPr lang="en-US" dirty="0">
                <a:hlinkClick r:id="rId2"/>
              </a:rPr>
              <a:t>SCR813</a:t>
            </a:r>
            <a:r>
              <a:rPr lang="en-US" dirty="0"/>
              <a:t> </a:t>
            </a:r>
            <a:r>
              <a:rPr lang="en-US" i="1" dirty="0"/>
              <a:t>“NMMS Jointly-Rated Equipment Coordination Confirmation”</a:t>
            </a:r>
          </a:p>
          <a:p>
            <a:pPr lvl="3"/>
            <a:r>
              <a:rPr lang="en-US" dirty="0"/>
              <a:t>Brings additional awareness to model submissions that affect jointly-rated equipment</a:t>
            </a:r>
          </a:p>
          <a:p>
            <a:r>
              <a:rPr lang="en-US" dirty="0"/>
              <a:t>Now:</a:t>
            </a:r>
          </a:p>
          <a:p>
            <a:pPr lvl="1"/>
            <a:r>
              <a:rPr lang="en-US" dirty="0"/>
              <a:t>Updating model redaction process for CIM16</a:t>
            </a:r>
          </a:p>
          <a:p>
            <a:pPr lvl="1"/>
            <a:r>
              <a:rPr lang="en-US" dirty="0"/>
              <a:t>Updating internal tools and reports </a:t>
            </a:r>
          </a:p>
          <a:p>
            <a:r>
              <a:rPr lang="en-US" dirty="0"/>
              <a:t>Q4/Q1:</a:t>
            </a:r>
          </a:p>
          <a:p>
            <a:pPr lvl="1"/>
            <a:r>
              <a:rPr lang="en-US" dirty="0"/>
              <a:t>Transition NMMS MOTE system to CIM16</a:t>
            </a:r>
          </a:p>
          <a:p>
            <a:pPr lvl="1"/>
            <a:r>
              <a:rPr lang="en-US" dirty="0"/>
              <a:t>Provide TSP training on new system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4B0E75-AC1D-A4C3-17F6-EA737C465D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169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AA953-1D4B-BD44-11BF-2E4EAE9B7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ERCOT CIM16 Project – Test Models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7BB7B-A43E-9E6D-58B3-41E322772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5700" y="764241"/>
            <a:ext cx="9880600" cy="3352800"/>
          </a:xfrm>
        </p:spPr>
        <p:txBody>
          <a:bodyPr/>
          <a:lstStyle/>
          <a:p>
            <a:r>
              <a:rPr lang="en-US" sz="2000" i="1" dirty="0"/>
              <a:t>“</a:t>
            </a:r>
            <a:r>
              <a:rPr lang="en-US" sz="2000" b="1" i="1" dirty="0"/>
              <a:t>Representative</a:t>
            </a:r>
            <a:r>
              <a:rPr lang="en-US" sz="2000" i="1" dirty="0"/>
              <a:t>”</a:t>
            </a:r>
            <a:r>
              <a:rPr lang="en-US" sz="2000" dirty="0"/>
              <a:t> previews of CIM16 models are posted ~quarterly to the MIS</a:t>
            </a:r>
          </a:p>
          <a:p>
            <a:pPr lvl="1"/>
            <a:r>
              <a:rPr lang="en-US" sz="1800" dirty="0"/>
              <a:t>“Preview of Modified Redacted CIM Network Model” </a:t>
            </a:r>
            <a:r>
              <a:rPr lang="en-US" sz="1800" dirty="0">
                <a:hlinkClick r:id="rId2"/>
              </a:rPr>
              <a:t>EMIL NP3-451-SG</a:t>
            </a:r>
            <a:endParaRPr lang="en-US" sz="1800" dirty="0"/>
          </a:p>
          <a:p>
            <a:pPr lvl="1"/>
            <a:r>
              <a:rPr lang="en-US" sz="1800" dirty="0"/>
              <a:t>Created by </a:t>
            </a:r>
            <a:r>
              <a:rPr lang="en-US" sz="1800" u="sng" dirty="0"/>
              <a:t>converting</a:t>
            </a:r>
            <a:r>
              <a:rPr lang="en-US" sz="1800" dirty="0"/>
              <a:t> a CIM10 XML file to a CIM16 XML file</a:t>
            </a:r>
          </a:p>
          <a:p>
            <a:pPr lvl="1"/>
            <a:r>
              <a:rPr lang="en-US" sz="1800" dirty="0"/>
              <a:t>The </a:t>
            </a:r>
            <a:r>
              <a:rPr lang="en-US" sz="1800" u="sng" dirty="0"/>
              <a:t>final CIM16 schema will differ</a:t>
            </a:r>
            <a:r>
              <a:rPr lang="en-US" sz="1800" dirty="0"/>
              <a:t> from the </a:t>
            </a:r>
            <a:r>
              <a:rPr lang="en-US" sz="1800" i="1" dirty="0"/>
              <a:t>representative</a:t>
            </a:r>
            <a:r>
              <a:rPr lang="en-US" sz="1800" dirty="0"/>
              <a:t> models</a:t>
            </a:r>
          </a:p>
          <a:p>
            <a:pPr lvl="1"/>
            <a:endParaRPr lang="en-US" sz="1800" dirty="0"/>
          </a:p>
          <a:p>
            <a:r>
              <a:rPr lang="en-US" sz="2000" dirty="0"/>
              <a:t>“</a:t>
            </a:r>
            <a:r>
              <a:rPr lang="en-US" sz="2000" b="1" i="1" dirty="0"/>
              <a:t>Native</a:t>
            </a:r>
            <a:r>
              <a:rPr lang="en-US" sz="2000" dirty="0"/>
              <a:t>” CIM16 models will be provided in Q3/Q4 2026</a:t>
            </a:r>
          </a:p>
          <a:p>
            <a:pPr lvl="1"/>
            <a:r>
              <a:rPr lang="en-US" sz="1800" dirty="0"/>
              <a:t>To be created with CIM16 modeling application using migrated database</a:t>
            </a:r>
          </a:p>
          <a:p>
            <a:pPr lvl="1"/>
            <a:r>
              <a:rPr lang="en-US" sz="1800" dirty="0"/>
              <a:t>First TDSP model will be provided by </a:t>
            </a:r>
            <a:r>
              <a:rPr lang="en-US" sz="1800" u="sng" dirty="0"/>
              <a:t>end of August</a:t>
            </a:r>
          </a:p>
          <a:p>
            <a:pPr lvl="1"/>
            <a:r>
              <a:rPr lang="en-US" sz="1800" dirty="0"/>
              <a:t>First redacted model to be provided by </a:t>
            </a:r>
            <a:r>
              <a:rPr lang="en-US" sz="1800" i="1" u="sng" dirty="0"/>
              <a:t>end of September</a:t>
            </a:r>
          </a:p>
          <a:p>
            <a:pPr lvl="1"/>
            <a:endParaRPr lang="en-US" sz="1800" dirty="0"/>
          </a:p>
          <a:p>
            <a:pPr lvl="1"/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575A41-5EEA-A111-1E33-2F49380A17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75DD06F9-4179-2ABF-FD4D-C4D19423BF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800" y="4114800"/>
            <a:ext cx="6248400" cy="227098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515024618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ERCOT Identity v.2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EC7"/>
      </a:accent1>
      <a:accent2>
        <a:srgbClr val="5B6770"/>
      </a:accent2>
      <a:accent3>
        <a:srgbClr val="26D07C"/>
      </a:accent3>
      <a:accent4>
        <a:srgbClr val="003865"/>
      </a:accent4>
      <a:accent5>
        <a:srgbClr val="685BC7"/>
      </a:accent5>
      <a:accent6>
        <a:srgbClr val="890C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ERCOT Identity v.2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EC7"/>
      </a:accent1>
      <a:accent2>
        <a:srgbClr val="5B6770"/>
      </a:accent2>
      <a:accent3>
        <a:srgbClr val="26D07C"/>
      </a:accent3>
      <a:accent4>
        <a:srgbClr val="003865"/>
      </a:accent4>
      <a:accent5>
        <a:srgbClr val="685BC7"/>
      </a:accent5>
      <a:accent6>
        <a:srgbClr val="890C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formation_x0020_Classification xmlns="c34af464-7aa1-4edd-9be4-83dffc1cb926">ERCOT Limited</Information_x0020_Classification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E2BDB63875B034C8B32518C6496ADD1" ma:contentTypeVersion="0" ma:contentTypeDescription="Create a new document." ma:contentTypeScope="" ma:versionID="2e49056469cb591c67c33c10da96a071">
  <xsd:schema xmlns:xsd="http://www.w3.org/2001/XMLSchema" xmlns:xs="http://www.w3.org/2001/XMLSchema" xmlns:p="http://schemas.microsoft.com/office/2006/metadata/properties" xmlns:ns2="c34af464-7aa1-4edd-9be4-83dffc1cb926" targetNamespace="http://schemas.microsoft.com/office/2006/metadata/properties" ma:root="true" ma:fieldsID="3a653c66fd0ce9b40621f227f901e684" ns2:_="">
    <xsd:import namespace="c34af464-7aa1-4edd-9be4-83dffc1cb926"/>
    <xsd:element name="properties">
      <xsd:complexType>
        <xsd:sequence>
          <xsd:element name="documentManagement">
            <xsd:complexType>
              <xsd:all>
                <xsd:element ref="ns2:Information_x0020_Classification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4af464-7aa1-4edd-9be4-83dffc1cb926" elementFormDefault="qualified">
    <xsd:import namespace="http://schemas.microsoft.com/office/2006/documentManagement/types"/>
    <xsd:import namespace="http://schemas.microsoft.com/office/infopath/2007/PartnerControls"/>
    <xsd:element name="Information_x0020_Classification" ma:index="8" ma:displayName="Information Classification" ma:default="ERCOT Limited" ma:description="ERCOT Information Classification" ma:format="Dropdown" ma:internalName="Information_x0020_Classification">
      <xsd:simpleType>
        <xsd:restriction base="dms:Choice">
          <xsd:enumeration value="Public"/>
          <xsd:enumeration value="ERCOT Limited"/>
          <xsd:enumeration value="ERCOT Confidential"/>
          <xsd:enumeration value="ERCOT Restricted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0E9AA12-8AF9-4AA6-90FE-24669859CDF3}">
  <ds:schemaRefs>
    <ds:schemaRef ds:uri="http://schemas.microsoft.com/office/2006/documentManagement/types"/>
    <ds:schemaRef ds:uri="http://www.w3.org/XML/1998/namespace"/>
    <ds:schemaRef ds:uri="http://purl.org/dc/dcmitype/"/>
    <ds:schemaRef ds:uri="http://purl.org/dc/terms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c34af464-7aa1-4edd-9be4-83dffc1cb926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5DFABCE5-6410-4FC5-930F-1111C63E40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34af464-7aa1-4edd-9be4-83dffc1cb92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4A68982-DD5D-44FD-B77F-4C531465FE5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1059</TotalTime>
  <Words>363</Words>
  <Application>Microsoft Office PowerPoint</Application>
  <PresentationFormat>Widescreen</PresentationFormat>
  <Paragraphs>53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1_Custom Design</vt:lpstr>
      <vt:lpstr>Office Theme</vt:lpstr>
      <vt:lpstr>PowerPoint Presentation</vt:lpstr>
      <vt:lpstr>Overview – Upgrading from CIM10 to CIM16</vt:lpstr>
      <vt:lpstr>CIM-Related Inputs/Outputs of NMMS</vt:lpstr>
      <vt:lpstr>Who/What is Affected?</vt:lpstr>
      <vt:lpstr>Status Update and Key Events</vt:lpstr>
      <vt:lpstr>ERCOT CIM16 Project – Test Models</vt:lpstr>
    </vt:vector>
  </TitlesOfParts>
  <Company>The Electric Reliability Council of Texas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Pysh, Danya</dc:creator>
  <cp:lastModifiedBy>Koepke, Joel</cp:lastModifiedBy>
  <cp:revision>69</cp:revision>
  <cp:lastPrinted>2016-01-21T20:53:15Z</cp:lastPrinted>
  <dcterms:created xsi:type="dcterms:W3CDTF">2016-01-21T15:20:31Z</dcterms:created>
  <dcterms:modified xsi:type="dcterms:W3CDTF">2026-08-18T20:00:33Z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0x0101002E2BDB63875B034C8B32518C6496ADD1</vt:lpwstr>
  </property>
  <property fmtid="{D5CDD505-2E9C-101B-9397-08002B2CF9AE}" pid="3" name="MSIP_Label_7084cbda-52b8-46fb-a7b7-cb5bd465ed85_Enabled">
    <vt:lpwstr>true</vt:lpwstr>
  </property>
  <property fmtid="{D5CDD505-2E9C-101B-9397-08002B2CF9AE}" pid="4" name="MSIP_Label_7084cbda-52b8-46fb-a7b7-cb5bd465ed85_SetDate">
    <vt:lpwstr>2023-08-24T17:36:39Z</vt:lpwstr>
  </property>
  <property fmtid="{D5CDD505-2E9C-101B-9397-08002B2CF9AE}" pid="5" name="MSIP_Label_7084cbda-52b8-46fb-a7b7-cb5bd465ed85_Method">
    <vt:lpwstr>Standard</vt:lpwstr>
  </property>
  <property fmtid="{D5CDD505-2E9C-101B-9397-08002B2CF9AE}" pid="6" name="MSIP_Label_7084cbda-52b8-46fb-a7b7-cb5bd465ed85_Name">
    <vt:lpwstr>Internal</vt:lpwstr>
  </property>
  <property fmtid="{D5CDD505-2E9C-101B-9397-08002B2CF9AE}" pid="7" name="MSIP_Label_7084cbda-52b8-46fb-a7b7-cb5bd465ed85_SiteId">
    <vt:lpwstr>0afb747d-bff7-4596-a9fc-950ef9e0ec45</vt:lpwstr>
  </property>
  <property fmtid="{D5CDD505-2E9C-101B-9397-08002B2CF9AE}" pid="8" name="MSIP_Label_7084cbda-52b8-46fb-a7b7-cb5bd465ed85_ActionId">
    <vt:lpwstr>780b8986-6bf8-43a0-b7b3-bad36b571463</vt:lpwstr>
  </property>
  <property fmtid="{D5CDD505-2E9C-101B-9397-08002B2CF9AE}" pid="9" name="MSIP_Label_7084cbda-52b8-46fb-a7b7-cb5bd465ed85_ContentBits">
    <vt:lpwstr>0</vt:lpwstr>
  </property>
</Properties>
</file>