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660" r:id="rId5"/>
  </p:sldMasterIdLst>
  <p:notesMasterIdLst>
    <p:notesMasterId r:id="rId13"/>
  </p:notesMasterIdLst>
  <p:handoutMasterIdLst>
    <p:handoutMasterId r:id="rId14"/>
  </p:handoutMasterIdLst>
  <p:sldIdLst>
    <p:sldId id="272" r:id="rId6"/>
    <p:sldId id="276" r:id="rId7"/>
    <p:sldId id="283" r:id="rId8"/>
    <p:sldId id="281" r:id="rId9"/>
    <p:sldId id="282" r:id="rId10"/>
    <p:sldId id="284" r:id="rId11"/>
    <p:sldId id="26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E5ED"/>
    <a:srgbClr val="2794A4"/>
    <a:srgbClr val="00343B"/>
    <a:srgbClr val="00829B"/>
    <a:srgbClr val="E6EBF0"/>
    <a:srgbClr val="FFFFFF"/>
    <a:srgbClr val="DADCDE"/>
    <a:srgbClr val="A9E5EA"/>
    <a:srgbClr val="00AEC7"/>
    <a:srgbClr val="D6D9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33" autoAdjust="0"/>
    <p:restoredTop sz="94660"/>
  </p:normalViewPr>
  <p:slideViewPr>
    <p:cSldViewPr snapToGrid="0">
      <p:cViewPr varScale="1">
        <p:scale>
          <a:sx n="120" d="100"/>
          <a:sy n="120" d="100"/>
        </p:scale>
        <p:origin x="156" y="57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05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54C447-F63E-708A-7640-F379BC3B6F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9E9CD3C-9D08-D54A-E18D-CB66DD985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3C7D50-3744-4F5E-B211-7EE7AB53D25A}" type="datetimeFigureOut">
              <a:rPr lang="en-US" smtClean="0"/>
              <a:t>8/18/2026</a:t>
            </a:fld>
            <a:endParaRPr lang="en-US" dirty="0"/>
          </a:p>
        </p:txBody>
      </p:sp>
      <p:sp>
        <p:nvSpPr>
          <p:cNvPr id="4" name="Footer Placeholder 3">
            <a:extLst>
              <a:ext uri="{FF2B5EF4-FFF2-40B4-BE49-F238E27FC236}">
                <a16:creationId xmlns:a16="http://schemas.microsoft.com/office/drawing/2014/main" id="{93A76D3F-B471-2F90-E003-19CC7E1391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AFA019F-EAF7-AC1D-CF33-3B24307B5D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3BB4229-F194-457F-858D-7FD6DC77E739}" type="slidenum">
              <a:rPr lang="en-US" smtClean="0"/>
              <a:t>‹#›</a:t>
            </a:fld>
            <a:endParaRPr lang="en-US" dirty="0"/>
          </a:p>
        </p:txBody>
      </p:sp>
    </p:spTree>
    <p:extLst>
      <p:ext uri="{BB962C8B-B14F-4D97-AF65-F5344CB8AC3E}">
        <p14:creationId xmlns:p14="http://schemas.microsoft.com/office/powerpoint/2010/main" val="312554939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832203-7F7F-406D-A6A3-240BE64C5DFA}" type="datetimeFigureOut">
              <a:rPr lang="en-US" smtClean="0"/>
              <a:t>8/18/2026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94BC6D-B4C2-499C-B968-7B53BF050EFF}" type="slidenum">
              <a:rPr lang="en-US" smtClean="0"/>
              <a:t>‹#›</a:t>
            </a:fld>
            <a:endParaRPr lang="en-US"/>
          </a:p>
        </p:txBody>
      </p:sp>
    </p:spTree>
    <p:extLst>
      <p:ext uri="{BB962C8B-B14F-4D97-AF65-F5344CB8AC3E}">
        <p14:creationId xmlns:p14="http://schemas.microsoft.com/office/powerpoint/2010/main" val="317703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67189-400D-DB4A-D5E0-542A5E7E3C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73C008-391A-64C2-646C-35FE05FDD9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BC3169-5CCA-6D10-6FE3-D9C6937859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002F2D-1758-D94C-6F38-0A202F8C2DBE}"/>
              </a:ext>
            </a:extLst>
          </p:cNvPr>
          <p:cNvSpPr>
            <a:spLocks noGrp="1"/>
          </p:cNvSpPr>
          <p:nvPr>
            <p:ph type="sldNum" sz="quarter" idx="5"/>
          </p:nvPr>
        </p:nvSpPr>
        <p:spPr/>
        <p:txBody>
          <a:bodyPr/>
          <a:lstStyle/>
          <a:p>
            <a:fld id="{3694BC6D-B4C2-499C-B968-7B53BF050EFF}" type="slidenum">
              <a:rPr lang="en-US" smtClean="0"/>
              <a:t>2</a:t>
            </a:fld>
            <a:endParaRPr lang="en-US"/>
          </a:p>
        </p:txBody>
      </p:sp>
    </p:spTree>
    <p:extLst>
      <p:ext uri="{BB962C8B-B14F-4D97-AF65-F5344CB8AC3E}">
        <p14:creationId xmlns:p14="http://schemas.microsoft.com/office/powerpoint/2010/main" val="978951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6F6F4-49AF-2B39-8F87-3AA3882B5F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1B882D-C820-C7D2-887C-DB31A009C3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45CDEE-0C26-DA9C-1E73-1B2662DEE5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A8DFD6-FED2-150F-275F-6110E21E06D8}"/>
              </a:ext>
            </a:extLst>
          </p:cNvPr>
          <p:cNvSpPr>
            <a:spLocks noGrp="1"/>
          </p:cNvSpPr>
          <p:nvPr>
            <p:ph type="sldNum" sz="quarter" idx="5"/>
          </p:nvPr>
        </p:nvSpPr>
        <p:spPr/>
        <p:txBody>
          <a:bodyPr/>
          <a:lstStyle/>
          <a:p>
            <a:fld id="{3694BC6D-B4C2-499C-B968-7B53BF050EFF}" type="slidenum">
              <a:rPr lang="en-US" smtClean="0"/>
              <a:t>3</a:t>
            </a:fld>
            <a:endParaRPr lang="en-US"/>
          </a:p>
        </p:txBody>
      </p:sp>
    </p:spTree>
    <p:extLst>
      <p:ext uri="{BB962C8B-B14F-4D97-AF65-F5344CB8AC3E}">
        <p14:creationId xmlns:p14="http://schemas.microsoft.com/office/powerpoint/2010/main" val="569270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A359B-4863-7A96-EDD4-8E59072DB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455B50-245B-A835-43CF-7D35AB001B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B77C93-6916-1BB0-046F-DC3FDEC84D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DA7AD8-D224-4C6E-AAFE-C0A878BDA4E4}"/>
              </a:ext>
            </a:extLst>
          </p:cNvPr>
          <p:cNvSpPr>
            <a:spLocks noGrp="1"/>
          </p:cNvSpPr>
          <p:nvPr>
            <p:ph type="sldNum" sz="quarter" idx="5"/>
          </p:nvPr>
        </p:nvSpPr>
        <p:spPr/>
        <p:txBody>
          <a:bodyPr/>
          <a:lstStyle/>
          <a:p>
            <a:fld id="{3694BC6D-B4C2-499C-B968-7B53BF050EFF}" type="slidenum">
              <a:rPr lang="en-US" smtClean="0"/>
              <a:t>4</a:t>
            </a:fld>
            <a:endParaRPr lang="en-US"/>
          </a:p>
        </p:txBody>
      </p:sp>
    </p:spTree>
    <p:extLst>
      <p:ext uri="{BB962C8B-B14F-4D97-AF65-F5344CB8AC3E}">
        <p14:creationId xmlns:p14="http://schemas.microsoft.com/office/powerpoint/2010/main" val="3180455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E466B-9CA6-3EE2-192F-179FCDCACC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A15FC2-AC02-0AA6-B74E-B83B92AFBF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0B0232-1098-ECAA-A7EA-29D6D2EF71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C6BADF-FE02-A53E-AB00-002888989AFE}"/>
              </a:ext>
            </a:extLst>
          </p:cNvPr>
          <p:cNvSpPr>
            <a:spLocks noGrp="1"/>
          </p:cNvSpPr>
          <p:nvPr>
            <p:ph type="sldNum" sz="quarter" idx="5"/>
          </p:nvPr>
        </p:nvSpPr>
        <p:spPr/>
        <p:txBody>
          <a:bodyPr/>
          <a:lstStyle/>
          <a:p>
            <a:fld id="{3694BC6D-B4C2-499C-B968-7B53BF050EFF}" type="slidenum">
              <a:rPr lang="en-US" smtClean="0"/>
              <a:t>5</a:t>
            </a:fld>
            <a:endParaRPr lang="en-US"/>
          </a:p>
        </p:txBody>
      </p:sp>
    </p:spTree>
    <p:extLst>
      <p:ext uri="{BB962C8B-B14F-4D97-AF65-F5344CB8AC3E}">
        <p14:creationId xmlns:p14="http://schemas.microsoft.com/office/powerpoint/2010/main" val="592759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AF9B0-A677-D9C9-2253-CEDDEF6D1B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836125-E8BF-3231-F08C-B43EC21900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62069A-E83D-8FD4-5A15-2883685E4B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46CC5D-6318-BBA3-0203-694388E9B46E}"/>
              </a:ext>
            </a:extLst>
          </p:cNvPr>
          <p:cNvSpPr>
            <a:spLocks noGrp="1"/>
          </p:cNvSpPr>
          <p:nvPr>
            <p:ph type="sldNum" sz="quarter" idx="5"/>
          </p:nvPr>
        </p:nvSpPr>
        <p:spPr/>
        <p:txBody>
          <a:bodyPr/>
          <a:lstStyle/>
          <a:p>
            <a:fld id="{3694BC6D-B4C2-499C-B968-7B53BF050EFF}" type="slidenum">
              <a:rPr lang="en-US" smtClean="0"/>
              <a:t>6</a:t>
            </a:fld>
            <a:endParaRPr lang="en-US"/>
          </a:p>
        </p:txBody>
      </p:sp>
    </p:spTree>
    <p:extLst>
      <p:ext uri="{BB962C8B-B14F-4D97-AF65-F5344CB8AC3E}">
        <p14:creationId xmlns:p14="http://schemas.microsoft.com/office/powerpoint/2010/main" val="999658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882069" y="2564247"/>
            <a:ext cx="4882568" cy="3999346"/>
          </a:xfrm>
          <a:prstGeom prst="rect">
            <a:avLst/>
          </a:prstGeom>
        </p:spPr>
        <p:txBody>
          <a:bodyPr anchor="t"/>
          <a:lstStyle>
            <a:lvl1pPr algn="l">
              <a:defRPr lang="en-US" sz="2000" b="1" dirty="0">
                <a:solidFill>
                  <a:schemeClr val="tx1"/>
                </a:solidFill>
              </a:defRPr>
            </a:lvl1pPr>
          </a:lstStyle>
          <a:p>
            <a:r>
              <a:rPr lang="en-US" dirty="0"/>
              <a:t>Click to edit Master title style</a:t>
            </a:r>
            <a:br>
              <a:rPr lang="en-US" dirty="0"/>
            </a:br>
            <a:endParaRPr lang="en-US" dirty="0"/>
          </a:p>
        </p:txBody>
      </p:sp>
      <p:sp>
        <p:nvSpPr>
          <p:cNvPr id="4" name="Text Placeholder 11">
            <a:extLst>
              <a:ext uri="{FF2B5EF4-FFF2-40B4-BE49-F238E27FC236}">
                <a16:creationId xmlns:a16="http://schemas.microsoft.com/office/drawing/2014/main" id="{BED41D71-8915-53EB-36A0-392D41DD0EAB}"/>
              </a:ext>
            </a:extLst>
          </p:cNvPr>
          <p:cNvSpPr>
            <a:spLocks noGrp="1"/>
          </p:cNvSpPr>
          <p:nvPr>
            <p:ph type="body" sz="quarter" idx="15"/>
          </p:nvPr>
        </p:nvSpPr>
        <p:spPr>
          <a:xfrm flipH="1">
            <a:off x="6427363" y="5054600"/>
            <a:ext cx="5201214" cy="1457037"/>
          </a:xfrm>
          <a:prstGeom prst="foldedCorner">
            <a:avLst>
              <a:gd name="adj" fmla="val 21194"/>
            </a:avLst>
          </a:prstGeom>
          <a:solidFill>
            <a:srgbClr val="E6EBF0">
              <a:alpha val="68000"/>
            </a:srgbClr>
          </a:solidFill>
          <a:ln w="9525" cap="rnd">
            <a:noFill/>
          </a:ln>
          <a:effectLst>
            <a:outerShdw blurRad="50800" dist="38100" dir="10800000" sx="1000" sy="1000" algn="r" rotWithShape="0">
              <a:prstClr val="black">
                <a:alpha val="46000"/>
              </a:prstClr>
            </a:outerShdw>
          </a:effectLst>
        </p:spPr>
        <p:txBody>
          <a:bodyPr vert="horz" wrap="square" lIns="274320" tIns="182880" rIns="640080" bIns="182880">
            <a:noAutofit/>
          </a:bodyPr>
          <a:lstStyle>
            <a:lvl1pPr marL="0" indent="0">
              <a:buNone/>
              <a:defRPr lang="en-US" sz="1600" b="1" dirty="0"/>
            </a:lvl1pPr>
            <a:lvl2pPr marL="548640" indent="-182880">
              <a:lnSpc>
                <a:spcPct val="100000"/>
              </a:lnSpc>
              <a:spcBef>
                <a:spcPts val="300"/>
              </a:spcBef>
              <a:spcAft>
                <a:spcPts val="300"/>
              </a:spcAft>
              <a:buFont typeface="Arial" panose="020B0604020202020204" pitchFamily="34" charset="0"/>
              <a:buChar char="•"/>
              <a:defRPr lang="en-US" sz="1400" dirty="0" smtClean="0"/>
            </a:lvl2pPr>
            <a:lvl3pPr marL="548640" indent="-182880">
              <a:lnSpc>
                <a:spcPct val="100000"/>
              </a:lnSpc>
              <a:spcBef>
                <a:spcPts val="100"/>
              </a:spcBef>
              <a:buFont typeface="Arial" panose="020B0604020202020204" pitchFamily="34" charset="0"/>
              <a:buChar char="◦"/>
              <a:defRPr lang="en-US" sz="1400" dirty="0"/>
            </a:lvl3pPr>
            <a:lvl4pPr marL="731520" indent="-182880">
              <a:lnSpc>
                <a:spcPct val="100000"/>
              </a:lnSpc>
              <a:spcBef>
                <a:spcPts val="300"/>
              </a:spcBef>
              <a:spcAft>
                <a:spcPts val="300"/>
              </a:spcAft>
              <a:buFont typeface="Arial" panose="020B0604020202020204" pitchFamily="34" charset="0"/>
              <a:buChar char="-"/>
              <a:defRPr lang="en-US" sz="1400" dirty="0" smtClean="0"/>
            </a:lvl4pPr>
            <a:lvl5pPr marL="914400" indent="-182880">
              <a:lnSpc>
                <a:spcPct val="100000"/>
              </a:lnSpc>
              <a:spcBef>
                <a:spcPts val="300"/>
              </a:spcBef>
              <a:spcAft>
                <a:spcPts val="300"/>
              </a:spcAft>
              <a:buFont typeface="Arial" panose="020B0604020202020204" pitchFamily="34" charset="0"/>
              <a:buChar char="◦"/>
              <a:defRPr lang="en-US" sz="1400" dirty="0"/>
            </a:lvl5pPr>
            <a:lvl6pPr marL="1097280" indent="-182880">
              <a:lnSpc>
                <a:spcPct val="100000"/>
              </a:lnSpc>
              <a:spcBef>
                <a:spcPts val="300"/>
              </a:spcBef>
              <a:spcAft>
                <a:spcPts val="300"/>
              </a:spcAft>
              <a:buFont typeface="Wingdings" panose="05000000000000000000" pitchFamily="2" charset="2"/>
              <a:buChar char="§"/>
              <a:defRPr sz="140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8">
            <a:extLst>
              <a:ext uri="{FF2B5EF4-FFF2-40B4-BE49-F238E27FC236}">
                <a16:creationId xmlns:a16="http://schemas.microsoft.com/office/drawing/2014/main" id="{4A302066-7B9E-F90D-A634-1CEEF4EAA7FF}"/>
              </a:ext>
            </a:extLst>
          </p:cNvPr>
          <p:cNvSpPr>
            <a:spLocks noGrp="1"/>
          </p:cNvSpPr>
          <p:nvPr>
            <p:ph sz="quarter" idx="16"/>
          </p:nvPr>
        </p:nvSpPr>
        <p:spPr>
          <a:xfrm>
            <a:off x="6427365" y="1092200"/>
            <a:ext cx="5201213" cy="2551584"/>
          </a:xfrm>
          <a:prstGeom prst="rect">
            <a:avLst/>
          </a:prstGeom>
        </p:spPr>
        <p:txBody>
          <a:bodyPr lIns="0" tIns="0" rIns="0" bIns="0"/>
          <a:lstStyle>
            <a:lvl1pPr marL="0" indent="0">
              <a:lnSpc>
                <a:spcPct val="100000"/>
              </a:lnSpc>
              <a:spcBef>
                <a:spcPts val="300"/>
              </a:spcBef>
              <a:spcAft>
                <a:spcPts val="300"/>
              </a:spcAft>
              <a:buFont typeface="Arial" panose="020B0604020202020204" pitchFamily="34" charset="0"/>
              <a:buNone/>
              <a:defRPr sz="1600" b="1" i="0"/>
            </a:lvl1pPr>
            <a:lvl2pPr marL="548640" indent="-182880">
              <a:lnSpc>
                <a:spcPct val="100000"/>
              </a:lnSpc>
              <a:spcBef>
                <a:spcPts val="300"/>
              </a:spcBef>
              <a:spcAft>
                <a:spcPts val="300"/>
              </a:spcAft>
              <a:defRPr sz="1400"/>
            </a:lvl2pPr>
            <a:lvl3pPr marL="731520" indent="-182880">
              <a:lnSpc>
                <a:spcPct val="100000"/>
              </a:lnSpc>
              <a:spcBef>
                <a:spcPts val="300"/>
              </a:spcBef>
              <a:spcAft>
                <a:spcPts val="300"/>
              </a:spcAft>
              <a:buFont typeface="Arial" panose="020B0604020202020204" pitchFamily="34" charset="0"/>
              <a:buChar char="-"/>
              <a:defRPr sz="1400"/>
            </a:lvl3pPr>
            <a:lvl4pPr marL="914400" indent="-182880">
              <a:lnSpc>
                <a:spcPct val="100000"/>
              </a:lnSpc>
              <a:spcBef>
                <a:spcPts val="300"/>
              </a:spcBef>
              <a:spcAft>
                <a:spcPts val="300"/>
              </a:spcAft>
              <a:buFont typeface="Arial" panose="020B0604020202020204" pitchFamily="34" charset="0"/>
              <a:buChar char="◦"/>
              <a:defRPr sz="1400"/>
            </a:lvl4pPr>
            <a:lvl5pPr marL="1097280" indent="-182880">
              <a:lnSpc>
                <a:spcPct val="100000"/>
              </a:lnSpc>
              <a:spcBef>
                <a:spcPts val="300"/>
              </a:spcBef>
              <a:spcAft>
                <a:spcPts val="300"/>
              </a:spcAft>
              <a:buFont typeface="Wingdings" panose="05000000000000000000" pitchFamily="2"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13455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with Social">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21CF500-4BD3-92C6-CCBD-156DED65A672}"/>
              </a:ext>
            </a:extLst>
          </p:cNvPr>
          <p:cNvSpPr>
            <a:spLocks noGrp="1"/>
          </p:cNvSpPr>
          <p:nvPr>
            <p:ph type="title"/>
          </p:nvPr>
        </p:nvSpPr>
        <p:spPr>
          <a:xfrm>
            <a:off x="530868" y="1430448"/>
            <a:ext cx="5565131" cy="1848259"/>
          </a:xfrm>
        </p:spPr>
        <p:txBody>
          <a:bodyPr anchor="ctr"/>
          <a:lstStyle>
            <a:lvl1pPr>
              <a:defRPr sz="4000"/>
            </a:lvl1pPr>
          </a:lstStyle>
          <a:p>
            <a:r>
              <a:rPr lang="en-US" dirty="0"/>
              <a:t>Click to edit Master title style</a:t>
            </a:r>
          </a:p>
        </p:txBody>
      </p:sp>
      <p:sp>
        <p:nvSpPr>
          <p:cNvPr id="22" name="Text Placeholder 22">
            <a:extLst>
              <a:ext uri="{FF2B5EF4-FFF2-40B4-BE49-F238E27FC236}">
                <a16:creationId xmlns:a16="http://schemas.microsoft.com/office/drawing/2014/main" id="{5BFBC12E-0B6E-E8C7-9088-B497FB49171C}"/>
              </a:ext>
            </a:extLst>
          </p:cNvPr>
          <p:cNvSpPr>
            <a:spLocks noGrp="1"/>
          </p:cNvSpPr>
          <p:nvPr>
            <p:ph type="body" sz="quarter" idx="13"/>
          </p:nvPr>
        </p:nvSpPr>
        <p:spPr>
          <a:xfrm>
            <a:off x="530868" y="3501136"/>
            <a:ext cx="5565131"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62E7750B-0863-BB91-0C67-54B5E9B868D6}"/>
              </a:ext>
            </a:extLst>
          </p:cNvPr>
          <p:cNvSpPr txBox="1"/>
          <p:nvPr userDrawn="1"/>
        </p:nvSpPr>
        <p:spPr>
          <a:xfrm>
            <a:off x="8032876" y="1370524"/>
            <a:ext cx="3625724" cy="369332"/>
          </a:xfrm>
          <a:prstGeom prst="rect">
            <a:avLst/>
          </a:prstGeom>
          <a:noFill/>
        </p:spPr>
        <p:txBody>
          <a:bodyPr wrap="square" rtlCol="0">
            <a:spAutoFit/>
          </a:bodyPr>
          <a:lstStyle/>
          <a:p>
            <a:r>
              <a:rPr lang="en-US" b="1" dirty="0"/>
              <a:t>Learn More</a:t>
            </a:r>
          </a:p>
        </p:txBody>
      </p:sp>
      <p:sp>
        <p:nvSpPr>
          <p:cNvPr id="7" name="TextBox 6">
            <a:extLst>
              <a:ext uri="{FF2B5EF4-FFF2-40B4-BE49-F238E27FC236}">
                <a16:creationId xmlns:a16="http://schemas.microsoft.com/office/drawing/2014/main" id="{3B961C0C-432D-CBAD-EA65-6543DA81C252}"/>
              </a:ext>
            </a:extLst>
          </p:cNvPr>
          <p:cNvSpPr txBox="1"/>
          <p:nvPr userDrawn="1"/>
        </p:nvSpPr>
        <p:spPr>
          <a:xfrm>
            <a:off x="8054878" y="1783080"/>
            <a:ext cx="3320924" cy="338554"/>
          </a:xfrm>
          <a:prstGeom prst="rect">
            <a:avLst/>
          </a:prstGeom>
          <a:noFill/>
        </p:spPr>
        <p:txBody>
          <a:bodyPr wrap="square" rtlCol="0">
            <a:spAutoFit/>
          </a:bodyPr>
          <a:lstStyle/>
          <a:p>
            <a:r>
              <a:rPr lang="en-US" sz="1600" dirty="0">
                <a:solidFill>
                  <a:srgbClr val="00829B"/>
                </a:solidFill>
              </a:rPr>
              <a:t>www.ercot.com</a:t>
            </a:r>
          </a:p>
        </p:txBody>
      </p:sp>
      <p:sp>
        <p:nvSpPr>
          <p:cNvPr id="8" name="TextBox 7">
            <a:extLst>
              <a:ext uri="{FF2B5EF4-FFF2-40B4-BE49-F238E27FC236}">
                <a16:creationId xmlns:a16="http://schemas.microsoft.com/office/drawing/2014/main" id="{74781169-74C0-5084-B1E5-21B24E64EBD9}"/>
              </a:ext>
            </a:extLst>
          </p:cNvPr>
          <p:cNvSpPr txBox="1"/>
          <p:nvPr userDrawn="1"/>
        </p:nvSpPr>
        <p:spPr>
          <a:xfrm>
            <a:off x="8032876" y="2442045"/>
            <a:ext cx="3625724" cy="369332"/>
          </a:xfrm>
          <a:prstGeom prst="rect">
            <a:avLst/>
          </a:prstGeom>
          <a:noFill/>
        </p:spPr>
        <p:txBody>
          <a:bodyPr wrap="square" rtlCol="0">
            <a:spAutoFit/>
          </a:bodyPr>
          <a:lstStyle/>
          <a:p>
            <a:r>
              <a:rPr lang="en-US" b="1" dirty="0"/>
              <a:t>Download ERCOT Mobile App</a:t>
            </a:r>
          </a:p>
        </p:txBody>
      </p:sp>
      <p:pic>
        <p:nvPicPr>
          <p:cNvPr id="9" name="Graphic 8" descr="Google play logo on the left and App Store logo on the right">
            <a:extLst>
              <a:ext uri="{FF2B5EF4-FFF2-40B4-BE49-F238E27FC236}">
                <a16:creationId xmlns:a16="http://schemas.microsoft.com/office/drawing/2014/main" id="{4CC00E98-A942-2688-815D-B898449C0BC2}"/>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41368" y="2987763"/>
            <a:ext cx="2635124" cy="367447"/>
          </a:xfrm>
          <a:prstGeom prst="rect">
            <a:avLst/>
          </a:prstGeom>
        </p:spPr>
      </p:pic>
      <p:sp>
        <p:nvSpPr>
          <p:cNvPr id="10" name="TextBox 9">
            <a:extLst>
              <a:ext uri="{FF2B5EF4-FFF2-40B4-BE49-F238E27FC236}">
                <a16:creationId xmlns:a16="http://schemas.microsoft.com/office/drawing/2014/main" id="{1EBBA5BE-9DD2-6EE7-CE28-D076D6D33E94}"/>
              </a:ext>
            </a:extLst>
          </p:cNvPr>
          <p:cNvSpPr txBox="1"/>
          <p:nvPr userDrawn="1"/>
        </p:nvSpPr>
        <p:spPr>
          <a:xfrm>
            <a:off x="8054878" y="3786789"/>
            <a:ext cx="3625724" cy="369332"/>
          </a:xfrm>
          <a:prstGeom prst="rect">
            <a:avLst/>
          </a:prstGeom>
          <a:noFill/>
        </p:spPr>
        <p:txBody>
          <a:bodyPr wrap="square" rtlCol="0">
            <a:spAutoFit/>
          </a:bodyPr>
          <a:lstStyle/>
          <a:p>
            <a:r>
              <a:rPr lang="en-US" b="1" dirty="0"/>
              <a:t>Connect With Us</a:t>
            </a:r>
          </a:p>
        </p:txBody>
      </p:sp>
      <p:pic>
        <p:nvPicPr>
          <p:cNvPr id="11" name="Graphic 10" descr="Instagram icon">
            <a:extLst>
              <a:ext uri="{FF2B5EF4-FFF2-40B4-BE49-F238E27FC236}">
                <a16:creationId xmlns:a16="http://schemas.microsoft.com/office/drawing/2014/main" id="{808F1D0F-170C-B600-9B14-471787DABDB6}"/>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326128" y="4359746"/>
            <a:ext cx="314995" cy="314995"/>
          </a:xfrm>
          <a:prstGeom prst="rect">
            <a:avLst/>
          </a:prstGeom>
        </p:spPr>
      </p:pic>
      <p:sp>
        <p:nvSpPr>
          <p:cNvPr id="12" name="TextBox 11">
            <a:extLst>
              <a:ext uri="{FF2B5EF4-FFF2-40B4-BE49-F238E27FC236}">
                <a16:creationId xmlns:a16="http://schemas.microsoft.com/office/drawing/2014/main" id="{80EB4558-FE65-DD30-A396-E7A22D6A4264}"/>
              </a:ext>
            </a:extLst>
          </p:cNvPr>
          <p:cNvSpPr txBox="1"/>
          <p:nvPr userDrawn="1"/>
        </p:nvSpPr>
        <p:spPr>
          <a:xfrm>
            <a:off x="8715473" y="4378550"/>
            <a:ext cx="3098730" cy="307777"/>
          </a:xfrm>
          <a:prstGeom prst="rect">
            <a:avLst/>
          </a:prstGeom>
          <a:noFill/>
        </p:spPr>
        <p:txBody>
          <a:bodyPr wrap="square" rtlCol="0">
            <a:spAutoFit/>
          </a:bodyPr>
          <a:lstStyle/>
          <a:p>
            <a:r>
              <a:rPr lang="en-US" sz="1400" dirty="0"/>
              <a:t>facebook.com/ERCOTISO</a:t>
            </a:r>
          </a:p>
        </p:txBody>
      </p:sp>
      <p:pic>
        <p:nvPicPr>
          <p:cNvPr id="13" name="Graphic 12" descr="Twitter or X  icon">
            <a:extLst>
              <a:ext uri="{FF2B5EF4-FFF2-40B4-BE49-F238E27FC236}">
                <a16:creationId xmlns:a16="http://schemas.microsoft.com/office/drawing/2014/main" id="{787C2377-716C-DE29-E499-06278CE1DB08}"/>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6128" y="4816173"/>
            <a:ext cx="314995" cy="314995"/>
          </a:xfrm>
          <a:prstGeom prst="rect">
            <a:avLst/>
          </a:prstGeom>
        </p:spPr>
      </p:pic>
      <p:sp>
        <p:nvSpPr>
          <p:cNvPr id="14" name="TextBox 13">
            <a:extLst>
              <a:ext uri="{FF2B5EF4-FFF2-40B4-BE49-F238E27FC236}">
                <a16:creationId xmlns:a16="http://schemas.microsoft.com/office/drawing/2014/main" id="{D6BFB969-D759-088E-D454-9701B3843365}"/>
              </a:ext>
            </a:extLst>
          </p:cNvPr>
          <p:cNvSpPr txBox="1"/>
          <p:nvPr userDrawn="1"/>
        </p:nvSpPr>
        <p:spPr>
          <a:xfrm>
            <a:off x="8715473" y="4823175"/>
            <a:ext cx="2108130" cy="307777"/>
          </a:xfrm>
          <a:prstGeom prst="rect">
            <a:avLst/>
          </a:prstGeom>
          <a:noFill/>
        </p:spPr>
        <p:txBody>
          <a:bodyPr wrap="square" lIns="91440" tIns="45720" rIns="91440" bIns="45720" rtlCol="0" anchor="t">
            <a:spAutoFit/>
          </a:bodyPr>
          <a:lstStyle/>
          <a:p>
            <a:r>
              <a:rPr lang="en-US" sz="1400" dirty="0"/>
              <a:t>x.com/ercot_iso</a:t>
            </a:r>
          </a:p>
        </p:txBody>
      </p:sp>
      <p:pic>
        <p:nvPicPr>
          <p:cNvPr id="15" name="Graphic 14" descr="LinkedIn icon">
            <a:extLst>
              <a:ext uri="{FF2B5EF4-FFF2-40B4-BE49-F238E27FC236}">
                <a16:creationId xmlns:a16="http://schemas.microsoft.com/office/drawing/2014/main" id="{44604974-1959-249D-D54A-C4A63E150B5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8326128" y="5292078"/>
            <a:ext cx="314995" cy="314995"/>
          </a:xfrm>
          <a:prstGeom prst="rect">
            <a:avLst/>
          </a:prstGeom>
        </p:spPr>
      </p:pic>
      <p:sp>
        <p:nvSpPr>
          <p:cNvPr id="16" name="TextBox 15">
            <a:extLst>
              <a:ext uri="{FF2B5EF4-FFF2-40B4-BE49-F238E27FC236}">
                <a16:creationId xmlns:a16="http://schemas.microsoft.com/office/drawing/2014/main" id="{2405696A-1EA6-9F4D-1D36-33EB7B0D95CF}"/>
              </a:ext>
            </a:extLst>
          </p:cNvPr>
          <p:cNvSpPr txBox="1"/>
          <p:nvPr userDrawn="1"/>
        </p:nvSpPr>
        <p:spPr>
          <a:xfrm>
            <a:off x="8715473" y="5299080"/>
            <a:ext cx="3132351" cy="307777"/>
          </a:xfrm>
          <a:prstGeom prst="rect">
            <a:avLst/>
          </a:prstGeom>
          <a:noFill/>
        </p:spPr>
        <p:txBody>
          <a:bodyPr wrap="square" lIns="91440" tIns="45720" rIns="91440" bIns="45720" rtlCol="0" anchor="t">
            <a:spAutoFit/>
          </a:bodyPr>
          <a:lstStyle/>
          <a:p>
            <a:r>
              <a:rPr lang="en-US" sz="1400" dirty="0"/>
              <a:t>linkedin.com/company/ercot</a:t>
            </a:r>
          </a:p>
        </p:txBody>
      </p:sp>
      <p:pic>
        <p:nvPicPr>
          <p:cNvPr id="17" name="Graphic 16" descr="Instagram icon">
            <a:extLst>
              <a:ext uri="{FF2B5EF4-FFF2-40B4-BE49-F238E27FC236}">
                <a16:creationId xmlns:a16="http://schemas.microsoft.com/office/drawing/2014/main" id="{253A132C-4DFA-62F1-D25A-9C176280377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326128" y="5773360"/>
            <a:ext cx="314996" cy="314996"/>
          </a:xfrm>
          <a:prstGeom prst="rect">
            <a:avLst/>
          </a:prstGeom>
        </p:spPr>
      </p:pic>
      <p:sp>
        <p:nvSpPr>
          <p:cNvPr id="18" name="TextBox 17">
            <a:extLst>
              <a:ext uri="{FF2B5EF4-FFF2-40B4-BE49-F238E27FC236}">
                <a16:creationId xmlns:a16="http://schemas.microsoft.com/office/drawing/2014/main" id="{C36F1584-300D-A8F1-CE34-0DF564E44055}"/>
              </a:ext>
              <a:ext uri="{C183D7F6-B498-43B3-948B-1728B52AA6E4}">
                <adec:decorative xmlns:adec="http://schemas.microsoft.com/office/drawing/2017/decorative" val="0"/>
              </a:ext>
            </a:extLst>
          </p:cNvPr>
          <p:cNvSpPr txBox="1"/>
          <p:nvPr userDrawn="1"/>
        </p:nvSpPr>
        <p:spPr>
          <a:xfrm>
            <a:off x="8706121" y="5773359"/>
            <a:ext cx="3132351" cy="307777"/>
          </a:xfrm>
          <a:prstGeom prst="rect">
            <a:avLst/>
          </a:prstGeom>
          <a:noFill/>
        </p:spPr>
        <p:txBody>
          <a:bodyPr wrap="square" lIns="91440" tIns="45720" rIns="91440" bIns="45720" rtlCol="0" anchor="t">
            <a:spAutoFit/>
          </a:bodyPr>
          <a:lstStyle/>
          <a:p>
            <a:r>
              <a:rPr lang="en-US" sz="1400" dirty="0"/>
              <a:t>instagram.com/ercot_iso</a:t>
            </a:r>
          </a:p>
        </p:txBody>
      </p:sp>
      <p:sp>
        <p:nvSpPr>
          <p:cNvPr id="20" name="Footer Placeholder 3">
            <a:extLst>
              <a:ext uri="{FF2B5EF4-FFF2-40B4-BE49-F238E27FC236}">
                <a16:creationId xmlns:a16="http://schemas.microsoft.com/office/drawing/2014/main" id="{7C754C4F-B602-D803-BB7A-BEE1415CE0E5}"/>
              </a:ext>
            </a:extLst>
          </p:cNvPr>
          <p:cNvSpPr>
            <a:spLocks noGrp="1"/>
          </p:cNvSpPr>
          <p:nvPr>
            <p:ph type="ftr" sz="quarter" idx="11"/>
          </p:nvPr>
        </p:nvSpPr>
        <p:spPr>
          <a:xfrm>
            <a:off x="530869" y="6356350"/>
            <a:ext cx="5565131"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18,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786056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lide with Social">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511CB1D-D7A8-8516-A8D6-FDE88BB37837}"/>
              </a:ext>
            </a:extLst>
          </p:cNvPr>
          <p:cNvSpPr>
            <a:spLocks noGrp="1"/>
          </p:cNvSpPr>
          <p:nvPr>
            <p:ph type="title"/>
          </p:nvPr>
        </p:nvSpPr>
        <p:spPr>
          <a:xfrm>
            <a:off x="530868" y="1430448"/>
            <a:ext cx="5565132" cy="1848259"/>
          </a:xfrm>
        </p:spPr>
        <p:txBody>
          <a:bodyPr anchor="ctr"/>
          <a:lstStyle>
            <a:lvl1pPr>
              <a:defRPr sz="4000"/>
            </a:lvl1pPr>
          </a:lstStyle>
          <a:p>
            <a:r>
              <a:rPr lang="en-US" dirty="0"/>
              <a:t>Click to edit Master title style</a:t>
            </a:r>
          </a:p>
        </p:txBody>
      </p:sp>
      <p:sp>
        <p:nvSpPr>
          <p:cNvPr id="26" name="Text Placeholder 22">
            <a:extLst>
              <a:ext uri="{FF2B5EF4-FFF2-40B4-BE49-F238E27FC236}">
                <a16:creationId xmlns:a16="http://schemas.microsoft.com/office/drawing/2014/main" id="{7DB85F87-C4AC-5AA2-4395-ABB6B533D5DF}"/>
              </a:ext>
            </a:extLst>
          </p:cNvPr>
          <p:cNvSpPr>
            <a:spLocks noGrp="1"/>
          </p:cNvSpPr>
          <p:nvPr>
            <p:ph type="body" sz="quarter" idx="13"/>
          </p:nvPr>
        </p:nvSpPr>
        <p:spPr>
          <a:xfrm>
            <a:off x="530868" y="3501136"/>
            <a:ext cx="5565132"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5" name="Footer Placeholder 3">
            <a:extLst>
              <a:ext uri="{FF2B5EF4-FFF2-40B4-BE49-F238E27FC236}">
                <a16:creationId xmlns:a16="http://schemas.microsoft.com/office/drawing/2014/main" id="{524951DF-39E3-E4DB-EB22-28C36CEEB99F}"/>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18,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7099429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ppendix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0"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ERCOT logo">
            <a:extLst>
              <a:ext uri="{FF2B5EF4-FFF2-40B4-BE49-F238E27FC236}">
                <a16:creationId xmlns:a16="http://schemas.microsoft.com/office/drawing/2014/main" id="{B751E01E-9D1B-AB32-9537-F544F49949E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37956" y="108220"/>
            <a:ext cx="703682" cy="259285"/>
          </a:xfrm>
          <a:prstGeom prst="rect">
            <a:avLst/>
          </a:prstGeom>
        </p:spPr>
      </p:pic>
      <p:sp>
        <p:nvSpPr>
          <p:cNvPr id="2" name="Title 1">
            <a:extLst>
              <a:ext uri="{FF2B5EF4-FFF2-40B4-BE49-F238E27FC236}">
                <a16:creationId xmlns:a16="http://schemas.microsoft.com/office/drawing/2014/main" id="{C5AB5A33-CD56-3912-4016-20DF30F14CCA}"/>
              </a:ext>
            </a:extLst>
          </p:cNvPr>
          <p:cNvSpPr>
            <a:spLocks noGrp="1"/>
          </p:cNvSpPr>
          <p:nvPr>
            <p:ph type="title"/>
          </p:nvPr>
        </p:nvSpPr>
        <p:spPr>
          <a:xfrm>
            <a:off x="530869" y="1430448"/>
            <a:ext cx="4064224" cy="1848259"/>
          </a:xfrm>
        </p:spPr>
        <p:txBody>
          <a:bodyPr anchor="ctr"/>
          <a:lstStyle>
            <a:lvl1pPr>
              <a:defRPr sz="4000"/>
            </a:lvl1pPr>
          </a:lstStyle>
          <a:p>
            <a:r>
              <a:rPr lang="en-US" dirty="0"/>
              <a:t>Click to edit Master title style</a:t>
            </a:r>
          </a:p>
        </p:txBody>
      </p:sp>
      <p:sp>
        <p:nvSpPr>
          <p:cNvPr id="23" name="Text Placeholder 22">
            <a:extLst>
              <a:ext uri="{FF2B5EF4-FFF2-40B4-BE49-F238E27FC236}">
                <a16:creationId xmlns:a16="http://schemas.microsoft.com/office/drawing/2014/main" id="{113BE72E-F22F-EA59-A56F-ACBBDAEAF810}"/>
              </a:ext>
            </a:extLst>
          </p:cNvPr>
          <p:cNvSpPr>
            <a:spLocks noGrp="1"/>
          </p:cNvSpPr>
          <p:nvPr>
            <p:ph type="body" sz="quarter" idx="13"/>
          </p:nvPr>
        </p:nvSpPr>
        <p:spPr>
          <a:xfrm>
            <a:off x="530869" y="3501136"/>
            <a:ext cx="4078434"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7" name="Text Placeholder 6">
            <a:extLst>
              <a:ext uri="{FF2B5EF4-FFF2-40B4-BE49-F238E27FC236}">
                <a16:creationId xmlns:a16="http://schemas.microsoft.com/office/drawing/2014/main" id="{6A05AE35-B341-C586-A0DD-9B916DA1D819}"/>
              </a:ext>
            </a:extLst>
          </p:cNvPr>
          <p:cNvSpPr>
            <a:spLocks noGrp="1"/>
          </p:cNvSpPr>
          <p:nvPr>
            <p:ph type="body" sz="quarter" idx="14"/>
          </p:nvPr>
        </p:nvSpPr>
        <p:spPr>
          <a:xfrm>
            <a:off x="5076825" y="1371600"/>
            <a:ext cx="65817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18,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grpSp>
        <p:nvGrpSpPr>
          <p:cNvPr id="8" name="Group 7" descr="Confidential document label">
            <a:extLst>
              <a:ext uri="{FF2B5EF4-FFF2-40B4-BE49-F238E27FC236}">
                <a16:creationId xmlns:a16="http://schemas.microsoft.com/office/drawing/2014/main" id="{CDD9FF63-9408-EDE4-8E4D-207871A99374}"/>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0E25432-F52F-28E3-5AF1-36B3BEC45282}"/>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89B3A409-F400-7551-A8C4-6293E631585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1964674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C062-513C-DF24-5E8C-7A974D572078}"/>
              </a:ext>
            </a:extLst>
          </p:cNvPr>
          <p:cNvSpPr>
            <a:spLocks noGrp="1"/>
          </p:cNvSpPr>
          <p:nvPr>
            <p:ph type="ctrTitle"/>
          </p:nvPr>
        </p:nvSpPr>
        <p:spPr>
          <a:xfrm>
            <a:off x="533400" y="1122363"/>
            <a:ext cx="11125200" cy="2387600"/>
          </a:xfrm>
        </p:spPr>
        <p:txBody>
          <a:bodyPr anchor="ctr">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532C3F11-2763-0216-A1B0-5E8B4FA80139}"/>
              </a:ext>
            </a:extLst>
          </p:cNvPr>
          <p:cNvSpPr>
            <a:spLocks noGrp="1"/>
          </p:cNvSpPr>
          <p:nvPr>
            <p:ph type="subTitle" idx="1"/>
          </p:nvPr>
        </p:nvSpPr>
        <p:spPr>
          <a:xfrm>
            <a:off x="533400" y="3602038"/>
            <a:ext cx="11125200" cy="1655762"/>
          </a:xfrm>
        </p:spPr>
        <p:txBody>
          <a:bodyPr wrap="square"/>
          <a:lstStyle>
            <a:lvl1pPr marL="0" indent="0" algn="ctr">
              <a:buNone/>
              <a:defRPr sz="2400" b="1">
                <a:solidFill>
                  <a:srgbClr val="00829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E95C98B8-43D7-C7B4-9956-25AC1BBC5587}"/>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C6E9BF30-5D82-5572-733E-882E0C0D3307}"/>
              </a:ext>
            </a:extLst>
          </p:cNvPr>
          <p:cNvSpPr>
            <a:spLocks noGrp="1"/>
          </p:cNvSpPr>
          <p:nvPr>
            <p:ph type="dt" sz="half" idx="10"/>
          </p:nvPr>
        </p:nvSpPr>
        <p:spPr/>
        <p:txBody>
          <a:bodyPr/>
          <a:lstStyle/>
          <a:p>
            <a:fld id="{8D345B5F-6A76-46F9-AC11-757A044249AE}" type="datetime4">
              <a:rPr lang="en-US" smtClean="0"/>
              <a:t>August 18, 2026</a:t>
            </a:fld>
            <a:endParaRPr lang="en-US" dirty="0"/>
          </a:p>
        </p:txBody>
      </p:sp>
      <p:sp>
        <p:nvSpPr>
          <p:cNvPr id="6" name="Slide Number Placeholder 5">
            <a:extLst>
              <a:ext uri="{FF2B5EF4-FFF2-40B4-BE49-F238E27FC236}">
                <a16:creationId xmlns:a16="http://schemas.microsoft.com/office/drawing/2014/main" id="{BB5906F4-426A-AD9D-021A-D7E95E349F77}"/>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4265130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14560760-0B16-41B8-81DA-58FA2187E1CC}" type="datetime4">
              <a:rPr lang="en-US" smtClean="0"/>
              <a:t>August 18,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241991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eynote with Sidebar">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EF24F99E-0EFC-4E0E-5FA5-D6E2097368DF}"/>
              </a:ext>
            </a:extLst>
          </p:cNvPr>
          <p:cNvSpPr>
            <a:spLocks noGrp="1"/>
          </p:cNvSpPr>
          <p:nvPr>
            <p:ph type="title"/>
          </p:nvPr>
        </p:nvSpPr>
        <p:spPr>
          <a:xfrm>
            <a:off x="1257300" y="457200"/>
            <a:ext cx="5991225" cy="914400"/>
          </a:xfrm>
          <a:prstGeom prst="rect">
            <a:avLst/>
          </a:prstGeom>
          <a:noFill/>
        </p:spPr>
        <p:txBody>
          <a:bodyPr vert="horz" lIns="0" tIns="0" rIns="0" bIns="0" rtlCol="0" anchor="t">
            <a:normAutofit/>
          </a:bodyPr>
          <a:lstStyle/>
          <a:p>
            <a:r>
              <a:rPr lang="en-US" dirty="0"/>
              <a:t>Click to edit Master title style</a:t>
            </a:r>
          </a:p>
        </p:txBody>
      </p:sp>
      <p:sp>
        <p:nvSpPr>
          <p:cNvPr id="13" name="Text Placeholder 12">
            <a:extLst>
              <a:ext uri="{FF2B5EF4-FFF2-40B4-BE49-F238E27FC236}">
                <a16:creationId xmlns:a16="http://schemas.microsoft.com/office/drawing/2014/main" id="{56CB17BE-2CF2-5B69-2FA2-C556C75E78C7}"/>
              </a:ext>
            </a:extLst>
          </p:cNvPr>
          <p:cNvSpPr>
            <a:spLocks noGrp="1"/>
          </p:cNvSpPr>
          <p:nvPr>
            <p:ph type="body" sz="quarter" idx="17"/>
          </p:nvPr>
        </p:nvSpPr>
        <p:spPr>
          <a:xfrm>
            <a:off x="495299" y="1676400"/>
            <a:ext cx="6791325" cy="26098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300" y="4463716"/>
            <a:ext cx="6800850" cy="174457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8C5D5F82-2DE8-D31E-AE3D-018BD935DE3D}"/>
              </a:ext>
            </a:extLst>
          </p:cNvPr>
          <p:cNvSpPr>
            <a:spLocks noGrp="1"/>
          </p:cNvSpPr>
          <p:nvPr>
            <p:ph idx="16"/>
          </p:nvPr>
        </p:nvSpPr>
        <p:spPr>
          <a:xfrm>
            <a:off x="8077201" y="533400"/>
            <a:ext cx="3581400" cy="5638799"/>
          </a:xfrm>
        </p:spPr>
        <p:txBody>
          <a:bodyPr>
            <a:noAutofit/>
          </a:bodyPr>
          <a:lstStyle>
            <a:lvl1pPr>
              <a:defRPr lang="en-US" dirty="0"/>
            </a:lvl1pPr>
            <a:lvl2pPr>
              <a:defRPr lang="en-US" dirty="0"/>
            </a:lvl2pPr>
            <a:lvl3pPr>
              <a:defRPr lang="en-US" dirty="0"/>
            </a:lvl3pPr>
            <a:lvl4pPr>
              <a:defRPr lang="en-US" dirty="0"/>
            </a:lvl4pPr>
            <a:lvl5pPr>
              <a:defRPr lang="en-US" dirty="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1" y="6356350"/>
            <a:ext cx="6762749" cy="365125"/>
          </a:xfrm>
        </p:spPr>
        <p:txBody>
          <a:bodyPr wrap="square" lIns="0"/>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18, 2026</a:t>
            </a:fld>
            <a:endParaRPr lang="en-US" dirty="0"/>
          </a:p>
        </p:txBody>
      </p:sp>
      <p:sp>
        <p:nvSpPr>
          <p:cNvPr id="7" name="Rectangle 6">
            <a:extLst>
              <a:ext uri="{FF2B5EF4-FFF2-40B4-BE49-F238E27FC236}">
                <a16:creationId xmlns:a16="http://schemas.microsoft.com/office/drawing/2014/main" id="{155086D0-23A2-1C6B-A4BF-B6E909DA999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657475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note Horizontal">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11163300" cy="2619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299" y="4463716"/>
            <a:ext cx="11163298" cy="1744579"/>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18,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463351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3A0C87A-E909-99E5-543B-B8CA963FA44D}"/>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21" name="Text Placeholder 20">
            <a:extLst>
              <a:ext uri="{FF2B5EF4-FFF2-40B4-BE49-F238E27FC236}">
                <a16:creationId xmlns:a16="http://schemas.microsoft.com/office/drawing/2014/main" id="{43EC354D-D331-C418-3300-B354E37BE146}"/>
              </a:ext>
            </a:extLst>
          </p:cNvPr>
          <p:cNvSpPr>
            <a:spLocks noGrp="1"/>
          </p:cNvSpPr>
          <p:nvPr>
            <p:ph type="body" sz="quarter" idx="13"/>
          </p:nvPr>
        </p:nvSpPr>
        <p:spPr>
          <a:xfrm>
            <a:off x="495300" y="1981200"/>
            <a:ext cx="538162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AF89336-B087-2FA3-5FA7-10663E499445}"/>
              </a:ext>
            </a:extLst>
          </p:cNvPr>
          <p:cNvSpPr>
            <a:spLocks noGrp="1"/>
          </p:cNvSpPr>
          <p:nvPr>
            <p:ph type="body" sz="quarter" idx="14"/>
          </p:nvPr>
        </p:nvSpPr>
        <p:spPr>
          <a:xfrm>
            <a:off x="6343650" y="1971674"/>
            <a:ext cx="5314950" cy="4210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15AFFA6-4F88-DA05-B2CA-9691F408E98F}"/>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0AD51180-8907-F3FB-F8E0-201D1BE61650}"/>
              </a:ext>
            </a:extLst>
          </p:cNvPr>
          <p:cNvSpPr>
            <a:spLocks noGrp="1"/>
          </p:cNvSpPr>
          <p:nvPr>
            <p:ph type="dt" sz="half" idx="10"/>
          </p:nvPr>
        </p:nvSpPr>
        <p:spPr/>
        <p:txBody>
          <a:bodyPr/>
          <a:lstStyle/>
          <a:p>
            <a:fld id="{91B5BA03-1E8A-4A71-9375-E941FF070046}" type="datetime4">
              <a:rPr lang="en-US" smtClean="0"/>
              <a:t>August 18, 2026</a:t>
            </a:fld>
            <a:endParaRPr lang="en-US" dirty="0"/>
          </a:p>
        </p:txBody>
      </p:sp>
      <p:sp>
        <p:nvSpPr>
          <p:cNvPr id="7" name="Slide Number Placeholder 6">
            <a:extLst>
              <a:ext uri="{FF2B5EF4-FFF2-40B4-BE49-F238E27FC236}">
                <a16:creationId xmlns:a16="http://schemas.microsoft.com/office/drawing/2014/main" id="{A7C96C78-7C87-2BC7-8FE9-856E3E375E71}"/>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607544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BA45-4981-AC22-EC96-99A5E0901D64}"/>
              </a:ext>
            </a:extLst>
          </p:cNvPr>
          <p:cNvSpPr>
            <a:spLocks noGrp="1"/>
          </p:cNvSpPr>
          <p:nvPr>
            <p:ph type="title"/>
          </p:nvPr>
        </p:nvSpPr>
        <p:spPr>
          <a:xfrm>
            <a:off x="1257300" y="461962"/>
            <a:ext cx="4838700" cy="1527094"/>
          </a:xfrm>
        </p:spPr>
        <p:txBody>
          <a:bodyPr anchor="t">
            <a:normAutofit/>
          </a:bodyPr>
          <a:lstStyle>
            <a:lvl1pPr>
              <a:defRPr lang="en-US" dirty="0"/>
            </a:lvl1pPr>
          </a:lstStyle>
          <a:p>
            <a:r>
              <a:rPr lang="en-US" dirty="0"/>
              <a:t>Click to edit Master title style</a:t>
            </a:r>
          </a:p>
        </p:txBody>
      </p:sp>
      <p:sp>
        <p:nvSpPr>
          <p:cNvPr id="5" name="Date Placeholder 4">
            <a:extLst>
              <a:ext uri="{FF2B5EF4-FFF2-40B4-BE49-F238E27FC236}">
                <a16:creationId xmlns:a16="http://schemas.microsoft.com/office/drawing/2014/main" id="{D0273643-F605-4790-3956-B453E9FC90CB}"/>
              </a:ext>
            </a:extLst>
          </p:cNvPr>
          <p:cNvSpPr>
            <a:spLocks noGrp="1"/>
          </p:cNvSpPr>
          <p:nvPr>
            <p:ph type="dt" sz="half" idx="10"/>
          </p:nvPr>
        </p:nvSpPr>
        <p:spPr/>
        <p:txBody>
          <a:bodyPr/>
          <a:lstStyle/>
          <a:p>
            <a:fld id="{2DF188F8-67CB-419F-AAD4-5AB1C4EFBB40}" type="datetime4">
              <a:rPr lang="en-US" smtClean="0"/>
              <a:t>August 18, 2026</a:t>
            </a:fld>
            <a:endParaRPr lang="en-US" dirty="0"/>
          </a:p>
        </p:txBody>
      </p:sp>
      <p:sp>
        <p:nvSpPr>
          <p:cNvPr id="6" name="Footer Placeholder 5">
            <a:extLst>
              <a:ext uri="{FF2B5EF4-FFF2-40B4-BE49-F238E27FC236}">
                <a16:creationId xmlns:a16="http://schemas.microsoft.com/office/drawing/2014/main" id="{B0265AF8-0057-EBA2-2E30-0B741139752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85ADE8A-3AB5-3C00-B26E-3F6DD6EA52F2}"/>
              </a:ext>
            </a:extLst>
          </p:cNvPr>
          <p:cNvSpPr>
            <a:spLocks noGrp="1"/>
          </p:cNvSpPr>
          <p:nvPr>
            <p:ph type="sldNum" sz="quarter" idx="12"/>
          </p:nvPr>
        </p:nvSpPr>
        <p:spPr/>
        <p:txBody>
          <a:bodyPr/>
          <a:lstStyle/>
          <a:p>
            <a:fld id="{BCDE79FB-97BA-492B-8D57-F1373F9ADA95}" type="slidenum">
              <a:rPr lang="en-US" smtClean="0"/>
              <a:t>‹#›</a:t>
            </a:fld>
            <a:endParaRPr lang="en-US" dirty="0"/>
          </a:p>
        </p:txBody>
      </p:sp>
      <p:sp>
        <p:nvSpPr>
          <p:cNvPr id="16" name="Text Placeholder 15">
            <a:extLst>
              <a:ext uri="{FF2B5EF4-FFF2-40B4-BE49-F238E27FC236}">
                <a16:creationId xmlns:a16="http://schemas.microsoft.com/office/drawing/2014/main" id="{581ED5FB-5036-27D9-26F4-B48307D67C6E}"/>
              </a:ext>
            </a:extLst>
          </p:cNvPr>
          <p:cNvSpPr>
            <a:spLocks noGrp="1"/>
          </p:cNvSpPr>
          <p:nvPr>
            <p:ph type="body" sz="quarter" idx="13"/>
          </p:nvPr>
        </p:nvSpPr>
        <p:spPr>
          <a:xfrm>
            <a:off x="495300" y="2181225"/>
            <a:ext cx="5600700" cy="4000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B0ACB72E-F2A9-AC8B-FAC7-489B4728504C}"/>
              </a:ext>
            </a:extLst>
          </p:cNvPr>
          <p:cNvSpPr>
            <a:spLocks noGrp="1"/>
          </p:cNvSpPr>
          <p:nvPr>
            <p:ph type="body" sz="quarter" idx="14"/>
          </p:nvPr>
        </p:nvSpPr>
        <p:spPr>
          <a:xfrm>
            <a:off x="6457950" y="457200"/>
            <a:ext cx="5200650" cy="572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4595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197228CF-7CDD-26CC-CA47-4AF0A314BDEA}"/>
              </a:ext>
            </a:extLst>
          </p:cNvPr>
          <p:cNvSpPr>
            <a:spLocks noGrp="1"/>
          </p:cNvSpPr>
          <p:nvPr>
            <p:ph type="title"/>
          </p:nvPr>
        </p:nvSpPr>
        <p:spPr>
          <a:xfrm>
            <a:off x="1257300" y="457200"/>
            <a:ext cx="4838700" cy="1219200"/>
          </a:xfrm>
          <a:prstGeom prst="rect">
            <a:avLst/>
          </a:prstGeom>
          <a:noFill/>
        </p:spPr>
        <p:txBody>
          <a:bodyPr vert="horz" lIns="0" tIns="0" rIns="0" bIns="0" rtlCol="0" anchor="t">
            <a:normAutofit/>
          </a:bodyPr>
          <a:lstStyle/>
          <a:p>
            <a:r>
              <a:rPr lang="en-US" dirty="0"/>
              <a:t>Click to edit Master title style</a:t>
            </a:r>
          </a:p>
        </p:txBody>
      </p:sp>
      <p:sp>
        <p:nvSpPr>
          <p:cNvPr id="12" name="Text Placeholder 11">
            <a:extLst>
              <a:ext uri="{FF2B5EF4-FFF2-40B4-BE49-F238E27FC236}">
                <a16:creationId xmlns:a16="http://schemas.microsoft.com/office/drawing/2014/main" id="{C277CEE6-13A0-6BA8-8A3C-EA3A8B9CA323}"/>
              </a:ext>
            </a:extLst>
          </p:cNvPr>
          <p:cNvSpPr>
            <a:spLocks noGrp="1"/>
          </p:cNvSpPr>
          <p:nvPr>
            <p:ph type="body" sz="quarter" idx="13"/>
          </p:nvPr>
        </p:nvSpPr>
        <p:spPr>
          <a:xfrm>
            <a:off x="493776" y="2152650"/>
            <a:ext cx="5602224" cy="40195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5E24E62B-01AB-F5DE-E2D4-85B1DECC92BB}"/>
              </a:ext>
              <a:ext uri="{C183D7F6-B498-43B3-948B-1728B52AA6E4}">
                <adec:decorative xmlns:adec="http://schemas.microsoft.com/office/drawing/2017/decorative" val="1"/>
              </a:ext>
            </a:extLst>
          </p:cNvPr>
          <p:cNvSpPr>
            <a:spLocks noGrp="1"/>
          </p:cNvSpPr>
          <p:nvPr>
            <p:ph type="pic" idx="1"/>
          </p:nvPr>
        </p:nvSpPr>
        <p:spPr>
          <a:xfrm>
            <a:off x="6496050" y="0"/>
            <a:ext cx="569595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Rectangle 7">
            <a:extLst>
              <a:ext uri="{FF2B5EF4-FFF2-40B4-BE49-F238E27FC236}">
                <a16:creationId xmlns:a16="http://schemas.microsoft.com/office/drawing/2014/main" id="{4C33291D-BE72-DBF6-5318-1BD0E7127EE8}"/>
              </a:ext>
              <a:ext uri="{C183D7F6-B498-43B3-948B-1728B52AA6E4}">
                <adec:decorative xmlns:adec="http://schemas.microsoft.com/office/drawing/2017/decorative" val="1"/>
              </a:ext>
            </a:extLst>
          </p:cNvPr>
          <p:cNvSpPr/>
          <p:nvPr/>
        </p:nvSpPr>
        <p:spPr>
          <a:xfrm>
            <a:off x="10853288" y="6356350"/>
            <a:ext cx="1338712"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a:extLst>
              <a:ext uri="{FF2B5EF4-FFF2-40B4-BE49-F238E27FC236}">
                <a16:creationId xmlns:a16="http://schemas.microsoft.com/office/drawing/2014/main" id="{21138100-AC14-9CC0-AD86-426AD89D4336}"/>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1D796E23-B521-5C07-85E1-BA73A20DB266}"/>
              </a:ext>
            </a:extLst>
          </p:cNvPr>
          <p:cNvSpPr>
            <a:spLocks noGrp="1"/>
          </p:cNvSpPr>
          <p:nvPr>
            <p:ph type="dt" sz="half" idx="10"/>
          </p:nvPr>
        </p:nvSpPr>
        <p:spPr/>
        <p:txBody>
          <a:bodyPr/>
          <a:lstStyle/>
          <a:p>
            <a:fld id="{E710D0B2-8800-4E48-BDCE-A19E57C7C5AF}" type="datetime4">
              <a:rPr lang="en-US" smtClean="0"/>
              <a:t>August 18, 2026</a:t>
            </a:fld>
            <a:endParaRPr lang="en-US" dirty="0"/>
          </a:p>
        </p:txBody>
      </p:sp>
      <p:sp>
        <p:nvSpPr>
          <p:cNvPr id="7" name="Slide Number Placeholder 6">
            <a:extLst>
              <a:ext uri="{FF2B5EF4-FFF2-40B4-BE49-F238E27FC236}">
                <a16:creationId xmlns:a16="http://schemas.microsoft.com/office/drawing/2014/main" id="{742A00A7-6A1E-80A0-8EB9-F7F0592559B3}"/>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882312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18,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5728480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3.sv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1678F26-9E3A-1EC0-39CE-8DC562CAF93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l="59827" t="14818" r="10238" b="43257"/>
          <a:stretch>
            <a:fillRect/>
          </a:stretch>
        </p:blipFill>
        <p:spPr>
          <a:xfrm>
            <a:off x="-1" y="-1"/>
            <a:ext cx="12192001" cy="5732047"/>
          </a:xfrm>
          <a:prstGeom prst="rect">
            <a:avLst/>
          </a:prstGeom>
        </p:spPr>
      </p:pic>
      <p:sp>
        <p:nvSpPr>
          <p:cNvPr id="2" name="Rectangle 1">
            <a:extLst>
              <a:ext uri="{FF2B5EF4-FFF2-40B4-BE49-F238E27FC236}">
                <a16:creationId xmlns:a16="http://schemas.microsoft.com/office/drawing/2014/main" id="{F83DA6C0-622C-56B9-A11A-C7B46D6B1872}"/>
              </a:ext>
              <a:ext uri="{C183D7F6-B498-43B3-948B-1728B52AA6E4}">
                <adec:decorative xmlns:adec="http://schemas.microsoft.com/office/drawing/2017/decorative" val="1"/>
              </a:ext>
            </a:extLst>
          </p:cNvPr>
          <p:cNvSpPr>
            <a:spLocks/>
          </p:cNvSpPr>
          <p:nvPr userDrawn="1"/>
        </p:nvSpPr>
        <p:spPr>
          <a:xfrm>
            <a:off x="-1" y="0"/>
            <a:ext cx="6096001"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ERCOT logo white on background">
            <a:extLst>
              <a:ext uri="{FF2B5EF4-FFF2-40B4-BE49-F238E27FC236}">
                <a16:creationId xmlns:a16="http://schemas.microsoft.com/office/drawing/2014/main" id="{24916EE6-D8BD-2246-322B-E4425F0F9A2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18" name="TextBox 17">
            <a:extLst>
              <a:ext uri="{FF2B5EF4-FFF2-40B4-BE49-F238E27FC236}">
                <a16:creationId xmlns:a16="http://schemas.microsoft.com/office/drawing/2014/main" id="{EDC1132D-9952-07F0-B506-0AC57F014644}"/>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grpSp>
        <p:nvGrpSpPr>
          <p:cNvPr id="19" name="Group 18">
            <a:extLst>
              <a:ext uri="{FF2B5EF4-FFF2-40B4-BE49-F238E27FC236}">
                <a16:creationId xmlns:a16="http://schemas.microsoft.com/office/drawing/2014/main" id="{DFE356D3-1829-BA32-62D3-D6BBF887FF81}"/>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20" name="Rectangle 19">
              <a:extLst>
                <a:ext uri="{FF2B5EF4-FFF2-40B4-BE49-F238E27FC236}">
                  <a16:creationId xmlns:a16="http://schemas.microsoft.com/office/drawing/2014/main" id="{769F1A3B-7D9E-6E0C-224F-7FFACD1B9397}"/>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432CD704-9BA3-CCE0-2685-8FBAA5974224}"/>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338138243"/>
      </p:ext>
    </p:extLst>
  </p:cSld>
  <p:clrMap bg1="lt1" tx1="dk1" bg2="lt2" tx2="dk2" accent1="accent1" accent2="accent2" accent3="accent3" accent4="accent4" accent5="accent5" accent6="accent6" hlink="hlink" folHlink="folHlink"/>
  <p:sldLayoutIdLst>
    <p:sldLayoutId id="2147483678"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23ED7C-25D4-4004-0ADC-2942F5EF2DDF}"/>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E117534D-C175-91CE-AB0E-8AF761299486}"/>
              </a:ext>
            </a:extLst>
          </p:cNvPr>
          <p:cNvSpPr>
            <a:spLocks noGrp="1"/>
          </p:cNvSpPr>
          <p:nvPr>
            <p:ph type="body" idx="1"/>
          </p:nvPr>
        </p:nvSpPr>
        <p:spPr>
          <a:xfrm>
            <a:off x="533400" y="1706252"/>
            <a:ext cx="11125201" cy="4470711"/>
          </a:xfrm>
          <a:prstGeom prst="rect">
            <a:avLst/>
          </a:prstGeom>
        </p:spPr>
        <p:txBody>
          <a:bodyPr vert="horz" wrap="square"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C8CF572-2776-A000-A27C-E69A8CD2DB0E}"/>
              </a:ext>
            </a:extLst>
          </p:cNvPr>
          <p:cNvSpPr>
            <a:spLocks noGrp="1"/>
          </p:cNvSpPr>
          <p:nvPr>
            <p:ph type="dt" sz="half" idx="2"/>
          </p:nvPr>
        </p:nvSpPr>
        <p:spPr>
          <a:xfrm>
            <a:off x="8716884" y="6356350"/>
            <a:ext cx="2773273" cy="365125"/>
          </a:xfrm>
          <a:prstGeom prst="rect">
            <a:avLst/>
          </a:prstGeom>
        </p:spPr>
        <p:txBody>
          <a:bodyPr vert="horz" lIns="0" tIns="0" rIns="0" bIns="0" rtlCol="0" anchor="ctr"/>
          <a:lstStyle>
            <a:lvl1pPr algn="ctr">
              <a:defRPr sz="1200">
                <a:solidFill>
                  <a:srgbClr val="5B6770"/>
                </a:solidFill>
              </a:defRPr>
            </a:lvl1pPr>
          </a:lstStyle>
          <a:p>
            <a:fld id="{B145F6E8-FE0B-4A87-A96D-6C3DE3AC3724}" type="datetime4">
              <a:rPr lang="en-US" smtClean="0"/>
              <a:t>August 18, 2026</a:t>
            </a:fld>
            <a:endParaRPr lang="en-US" dirty="0"/>
          </a:p>
        </p:txBody>
      </p:sp>
      <p:sp>
        <p:nvSpPr>
          <p:cNvPr id="5" name="Footer Placeholder 4">
            <a:extLst>
              <a:ext uri="{FF2B5EF4-FFF2-40B4-BE49-F238E27FC236}">
                <a16:creationId xmlns:a16="http://schemas.microsoft.com/office/drawing/2014/main" id="{1C71D105-0AFC-E989-21E7-4A7577224539}"/>
              </a:ext>
            </a:extLst>
          </p:cNvPr>
          <p:cNvSpPr>
            <a:spLocks noGrp="1"/>
          </p:cNvSpPr>
          <p:nvPr>
            <p:ph type="ftr" sz="quarter" idx="3"/>
          </p:nvPr>
        </p:nvSpPr>
        <p:spPr>
          <a:xfrm>
            <a:off x="533400" y="6356350"/>
            <a:ext cx="8010526" cy="365125"/>
          </a:xfrm>
          <a:prstGeom prst="rect">
            <a:avLst/>
          </a:prstGeom>
          <a:solidFill>
            <a:schemeClr val="bg1"/>
          </a:solidFill>
        </p:spPr>
        <p:txBody>
          <a:bodyPr vert="horz" lIns="0" tIns="0" rIns="0" bIns="0" rtlCol="0" anchor="ctr"/>
          <a:lstStyle>
            <a:lvl1pPr algn="l">
              <a:defRPr sz="1200">
                <a:solidFill>
                  <a:srgbClr val="5B6770"/>
                </a:solidFill>
              </a:defRPr>
            </a:lvl1pPr>
          </a:lstStyle>
          <a:p>
            <a:endParaRPr lang="en-US" dirty="0"/>
          </a:p>
        </p:txBody>
      </p:sp>
      <p:sp>
        <p:nvSpPr>
          <p:cNvPr id="6" name="Slide Number Placeholder 5">
            <a:extLst>
              <a:ext uri="{FF2B5EF4-FFF2-40B4-BE49-F238E27FC236}">
                <a16:creationId xmlns:a16="http://schemas.microsoft.com/office/drawing/2014/main" id="{AD294E2B-7999-A86B-70B0-0CA8AF3AB003}"/>
              </a:ext>
            </a:extLst>
          </p:cNvPr>
          <p:cNvSpPr>
            <a:spLocks noGrp="1"/>
          </p:cNvSpPr>
          <p:nvPr>
            <p:ph type="sldNum" sz="quarter" idx="4"/>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lvl1pPr algn="ctr">
              <a:defRPr sz="1200" b="1">
                <a:solidFill>
                  <a:schemeClr val="accent1"/>
                </a:solidFill>
              </a:defRPr>
            </a:lvl1pPr>
          </a:lstStyle>
          <a:p>
            <a:fld id="{BCDE79FB-97BA-492B-8D57-F1373F9ADA95}" type="slidenum">
              <a:rPr lang="en-US" smtClean="0"/>
              <a:pPr/>
              <a:t>‹#›</a:t>
            </a:fld>
            <a:endParaRPr lang="en-US" dirty="0"/>
          </a:p>
        </p:txBody>
      </p:sp>
      <p:pic>
        <p:nvPicPr>
          <p:cNvPr id="23" name="Graphic 22" descr="ERCOT logo">
            <a:extLst>
              <a:ext uri="{FF2B5EF4-FFF2-40B4-BE49-F238E27FC236}">
                <a16:creationId xmlns:a16="http://schemas.microsoft.com/office/drawing/2014/main" id="{860966C1-7702-678E-6F8A-91940323E9F1}"/>
              </a:ext>
            </a:extLst>
          </p:cNvPr>
          <p:cNvPicPr>
            <a:picLocks noChangeAspect="1"/>
          </p:cNvPicPr>
          <p:nvPr userDrawn="1"/>
        </p:nvPicPr>
        <p:blipFill>
          <a:blip>
            <a:extLst>
              <a:ext uri="{96DAC541-7B7A-43D3-8B79-37D633B846F1}">
                <asvg:svgBlip xmlns:asvg="http://schemas.microsoft.com/office/drawing/2016/SVG/main" r:embed="rId13"/>
              </a:ext>
            </a:extLst>
          </a:blip>
          <a:srcRect/>
          <a:stretch/>
        </p:blipFill>
        <p:spPr>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7CE24704-51D7-2CB8-A1DB-A39B7EEEA928}"/>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22AAAB4-B1A4-DCFD-AF60-75F135DD9F6D}"/>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2209C7F2-C29B-60A9-D309-0B97779BE9DF}"/>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499037964"/>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3" r:id="rId3"/>
    <p:sldLayoutId id="2147483672" r:id="rId4"/>
    <p:sldLayoutId id="2147483664" r:id="rId5"/>
    <p:sldLayoutId id="2147483668" r:id="rId6"/>
    <p:sldLayoutId id="2147483669" r:id="rId7"/>
    <p:sldLayoutId id="2147483666" r:id="rId8"/>
    <p:sldLayoutId id="2147483675" r:id="rId9"/>
    <p:sldLayoutId id="2147483679" r:id="rId10"/>
    <p:sldLayoutId id="2147483676" r:id="rId11"/>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44">
          <p15:clr>
            <a:srgbClr val="F26B43"/>
          </p15:clr>
        </p15:guide>
        <p15:guide id="3" pos="312" userDrawn="1">
          <p15:clr>
            <a:srgbClr val="F26B43"/>
          </p15:clr>
        </p15:guide>
        <p15:guide id="5" pos="3840"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www.ercot.com/mktrules/issues/NPRR1290#summary"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www.ercot.com/services/comm/mkt_notices/M-A081426-01"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AF31B-7178-C607-17D8-2A2BD0BBEF7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D499839-B798-E7B3-DB15-49FAE56390EE}"/>
              </a:ext>
            </a:extLst>
          </p:cNvPr>
          <p:cNvSpPr>
            <a:spLocks noGrp="1"/>
          </p:cNvSpPr>
          <p:nvPr>
            <p:ph type="ctrTitle"/>
          </p:nvPr>
        </p:nvSpPr>
        <p:spPr/>
        <p:txBody>
          <a:bodyPr/>
          <a:lstStyle/>
          <a:p>
            <a:r>
              <a:rPr lang="en-US" sz="2800" dirty="0"/>
              <a:t>2026 August &amp; September (R8 &amp; R9) Releases – Market &amp; Outage Scheduler Changes</a:t>
            </a:r>
            <a:br>
              <a:rPr lang="en-US" sz="2800" dirty="0"/>
            </a:br>
            <a:br>
              <a:rPr lang="en-US" sz="1400" b="0" dirty="0"/>
            </a:br>
            <a:br>
              <a:rPr lang="en-US" sz="1400" b="0" dirty="0"/>
            </a:br>
            <a:br>
              <a:rPr lang="en-US" sz="1400" b="0" dirty="0"/>
            </a:br>
            <a:br>
              <a:rPr lang="en-US" sz="1400" b="0" dirty="0"/>
            </a:br>
            <a:r>
              <a:rPr lang="en-US" sz="1800" dirty="0"/>
              <a:t>Katherine Li</a:t>
            </a:r>
            <a:br>
              <a:rPr lang="en-US" sz="1800" dirty="0"/>
            </a:br>
            <a:br>
              <a:rPr lang="en-US" sz="400" dirty="0"/>
            </a:br>
            <a:r>
              <a:rPr lang="en-US" sz="1800" dirty="0"/>
              <a:t>August 20, 2026</a:t>
            </a:r>
            <a:endParaRPr lang="en-US" dirty="0"/>
          </a:p>
        </p:txBody>
      </p:sp>
      <p:sp>
        <p:nvSpPr>
          <p:cNvPr id="13" name="Content Placeholder 12">
            <a:extLst>
              <a:ext uri="{FF2B5EF4-FFF2-40B4-BE49-F238E27FC236}">
                <a16:creationId xmlns:a16="http://schemas.microsoft.com/office/drawing/2014/main" id="{619804EA-9740-9589-9164-5FD489B897C1}"/>
              </a:ext>
            </a:extLst>
          </p:cNvPr>
          <p:cNvSpPr>
            <a:spLocks noGrp="1"/>
          </p:cNvSpPr>
          <p:nvPr>
            <p:ph sz="quarter" idx="16"/>
          </p:nvPr>
        </p:nvSpPr>
        <p:spPr>
          <a:xfrm>
            <a:off x="6427363" y="1082368"/>
            <a:ext cx="5201213" cy="2551584"/>
          </a:xfrm>
          <a:noFill/>
        </p:spPr>
        <p:txBody>
          <a:bodyPr/>
          <a:lstStyle/>
          <a:p>
            <a:r>
              <a:rPr lang="en-US" dirty="0"/>
              <a:t>Outline:</a:t>
            </a:r>
          </a:p>
          <a:p>
            <a:pPr marL="342900" indent="274320">
              <a:buFont typeface="Arial" panose="020B0604020202020204" pitchFamily="34" charset="0"/>
              <a:buChar char="•"/>
            </a:pPr>
            <a:r>
              <a:rPr lang="en-US" dirty="0"/>
              <a:t>2026 August (R8) Release</a:t>
            </a:r>
          </a:p>
          <a:p>
            <a:pPr marL="342900" indent="274320">
              <a:buFont typeface="Arial" panose="020B0604020202020204" pitchFamily="34" charset="0"/>
              <a:buChar char="•"/>
            </a:pPr>
            <a:r>
              <a:rPr lang="en-US" dirty="0"/>
              <a:t>2026 September (R9) Release</a:t>
            </a:r>
          </a:p>
          <a:p>
            <a:pPr marL="342900" indent="274320">
              <a:buFont typeface="Arial" panose="020B0604020202020204" pitchFamily="34" charset="0"/>
              <a:buChar char="•"/>
            </a:pPr>
            <a:endParaRPr lang="en-US" dirty="0"/>
          </a:p>
          <a:p>
            <a:pPr marL="342900" indent="274320">
              <a:buFont typeface="Arial" panose="020B0604020202020204" pitchFamily="34" charset="0"/>
              <a:buChar char="•"/>
            </a:pPr>
            <a:endParaRPr lang="en-US" b="0" dirty="0"/>
          </a:p>
          <a:p>
            <a:pPr marL="342900" indent="274320">
              <a:buFont typeface="Arial" panose="020B0604020202020204" pitchFamily="34" charset="0"/>
              <a:buChar char="•"/>
            </a:pPr>
            <a:endParaRPr lang="en-US" dirty="0"/>
          </a:p>
          <a:p>
            <a:endParaRPr lang="en-US" dirty="0"/>
          </a:p>
        </p:txBody>
      </p:sp>
      <p:sp>
        <p:nvSpPr>
          <p:cNvPr id="3" name="Text Placeholder 2">
            <a:extLst>
              <a:ext uri="{FF2B5EF4-FFF2-40B4-BE49-F238E27FC236}">
                <a16:creationId xmlns:a16="http://schemas.microsoft.com/office/drawing/2014/main" id="{615B13E4-0736-0930-384F-941950A5768F}"/>
              </a:ext>
            </a:extLst>
          </p:cNvPr>
          <p:cNvSpPr>
            <a:spLocks noGrp="1"/>
          </p:cNvSpPr>
          <p:nvPr>
            <p:ph type="body" sz="quarter" idx="15"/>
          </p:nvPr>
        </p:nvSpPr>
        <p:spPr>
          <a:xfrm flipH="1">
            <a:off x="6427363" y="4846784"/>
            <a:ext cx="5368397" cy="1670396"/>
          </a:xfrm>
        </p:spPr>
        <p:txBody>
          <a:bodyPr/>
          <a:lstStyle/>
          <a:p>
            <a:r>
              <a:rPr lang="en-US" dirty="0"/>
              <a:t>Key Takeaways</a:t>
            </a:r>
          </a:p>
          <a:p>
            <a:pPr marL="274320" lvl="1"/>
            <a:r>
              <a:rPr lang="en-US" dirty="0"/>
              <a:t>NPRR1290/NPRR1323 RTC Gap Resolutions and Clarifications, and Market and OS submission changes in August (R8) releases.</a:t>
            </a:r>
          </a:p>
          <a:p>
            <a:pPr marL="274320" lvl="1"/>
            <a:r>
              <a:rPr lang="en-US" dirty="0"/>
              <a:t>No Market or Outage Scheduler submission changes in July (R9) release.</a:t>
            </a:r>
          </a:p>
          <a:p>
            <a:pPr marL="274320" lvl="1"/>
            <a:endParaRPr lang="en-US" dirty="0"/>
          </a:p>
          <a:p>
            <a:pPr lvl="1"/>
            <a:endParaRPr lang="en-US" dirty="0"/>
          </a:p>
        </p:txBody>
      </p:sp>
    </p:spTree>
    <p:extLst>
      <p:ext uri="{BB962C8B-B14F-4D97-AF65-F5344CB8AC3E}">
        <p14:creationId xmlns:p14="http://schemas.microsoft.com/office/powerpoint/2010/main" val="3584611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88F8F-91DF-EE0F-6674-42F792BFBF5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6608F7-5B76-CABA-F94E-8BE9FC7CD26D}"/>
              </a:ext>
            </a:extLst>
          </p:cNvPr>
          <p:cNvSpPr>
            <a:spLocks noGrp="1"/>
          </p:cNvSpPr>
          <p:nvPr>
            <p:ph type="sldNum" sz="quarter" idx="12"/>
          </p:nvPr>
        </p:nvSpPr>
        <p:spPr/>
        <p:txBody>
          <a:bodyPr/>
          <a:lstStyle/>
          <a:p>
            <a:fld id="{BCDE79FB-97BA-492B-8D57-F1373F9ADA95}" type="slidenum">
              <a:rPr lang="en-US" smtClean="0"/>
              <a:t>2</a:t>
            </a:fld>
            <a:endParaRPr lang="en-US" dirty="0"/>
          </a:p>
        </p:txBody>
      </p:sp>
      <p:sp>
        <p:nvSpPr>
          <p:cNvPr id="4" name="Title 3">
            <a:extLst>
              <a:ext uri="{FF2B5EF4-FFF2-40B4-BE49-F238E27FC236}">
                <a16:creationId xmlns:a16="http://schemas.microsoft.com/office/drawing/2014/main" id="{CE82055A-BE46-1B77-ED08-D5FC4646DA36}"/>
              </a:ext>
            </a:extLst>
          </p:cNvPr>
          <p:cNvSpPr>
            <a:spLocks noGrp="1"/>
          </p:cNvSpPr>
          <p:nvPr>
            <p:ph type="title"/>
          </p:nvPr>
        </p:nvSpPr>
        <p:spPr/>
        <p:txBody>
          <a:bodyPr/>
          <a:lstStyle/>
          <a:p>
            <a:r>
              <a:rPr lang="en-US" dirty="0"/>
              <a:t>2026 August/September (R8/R9) Release</a:t>
            </a:r>
          </a:p>
        </p:txBody>
      </p:sp>
      <p:sp>
        <p:nvSpPr>
          <p:cNvPr id="7" name="Content Placeholder 2">
            <a:extLst>
              <a:ext uri="{FF2B5EF4-FFF2-40B4-BE49-F238E27FC236}">
                <a16:creationId xmlns:a16="http://schemas.microsoft.com/office/drawing/2014/main" id="{9817825C-CC2F-8282-032D-C043B7BEF96C}"/>
              </a:ext>
            </a:extLst>
          </p:cNvPr>
          <p:cNvSpPr txBox="1">
            <a:spLocks/>
          </p:cNvSpPr>
          <p:nvPr/>
        </p:nvSpPr>
        <p:spPr>
          <a:xfrm>
            <a:off x="438150" y="1518602"/>
            <a:ext cx="11315700" cy="5202873"/>
          </a:xfrm>
          <a:prstGeom prst="rect">
            <a:avLst/>
          </a:prstGeom>
        </p:spPr>
        <p:txBody>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pPr>
            <a:r>
              <a:rPr lang="en-US" sz="1800" dirty="0"/>
              <a:t>2026 August (R8) Release will be deployed into Production on </a:t>
            </a:r>
            <a:r>
              <a:rPr lang="en-US" sz="1800" b="1" u="sng" dirty="0"/>
              <a:t>08/27/2026</a:t>
            </a:r>
            <a:r>
              <a:rPr lang="en-US" sz="1800" dirty="0"/>
              <a:t>. </a:t>
            </a:r>
          </a:p>
          <a:p>
            <a:pPr marL="834390" lvl="1" indent="-285750">
              <a:lnSpc>
                <a:spcPct val="150000"/>
              </a:lnSpc>
            </a:pPr>
            <a:r>
              <a:rPr lang="en-US" sz="1600" dirty="0"/>
              <a:t>NPRR1290/NPRR1323 RTC Gap Resolutions and Clarifications – SCED prices capping logic updates.</a:t>
            </a:r>
          </a:p>
          <a:p>
            <a:pPr marL="834390" lvl="1" indent="-285750">
              <a:lnSpc>
                <a:spcPct val="150000"/>
              </a:lnSpc>
            </a:pPr>
            <a:r>
              <a:rPr lang="en-US" sz="1600" dirty="0"/>
              <a:t>One market submission change related to Energy-Only offer/bid is currently planned for August (R8) release with a possibility that it may be re-scheduled to October (R10) release.</a:t>
            </a:r>
          </a:p>
          <a:p>
            <a:pPr marL="834390" lvl="1" indent="-285750">
              <a:lnSpc>
                <a:spcPct val="150000"/>
              </a:lnSpc>
            </a:pPr>
            <a:r>
              <a:rPr lang="en-US" sz="1600" dirty="0"/>
              <a:t>Two outage scheduler submission changes are currently planned for August (R8) release.</a:t>
            </a:r>
          </a:p>
          <a:p>
            <a:pPr marL="285750" indent="-285750">
              <a:lnSpc>
                <a:spcPct val="150000"/>
              </a:lnSpc>
              <a:buFont typeface="Arial" panose="020B0604020202020204" pitchFamily="34" charset="0"/>
              <a:buChar char="•"/>
            </a:pPr>
            <a:r>
              <a:rPr lang="en-US" sz="1800" dirty="0"/>
              <a:t>2026 September (R9) Release will be deployed into Production on </a:t>
            </a:r>
            <a:r>
              <a:rPr lang="en-US" sz="1800" b="1" u="sng" dirty="0"/>
              <a:t>10/01/2026</a:t>
            </a:r>
            <a:r>
              <a:rPr lang="en-US" sz="1800" dirty="0"/>
              <a:t>. </a:t>
            </a:r>
          </a:p>
          <a:p>
            <a:pPr marL="834390" lvl="1" indent="-285750">
              <a:lnSpc>
                <a:spcPct val="150000"/>
              </a:lnSpc>
            </a:pPr>
            <a:r>
              <a:rPr lang="en-US" sz="1600" dirty="0"/>
              <a:t>September (R9) release does </a:t>
            </a:r>
            <a:r>
              <a:rPr lang="en-US" sz="1600" b="1" u="sng" dirty="0"/>
              <a:t>not</a:t>
            </a:r>
            <a:r>
              <a:rPr lang="en-US" sz="1600" dirty="0"/>
              <a:t> have any Market or Outage Scheduler submission changes that may impact Market Participants.</a:t>
            </a:r>
          </a:p>
          <a:p>
            <a:pPr marL="834390" lvl="1" indent="-285750">
              <a:lnSpc>
                <a:spcPct val="150000"/>
              </a:lnSpc>
            </a:pPr>
            <a:endParaRPr lang="en-US" sz="1600" dirty="0"/>
          </a:p>
        </p:txBody>
      </p:sp>
    </p:spTree>
    <p:extLst>
      <p:ext uri="{BB962C8B-B14F-4D97-AF65-F5344CB8AC3E}">
        <p14:creationId xmlns:p14="http://schemas.microsoft.com/office/powerpoint/2010/main" val="3488004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B2A80-E25A-59FB-CABD-B47A984321E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FD59AF-A6E0-2672-0986-D356CFA6658D}"/>
              </a:ext>
            </a:extLst>
          </p:cNvPr>
          <p:cNvSpPr>
            <a:spLocks noGrp="1"/>
          </p:cNvSpPr>
          <p:nvPr>
            <p:ph type="sldNum" sz="quarter" idx="12"/>
          </p:nvPr>
        </p:nvSpPr>
        <p:spPr/>
        <p:txBody>
          <a:bodyPr/>
          <a:lstStyle/>
          <a:p>
            <a:fld id="{BCDE79FB-97BA-492B-8D57-F1373F9ADA95}" type="slidenum">
              <a:rPr lang="en-US" smtClean="0"/>
              <a:t>3</a:t>
            </a:fld>
            <a:endParaRPr lang="en-US" dirty="0"/>
          </a:p>
        </p:txBody>
      </p:sp>
      <p:sp>
        <p:nvSpPr>
          <p:cNvPr id="4" name="Title 3">
            <a:extLst>
              <a:ext uri="{FF2B5EF4-FFF2-40B4-BE49-F238E27FC236}">
                <a16:creationId xmlns:a16="http://schemas.microsoft.com/office/drawing/2014/main" id="{95CA2EF1-EF3D-E300-230F-DAA3ABCC4AFC}"/>
              </a:ext>
            </a:extLst>
          </p:cNvPr>
          <p:cNvSpPr>
            <a:spLocks noGrp="1"/>
          </p:cNvSpPr>
          <p:nvPr>
            <p:ph type="title"/>
          </p:nvPr>
        </p:nvSpPr>
        <p:spPr/>
        <p:txBody>
          <a:bodyPr/>
          <a:lstStyle/>
          <a:p>
            <a:pPr>
              <a:lnSpc>
                <a:spcPct val="100000"/>
              </a:lnSpc>
              <a:spcBef>
                <a:spcPts val="0"/>
              </a:spcBef>
            </a:pPr>
            <a:r>
              <a:rPr lang="en-US" dirty="0"/>
              <a:t>2026 August (R8) Release – NPRR1290/NPRR1323 RTC Gap Resolutions and Clarifications</a:t>
            </a:r>
          </a:p>
        </p:txBody>
      </p:sp>
      <p:sp>
        <p:nvSpPr>
          <p:cNvPr id="7" name="Content Placeholder 2">
            <a:extLst>
              <a:ext uri="{FF2B5EF4-FFF2-40B4-BE49-F238E27FC236}">
                <a16:creationId xmlns:a16="http://schemas.microsoft.com/office/drawing/2014/main" id="{FA8AF84D-066C-D305-0E27-F131BBBF5485}"/>
              </a:ext>
            </a:extLst>
          </p:cNvPr>
          <p:cNvSpPr txBox="1">
            <a:spLocks/>
          </p:cNvSpPr>
          <p:nvPr/>
        </p:nvSpPr>
        <p:spPr>
          <a:xfrm>
            <a:off x="651052" y="1484986"/>
            <a:ext cx="10918647" cy="4871364"/>
          </a:xfrm>
          <a:prstGeom prst="rect">
            <a:avLst/>
          </a:prstGeom>
        </p:spPr>
        <p:txBody>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68275" lvl="1" indent="0">
              <a:lnSpc>
                <a:spcPct val="125000"/>
              </a:lnSpc>
              <a:buNone/>
            </a:pPr>
            <a:r>
              <a:rPr lang="en-US" sz="1600" b="1" u="sng" dirty="0"/>
              <a:t>Background:</a:t>
            </a:r>
          </a:p>
          <a:p>
            <a:pPr marL="834390" lvl="1" indent="-285750">
              <a:lnSpc>
                <a:spcPct val="125000"/>
              </a:lnSpc>
            </a:pPr>
            <a:r>
              <a:rPr lang="en-US" sz="1600" dirty="0"/>
              <a:t>Current functionality implemented with RTC+B, “[t]he System Lambda used to determine LMPs from SCED Step 2 shall be capped at the effective [Value of Lost Load] (VOLL).”</a:t>
            </a:r>
          </a:p>
          <a:p>
            <a:pPr marL="834390" lvl="1" indent="-285750">
              <a:lnSpc>
                <a:spcPct val="125000"/>
              </a:lnSpc>
            </a:pPr>
            <a:r>
              <a:rPr lang="en-US" sz="1600" dirty="0"/>
              <a:t>The 2026-R8 release will implement the changes approved under NPRR1290, adopting the revised methodology for capping any LMPs greater than VOLL. All other LMPs below VOLL remain unchanged .</a:t>
            </a:r>
          </a:p>
          <a:p>
            <a:pPr marL="834390" lvl="1" indent="-285750">
              <a:lnSpc>
                <a:spcPct val="125000"/>
              </a:lnSpc>
            </a:pPr>
            <a:r>
              <a:rPr lang="en-US" sz="1600" dirty="0"/>
              <a:t>Link to discussion/additional information - </a:t>
            </a:r>
            <a:r>
              <a:rPr lang="en-US" sz="1600" dirty="0">
                <a:hlinkClick r:id="rId3"/>
              </a:rPr>
              <a:t>https://www.ercot.com/mktrules/issues/NPRR1290#summary</a:t>
            </a:r>
            <a:endParaRPr lang="en-US" sz="1600" dirty="0"/>
          </a:p>
          <a:p>
            <a:pPr lvl="1" indent="0">
              <a:lnSpc>
                <a:spcPct val="125000"/>
              </a:lnSpc>
              <a:buNone/>
            </a:pPr>
            <a:endParaRPr lang="en-US" sz="1600" dirty="0"/>
          </a:p>
          <a:p>
            <a:pPr marL="168275" lvl="1" indent="0">
              <a:lnSpc>
                <a:spcPct val="125000"/>
              </a:lnSpc>
              <a:buNone/>
            </a:pPr>
            <a:r>
              <a:rPr lang="en-US" sz="1600" b="1" u="sng" dirty="0"/>
              <a:t>Planned system changes</a:t>
            </a:r>
          </a:p>
          <a:p>
            <a:pPr marL="834390" lvl="1" indent="-285750">
              <a:lnSpc>
                <a:spcPct val="125000"/>
              </a:lnSpc>
            </a:pPr>
            <a:r>
              <a:rPr lang="en-US" sz="1600" dirty="0"/>
              <a:t>MMS – SCED, LASCED</a:t>
            </a:r>
          </a:p>
          <a:p>
            <a:pPr marL="834390" lvl="1" indent="-285750">
              <a:lnSpc>
                <a:spcPct val="125000"/>
              </a:lnSpc>
            </a:pPr>
            <a:r>
              <a:rPr lang="en-US" sz="1600" dirty="0"/>
              <a:t>Reports</a:t>
            </a:r>
          </a:p>
          <a:p>
            <a:pPr marL="834390" lvl="1" indent="-285750">
              <a:lnSpc>
                <a:spcPct val="125000"/>
              </a:lnSpc>
            </a:pPr>
            <a:endParaRPr lang="en-US" dirty="0"/>
          </a:p>
          <a:p>
            <a:pPr marL="548640" lvl="2" indent="0">
              <a:buNone/>
            </a:pPr>
            <a:endParaRPr lang="en-US" sz="1600" i="1" dirty="0"/>
          </a:p>
        </p:txBody>
      </p:sp>
    </p:spTree>
    <p:extLst>
      <p:ext uri="{BB962C8B-B14F-4D97-AF65-F5344CB8AC3E}">
        <p14:creationId xmlns:p14="http://schemas.microsoft.com/office/powerpoint/2010/main" val="1751449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BF9E6-4E78-AE6B-FC65-DBB96A9E77C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046918-F7EC-1DF6-71CB-17C7C75BEACE}"/>
              </a:ext>
            </a:extLst>
          </p:cNvPr>
          <p:cNvSpPr>
            <a:spLocks noGrp="1"/>
          </p:cNvSpPr>
          <p:nvPr>
            <p:ph type="sldNum" sz="quarter" idx="12"/>
          </p:nvPr>
        </p:nvSpPr>
        <p:spPr/>
        <p:txBody>
          <a:bodyPr/>
          <a:lstStyle/>
          <a:p>
            <a:fld id="{BCDE79FB-97BA-492B-8D57-F1373F9ADA95}" type="slidenum">
              <a:rPr lang="en-US" smtClean="0"/>
              <a:t>4</a:t>
            </a:fld>
            <a:endParaRPr lang="en-US" dirty="0"/>
          </a:p>
        </p:txBody>
      </p:sp>
      <p:sp>
        <p:nvSpPr>
          <p:cNvPr id="4" name="Title 3">
            <a:extLst>
              <a:ext uri="{FF2B5EF4-FFF2-40B4-BE49-F238E27FC236}">
                <a16:creationId xmlns:a16="http://schemas.microsoft.com/office/drawing/2014/main" id="{5B6FCA93-8D58-7F97-BF6C-0B3DE733D4E9}"/>
              </a:ext>
            </a:extLst>
          </p:cNvPr>
          <p:cNvSpPr>
            <a:spLocks noGrp="1"/>
          </p:cNvSpPr>
          <p:nvPr>
            <p:ph type="title"/>
          </p:nvPr>
        </p:nvSpPr>
        <p:spPr/>
        <p:txBody>
          <a:bodyPr/>
          <a:lstStyle/>
          <a:p>
            <a:pPr>
              <a:lnSpc>
                <a:spcPct val="100000"/>
              </a:lnSpc>
              <a:spcBef>
                <a:spcPts val="0"/>
              </a:spcBef>
            </a:pPr>
            <a:r>
              <a:rPr lang="en-US" dirty="0"/>
              <a:t>2026 August (R8) Release – Market Submission Validation Change</a:t>
            </a:r>
          </a:p>
        </p:txBody>
      </p:sp>
      <p:sp>
        <p:nvSpPr>
          <p:cNvPr id="7" name="Content Placeholder 2">
            <a:extLst>
              <a:ext uri="{FF2B5EF4-FFF2-40B4-BE49-F238E27FC236}">
                <a16:creationId xmlns:a16="http://schemas.microsoft.com/office/drawing/2014/main" id="{A2F0F8C0-8A2A-CC14-6158-2A2C625C22A5}"/>
              </a:ext>
            </a:extLst>
          </p:cNvPr>
          <p:cNvSpPr txBox="1">
            <a:spLocks/>
          </p:cNvSpPr>
          <p:nvPr/>
        </p:nvSpPr>
        <p:spPr>
          <a:xfrm>
            <a:off x="533400" y="1012247"/>
            <a:ext cx="10947400" cy="5010150"/>
          </a:xfrm>
          <a:prstGeom prst="rect">
            <a:avLst/>
          </a:prstGeom>
        </p:spPr>
        <p:txBody>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25000"/>
              </a:lnSpc>
              <a:buFont typeface="Arial" panose="020B0604020202020204" pitchFamily="34" charset="0"/>
              <a:buChar char="•"/>
            </a:pPr>
            <a:r>
              <a:rPr lang="en-US" dirty="0"/>
              <a:t>The minimum quantity should be one MW</a:t>
            </a:r>
          </a:p>
          <a:p>
            <a:pPr marL="834390" lvl="1" indent="-285750">
              <a:lnSpc>
                <a:spcPct val="125000"/>
              </a:lnSpc>
            </a:pPr>
            <a:r>
              <a:rPr lang="en-US" dirty="0"/>
              <a:t>DAM Energy-Only Offers, protocol section 4.4.5.9.1(3), and </a:t>
            </a:r>
          </a:p>
          <a:p>
            <a:pPr marL="834390" lvl="1" indent="-285750">
              <a:lnSpc>
                <a:spcPct val="125000"/>
              </a:lnSpc>
            </a:pPr>
            <a:r>
              <a:rPr lang="en-US" dirty="0"/>
              <a:t>DAM Energy-Only Bids, protocol section 4.4.9.6.1(2),</a:t>
            </a:r>
          </a:p>
          <a:p>
            <a:pPr marL="285750" indent="-285750">
              <a:lnSpc>
                <a:spcPct val="125000"/>
              </a:lnSpc>
              <a:spcAft>
                <a:spcPts val="600"/>
              </a:spcAft>
              <a:buFont typeface="Arial" panose="020B0604020202020204" pitchFamily="34" charset="0"/>
              <a:buChar char="•"/>
            </a:pPr>
            <a:r>
              <a:rPr lang="en-US" dirty="0"/>
              <a:t>Currently for an Energy-Only offer/bid curve with multiple price-quantity points, only the last quantity on the curve is being validated that it is greater than or equal to one MW. </a:t>
            </a:r>
            <a:endParaRPr lang="en-US" sz="1200" dirty="0"/>
          </a:p>
          <a:p>
            <a:pPr marL="834390" lvl="1" indent="-285750">
              <a:lnSpc>
                <a:spcPct val="125000"/>
              </a:lnSpc>
            </a:pPr>
            <a:r>
              <a:rPr lang="en-US" dirty="0"/>
              <a:t>The market validation will change to check and validate the first quantity on the curve is greater than or equal to one MW.</a:t>
            </a:r>
          </a:p>
          <a:p>
            <a:pPr marL="834390" lvl="1" indent="-285750">
              <a:lnSpc>
                <a:spcPct val="125000"/>
              </a:lnSpc>
            </a:pPr>
            <a:r>
              <a:rPr lang="en-US" dirty="0"/>
              <a:t>Currently this change is planned for August (R8) release with a possibility that it may be re-scheduled to October (R10) release.</a:t>
            </a:r>
          </a:p>
          <a:p>
            <a:pPr marL="834390" lvl="1" indent="-285750">
              <a:lnSpc>
                <a:spcPct val="125000"/>
              </a:lnSpc>
            </a:pPr>
            <a:r>
              <a:rPr lang="en-US" dirty="0"/>
              <a:t>Market Notice - </a:t>
            </a:r>
            <a:r>
              <a:rPr lang="en-US" dirty="0">
                <a:hlinkClick r:id="rId3"/>
              </a:rPr>
              <a:t>https://www.ercot.com/services/comm/mkt_notices/M-A081426-01</a:t>
            </a:r>
            <a:endParaRPr lang="en-US" dirty="0"/>
          </a:p>
          <a:p>
            <a:pPr marL="834390" lvl="1" indent="-285750">
              <a:lnSpc>
                <a:spcPct val="125000"/>
              </a:lnSpc>
            </a:pPr>
            <a:endParaRPr lang="en-US" dirty="0"/>
          </a:p>
          <a:p>
            <a:pPr marL="834390" lvl="1" indent="-285750">
              <a:lnSpc>
                <a:spcPct val="125000"/>
              </a:lnSpc>
            </a:pPr>
            <a:endParaRPr lang="en-US" dirty="0"/>
          </a:p>
          <a:p>
            <a:pPr lvl="1" indent="0">
              <a:lnSpc>
                <a:spcPct val="125000"/>
              </a:lnSpc>
              <a:buNone/>
            </a:pPr>
            <a:endParaRPr lang="en-US" dirty="0"/>
          </a:p>
          <a:p>
            <a:pPr lvl="1" indent="0">
              <a:lnSpc>
                <a:spcPct val="125000"/>
              </a:lnSpc>
              <a:buNone/>
            </a:pPr>
            <a:endParaRPr lang="en-US" dirty="0"/>
          </a:p>
          <a:p>
            <a:pPr marL="548640" lvl="2" indent="0">
              <a:buNone/>
            </a:pPr>
            <a:endParaRPr lang="en-US" sz="1600" i="1" dirty="0"/>
          </a:p>
        </p:txBody>
      </p:sp>
      <p:pic>
        <p:nvPicPr>
          <p:cNvPr id="12" name="Picture 11">
            <a:extLst>
              <a:ext uri="{FF2B5EF4-FFF2-40B4-BE49-F238E27FC236}">
                <a16:creationId xmlns:a16="http://schemas.microsoft.com/office/drawing/2014/main" id="{850DDF09-EEB9-C2C2-6E79-E300ED9C066F}"/>
              </a:ext>
            </a:extLst>
          </p:cNvPr>
          <p:cNvPicPr>
            <a:picLocks noChangeAspect="1"/>
          </p:cNvPicPr>
          <p:nvPr/>
        </p:nvPicPr>
        <p:blipFill>
          <a:blip r:embed="rId4"/>
          <a:stretch>
            <a:fillRect/>
          </a:stretch>
        </p:blipFill>
        <p:spPr>
          <a:xfrm>
            <a:off x="6016490" y="4158536"/>
            <a:ext cx="4865253" cy="2627906"/>
          </a:xfrm>
          <a:prstGeom prst="rect">
            <a:avLst/>
          </a:prstGeom>
        </p:spPr>
      </p:pic>
      <p:pic>
        <p:nvPicPr>
          <p:cNvPr id="14" name="Picture 13">
            <a:extLst>
              <a:ext uri="{FF2B5EF4-FFF2-40B4-BE49-F238E27FC236}">
                <a16:creationId xmlns:a16="http://schemas.microsoft.com/office/drawing/2014/main" id="{192B6648-FA09-E1F5-14EF-39222B2EBF04}"/>
              </a:ext>
            </a:extLst>
          </p:cNvPr>
          <p:cNvPicPr>
            <a:picLocks noChangeAspect="1"/>
          </p:cNvPicPr>
          <p:nvPr/>
        </p:nvPicPr>
        <p:blipFill>
          <a:blip r:embed="rId5"/>
          <a:stretch>
            <a:fillRect/>
          </a:stretch>
        </p:blipFill>
        <p:spPr>
          <a:xfrm>
            <a:off x="1003282" y="4158535"/>
            <a:ext cx="4516379" cy="2627905"/>
          </a:xfrm>
          <a:prstGeom prst="rect">
            <a:avLst/>
          </a:prstGeom>
        </p:spPr>
      </p:pic>
    </p:spTree>
    <p:extLst>
      <p:ext uri="{BB962C8B-B14F-4D97-AF65-F5344CB8AC3E}">
        <p14:creationId xmlns:p14="http://schemas.microsoft.com/office/powerpoint/2010/main" val="180859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45439-E484-2EDD-93D0-593E8F21D85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C4595D-D1AA-CEF8-9076-DE21B09A2064}"/>
              </a:ext>
            </a:extLst>
          </p:cNvPr>
          <p:cNvSpPr>
            <a:spLocks noGrp="1"/>
          </p:cNvSpPr>
          <p:nvPr>
            <p:ph type="sldNum" sz="quarter" idx="12"/>
          </p:nvPr>
        </p:nvSpPr>
        <p:spPr/>
        <p:txBody>
          <a:bodyPr/>
          <a:lstStyle/>
          <a:p>
            <a:fld id="{BCDE79FB-97BA-492B-8D57-F1373F9ADA95}" type="slidenum">
              <a:rPr lang="en-US" smtClean="0"/>
              <a:t>5</a:t>
            </a:fld>
            <a:endParaRPr lang="en-US" dirty="0"/>
          </a:p>
        </p:txBody>
      </p:sp>
      <p:sp>
        <p:nvSpPr>
          <p:cNvPr id="4" name="Title 3">
            <a:extLst>
              <a:ext uri="{FF2B5EF4-FFF2-40B4-BE49-F238E27FC236}">
                <a16:creationId xmlns:a16="http://schemas.microsoft.com/office/drawing/2014/main" id="{7EFAFFA5-CA0C-D793-70BC-AD24CEA35CBF}"/>
              </a:ext>
            </a:extLst>
          </p:cNvPr>
          <p:cNvSpPr>
            <a:spLocks noGrp="1"/>
          </p:cNvSpPr>
          <p:nvPr>
            <p:ph type="title"/>
          </p:nvPr>
        </p:nvSpPr>
        <p:spPr/>
        <p:txBody>
          <a:bodyPr/>
          <a:lstStyle/>
          <a:p>
            <a:r>
              <a:rPr lang="en-US" dirty="0"/>
              <a:t>2026 August (R8) Release – Outage Scheduler Submission Changes</a:t>
            </a:r>
          </a:p>
        </p:txBody>
      </p:sp>
      <p:sp>
        <p:nvSpPr>
          <p:cNvPr id="7" name="Content Placeholder 2">
            <a:extLst>
              <a:ext uri="{FF2B5EF4-FFF2-40B4-BE49-F238E27FC236}">
                <a16:creationId xmlns:a16="http://schemas.microsoft.com/office/drawing/2014/main" id="{BCBC8996-4753-FD5F-997C-EB4B9AA46745}"/>
              </a:ext>
            </a:extLst>
          </p:cNvPr>
          <p:cNvSpPr txBox="1">
            <a:spLocks/>
          </p:cNvSpPr>
          <p:nvPr/>
        </p:nvSpPr>
        <p:spPr>
          <a:xfrm>
            <a:off x="622300" y="1346200"/>
            <a:ext cx="10849264" cy="5010150"/>
          </a:xfrm>
          <a:prstGeom prst="rect">
            <a:avLst/>
          </a:prstGeom>
        </p:spPr>
        <p:txBody>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pPr>
            <a:r>
              <a:rPr lang="en-US" dirty="0"/>
              <a:t>Fixing an issue in Outage Scheduler User Interface (OS UI) to ensure that Resource Planned Outage Limit (RPOL) Violation warning message shall be provided, consistently, for each day that is of the RPOL Violation if the submission has multiple days of RPOL Violation – </a:t>
            </a:r>
            <a:r>
              <a:rPr lang="en-US" dirty="0">
                <a:solidFill>
                  <a:srgbClr val="0070C0"/>
                </a:solidFill>
              </a:rPr>
              <a:t>moved to future release</a:t>
            </a:r>
            <a:r>
              <a:rPr lang="en-US" dirty="0"/>
              <a:t>.</a:t>
            </a:r>
          </a:p>
          <a:p>
            <a:pPr marL="285750" indent="-285750">
              <a:lnSpc>
                <a:spcPct val="125000"/>
              </a:lnSpc>
              <a:buFont typeface="Arial" panose="020B0604020202020204" pitchFamily="34" charset="0"/>
              <a:buChar char="•"/>
            </a:pPr>
            <a:endParaRPr lang="en-US" dirty="0"/>
          </a:p>
          <a:p>
            <a:pPr marL="285750" indent="-285750">
              <a:lnSpc>
                <a:spcPct val="125000"/>
              </a:lnSpc>
              <a:buFont typeface="Arial" panose="020B0604020202020204" pitchFamily="34" charset="0"/>
              <a:buChar char="•"/>
            </a:pPr>
            <a:r>
              <a:rPr lang="en-US" dirty="0"/>
              <a:t>Allowing changes to ‘Nature of Work’ for an outage that is in Active state.</a:t>
            </a:r>
          </a:p>
          <a:p>
            <a:pPr marL="285750" indent="-285750">
              <a:lnSpc>
                <a:spcPct val="125000"/>
              </a:lnSpc>
              <a:buFont typeface="Arial" panose="020B0604020202020204" pitchFamily="34" charset="0"/>
              <a:buChar char="•"/>
            </a:pPr>
            <a:endParaRPr lang="en-US" dirty="0"/>
          </a:p>
          <a:p>
            <a:pPr marL="285750" indent="-285750">
              <a:lnSpc>
                <a:spcPct val="125000"/>
              </a:lnSpc>
              <a:buFont typeface="Arial" panose="020B0604020202020204" pitchFamily="34" charset="0"/>
              <a:buChar char="•"/>
            </a:pPr>
            <a:r>
              <a:rPr lang="en-US" dirty="0"/>
              <a:t>Improving messages for a valid update to ‘Nature of Work’ along with a valid update to “Actual End Time”.</a:t>
            </a:r>
          </a:p>
          <a:p>
            <a:pPr marL="834390" lvl="1" indent="-285750">
              <a:lnSpc>
                <a:spcPct val="125000"/>
              </a:lnSpc>
            </a:pPr>
            <a:r>
              <a:rPr lang="en-US" dirty="0"/>
              <a:t>Currently it generates a warning message which is not expected.</a:t>
            </a:r>
          </a:p>
          <a:p>
            <a:pPr marL="834390" lvl="1" indent="-285750">
              <a:lnSpc>
                <a:spcPct val="125000"/>
              </a:lnSpc>
            </a:pPr>
            <a:endParaRPr lang="en-US" dirty="0"/>
          </a:p>
          <a:p>
            <a:pPr lvl="1" indent="0">
              <a:lnSpc>
                <a:spcPct val="125000"/>
              </a:lnSpc>
              <a:buNone/>
            </a:pPr>
            <a:endParaRPr lang="en-US" dirty="0"/>
          </a:p>
        </p:txBody>
      </p:sp>
    </p:spTree>
    <p:extLst>
      <p:ext uri="{BB962C8B-B14F-4D97-AF65-F5344CB8AC3E}">
        <p14:creationId xmlns:p14="http://schemas.microsoft.com/office/powerpoint/2010/main" val="3196473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EB247-F8F1-E2B5-4B87-674E48396C5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EF9BCF-597A-AFC7-70FA-63D7353207BF}"/>
              </a:ext>
            </a:extLst>
          </p:cNvPr>
          <p:cNvSpPr>
            <a:spLocks noGrp="1"/>
          </p:cNvSpPr>
          <p:nvPr>
            <p:ph type="sldNum" sz="quarter" idx="12"/>
          </p:nvPr>
        </p:nvSpPr>
        <p:spPr/>
        <p:txBody>
          <a:bodyPr/>
          <a:lstStyle/>
          <a:p>
            <a:fld id="{BCDE79FB-97BA-492B-8D57-F1373F9ADA95}" type="slidenum">
              <a:rPr lang="en-US" smtClean="0"/>
              <a:t>6</a:t>
            </a:fld>
            <a:endParaRPr lang="en-US" dirty="0"/>
          </a:p>
        </p:txBody>
      </p:sp>
      <p:sp>
        <p:nvSpPr>
          <p:cNvPr id="4" name="Title 3">
            <a:extLst>
              <a:ext uri="{FF2B5EF4-FFF2-40B4-BE49-F238E27FC236}">
                <a16:creationId xmlns:a16="http://schemas.microsoft.com/office/drawing/2014/main" id="{B3D703D2-A0BB-E438-4343-D18CDC3F0945}"/>
              </a:ext>
            </a:extLst>
          </p:cNvPr>
          <p:cNvSpPr>
            <a:spLocks noGrp="1"/>
          </p:cNvSpPr>
          <p:nvPr>
            <p:ph type="title"/>
          </p:nvPr>
        </p:nvSpPr>
        <p:spPr/>
        <p:txBody>
          <a:bodyPr/>
          <a:lstStyle/>
          <a:p>
            <a:r>
              <a:rPr lang="en-US" dirty="0"/>
              <a:t>2026 August (R8) Release – Outage Scheduler Submission Changes</a:t>
            </a:r>
          </a:p>
        </p:txBody>
      </p:sp>
      <p:sp>
        <p:nvSpPr>
          <p:cNvPr id="7" name="Content Placeholder 2">
            <a:extLst>
              <a:ext uri="{FF2B5EF4-FFF2-40B4-BE49-F238E27FC236}">
                <a16:creationId xmlns:a16="http://schemas.microsoft.com/office/drawing/2014/main" id="{43C83F16-DC26-AC1A-A09B-6A8393FC4D5D}"/>
              </a:ext>
            </a:extLst>
          </p:cNvPr>
          <p:cNvSpPr txBox="1">
            <a:spLocks/>
          </p:cNvSpPr>
          <p:nvPr/>
        </p:nvSpPr>
        <p:spPr>
          <a:xfrm>
            <a:off x="622300" y="1346200"/>
            <a:ext cx="10849264" cy="5010150"/>
          </a:xfrm>
          <a:prstGeom prst="rect">
            <a:avLst/>
          </a:prstGeom>
        </p:spPr>
        <p:txBody>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25000"/>
              </a:lnSpc>
              <a:buFont typeface="Arial" panose="020B0604020202020204" pitchFamily="34" charset="0"/>
              <a:buChar char="•"/>
            </a:pPr>
            <a:r>
              <a:rPr lang="en-US" dirty="0"/>
              <a:t>Allowing changes to ‘Nature of Work’ for an outage that is in Active state.</a:t>
            </a:r>
          </a:p>
          <a:p>
            <a:pPr marL="285750" indent="-285750">
              <a:lnSpc>
                <a:spcPct val="125000"/>
              </a:lnSpc>
              <a:buFont typeface="Arial" panose="020B0604020202020204" pitchFamily="34" charset="0"/>
              <a:buChar char="•"/>
            </a:pPr>
            <a:endParaRPr lang="en-US" dirty="0"/>
          </a:p>
          <a:p>
            <a:pPr marL="285750" indent="-285750">
              <a:lnSpc>
                <a:spcPct val="125000"/>
              </a:lnSpc>
              <a:buFont typeface="Arial" panose="020B0604020202020204" pitchFamily="34" charset="0"/>
              <a:buChar char="•"/>
            </a:pPr>
            <a:r>
              <a:rPr lang="en-US" dirty="0"/>
              <a:t>Improving messages for a valid update to ‘Nature of Work’ along with a valid update to “Actual End Time”.</a:t>
            </a:r>
          </a:p>
          <a:p>
            <a:pPr marL="834390" lvl="1" indent="-285750">
              <a:lnSpc>
                <a:spcPct val="125000"/>
              </a:lnSpc>
            </a:pPr>
            <a:r>
              <a:rPr lang="en-US" dirty="0"/>
              <a:t>Currently it generates a warning message which is not expected.</a:t>
            </a:r>
          </a:p>
          <a:p>
            <a:pPr marL="834390" lvl="1" indent="-285750">
              <a:lnSpc>
                <a:spcPct val="125000"/>
              </a:lnSpc>
            </a:pPr>
            <a:endParaRPr lang="en-US" dirty="0"/>
          </a:p>
          <a:p>
            <a:pPr lvl="1" indent="0">
              <a:lnSpc>
                <a:spcPct val="125000"/>
              </a:lnSpc>
              <a:buNone/>
            </a:pPr>
            <a:endParaRPr lang="en-US" dirty="0"/>
          </a:p>
        </p:txBody>
      </p:sp>
    </p:spTree>
    <p:extLst>
      <p:ext uri="{BB962C8B-B14F-4D97-AF65-F5344CB8AC3E}">
        <p14:creationId xmlns:p14="http://schemas.microsoft.com/office/powerpoint/2010/main" val="3886931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36AAE-68DF-EB17-E8A7-16A322F3D06C}"/>
              </a:ext>
            </a:extLst>
          </p:cNvPr>
          <p:cNvSpPr>
            <a:spLocks noGrp="1"/>
          </p:cNvSpPr>
          <p:nvPr>
            <p:ph type="title"/>
          </p:nvPr>
        </p:nvSpPr>
        <p:spPr/>
        <p:txBody>
          <a:bodyPr/>
          <a:lstStyle/>
          <a:p>
            <a:r>
              <a:rPr lang="en-US" dirty="0"/>
              <a:t>Questions/Comments?</a:t>
            </a:r>
          </a:p>
        </p:txBody>
      </p:sp>
      <p:sp>
        <p:nvSpPr>
          <p:cNvPr id="3" name="Text Placeholder 2">
            <a:extLst>
              <a:ext uri="{FF2B5EF4-FFF2-40B4-BE49-F238E27FC236}">
                <a16:creationId xmlns:a16="http://schemas.microsoft.com/office/drawing/2014/main" id="{7BF6A61A-D7C0-BEE7-3F65-3A3A70395BDB}"/>
              </a:ext>
            </a:extLst>
          </p:cNvPr>
          <p:cNvSpPr>
            <a:spLocks noGrp="1"/>
          </p:cNvSpPr>
          <p:nvPr>
            <p:ph type="body" sz="quarter" idx="13"/>
          </p:nvPr>
        </p:nvSpPr>
        <p:spPr>
          <a:xfrm>
            <a:off x="530868" y="3501136"/>
            <a:ext cx="5565131" cy="1537589"/>
          </a:xfrm>
        </p:spPr>
        <p:txBody>
          <a:bodyPr/>
          <a:lstStyle/>
          <a:p>
            <a:r>
              <a:rPr lang="en-US" dirty="0"/>
              <a:t>Katherine.Li@ercot.com</a:t>
            </a:r>
          </a:p>
          <a:p>
            <a:endParaRPr lang="en-US" dirty="0"/>
          </a:p>
          <a:p>
            <a:r>
              <a:rPr lang="en-US" dirty="0"/>
              <a:t>Sreenivas.Badri@ercot.com</a:t>
            </a:r>
          </a:p>
          <a:p>
            <a:endParaRPr lang="en-US" dirty="0"/>
          </a:p>
          <a:p>
            <a:endParaRPr lang="en-US" dirty="0"/>
          </a:p>
        </p:txBody>
      </p:sp>
      <p:sp>
        <p:nvSpPr>
          <p:cNvPr id="5" name="Slide Number Placeholder 4">
            <a:extLst>
              <a:ext uri="{FF2B5EF4-FFF2-40B4-BE49-F238E27FC236}">
                <a16:creationId xmlns:a16="http://schemas.microsoft.com/office/drawing/2014/main" id="{663E33CD-915C-8592-3526-C44B880B6BF9}"/>
              </a:ext>
            </a:extLst>
          </p:cNvPr>
          <p:cNvSpPr>
            <a:spLocks noGrp="1"/>
          </p:cNvSpPr>
          <p:nvPr>
            <p:ph type="sldNum" sz="quarter" idx="12"/>
          </p:nvPr>
        </p:nvSpPr>
        <p:spPr/>
        <p:txBody>
          <a:bodyPr wrap="square" anchor="ctr">
            <a:normAutofit/>
          </a:bodyPr>
          <a:lstStyle/>
          <a:p>
            <a:pPr>
              <a:spcAft>
                <a:spcPts val="600"/>
              </a:spcAft>
            </a:pPr>
            <a:fld id="{BCDE79FB-97BA-492B-8D57-F1373F9ADA95}" type="slidenum">
              <a:rPr lang="en-US" smtClean="0"/>
              <a:pPr>
                <a:spcAft>
                  <a:spcPts val="600"/>
                </a:spcAft>
              </a:pPr>
              <a:t>7</a:t>
            </a:fld>
            <a:endParaRPr lang="en-US" dirty="0"/>
          </a:p>
        </p:txBody>
      </p:sp>
    </p:spTree>
    <p:extLst>
      <p:ext uri="{BB962C8B-B14F-4D97-AF65-F5344CB8AC3E}">
        <p14:creationId xmlns:p14="http://schemas.microsoft.com/office/powerpoint/2010/main" val="3512297305"/>
      </p:ext>
    </p:extLst>
  </p:cSld>
  <p:clrMapOvr>
    <a:masterClrMapping/>
  </p:clrMapOvr>
</p:sld>
</file>

<file path=ppt/theme/theme1.xml><?xml version="1.0" encoding="utf-8"?>
<a:theme xmlns:a="http://schemas.openxmlformats.org/drawingml/2006/main" name="1_Cover">
  <a:themeElements>
    <a:clrScheme name="ERCOT">
      <a:dk1>
        <a:srgbClr val="000000"/>
      </a:dk1>
      <a:lt1>
        <a:srgbClr val="FFFFFF"/>
      </a:lt1>
      <a:dk2>
        <a:srgbClr val="2D3338"/>
      </a:dk2>
      <a:lt2>
        <a:srgbClr val="FFFFFF"/>
      </a:lt2>
      <a:accent1>
        <a:srgbClr val="003865"/>
      </a:accent1>
      <a:accent2>
        <a:srgbClr val="5B6770"/>
      </a:accent2>
      <a:accent3>
        <a:srgbClr val="26D07C"/>
      </a:accent3>
      <a:accent4>
        <a:srgbClr val="00829B"/>
      </a:accent4>
      <a:accent5>
        <a:srgbClr val="685BC7"/>
      </a:accent5>
      <a:accent6>
        <a:srgbClr val="890C58"/>
      </a:accent6>
      <a:hlink>
        <a:srgbClr val="3996DF"/>
      </a:hlink>
      <a:folHlink>
        <a:srgbClr val="867ED0"/>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4ECE1372-0C99-4BBD-8C9A-66BB973B0715}" vid="{E42129F1-9979-45CE-AC99-7AED524228ED}"/>
    </a:ext>
  </a:extLst>
</a:theme>
</file>

<file path=ppt/theme/theme2.xml><?xml version="1.0" encoding="utf-8"?>
<a:theme xmlns:a="http://schemas.openxmlformats.org/drawingml/2006/main" name="Page Design">
  <a:themeElements>
    <a:clrScheme name="ERCOT colors">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AEC7"/>
      </a:hlink>
      <a:folHlink>
        <a:srgbClr val="685BC7"/>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4ECE1372-0C99-4BBD-8C9A-66BB973B0715}" vid="{AF2A68AE-DF5A-41FA-8DA3-295978B7C7E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97deaf5a-01d9-4834-89d2-802f43df07d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238A853E2A21D478864F317E572DCF9" ma:contentTypeVersion="15" ma:contentTypeDescription="Create a new document." ma:contentTypeScope="" ma:versionID="a891ac5b57a7237e5d68462a0bfcdc3e">
  <xsd:schema xmlns:xsd="http://www.w3.org/2001/XMLSchema" xmlns:xs="http://www.w3.org/2001/XMLSchema" xmlns:p="http://schemas.microsoft.com/office/2006/metadata/properties" xmlns:ns3="ded7f6be-006e-48d8-8435-0405bc84a9a7" xmlns:ns4="97deaf5a-01d9-4834-89d2-802f43df07d1" targetNamespace="http://schemas.microsoft.com/office/2006/metadata/properties" ma:root="true" ma:fieldsID="fb0a5c700978bb7b7ca8f385b404acbf" ns3:_="" ns4:_="">
    <xsd:import namespace="ded7f6be-006e-48d8-8435-0405bc84a9a7"/>
    <xsd:import namespace="97deaf5a-01d9-4834-89d2-802f43df07d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_activity" minOccurs="0"/>
                <xsd:element ref="ns4:MediaServiceDateTaken" minOccurs="0"/>
                <xsd:element ref="ns4:MediaServiceObjectDetectorVersions" minOccurs="0"/>
                <xsd:element ref="ns4:MediaLengthInSecond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d7f6be-006e-48d8-8435-0405bc84a9a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deaf5a-01d9-4834-89d2-802f43df07d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17" nillable="true" ma:displayName="_activity" ma:hidden="true" ma:internalName="_activity">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A5F3B15-1EDA-47D5-B690-303F08E28C2F}">
  <ds:schemaRefs>
    <ds:schemaRef ds:uri="http://schemas.microsoft.com/sharepoint/v3/contenttype/forms"/>
  </ds:schemaRefs>
</ds:datastoreItem>
</file>

<file path=customXml/itemProps2.xml><?xml version="1.0" encoding="utf-8"?>
<ds:datastoreItem xmlns:ds="http://schemas.openxmlformats.org/officeDocument/2006/customXml" ds:itemID="{7E754FD2-17D2-4534-9157-8CFDD0166132}">
  <ds:schemaRefs>
    <ds:schemaRef ds:uri="http://purl.org/dc/elements/1.1/"/>
    <ds:schemaRef ds:uri="http://schemas.microsoft.com/office/2006/documentManagement/types"/>
    <ds:schemaRef ds:uri="http://purl.org/dc/terms/"/>
    <ds:schemaRef ds:uri="http://www.w3.org/XML/1998/namespace"/>
    <ds:schemaRef ds:uri="97deaf5a-01d9-4834-89d2-802f43df07d1"/>
    <ds:schemaRef ds:uri="http://schemas.microsoft.com/office/infopath/2007/PartnerControls"/>
    <ds:schemaRef ds:uri="http://purl.org/dc/dcmitype/"/>
    <ds:schemaRef ds:uri="http://schemas.openxmlformats.org/package/2006/metadata/core-properties"/>
    <ds:schemaRef ds:uri="ded7f6be-006e-48d8-8435-0405bc84a9a7"/>
    <ds:schemaRef ds:uri="http://schemas.microsoft.com/office/2006/metadata/properties"/>
  </ds:schemaRefs>
</ds:datastoreItem>
</file>

<file path=customXml/itemProps3.xml><?xml version="1.0" encoding="utf-8"?>
<ds:datastoreItem xmlns:ds="http://schemas.openxmlformats.org/officeDocument/2006/customXml" ds:itemID="{C7AA56C6-C396-4A86-84E4-22A2296358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ed7f6be-006e-48d8-8435-0405bc84a9a7"/>
    <ds:schemaRef ds:uri="97deaf5a-01d9-4834-89d2-802f43df07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NPRR1188 update</Template>
  <TotalTime>2708</TotalTime>
  <Words>667</Words>
  <Application>Microsoft Office PowerPoint</Application>
  <PresentationFormat>Widescreen</PresentationFormat>
  <Paragraphs>63</Paragraphs>
  <Slides>7</Slides>
  <Notes>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7</vt:i4>
      </vt:variant>
    </vt:vector>
  </HeadingPairs>
  <TitlesOfParts>
    <vt:vector size="12" baseType="lpstr">
      <vt:lpstr>Aptos</vt:lpstr>
      <vt:lpstr>Arial</vt:lpstr>
      <vt:lpstr>Wingdings</vt:lpstr>
      <vt:lpstr>1_Cover</vt:lpstr>
      <vt:lpstr>Page Design</vt:lpstr>
      <vt:lpstr>2026 August &amp; September (R8 &amp; R9) Releases – Market &amp; Outage Scheduler Changes     Katherine Li  August 20, 2026</vt:lpstr>
      <vt:lpstr>2026 August/September (R8/R9) Release</vt:lpstr>
      <vt:lpstr>2026 August (R8) Release – NPRR1290/NPRR1323 RTC Gap Resolutions and Clarifications</vt:lpstr>
      <vt:lpstr>2026 August (R8) Release – Market Submission Validation Change</vt:lpstr>
      <vt:lpstr>2026 August (R8) Release – Outage Scheduler Submission Changes</vt:lpstr>
      <vt:lpstr>2026 August (R8) Release – Outage Scheduler Submission Changes</vt:lpstr>
      <vt:lpstr>Questions/Comments?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Xu, Xiangjun</dc:creator>
  <cp:keywords/>
  <cp:lastModifiedBy>Li, Katherine</cp:lastModifiedBy>
  <cp:revision>107</cp:revision>
  <dcterms:created xsi:type="dcterms:W3CDTF">2026-03-17T20:45:51Z</dcterms:created>
  <dcterms:modified xsi:type="dcterms:W3CDTF">2026-08-18T19:03:41Z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0x010100E238A853E2A21D478864F317E572DCF9</vt:lpwstr>
  </property>
  <property fmtid="{D5CDD505-2E9C-101B-9397-08002B2CF9AE}" pid="3" name="MediaServiceImageTags">
    <vt:lpwstr/>
  </property>
  <property fmtid="{D5CDD505-2E9C-101B-9397-08002B2CF9AE}" pid="4" name="MSIP_Label_c144db1d-993e-40da-980d-6eea152adc50_Enabled">
    <vt:lpwstr>true</vt:lpwstr>
  </property>
  <property fmtid="{D5CDD505-2E9C-101B-9397-08002B2CF9AE}" pid="5" name="MSIP_Label_c144db1d-993e-40da-980d-6eea152adc50_SetDate">
    <vt:lpwstr>2026-02-04T21:33:56Z</vt:lpwstr>
  </property>
  <property fmtid="{D5CDD505-2E9C-101B-9397-08002B2CF9AE}" pid="6" name="MSIP_Label_c144db1d-993e-40da-980d-6eea152adc50_Method">
    <vt:lpwstr>Privileged</vt:lpwstr>
  </property>
  <property fmtid="{D5CDD505-2E9C-101B-9397-08002B2CF9AE}" pid="7" name="MSIP_Label_c144db1d-993e-40da-980d-6eea152adc50_Name">
    <vt:lpwstr>Public</vt:lpwstr>
  </property>
  <property fmtid="{D5CDD505-2E9C-101B-9397-08002B2CF9AE}" pid="8" name="MSIP_Label_c144db1d-993e-40da-980d-6eea152adc50_SiteId">
    <vt:lpwstr>0afb747d-bff7-4596-a9fc-950ef9e0ec45</vt:lpwstr>
  </property>
  <property fmtid="{D5CDD505-2E9C-101B-9397-08002B2CF9AE}" pid="9" name="MSIP_Label_c144db1d-993e-40da-980d-6eea152adc50_ActionId">
    <vt:lpwstr>1d14393e-8913-4215-8969-3d0b24cf798e</vt:lpwstr>
  </property>
  <property fmtid="{D5CDD505-2E9C-101B-9397-08002B2CF9AE}" pid="10" name="MSIP_Label_c144db1d-993e-40da-980d-6eea152adc50_ContentBits">
    <vt:lpwstr>0</vt:lpwstr>
  </property>
  <property fmtid="{D5CDD505-2E9C-101B-9397-08002B2CF9AE}" pid="11" name="MSIP_Label_c144db1d-993e-40da-980d-6eea152adc50_Tag">
    <vt:lpwstr>10, 0, 1, 1</vt:lpwstr>
  </property>
</Properties>
</file>