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 id="2147483680" r:id="rId6"/>
  </p:sldMasterIdLst>
  <p:notesMasterIdLst>
    <p:notesMasterId r:id="rId26"/>
  </p:notesMasterIdLst>
  <p:handoutMasterIdLst>
    <p:handoutMasterId r:id="rId27"/>
  </p:handoutMasterIdLst>
  <p:sldIdLst>
    <p:sldId id="272" r:id="rId7"/>
    <p:sldId id="2147478864" r:id="rId8"/>
    <p:sldId id="2147478870" r:id="rId9"/>
    <p:sldId id="2147478865" r:id="rId10"/>
    <p:sldId id="2147478818" r:id="rId11"/>
    <p:sldId id="2147478860" r:id="rId12"/>
    <p:sldId id="2147478866" r:id="rId13"/>
    <p:sldId id="2147478867" r:id="rId14"/>
    <p:sldId id="2147478868" r:id="rId15"/>
    <p:sldId id="2147478869" r:id="rId16"/>
    <p:sldId id="2147478871" r:id="rId17"/>
    <p:sldId id="2147478872" r:id="rId18"/>
    <p:sldId id="2147478873" r:id="rId19"/>
    <p:sldId id="2147478874" r:id="rId20"/>
    <p:sldId id="2147478875" r:id="rId21"/>
    <p:sldId id="2147478876" r:id="rId22"/>
    <p:sldId id="2147478877" r:id="rId23"/>
    <p:sldId id="2147478788" r:id="rId24"/>
    <p:sldId id="26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tingency Definitions, DPC Workflow" id="{C48546FD-136F-4019-A991-A705C1E6BE69}">
          <p14:sldIdLst>
            <p14:sldId id="272"/>
            <p14:sldId id="2147478864"/>
            <p14:sldId id="2147478870"/>
            <p14:sldId id="2147478865"/>
            <p14:sldId id="2147478818"/>
            <p14:sldId id="2147478860"/>
            <p14:sldId id="2147478866"/>
            <p14:sldId id="2147478867"/>
            <p14:sldId id="2147478868"/>
            <p14:sldId id="2147478869"/>
            <p14:sldId id="2147478871"/>
          </p14:sldIdLst>
        </p14:section>
        <p14:section name="Forms and Best Practice" id="{0F3A4666-80AA-4A76-81D1-0E67231C8901}">
          <p14:sldIdLst>
            <p14:sldId id="2147478872"/>
            <p14:sldId id="2147478873"/>
            <p14:sldId id="2147478874"/>
            <p14:sldId id="2147478875"/>
            <p14:sldId id="2147478876"/>
            <p14:sldId id="2147478877"/>
            <p14:sldId id="2147478788"/>
            <p14:sldId id="26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956" autoAdjust="0"/>
  </p:normalViewPr>
  <p:slideViewPr>
    <p:cSldViewPr snapToGrid="0">
      <p:cViewPr varScale="1">
        <p:scale>
          <a:sx n="87" d="100"/>
          <a:sy n="87" d="100"/>
        </p:scale>
        <p:origin x="1512" y="30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2F5846-AB8A-4E54-AB77-E5660A422D9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E08C8C20-A92B-43EC-8C09-C133A6DD2CA0}">
      <dgm:prSet phldrT="[Text]" phldr="0"/>
      <dgm:spPr/>
      <dgm:t>
        <a:bodyPr/>
        <a:lstStyle/>
        <a:p>
          <a:r>
            <a:rPr lang="en-US" dirty="0"/>
            <a:t>Shift Engineer approves the DPC for implementation</a:t>
          </a:r>
        </a:p>
      </dgm:t>
    </dgm:pt>
    <dgm:pt modelId="{861E4A2F-BE6F-40E4-8397-519F16A22997}" type="parTrans" cxnId="{6D326564-98C8-425F-9602-847C7878F85A}">
      <dgm:prSet/>
      <dgm:spPr/>
      <dgm:t>
        <a:bodyPr/>
        <a:lstStyle/>
        <a:p>
          <a:endParaRPr lang="en-US"/>
        </a:p>
      </dgm:t>
    </dgm:pt>
    <dgm:pt modelId="{551C3559-A0FD-4D9A-A803-5239324FC756}" type="sibTrans" cxnId="{6D326564-98C8-425F-9602-847C7878F85A}">
      <dgm:prSet/>
      <dgm:spPr/>
      <dgm:t>
        <a:bodyPr/>
        <a:lstStyle/>
        <a:p>
          <a:endParaRPr lang="en-US"/>
        </a:p>
      </dgm:t>
    </dgm:pt>
    <dgm:pt modelId="{50D850AA-4882-450F-9F6D-45B4D52EEB6C}">
      <dgm:prSet phldrT="[Text]" phldr="0"/>
      <dgm:spPr/>
      <dgm:t>
        <a:bodyPr/>
        <a:lstStyle/>
        <a:p>
          <a:r>
            <a:rPr lang="en-US" dirty="0"/>
            <a:t>Enable/Disable</a:t>
          </a:r>
        </a:p>
      </dgm:t>
    </dgm:pt>
    <dgm:pt modelId="{FA14F9E1-F95B-4CEA-8436-3ABA5B66D55E}" type="parTrans" cxnId="{B8E68129-32FC-4A09-9291-D1BB75C9E7B1}">
      <dgm:prSet/>
      <dgm:spPr/>
      <dgm:t>
        <a:bodyPr/>
        <a:lstStyle/>
        <a:p>
          <a:endParaRPr lang="en-US"/>
        </a:p>
      </dgm:t>
    </dgm:pt>
    <dgm:pt modelId="{57DE8D2E-85C4-47DF-8DC4-9565A9BEB29E}" type="sibTrans" cxnId="{B8E68129-32FC-4A09-9291-D1BB75C9E7B1}">
      <dgm:prSet/>
      <dgm:spPr/>
      <dgm:t>
        <a:bodyPr/>
        <a:lstStyle/>
        <a:p>
          <a:endParaRPr lang="en-US"/>
        </a:p>
      </dgm:t>
    </dgm:pt>
    <dgm:pt modelId="{7146B49E-C41C-426B-A6D8-5A080FB8DBC5}">
      <dgm:prSet phldrT="[Text]" phldr="0"/>
      <dgm:spPr/>
      <dgm:t>
        <a:bodyPr/>
        <a:lstStyle/>
        <a:p>
          <a:r>
            <a:rPr lang="en-US" dirty="0"/>
            <a:t>Ready for field change</a:t>
          </a:r>
        </a:p>
      </dgm:t>
    </dgm:pt>
    <dgm:pt modelId="{A6F2C7F7-809A-4170-AEB9-8FA8429A14D9}" type="parTrans" cxnId="{09BEDFC0-0CC2-4569-838B-621947E5FEE8}">
      <dgm:prSet/>
      <dgm:spPr/>
      <dgm:t>
        <a:bodyPr/>
        <a:lstStyle/>
        <a:p>
          <a:endParaRPr lang="en-US"/>
        </a:p>
      </dgm:t>
    </dgm:pt>
    <dgm:pt modelId="{71075C66-6E2E-42E7-A5BE-72F9F957E2E7}" type="sibTrans" cxnId="{09BEDFC0-0CC2-4569-838B-621947E5FEE8}">
      <dgm:prSet/>
      <dgm:spPr/>
      <dgm:t>
        <a:bodyPr/>
        <a:lstStyle/>
        <a:p>
          <a:endParaRPr lang="en-US"/>
        </a:p>
      </dgm:t>
    </dgm:pt>
    <dgm:pt modelId="{5EA98E5B-FE64-4E60-86B7-AB0F29F201CA}">
      <dgm:prSet phldrT="[Text]" phldr="0"/>
      <dgm:spPr/>
      <dgm:t>
        <a:bodyPr/>
        <a:lstStyle/>
        <a:p>
          <a:r>
            <a:rPr lang="en-US" dirty="0"/>
            <a:t>New/Modify</a:t>
          </a:r>
        </a:p>
      </dgm:t>
    </dgm:pt>
    <dgm:pt modelId="{8A14F1BF-8E11-40CE-B8EB-FFD3AD495274}" type="parTrans" cxnId="{6944C6B7-AA0D-4A35-B490-7B65EAABAF39}">
      <dgm:prSet/>
      <dgm:spPr/>
      <dgm:t>
        <a:bodyPr/>
        <a:lstStyle/>
        <a:p>
          <a:endParaRPr lang="en-US"/>
        </a:p>
      </dgm:t>
    </dgm:pt>
    <dgm:pt modelId="{E4BA3846-B8FE-4B6D-8F17-288AB8A5E014}" type="sibTrans" cxnId="{6944C6B7-AA0D-4A35-B490-7B65EAABAF39}">
      <dgm:prSet/>
      <dgm:spPr/>
      <dgm:t>
        <a:bodyPr/>
        <a:lstStyle/>
        <a:p>
          <a:endParaRPr lang="en-US"/>
        </a:p>
      </dgm:t>
    </dgm:pt>
    <dgm:pt modelId="{A6CCA8F2-5AA8-453D-BE00-F9B3F754D5AB}">
      <dgm:prSet phldrT="[Text]" phldr="0"/>
      <dgm:spPr/>
      <dgm:t>
        <a:bodyPr/>
        <a:lstStyle/>
        <a:p>
          <a:r>
            <a:rPr lang="en-US" dirty="0"/>
            <a:t>Shift Engineer checks the DPC contingency definitions against topology</a:t>
          </a:r>
        </a:p>
      </dgm:t>
    </dgm:pt>
    <dgm:pt modelId="{EBF2A52B-372A-415C-9B64-85CF6D4AFFCD}" type="parTrans" cxnId="{3D199C76-637F-4D0D-BD1F-3C8A2057FFB0}">
      <dgm:prSet/>
      <dgm:spPr/>
      <dgm:t>
        <a:bodyPr/>
        <a:lstStyle/>
        <a:p>
          <a:endParaRPr lang="en-US"/>
        </a:p>
      </dgm:t>
    </dgm:pt>
    <dgm:pt modelId="{440B6E40-983D-40B4-8614-2BEA1ED9E55C}" type="sibTrans" cxnId="{3D199C76-637F-4D0D-BD1F-3C8A2057FFB0}">
      <dgm:prSet/>
      <dgm:spPr/>
      <dgm:t>
        <a:bodyPr/>
        <a:lstStyle/>
        <a:p>
          <a:endParaRPr lang="en-US"/>
        </a:p>
      </dgm:t>
    </dgm:pt>
    <dgm:pt modelId="{7557F522-6CEE-4A73-855E-C323DB161205}" type="pres">
      <dgm:prSet presAssocID="{542F5846-AB8A-4E54-AB77-E5660A422D98}" presName="diagram" presStyleCnt="0">
        <dgm:presLayoutVars>
          <dgm:chPref val="1"/>
          <dgm:dir/>
          <dgm:animOne val="branch"/>
          <dgm:animLvl val="lvl"/>
          <dgm:resizeHandles val="exact"/>
        </dgm:presLayoutVars>
      </dgm:prSet>
      <dgm:spPr/>
    </dgm:pt>
    <dgm:pt modelId="{0350CBE9-794E-4C49-B1AF-06170BE73C66}" type="pres">
      <dgm:prSet presAssocID="{A6CCA8F2-5AA8-453D-BE00-F9B3F754D5AB}" presName="root1" presStyleCnt="0"/>
      <dgm:spPr/>
    </dgm:pt>
    <dgm:pt modelId="{2B99D36A-0F11-4FFB-939E-04EEEA89B50B}" type="pres">
      <dgm:prSet presAssocID="{A6CCA8F2-5AA8-453D-BE00-F9B3F754D5AB}" presName="LevelOneTextNode" presStyleLbl="node0" presStyleIdx="0" presStyleCnt="1">
        <dgm:presLayoutVars>
          <dgm:chPref val="3"/>
        </dgm:presLayoutVars>
      </dgm:prSet>
      <dgm:spPr/>
    </dgm:pt>
    <dgm:pt modelId="{3F483EDD-2D76-4B44-9475-06B1AABBCA4F}" type="pres">
      <dgm:prSet presAssocID="{A6CCA8F2-5AA8-453D-BE00-F9B3F754D5AB}" presName="level2hierChild" presStyleCnt="0"/>
      <dgm:spPr/>
    </dgm:pt>
    <dgm:pt modelId="{B760D414-6A1F-4E92-8E47-2B5D6883CF8A}" type="pres">
      <dgm:prSet presAssocID="{861E4A2F-BE6F-40E4-8397-519F16A22997}" presName="conn2-1" presStyleLbl="parChTrans1D2" presStyleIdx="0" presStyleCnt="1"/>
      <dgm:spPr/>
    </dgm:pt>
    <dgm:pt modelId="{DC84A9FC-987C-49AA-B6C9-C82E8FDA90DC}" type="pres">
      <dgm:prSet presAssocID="{861E4A2F-BE6F-40E4-8397-519F16A22997}" presName="connTx" presStyleLbl="parChTrans1D2" presStyleIdx="0" presStyleCnt="1"/>
      <dgm:spPr/>
    </dgm:pt>
    <dgm:pt modelId="{94D7DE0E-5502-4F9A-974D-0901A14D653C}" type="pres">
      <dgm:prSet presAssocID="{E08C8C20-A92B-43EC-8C09-C133A6DD2CA0}" presName="root2" presStyleCnt="0"/>
      <dgm:spPr/>
    </dgm:pt>
    <dgm:pt modelId="{D4FF5DA3-9E32-481F-9ABC-7D460EBAF87A}" type="pres">
      <dgm:prSet presAssocID="{E08C8C20-A92B-43EC-8C09-C133A6DD2CA0}" presName="LevelTwoTextNode" presStyleLbl="node2" presStyleIdx="0" presStyleCnt="1">
        <dgm:presLayoutVars>
          <dgm:chPref val="3"/>
        </dgm:presLayoutVars>
      </dgm:prSet>
      <dgm:spPr/>
    </dgm:pt>
    <dgm:pt modelId="{ED47DCCB-D503-4157-B66F-F220BBFB3EB0}" type="pres">
      <dgm:prSet presAssocID="{E08C8C20-A92B-43EC-8C09-C133A6DD2CA0}" presName="level3hierChild" presStyleCnt="0"/>
      <dgm:spPr/>
    </dgm:pt>
    <dgm:pt modelId="{9E2BB775-7F3E-474E-8093-D79E4A5E4FAA}" type="pres">
      <dgm:prSet presAssocID="{FA14F9E1-F95B-4CEA-8436-3ABA5B66D55E}" presName="conn2-1" presStyleLbl="parChTrans1D3" presStyleIdx="0" presStyleCnt="2"/>
      <dgm:spPr/>
    </dgm:pt>
    <dgm:pt modelId="{AB67C7CC-07F0-4372-AC44-34A80210C935}" type="pres">
      <dgm:prSet presAssocID="{FA14F9E1-F95B-4CEA-8436-3ABA5B66D55E}" presName="connTx" presStyleLbl="parChTrans1D3" presStyleIdx="0" presStyleCnt="2"/>
      <dgm:spPr/>
    </dgm:pt>
    <dgm:pt modelId="{7CBB5B1F-3480-4615-9A91-38AAD8F7F609}" type="pres">
      <dgm:prSet presAssocID="{50D850AA-4882-450F-9F6D-45B4D52EEB6C}" presName="root2" presStyleCnt="0"/>
      <dgm:spPr/>
    </dgm:pt>
    <dgm:pt modelId="{7CEDA459-8B43-4655-A8FF-48035D569FEE}" type="pres">
      <dgm:prSet presAssocID="{50D850AA-4882-450F-9F6D-45B4D52EEB6C}" presName="LevelTwoTextNode" presStyleLbl="node3" presStyleIdx="0" presStyleCnt="2">
        <dgm:presLayoutVars>
          <dgm:chPref val="3"/>
        </dgm:presLayoutVars>
      </dgm:prSet>
      <dgm:spPr/>
    </dgm:pt>
    <dgm:pt modelId="{7009C6EB-2B99-459F-999C-66F2EB886481}" type="pres">
      <dgm:prSet presAssocID="{50D850AA-4882-450F-9F6D-45B4D52EEB6C}" presName="level3hierChild" presStyleCnt="0"/>
      <dgm:spPr/>
    </dgm:pt>
    <dgm:pt modelId="{7ED3450A-8019-4D2F-9B3A-0C680EC14ABE}" type="pres">
      <dgm:prSet presAssocID="{A6F2C7F7-809A-4170-AEB9-8FA8429A14D9}" presName="conn2-1" presStyleLbl="parChTrans1D4" presStyleIdx="0" presStyleCnt="1"/>
      <dgm:spPr/>
    </dgm:pt>
    <dgm:pt modelId="{84457190-18B5-4350-B88A-E63C431B3BE1}" type="pres">
      <dgm:prSet presAssocID="{A6F2C7F7-809A-4170-AEB9-8FA8429A14D9}" presName="connTx" presStyleLbl="parChTrans1D4" presStyleIdx="0" presStyleCnt="1"/>
      <dgm:spPr/>
    </dgm:pt>
    <dgm:pt modelId="{3E23A0AE-361B-421F-AA9E-762EA70B861F}" type="pres">
      <dgm:prSet presAssocID="{7146B49E-C41C-426B-A6D8-5A080FB8DBC5}" presName="root2" presStyleCnt="0"/>
      <dgm:spPr/>
    </dgm:pt>
    <dgm:pt modelId="{39C885C1-E98E-49AB-B1FA-CEB699D9E616}" type="pres">
      <dgm:prSet presAssocID="{7146B49E-C41C-426B-A6D8-5A080FB8DBC5}" presName="LevelTwoTextNode" presStyleLbl="node4" presStyleIdx="0" presStyleCnt="1" custLinFactNeighborX="-1105" custLinFactNeighborY="59069">
        <dgm:presLayoutVars>
          <dgm:chPref val="3"/>
        </dgm:presLayoutVars>
      </dgm:prSet>
      <dgm:spPr/>
    </dgm:pt>
    <dgm:pt modelId="{76BCE74F-9EA4-4894-847F-CC412FDDE676}" type="pres">
      <dgm:prSet presAssocID="{7146B49E-C41C-426B-A6D8-5A080FB8DBC5}" presName="level3hierChild" presStyleCnt="0"/>
      <dgm:spPr/>
    </dgm:pt>
    <dgm:pt modelId="{5E615833-BCEA-4BD4-9790-B3C11CD8E3A2}" type="pres">
      <dgm:prSet presAssocID="{8A14F1BF-8E11-40CE-B8EB-FFD3AD495274}" presName="conn2-1" presStyleLbl="parChTrans1D3" presStyleIdx="1" presStyleCnt="2"/>
      <dgm:spPr/>
    </dgm:pt>
    <dgm:pt modelId="{7F2A5344-C589-4AB9-B809-C62AE8BE8307}" type="pres">
      <dgm:prSet presAssocID="{8A14F1BF-8E11-40CE-B8EB-FFD3AD495274}" presName="connTx" presStyleLbl="parChTrans1D3" presStyleIdx="1" presStyleCnt="2"/>
      <dgm:spPr/>
    </dgm:pt>
    <dgm:pt modelId="{78345CFF-37FD-4A3A-A818-808994F20D3E}" type="pres">
      <dgm:prSet presAssocID="{5EA98E5B-FE64-4E60-86B7-AB0F29F201CA}" presName="root2" presStyleCnt="0"/>
      <dgm:spPr/>
    </dgm:pt>
    <dgm:pt modelId="{D2D4E80D-FE1C-41A3-A160-5DEAEB08E4CA}" type="pres">
      <dgm:prSet presAssocID="{5EA98E5B-FE64-4E60-86B7-AB0F29F201CA}" presName="LevelTwoTextNode" presStyleLbl="node3" presStyleIdx="1" presStyleCnt="2">
        <dgm:presLayoutVars>
          <dgm:chPref val="3"/>
        </dgm:presLayoutVars>
      </dgm:prSet>
      <dgm:spPr/>
    </dgm:pt>
    <dgm:pt modelId="{499797C3-7134-479F-9881-DA852F934273}" type="pres">
      <dgm:prSet presAssocID="{5EA98E5B-FE64-4E60-86B7-AB0F29F201CA}" presName="level3hierChild" presStyleCnt="0"/>
      <dgm:spPr/>
    </dgm:pt>
  </dgm:ptLst>
  <dgm:cxnLst>
    <dgm:cxn modelId="{4352850E-D9F6-4DBA-A01F-FCF0DDD3AE2C}" type="presOf" srcId="{542F5846-AB8A-4E54-AB77-E5660A422D98}" destId="{7557F522-6CEE-4A73-855E-C323DB161205}" srcOrd="0" destOrd="0" presId="urn:microsoft.com/office/officeart/2005/8/layout/hierarchy2"/>
    <dgm:cxn modelId="{BD513E21-4563-4BD6-A127-435EF25F13EA}" type="presOf" srcId="{7146B49E-C41C-426B-A6D8-5A080FB8DBC5}" destId="{39C885C1-E98E-49AB-B1FA-CEB699D9E616}" srcOrd="0" destOrd="0" presId="urn:microsoft.com/office/officeart/2005/8/layout/hierarchy2"/>
    <dgm:cxn modelId="{B5AEF521-F238-4492-8F17-A4886FC090F9}" type="presOf" srcId="{8A14F1BF-8E11-40CE-B8EB-FFD3AD495274}" destId="{7F2A5344-C589-4AB9-B809-C62AE8BE8307}" srcOrd="1" destOrd="0" presId="urn:microsoft.com/office/officeart/2005/8/layout/hierarchy2"/>
    <dgm:cxn modelId="{09EB7C24-3A17-41AD-8DC7-9FDB6A18DC79}" type="presOf" srcId="{861E4A2F-BE6F-40E4-8397-519F16A22997}" destId="{B760D414-6A1F-4E92-8E47-2B5D6883CF8A}" srcOrd="0" destOrd="0" presId="urn:microsoft.com/office/officeart/2005/8/layout/hierarchy2"/>
    <dgm:cxn modelId="{B8E68129-32FC-4A09-9291-D1BB75C9E7B1}" srcId="{E08C8C20-A92B-43EC-8C09-C133A6DD2CA0}" destId="{50D850AA-4882-450F-9F6D-45B4D52EEB6C}" srcOrd="0" destOrd="0" parTransId="{FA14F9E1-F95B-4CEA-8436-3ABA5B66D55E}" sibTransId="{57DE8D2E-85C4-47DF-8DC4-9565A9BEB29E}"/>
    <dgm:cxn modelId="{721AED2E-D627-4CFA-A70D-C3463FB6C53C}" type="presOf" srcId="{FA14F9E1-F95B-4CEA-8436-3ABA5B66D55E}" destId="{9E2BB775-7F3E-474E-8093-D79E4A5E4FAA}" srcOrd="0" destOrd="0" presId="urn:microsoft.com/office/officeart/2005/8/layout/hierarchy2"/>
    <dgm:cxn modelId="{F1036234-9E5D-44DF-8177-2A64FE319767}" type="presOf" srcId="{5EA98E5B-FE64-4E60-86B7-AB0F29F201CA}" destId="{D2D4E80D-FE1C-41A3-A160-5DEAEB08E4CA}" srcOrd="0" destOrd="0" presId="urn:microsoft.com/office/officeart/2005/8/layout/hierarchy2"/>
    <dgm:cxn modelId="{6D326564-98C8-425F-9602-847C7878F85A}" srcId="{A6CCA8F2-5AA8-453D-BE00-F9B3F754D5AB}" destId="{E08C8C20-A92B-43EC-8C09-C133A6DD2CA0}" srcOrd="0" destOrd="0" parTransId="{861E4A2F-BE6F-40E4-8397-519F16A22997}" sibTransId="{551C3559-A0FD-4D9A-A803-5239324FC756}"/>
    <dgm:cxn modelId="{8F56FB66-F6B2-4D9A-8597-2CF123D98528}" type="presOf" srcId="{A6CCA8F2-5AA8-453D-BE00-F9B3F754D5AB}" destId="{2B99D36A-0F11-4FFB-939E-04EEEA89B50B}" srcOrd="0" destOrd="0" presId="urn:microsoft.com/office/officeart/2005/8/layout/hierarchy2"/>
    <dgm:cxn modelId="{3D199C76-637F-4D0D-BD1F-3C8A2057FFB0}" srcId="{542F5846-AB8A-4E54-AB77-E5660A422D98}" destId="{A6CCA8F2-5AA8-453D-BE00-F9B3F754D5AB}" srcOrd="0" destOrd="0" parTransId="{EBF2A52B-372A-415C-9B64-85CF6D4AFFCD}" sibTransId="{440B6E40-983D-40B4-8614-2BEA1ED9E55C}"/>
    <dgm:cxn modelId="{C1A6487E-C309-4E9B-AC9F-F5818E24ABA0}" type="presOf" srcId="{8A14F1BF-8E11-40CE-B8EB-FFD3AD495274}" destId="{5E615833-BCEA-4BD4-9790-B3C11CD8E3A2}" srcOrd="0" destOrd="0" presId="urn:microsoft.com/office/officeart/2005/8/layout/hierarchy2"/>
    <dgm:cxn modelId="{39C3F890-6E84-473F-BB47-947631E148E6}" type="presOf" srcId="{50D850AA-4882-450F-9F6D-45B4D52EEB6C}" destId="{7CEDA459-8B43-4655-A8FF-48035D569FEE}" srcOrd="0" destOrd="0" presId="urn:microsoft.com/office/officeart/2005/8/layout/hierarchy2"/>
    <dgm:cxn modelId="{B8B3CC97-6008-4F47-92D5-E5994EAC05C0}" type="presOf" srcId="{861E4A2F-BE6F-40E4-8397-519F16A22997}" destId="{DC84A9FC-987C-49AA-B6C9-C82E8FDA90DC}" srcOrd="1" destOrd="0" presId="urn:microsoft.com/office/officeart/2005/8/layout/hierarchy2"/>
    <dgm:cxn modelId="{6944C6B7-AA0D-4A35-B490-7B65EAABAF39}" srcId="{E08C8C20-A92B-43EC-8C09-C133A6DD2CA0}" destId="{5EA98E5B-FE64-4E60-86B7-AB0F29F201CA}" srcOrd="1" destOrd="0" parTransId="{8A14F1BF-8E11-40CE-B8EB-FFD3AD495274}" sibTransId="{E4BA3846-B8FE-4B6D-8F17-288AB8A5E014}"/>
    <dgm:cxn modelId="{D17F12BD-BB8D-4083-8840-42832D415FDB}" type="presOf" srcId="{E08C8C20-A92B-43EC-8C09-C133A6DD2CA0}" destId="{D4FF5DA3-9E32-481F-9ABC-7D460EBAF87A}" srcOrd="0" destOrd="0" presId="urn:microsoft.com/office/officeart/2005/8/layout/hierarchy2"/>
    <dgm:cxn modelId="{09BEDFC0-0CC2-4569-838B-621947E5FEE8}" srcId="{50D850AA-4882-450F-9F6D-45B4D52EEB6C}" destId="{7146B49E-C41C-426B-A6D8-5A080FB8DBC5}" srcOrd="0" destOrd="0" parTransId="{A6F2C7F7-809A-4170-AEB9-8FA8429A14D9}" sibTransId="{71075C66-6E2E-42E7-A5BE-72F9F957E2E7}"/>
    <dgm:cxn modelId="{D1045FE2-E001-43C4-BCA4-3AF27BECA31E}" type="presOf" srcId="{FA14F9E1-F95B-4CEA-8436-3ABA5B66D55E}" destId="{AB67C7CC-07F0-4372-AC44-34A80210C935}" srcOrd="1" destOrd="0" presId="urn:microsoft.com/office/officeart/2005/8/layout/hierarchy2"/>
    <dgm:cxn modelId="{3D293DF0-1C3F-4A51-881F-E8F1D25FBF21}" type="presOf" srcId="{A6F2C7F7-809A-4170-AEB9-8FA8429A14D9}" destId="{84457190-18B5-4350-B88A-E63C431B3BE1}" srcOrd="1" destOrd="0" presId="urn:microsoft.com/office/officeart/2005/8/layout/hierarchy2"/>
    <dgm:cxn modelId="{A3F6C8FE-94F6-4FF3-A008-0286749AA480}" type="presOf" srcId="{A6F2C7F7-809A-4170-AEB9-8FA8429A14D9}" destId="{7ED3450A-8019-4D2F-9B3A-0C680EC14ABE}" srcOrd="0" destOrd="0" presId="urn:microsoft.com/office/officeart/2005/8/layout/hierarchy2"/>
    <dgm:cxn modelId="{C5F175F3-0CBE-4BC2-988C-D5481BDB1C14}" type="presParOf" srcId="{7557F522-6CEE-4A73-855E-C323DB161205}" destId="{0350CBE9-794E-4C49-B1AF-06170BE73C66}" srcOrd="0" destOrd="0" presId="urn:microsoft.com/office/officeart/2005/8/layout/hierarchy2"/>
    <dgm:cxn modelId="{F1E9BFCF-CE93-4C74-8C4A-FC0C7BD40137}" type="presParOf" srcId="{0350CBE9-794E-4C49-B1AF-06170BE73C66}" destId="{2B99D36A-0F11-4FFB-939E-04EEEA89B50B}" srcOrd="0" destOrd="0" presId="urn:microsoft.com/office/officeart/2005/8/layout/hierarchy2"/>
    <dgm:cxn modelId="{13D44CF8-DA87-45BE-A4D2-F99039CFD22E}" type="presParOf" srcId="{0350CBE9-794E-4C49-B1AF-06170BE73C66}" destId="{3F483EDD-2D76-4B44-9475-06B1AABBCA4F}" srcOrd="1" destOrd="0" presId="urn:microsoft.com/office/officeart/2005/8/layout/hierarchy2"/>
    <dgm:cxn modelId="{CB795575-9C6C-44F0-B11B-FA0BAC253F7B}" type="presParOf" srcId="{3F483EDD-2D76-4B44-9475-06B1AABBCA4F}" destId="{B760D414-6A1F-4E92-8E47-2B5D6883CF8A}" srcOrd="0" destOrd="0" presId="urn:microsoft.com/office/officeart/2005/8/layout/hierarchy2"/>
    <dgm:cxn modelId="{FD79CB3E-7BA3-447C-8811-45AC1C3526BA}" type="presParOf" srcId="{B760D414-6A1F-4E92-8E47-2B5D6883CF8A}" destId="{DC84A9FC-987C-49AA-B6C9-C82E8FDA90DC}" srcOrd="0" destOrd="0" presId="urn:microsoft.com/office/officeart/2005/8/layout/hierarchy2"/>
    <dgm:cxn modelId="{9977606A-7297-45F5-9923-1233C908D13A}" type="presParOf" srcId="{3F483EDD-2D76-4B44-9475-06B1AABBCA4F}" destId="{94D7DE0E-5502-4F9A-974D-0901A14D653C}" srcOrd="1" destOrd="0" presId="urn:microsoft.com/office/officeart/2005/8/layout/hierarchy2"/>
    <dgm:cxn modelId="{7D9EC25B-6E1A-4F97-A0AB-DE545AA46310}" type="presParOf" srcId="{94D7DE0E-5502-4F9A-974D-0901A14D653C}" destId="{D4FF5DA3-9E32-481F-9ABC-7D460EBAF87A}" srcOrd="0" destOrd="0" presId="urn:microsoft.com/office/officeart/2005/8/layout/hierarchy2"/>
    <dgm:cxn modelId="{547B6690-1808-44F9-808C-6F74A40AB7F1}" type="presParOf" srcId="{94D7DE0E-5502-4F9A-974D-0901A14D653C}" destId="{ED47DCCB-D503-4157-B66F-F220BBFB3EB0}" srcOrd="1" destOrd="0" presId="urn:microsoft.com/office/officeart/2005/8/layout/hierarchy2"/>
    <dgm:cxn modelId="{98A83B95-C60F-4CDD-9812-4F1BBD9A7D26}" type="presParOf" srcId="{ED47DCCB-D503-4157-B66F-F220BBFB3EB0}" destId="{9E2BB775-7F3E-474E-8093-D79E4A5E4FAA}" srcOrd="0" destOrd="0" presId="urn:microsoft.com/office/officeart/2005/8/layout/hierarchy2"/>
    <dgm:cxn modelId="{A73EAFA4-B56D-476E-9D9A-6104265287DD}" type="presParOf" srcId="{9E2BB775-7F3E-474E-8093-D79E4A5E4FAA}" destId="{AB67C7CC-07F0-4372-AC44-34A80210C935}" srcOrd="0" destOrd="0" presId="urn:microsoft.com/office/officeart/2005/8/layout/hierarchy2"/>
    <dgm:cxn modelId="{248342E8-675E-4D6E-B85A-2FBC74FC3C30}" type="presParOf" srcId="{ED47DCCB-D503-4157-B66F-F220BBFB3EB0}" destId="{7CBB5B1F-3480-4615-9A91-38AAD8F7F609}" srcOrd="1" destOrd="0" presId="urn:microsoft.com/office/officeart/2005/8/layout/hierarchy2"/>
    <dgm:cxn modelId="{EE1806A8-FD23-4B8D-810A-FE957841F239}" type="presParOf" srcId="{7CBB5B1F-3480-4615-9A91-38AAD8F7F609}" destId="{7CEDA459-8B43-4655-A8FF-48035D569FEE}" srcOrd="0" destOrd="0" presId="urn:microsoft.com/office/officeart/2005/8/layout/hierarchy2"/>
    <dgm:cxn modelId="{54EEA324-2D88-4A5D-9729-F0A615292866}" type="presParOf" srcId="{7CBB5B1F-3480-4615-9A91-38AAD8F7F609}" destId="{7009C6EB-2B99-459F-999C-66F2EB886481}" srcOrd="1" destOrd="0" presId="urn:microsoft.com/office/officeart/2005/8/layout/hierarchy2"/>
    <dgm:cxn modelId="{A4B24AED-B11F-4FED-AA52-2BBBAC19E5C2}" type="presParOf" srcId="{7009C6EB-2B99-459F-999C-66F2EB886481}" destId="{7ED3450A-8019-4D2F-9B3A-0C680EC14ABE}" srcOrd="0" destOrd="0" presId="urn:microsoft.com/office/officeart/2005/8/layout/hierarchy2"/>
    <dgm:cxn modelId="{39E044DA-77D8-4848-9D3D-DDE3AAC1ECF0}" type="presParOf" srcId="{7ED3450A-8019-4D2F-9B3A-0C680EC14ABE}" destId="{84457190-18B5-4350-B88A-E63C431B3BE1}" srcOrd="0" destOrd="0" presId="urn:microsoft.com/office/officeart/2005/8/layout/hierarchy2"/>
    <dgm:cxn modelId="{1A2DCE99-8403-40F2-BB04-6B1964E157A8}" type="presParOf" srcId="{7009C6EB-2B99-459F-999C-66F2EB886481}" destId="{3E23A0AE-361B-421F-AA9E-762EA70B861F}" srcOrd="1" destOrd="0" presId="urn:microsoft.com/office/officeart/2005/8/layout/hierarchy2"/>
    <dgm:cxn modelId="{56BB1CDB-564F-4DA3-B9C6-90F5A2F53DC9}" type="presParOf" srcId="{3E23A0AE-361B-421F-AA9E-762EA70B861F}" destId="{39C885C1-E98E-49AB-B1FA-CEB699D9E616}" srcOrd="0" destOrd="0" presId="urn:microsoft.com/office/officeart/2005/8/layout/hierarchy2"/>
    <dgm:cxn modelId="{541947A6-0B88-47C5-8791-7DCC9F581BBC}" type="presParOf" srcId="{3E23A0AE-361B-421F-AA9E-762EA70B861F}" destId="{76BCE74F-9EA4-4894-847F-CC412FDDE676}" srcOrd="1" destOrd="0" presId="urn:microsoft.com/office/officeart/2005/8/layout/hierarchy2"/>
    <dgm:cxn modelId="{759378C6-E9C0-4E55-AB26-B404DE2831D6}" type="presParOf" srcId="{ED47DCCB-D503-4157-B66F-F220BBFB3EB0}" destId="{5E615833-BCEA-4BD4-9790-B3C11CD8E3A2}" srcOrd="2" destOrd="0" presId="urn:microsoft.com/office/officeart/2005/8/layout/hierarchy2"/>
    <dgm:cxn modelId="{B9F7A052-8630-4B35-8929-123F2AC9B936}" type="presParOf" srcId="{5E615833-BCEA-4BD4-9790-B3C11CD8E3A2}" destId="{7F2A5344-C589-4AB9-B809-C62AE8BE8307}" srcOrd="0" destOrd="0" presId="urn:microsoft.com/office/officeart/2005/8/layout/hierarchy2"/>
    <dgm:cxn modelId="{3780A23B-B21E-4A2B-B65E-486817C38D39}" type="presParOf" srcId="{ED47DCCB-D503-4157-B66F-F220BBFB3EB0}" destId="{78345CFF-37FD-4A3A-A818-808994F20D3E}" srcOrd="3" destOrd="0" presId="urn:microsoft.com/office/officeart/2005/8/layout/hierarchy2"/>
    <dgm:cxn modelId="{788477EB-0149-4436-A7AD-67BF359BF8E1}" type="presParOf" srcId="{78345CFF-37FD-4A3A-A818-808994F20D3E}" destId="{D2D4E80D-FE1C-41A3-A160-5DEAEB08E4CA}" srcOrd="0" destOrd="0" presId="urn:microsoft.com/office/officeart/2005/8/layout/hierarchy2"/>
    <dgm:cxn modelId="{E391B135-33CA-4376-A437-8A735071B73B}" type="presParOf" srcId="{78345CFF-37FD-4A3A-A818-808994F20D3E}" destId="{499797C3-7134-479F-9881-DA852F934273}"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9D36A-0F11-4FFB-939E-04EEEA89B50B}">
      <dsp:nvSpPr>
        <dsp:cNvPr id="0" name=""/>
        <dsp:cNvSpPr/>
      </dsp:nvSpPr>
      <dsp:spPr>
        <a:xfrm>
          <a:off x="5473" y="696508"/>
          <a:ext cx="2184172" cy="10920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Shift Engineer checks the DPC contingency definitions against topology</a:t>
          </a:r>
        </a:p>
      </dsp:txBody>
      <dsp:txXfrm>
        <a:off x="37459" y="728494"/>
        <a:ext cx="2120200" cy="1028114"/>
      </dsp:txXfrm>
    </dsp:sp>
    <dsp:sp modelId="{B760D414-6A1F-4E92-8E47-2B5D6883CF8A}">
      <dsp:nvSpPr>
        <dsp:cNvPr id="0" name=""/>
        <dsp:cNvSpPr/>
      </dsp:nvSpPr>
      <dsp:spPr>
        <a:xfrm>
          <a:off x="2189645" y="1203000"/>
          <a:ext cx="873669" cy="79101"/>
        </a:xfrm>
        <a:custGeom>
          <a:avLst/>
          <a:gdLst/>
          <a:ahLst/>
          <a:cxnLst/>
          <a:rect l="0" t="0" r="0" b="0"/>
          <a:pathLst>
            <a:path>
              <a:moveTo>
                <a:pt x="0" y="39550"/>
              </a:moveTo>
              <a:lnTo>
                <a:pt x="873669" y="3955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04638" y="1220709"/>
        <a:ext cx="43683" cy="43683"/>
      </dsp:txXfrm>
    </dsp:sp>
    <dsp:sp modelId="{D4FF5DA3-9E32-481F-9ABC-7D460EBAF87A}">
      <dsp:nvSpPr>
        <dsp:cNvPr id="0" name=""/>
        <dsp:cNvSpPr/>
      </dsp:nvSpPr>
      <dsp:spPr>
        <a:xfrm>
          <a:off x="3063314" y="696508"/>
          <a:ext cx="2184172" cy="10920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Shift Engineer approves the DPC for implementation</a:t>
          </a:r>
        </a:p>
      </dsp:txBody>
      <dsp:txXfrm>
        <a:off x="3095300" y="728494"/>
        <a:ext cx="2120200" cy="1028114"/>
      </dsp:txXfrm>
    </dsp:sp>
    <dsp:sp modelId="{9E2BB775-7F3E-474E-8093-D79E4A5E4FAA}">
      <dsp:nvSpPr>
        <dsp:cNvPr id="0" name=""/>
        <dsp:cNvSpPr/>
      </dsp:nvSpPr>
      <dsp:spPr>
        <a:xfrm rot="19457599">
          <a:off x="5146358" y="889025"/>
          <a:ext cx="1075926" cy="79101"/>
        </a:xfrm>
        <a:custGeom>
          <a:avLst/>
          <a:gdLst/>
          <a:ahLst/>
          <a:cxnLst/>
          <a:rect l="0" t="0" r="0" b="0"/>
          <a:pathLst>
            <a:path>
              <a:moveTo>
                <a:pt x="0" y="39550"/>
              </a:moveTo>
              <a:lnTo>
                <a:pt x="1075926" y="3955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57423" y="901678"/>
        <a:ext cx="53796" cy="53796"/>
      </dsp:txXfrm>
    </dsp:sp>
    <dsp:sp modelId="{7CEDA459-8B43-4655-A8FF-48035D569FEE}">
      <dsp:nvSpPr>
        <dsp:cNvPr id="0" name=""/>
        <dsp:cNvSpPr/>
      </dsp:nvSpPr>
      <dsp:spPr>
        <a:xfrm>
          <a:off x="6121156" y="68558"/>
          <a:ext cx="2184172" cy="10920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Enable/Disable</a:t>
          </a:r>
        </a:p>
      </dsp:txBody>
      <dsp:txXfrm>
        <a:off x="6153142" y="100544"/>
        <a:ext cx="2120200" cy="1028114"/>
      </dsp:txXfrm>
    </dsp:sp>
    <dsp:sp modelId="{7ED3450A-8019-4D2F-9B3A-0C680EC14ABE}">
      <dsp:nvSpPr>
        <dsp:cNvPr id="0" name=""/>
        <dsp:cNvSpPr/>
      </dsp:nvSpPr>
      <dsp:spPr>
        <a:xfrm rot="2232650">
          <a:off x="8196747" y="897593"/>
          <a:ext cx="1066696" cy="79101"/>
        </a:xfrm>
        <a:custGeom>
          <a:avLst/>
          <a:gdLst/>
          <a:ahLst/>
          <a:cxnLst/>
          <a:rect l="0" t="0" r="0" b="0"/>
          <a:pathLst>
            <a:path>
              <a:moveTo>
                <a:pt x="0" y="39550"/>
              </a:moveTo>
              <a:lnTo>
                <a:pt x="1066696" y="3955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703428" y="910476"/>
        <a:ext cx="53334" cy="53334"/>
      </dsp:txXfrm>
    </dsp:sp>
    <dsp:sp modelId="{39C885C1-E98E-49AB-B1FA-CEB699D9E616}">
      <dsp:nvSpPr>
        <dsp:cNvPr id="0" name=""/>
        <dsp:cNvSpPr/>
      </dsp:nvSpPr>
      <dsp:spPr>
        <a:xfrm>
          <a:off x="9154862" y="713643"/>
          <a:ext cx="2184172" cy="10920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Ready for field change</a:t>
          </a:r>
        </a:p>
      </dsp:txBody>
      <dsp:txXfrm>
        <a:off x="9186848" y="745629"/>
        <a:ext cx="2120200" cy="1028114"/>
      </dsp:txXfrm>
    </dsp:sp>
    <dsp:sp modelId="{5E615833-BCEA-4BD4-9790-B3C11CD8E3A2}">
      <dsp:nvSpPr>
        <dsp:cNvPr id="0" name=""/>
        <dsp:cNvSpPr/>
      </dsp:nvSpPr>
      <dsp:spPr>
        <a:xfrm rot="2142401">
          <a:off x="5146358" y="1516975"/>
          <a:ext cx="1075926" cy="79101"/>
        </a:xfrm>
        <a:custGeom>
          <a:avLst/>
          <a:gdLst/>
          <a:ahLst/>
          <a:cxnLst/>
          <a:rect l="0" t="0" r="0" b="0"/>
          <a:pathLst>
            <a:path>
              <a:moveTo>
                <a:pt x="0" y="39550"/>
              </a:moveTo>
              <a:lnTo>
                <a:pt x="1075926" y="3955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57423" y="1529628"/>
        <a:ext cx="53796" cy="53796"/>
      </dsp:txXfrm>
    </dsp:sp>
    <dsp:sp modelId="{D2D4E80D-FE1C-41A3-A160-5DEAEB08E4CA}">
      <dsp:nvSpPr>
        <dsp:cNvPr id="0" name=""/>
        <dsp:cNvSpPr/>
      </dsp:nvSpPr>
      <dsp:spPr>
        <a:xfrm>
          <a:off x="6121156" y="1324457"/>
          <a:ext cx="2184172" cy="109208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New/Modify</a:t>
          </a:r>
        </a:p>
      </dsp:txBody>
      <dsp:txXfrm>
        <a:off x="6153142" y="1356443"/>
        <a:ext cx="2120200" cy="102811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8/18/2026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F8959-2590-E317-B21A-11431A42A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667C98-291E-8E5D-ED3E-9B5F90FFA50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4E6615-1DD8-CC38-CCDB-5B2E314F1B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1C5E6B-5EF1-6B4B-516B-516FB8295C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216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94BC6D-B4C2-499C-B968-7B53BF050EFF}" type="slidenum">
              <a:rPr lang="en-US" smtClean="0"/>
              <a:t>12</a:t>
            </a:fld>
            <a:endParaRPr lang="en-US"/>
          </a:p>
        </p:txBody>
      </p:sp>
    </p:spTree>
    <p:extLst>
      <p:ext uri="{BB962C8B-B14F-4D97-AF65-F5344CB8AC3E}">
        <p14:creationId xmlns:p14="http://schemas.microsoft.com/office/powerpoint/2010/main" val="14836994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827DD-1478-E332-AEB1-275683A1A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A8F418-C5ED-1FA9-E0ED-D2AECA7B0E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D5590-023B-2FF4-CAB3-F7A0AD29E0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BEE4F4-FFA3-EBEA-C9FD-C5BDE9F8C5AE}"/>
              </a:ext>
            </a:extLst>
          </p:cNvPr>
          <p:cNvSpPr>
            <a:spLocks noGrp="1"/>
          </p:cNvSpPr>
          <p:nvPr>
            <p:ph type="sldNum" sz="quarter" idx="5"/>
          </p:nvPr>
        </p:nvSpPr>
        <p:spPr/>
        <p:txBody>
          <a:bodyPr/>
          <a:lstStyle/>
          <a:p>
            <a:fld id="{3694BC6D-B4C2-499C-B968-7B53BF050EFF}" type="slidenum">
              <a:rPr lang="en-US" smtClean="0"/>
              <a:t>13</a:t>
            </a:fld>
            <a:endParaRPr lang="en-US"/>
          </a:p>
        </p:txBody>
      </p:sp>
    </p:spTree>
    <p:extLst>
      <p:ext uri="{BB962C8B-B14F-4D97-AF65-F5344CB8AC3E}">
        <p14:creationId xmlns:p14="http://schemas.microsoft.com/office/powerpoint/2010/main" val="688800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31262-855E-3D19-79F1-ECDD1D0430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F010E8-004B-007D-A145-303F95379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9BEAA0-20E9-0F77-1CD6-359C0592E8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56EE77-1DDB-3B5B-C1AB-63617D34B8A1}"/>
              </a:ext>
            </a:extLst>
          </p:cNvPr>
          <p:cNvSpPr>
            <a:spLocks noGrp="1"/>
          </p:cNvSpPr>
          <p:nvPr>
            <p:ph type="sldNum" sz="quarter" idx="5"/>
          </p:nvPr>
        </p:nvSpPr>
        <p:spPr/>
        <p:txBody>
          <a:bodyPr/>
          <a:lstStyle/>
          <a:p>
            <a:fld id="{3694BC6D-B4C2-499C-B968-7B53BF050EFF}" type="slidenum">
              <a:rPr lang="en-US" smtClean="0"/>
              <a:t>14</a:t>
            </a:fld>
            <a:endParaRPr lang="en-US"/>
          </a:p>
        </p:txBody>
      </p:sp>
    </p:spTree>
    <p:extLst>
      <p:ext uri="{BB962C8B-B14F-4D97-AF65-F5344CB8AC3E}">
        <p14:creationId xmlns:p14="http://schemas.microsoft.com/office/powerpoint/2010/main" val="488880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2A24F-36C8-AC9A-FC83-97F7A75423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DFB8AF-14EA-0F6D-0496-90CE2A0A8F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EB41B-9FD2-6860-8DD7-F67BF521EA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462179-FE2A-F729-292B-4536B1207B0A}"/>
              </a:ext>
            </a:extLst>
          </p:cNvPr>
          <p:cNvSpPr>
            <a:spLocks noGrp="1"/>
          </p:cNvSpPr>
          <p:nvPr>
            <p:ph type="sldNum" sz="quarter" idx="5"/>
          </p:nvPr>
        </p:nvSpPr>
        <p:spPr/>
        <p:txBody>
          <a:bodyPr/>
          <a:lstStyle/>
          <a:p>
            <a:fld id="{3694BC6D-B4C2-499C-B968-7B53BF050EFF}" type="slidenum">
              <a:rPr lang="en-US" smtClean="0"/>
              <a:t>15</a:t>
            </a:fld>
            <a:endParaRPr lang="en-US"/>
          </a:p>
        </p:txBody>
      </p:sp>
    </p:spTree>
    <p:extLst>
      <p:ext uri="{BB962C8B-B14F-4D97-AF65-F5344CB8AC3E}">
        <p14:creationId xmlns:p14="http://schemas.microsoft.com/office/powerpoint/2010/main" val="2173682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5D4AC-34CC-A614-2EE0-22B66ECAE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C1C42-58F3-866E-DF07-5E520496B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4A079E-F984-B2EB-7975-08DA6F691BDD}"/>
              </a:ext>
            </a:extLst>
          </p:cNvPr>
          <p:cNvSpPr>
            <a:spLocks noGrp="1"/>
          </p:cNvSpPr>
          <p:nvPr>
            <p:ph type="body" idx="1"/>
          </p:nvPr>
        </p:nvSpPr>
        <p:spPr/>
        <p:txBody>
          <a:bodyPr/>
          <a:lstStyle/>
          <a:p>
            <a:r>
              <a:rPr lang="en-US"/>
              <a:t>Not every NOMCR needs a manual contingency. Manuals are mainly needed when new topology changes the expected contingency path. If the new equipment is radial, does not affect existing fault-isolating devices, and does not create a new power-flow path, Auto Tracer should be able to handle the single contingencies through the normal model build process. When the topology is unique, TSPs could contact NOMCRHelp before proposing the CAMR.</a:t>
            </a:r>
          </a:p>
        </p:txBody>
      </p:sp>
      <p:sp>
        <p:nvSpPr>
          <p:cNvPr id="4" name="Slide Number Placeholder 3">
            <a:extLst>
              <a:ext uri="{FF2B5EF4-FFF2-40B4-BE49-F238E27FC236}">
                <a16:creationId xmlns:a16="http://schemas.microsoft.com/office/drawing/2014/main" id="{055EF7B1-A553-8E1E-AF42-A9EB84D2F989}"/>
              </a:ext>
            </a:extLst>
          </p:cNvPr>
          <p:cNvSpPr>
            <a:spLocks noGrp="1"/>
          </p:cNvSpPr>
          <p:nvPr>
            <p:ph type="sldNum" sz="quarter" idx="5"/>
          </p:nvPr>
        </p:nvSpPr>
        <p:spPr/>
        <p:txBody>
          <a:bodyPr/>
          <a:lstStyle/>
          <a:p>
            <a:fld id="{3694BC6D-B4C2-499C-B968-7B53BF050EFF}" type="slidenum">
              <a:rPr lang="en-US" smtClean="0"/>
              <a:t>16</a:t>
            </a:fld>
            <a:endParaRPr lang="en-US"/>
          </a:p>
        </p:txBody>
      </p:sp>
    </p:spTree>
    <p:extLst>
      <p:ext uri="{BB962C8B-B14F-4D97-AF65-F5344CB8AC3E}">
        <p14:creationId xmlns:p14="http://schemas.microsoft.com/office/powerpoint/2010/main" val="407349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927DC-1C1C-51D0-29A5-0A73862833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6DC9F-BF1C-F3B3-11FC-A12A98203F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63FAC4C-E744-1C1C-7830-E78ADDCFB1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8839C7-5DE0-56E8-0A9D-ADFDF63C80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2649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48DB3-DEC4-BDF1-74AD-C4CF38AB8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1409DD-A8C7-D84D-D95C-902D5616ED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7E05F77-161C-2532-7097-C882C8EDFD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8FE862-D515-F839-4FC2-27CC475B9F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3404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534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E151B-F0F1-1E4F-FD08-3994DB2477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7C3B6-0DFA-EC25-845D-7E170535F1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7F4F741-744D-F679-3D3B-985F30C7B7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1A3E29-1FA9-93F2-647D-033D2697EF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868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1B52B-51C0-CE97-FABA-F13A88F6C2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06418-7798-7C86-2156-4E493968D8E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980AAB2-0139-F031-E561-B84FF2DC49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98A518-433C-96B7-DFE9-ADBD27DA67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9529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DC2D3-8F5E-A3A2-5ED1-DB7D9E3EA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274290-C82D-8714-9DBE-4D710692CC1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8025EF-6F7A-751D-FD58-EABE2F8896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E71E93-5FBD-8754-A3D3-7B63B2EE16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7590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6CC19-84C8-8297-350B-69375EAE05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695FB-3B9F-7C2B-C764-D782B4678C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917A55-69E3-9CAF-4857-E82AFAE5D9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AEA006-9B31-F604-9A2C-95857FD9BF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2117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2329C-A0BF-E66A-EF18-47A3B47D1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B1CAF-B08D-9985-E6DE-DBAF8ECCCCD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F8C083-97AA-BA76-B2C8-3C061D1745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D9B8EF-E56E-44AC-F1AA-B183D7222C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8694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3.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de with Social">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18, 2026</a:t>
            </a:fld>
            <a:endParaRPr lang="en-US"/>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869964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18, 2026</a:t>
            </a:fld>
            <a:endParaRPr lang="en-US"/>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960449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August 18,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9425475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18,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545270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18,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981413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18, 2026</a:t>
            </a:fld>
            <a:endParaRPr lang="en-US"/>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8668604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083672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18,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18, 2026</a:t>
            </a:fld>
            <a:endParaRPr lang="en-US"/>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681997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18, 2026</a:t>
            </a:fld>
            <a:endParaRPr lang="en-US"/>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623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18, 2026</a:t>
            </a:fld>
            <a:endParaRPr lang="en-US"/>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647355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3308797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158828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0781852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239974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18,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18,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18,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18,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18,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18,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sv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sv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3.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18,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3"/>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3" r:id="rId3"/>
    <p:sldLayoutId id="2147483672" r:id="rId4"/>
    <p:sldLayoutId id="2147483664" r:id="rId5"/>
    <p:sldLayoutId id="2147483668" r:id="rId6"/>
    <p:sldLayoutId id="2147483669" r:id="rId7"/>
    <p:sldLayoutId id="2147483666" r:id="rId8"/>
    <p:sldLayoutId id="2147483675" r:id="rId9"/>
    <p:sldLayoutId id="2147483679" r:id="rId10"/>
    <p:sldLayoutId id="2147483676" r:id="rId11"/>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18, 2026</a:t>
            </a:fld>
            <a:endParaRPr lang="en-US"/>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96842065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p15:clr>
            <a:srgbClr val="F26B43"/>
          </p15:clr>
        </p15:guide>
        <p15:guide id="5" pos="3840">
          <p15:clr>
            <a:srgbClr val="F26B43"/>
          </p15:clr>
        </p15:guide>
        <p15:guide id="6"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lstStyle/>
          <a:p>
            <a:pPr lvl="0">
              <a:lnSpc>
                <a:spcPct val="100000"/>
              </a:lnSpc>
              <a:spcBef>
                <a:spcPts val="300"/>
              </a:spcBef>
              <a:spcAft>
                <a:spcPts val="300"/>
              </a:spcAft>
              <a:defRPr/>
            </a:pPr>
            <a:r>
              <a:rPr lang="en-US" sz="2800" dirty="0"/>
              <a:t>Contingency Expectations &amp; DPC Review</a:t>
            </a:r>
            <a:br>
              <a:rPr lang="en-US" sz="1400" b="0" dirty="0"/>
            </a:br>
            <a:br>
              <a:rPr lang="en-US" sz="1400" b="0" dirty="0"/>
            </a:br>
            <a:br>
              <a:rPr lang="en-US" sz="1800" b="0" i="1" dirty="0"/>
            </a:br>
            <a:r>
              <a:rPr lang="en-US" sz="1800" b="0" dirty="0"/>
              <a:t>Shift Engineering</a:t>
            </a:r>
            <a:br>
              <a:rPr lang="en-US" sz="1800" b="0" dirty="0"/>
            </a:br>
            <a:br>
              <a:rPr lang="en-US" sz="1400" b="0" dirty="0"/>
            </a:br>
            <a:br>
              <a:rPr lang="en-US" sz="1200" b="0" dirty="0"/>
            </a:br>
            <a:fld id="{791A7780-03EF-4C42-B9F1-72A8C3465823}" type="datetime4">
              <a:rPr lang="en-US" sz="1100" b="0"/>
              <a:pPr lvl="0">
                <a:lnSpc>
                  <a:spcPct val="100000"/>
                </a:lnSpc>
                <a:spcBef>
                  <a:spcPts val="300"/>
                </a:spcBef>
                <a:spcAft>
                  <a:spcPts val="300"/>
                </a:spcAft>
                <a:defRPr/>
              </a:pPr>
              <a:t>August 18, 2026</a:t>
            </a:fld>
            <a:endParaRPr lang="en-US" dirty="0"/>
          </a:p>
        </p:txBody>
      </p:sp>
      <p:sp>
        <p:nvSpPr>
          <p:cNvPr id="11" name="Text Placeholder 10">
            <a:extLst>
              <a:ext uri="{FF2B5EF4-FFF2-40B4-BE49-F238E27FC236}">
                <a16:creationId xmlns:a16="http://schemas.microsoft.com/office/drawing/2014/main" id="{D83F62B0-6886-0C8B-6EFE-6D66885D0E4B}"/>
              </a:ext>
            </a:extLst>
          </p:cNvPr>
          <p:cNvSpPr>
            <a:spLocks noGrp="1"/>
          </p:cNvSpPr>
          <p:nvPr>
            <p:ph type="body" sz="quarter" idx="15"/>
          </p:nvPr>
        </p:nvSpPr>
        <p:spPr>
          <a:prstGeom prst="foldedCorner">
            <a:avLst>
              <a:gd name="adj" fmla="val 23384"/>
            </a:avLst>
          </a:prstGeom>
          <a:solidFill>
            <a:srgbClr val="E6EBF0">
              <a:alpha val="67000"/>
            </a:srgbClr>
          </a:solidFill>
          <a:ln>
            <a:solidFill>
              <a:srgbClr val="E6EBF0"/>
            </a:solidFill>
          </a:ln>
        </p:spPr>
        <p:txBody>
          <a:bodyPr lIns="274320" tIns="182880" rIns="91440"/>
          <a:lstStyle/>
          <a:p>
            <a:r>
              <a:rPr lang="en-US" dirty="0"/>
              <a:t>Key Takeaway</a:t>
            </a:r>
          </a:p>
          <a:p>
            <a:pPr marL="548640" indent="-182880">
              <a:lnSpc>
                <a:spcPct val="100000"/>
              </a:lnSpc>
              <a:spcBef>
                <a:spcPts val="300"/>
              </a:spcBef>
              <a:spcAft>
                <a:spcPts val="300"/>
              </a:spcAft>
              <a:buFont typeface="Arial" panose="020B0604020202020204" pitchFamily="34" charset="0"/>
              <a:buChar char="•"/>
            </a:pPr>
            <a:r>
              <a:rPr lang="en-US" dirty="0"/>
              <a:t>ERCOT and TOs both must work together to ensure RTCA accurately assesses the post-contingent state.</a:t>
            </a:r>
            <a:endParaRPr lang="en-US" b="0" dirty="0"/>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noFill/>
        </p:spPr>
        <p:txBody>
          <a:bodyPr/>
          <a:lstStyle/>
          <a:p>
            <a:r>
              <a:rPr lang="en-US" dirty="0"/>
              <a:t>Outline:</a:t>
            </a:r>
          </a:p>
          <a:p>
            <a:pPr marL="342900" indent="274320">
              <a:buFont typeface="Arial" panose="020B0604020202020204" pitchFamily="34" charset="0"/>
              <a:buChar char="•"/>
            </a:pPr>
            <a:r>
              <a:rPr lang="en-US" b="0" dirty="0"/>
              <a:t>Contingency Definitions</a:t>
            </a:r>
          </a:p>
          <a:p>
            <a:pPr marL="342900" indent="274320">
              <a:buFont typeface="Arial" panose="020B0604020202020204" pitchFamily="34" charset="0"/>
              <a:buChar char="•"/>
            </a:pPr>
            <a:r>
              <a:rPr lang="en-US" b="0" dirty="0"/>
              <a:t>Single Circuit and Double Circuit Examples</a:t>
            </a:r>
          </a:p>
          <a:p>
            <a:pPr marL="342900" indent="274320">
              <a:buFont typeface="Arial" panose="020B0604020202020204" pitchFamily="34" charset="0"/>
              <a:buChar char="•"/>
            </a:pPr>
            <a:r>
              <a:rPr lang="en-US" b="0" dirty="0"/>
              <a:t>Shift Engineer DPC Workflow</a:t>
            </a:r>
          </a:p>
          <a:p>
            <a:pPr marL="342900" indent="274320">
              <a:buFont typeface="Arial" panose="020B0604020202020204" pitchFamily="34" charset="0"/>
              <a:buChar char="•"/>
            </a:pPr>
            <a:r>
              <a:rPr lang="en-US" b="0" dirty="0"/>
              <a:t>DPC Forms and Best Practices</a:t>
            </a:r>
            <a:endParaRPr lang="en-US" dirty="0"/>
          </a:p>
          <a:p>
            <a:endParaRPr lang="en-US" dirty="0"/>
          </a:p>
        </p:txBody>
      </p:sp>
    </p:spTree>
    <p:extLst>
      <p:ext uri="{BB962C8B-B14F-4D97-AF65-F5344CB8AC3E}">
        <p14:creationId xmlns:p14="http://schemas.microsoft.com/office/powerpoint/2010/main" val="3584611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1BDC2-054B-66F8-03C5-AD1B76BFC8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CD8964-C88E-94D3-C762-7FE81E9C7E10}"/>
              </a:ext>
            </a:extLst>
          </p:cNvPr>
          <p:cNvSpPr>
            <a:spLocks noGrp="1"/>
          </p:cNvSpPr>
          <p:nvPr>
            <p:ph type="title"/>
          </p:nvPr>
        </p:nvSpPr>
        <p:spPr/>
        <p:txBody>
          <a:bodyPr/>
          <a:lstStyle/>
          <a:p>
            <a:r>
              <a:rPr lang="en-US" dirty="0"/>
              <a:t>Contingency DPC Workflow</a:t>
            </a:r>
          </a:p>
        </p:txBody>
      </p:sp>
      <p:sp>
        <p:nvSpPr>
          <p:cNvPr id="3" name="Slide Number Placeholder 2">
            <a:extLst>
              <a:ext uri="{FF2B5EF4-FFF2-40B4-BE49-F238E27FC236}">
                <a16:creationId xmlns:a16="http://schemas.microsoft.com/office/drawing/2014/main" id="{909B8242-C215-7F23-C447-84BFEBCA502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182DD6EE-739E-591E-6CF7-648296B76600}"/>
              </a:ext>
            </a:extLst>
          </p:cNvPr>
          <p:cNvSpPr/>
          <p:nvPr/>
        </p:nvSpPr>
        <p:spPr>
          <a:xfrm>
            <a:off x="411678" y="4203409"/>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92522ABE-5317-55E0-9354-C652E7FF4C62}"/>
              </a:ext>
            </a:extLst>
          </p:cNvPr>
          <p:cNvSpPr/>
          <p:nvPr/>
        </p:nvSpPr>
        <p:spPr>
          <a:xfrm>
            <a:off x="9547761" y="1591294"/>
            <a:ext cx="676894" cy="570015"/>
          </a:xfrm>
          <a:custGeom>
            <a:avLst/>
            <a:gdLst>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66255 w 593766"/>
              <a:gd name="csY5" fmla="*/ 38001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19982 w 593766"/>
              <a:gd name="csY2" fmla="*/ 401410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676894"/>
              <a:gd name="csY0" fmla="*/ 0 h 570015"/>
              <a:gd name="csX1" fmla="*/ 676894 w 676894"/>
              <a:gd name="csY1" fmla="*/ 47501 h 570015"/>
              <a:gd name="csX2" fmla="*/ 219982 w 676894"/>
              <a:gd name="csY2" fmla="*/ 401410 h 570015"/>
              <a:gd name="csX3" fmla="*/ 166255 w 676894"/>
              <a:gd name="csY3" fmla="*/ 570015 h 570015"/>
              <a:gd name="csX4" fmla="*/ 35626 w 676894"/>
              <a:gd name="csY4" fmla="*/ 510638 h 570015"/>
              <a:gd name="csX5" fmla="*/ 182130 w 676894"/>
              <a:gd name="csY5" fmla="*/ 399060 h 570015"/>
              <a:gd name="csX6" fmla="*/ 213756 w 676894"/>
              <a:gd name="csY6" fmla="*/ 261257 h 570015"/>
              <a:gd name="csX7" fmla="*/ 59377 w 676894"/>
              <a:gd name="csY7" fmla="*/ 213755 h 570015"/>
              <a:gd name="csX8" fmla="*/ 0 w 676894"/>
              <a:gd name="csY8" fmla="*/ 0 h 570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76894" h="570015">
                <a:moveTo>
                  <a:pt x="0" y="0"/>
                </a:moveTo>
                <a:lnTo>
                  <a:pt x="676894" y="47501"/>
                </a:lnTo>
                <a:lnTo>
                  <a:pt x="219982" y="401410"/>
                </a:lnTo>
                <a:lnTo>
                  <a:pt x="166255" y="570015"/>
                </a:lnTo>
                <a:lnTo>
                  <a:pt x="35626" y="510638"/>
                </a:lnTo>
                <a:lnTo>
                  <a:pt x="182130" y="399060"/>
                </a:lnTo>
                <a:lnTo>
                  <a:pt x="213756" y="261257"/>
                </a:lnTo>
                <a:lnTo>
                  <a:pt x="59377" y="213755"/>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2FC67A3C-94D7-5844-BB6D-72A2D5A67AFE}"/>
              </a:ext>
            </a:extLst>
          </p:cNvPr>
          <p:cNvSpPr/>
          <p:nvPr/>
        </p:nvSpPr>
        <p:spPr>
          <a:xfrm>
            <a:off x="2351314" y="1603169"/>
            <a:ext cx="510639" cy="522514"/>
          </a:xfrm>
          <a:custGeom>
            <a:avLst/>
            <a:gdLst>
              <a:gd name="csX0" fmla="*/ 0 w 510639"/>
              <a:gd name="csY0" fmla="*/ 0 h 522514"/>
              <a:gd name="csX1" fmla="*/ 510639 w 510639"/>
              <a:gd name="csY1" fmla="*/ 0 h 522514"/>
              <a:gd name="csX2" fmla="*/ 475013 w 510639"/>
              <a:gd name="csY2" fmla="*/ 142504 h 522514"/>
              <a:gd name="csX3" fmla="*/ 213756 w 510639"/>
              <a:gd name="csY3" fmla="*/ 403761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8161 w 510639"/>
              <a:gd name="csY6" fmla="*/ 384743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1017 w 510639"/>
              <a:gd name="csY6" fmla="*/ 379981 h 522514"/>
              <a:gd name="csX7" fmla="*/ 225631 w 510639"/>
              <a:gd name="csY7" fmla="*/ 201880 h 522514"/>
              <a:gd name="csX8" fmla="*/ 0 w 510639"/>
              <a:gd name="csY8" fmla="*/ 213756 h 522514"/>
              <a:gd name="csX9" fmla="*/ 0 w 510639"/>
              <a:gd name="csY9" fmla="*/ 0 h 522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10639" h="522514">
                <a:moveTo>
                  <a:pt x="0" y="0"/>
                </a:moveTo>
                <a:lnTo>
                  <a:pt x="510639" y="0"/>
                </a:lnTo>
                <a:lnTo>
                  <a:pt x="475013" y="142504"/>
                </a:lnTo>
                <a:lnTo>
                  <a:pt x="213756" y="379948"/>
                </a:lnTo>
                <a:lnTo>
                  <a:pt x="154380" y="522514"/>
                </a:lnTo>
                <a:lnTo>
                  <a:pt x="23751" y="498763"/>
                </a:lnTo>
                <a:lnTo>
                  <a:pt x="171017" y="379981"/>
                </a:lnTo>
                <a:lnTo>
                  <a:pt x="225631" y="201880"/>
                </a:lnTo>
                <a:lnTo>
                  <a:pt x="0" y="213756"/>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4" name="Diagram 3">
            <a:extLst>
              <a:ext uri="{FF2B5EF4-FFF2-40B4-BE49-F238E27FC236}">
                <a16:creationId xmlns:a16="http://schemas.microsoft.com/office/drawing/2014/main" id="{9179AB6A-31E6-55B9-DB0A-48ECDBA482F0}"/>
              </a:ext>
            </a:extLst>
          </p:cNvPr>
          <p:cNvGraphicFramePr/>
          <p:nvPr>
            <p:extLst>
              <p:ext uri="{D42A27DB-BD31-4B8C-83A1-F6EECF244321}">
                <p14:modId xmlns:p14="http://schemas.microsoft.com/office/powerpoint/2010/main" val="1359240680"/>
              </p:ext>
            </p:extLst>
          </p:nvPr>
        </p:nvGraphicFramePr>
        <p:xfrm>
          <a:off x="411678" y="1412039"/>
          <a:ext cx="11368644" cy="24851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a:extLst>
              <a:ext uri="{FF2B5EF4-FFF2-40B4-BE49-F238E27FC236}">
                <a16:creationId xmlns:a16="http://schemas.microsoft.com/office/drawing/2014/main" id="{204C996B-28DD-D7A1-97C1-78BD35C81B83}"/>
              </a:ext>
            </a:extLst>
          </p:cNvPr>
          <p:cNvGrpSpPr/>
          <p:nvPr/>
        </p:nvGrpSpPr>
        <p:grpSpPr>
          <a:xfrm rot="17125467">
            <a:off x="8600820" y="2961410"/>
            <a:ext cx="1066696" cy="79101"/>
            <a:chOff x="8196747" y="897593"/>
            <a:chExt cx="1066696" cy="79101"/>
          </a:xfrm>
        </p:grpSpPr>
        <p:sp>
          <p:nvSpPr>
            <p:cNvPr id="8" name="Straight Connector 3">
              <a:extLst>
                <a:ext uri="{FF2B5EF4-FFF2-40B4-BE49-F238E27FC236}">
                  <a16:creationId xmlns:a16="http://schemas.microsoft.com/office/drawing/2014/main" id="{89D66D5C-A2BC-0487-EDA0-EBDBF30B5F9C}"/>
                </a:ext>
              </a:extLst>
            </p:cNvPr>
            <p:cNvSpPr/>
            <p:nvPr/>
          </p:nvSpPr>
          <p:spPr>
            <a:xfrm rot="2232650">
              <a:off x="8196747" y="897593"/>
              <a:ext cx="1066696" cy="79101"/>
            </a:xfrm>
            <a:custGeom>
              <a:avLst/>
              <a:gdLst/>
              <a:ahLst/>
              <a:cxnLst/>
              <a:rect l="0" t="0" r="0" b="0"/>
              <a:pathLst>
                <a:path>
                  <a:moveTo>
                    <a:pt x="0" y="39550"/>
                  </a:moveTo>
                  <a:lnTo>
                    <a:pt x="1066696" y="39550"/>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9" name="Straight Connector 4">
              <a:extLst>
                <a:ext uri="{FF2B5EF4-FFF2-40B4-BE49-F238E27FC236}">
                  <a16:creationId xmlns:a16="http://schemas.microsoft.com/office/drawing/2014/main" id="{50475588-4104-471A-C314-8BCF302CE30B}"/>
                </a:ext>
              </a:extLst>
            </p:cNvPr>
            <p:cNvSpPr txBox="1"/>
            <p:nvPr/>
          </p:nvSpPr>
          <p:spPr>
            <a:xfrm rot="2232650">
              <a:off x="8703428" y="910476"/>
              <a:ext cx="53334" cy="5333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p:txBody>
        </p:sp>
      </p:grpSp>
      <p:sp>
        <p:nvSpPr>
          <p:cNvPr id="10" name="TextBox 9">
            <a:extLst>
              <a:ext uri="{FF2B5EF4-FFF2-40B4-BE49-F238E27FC236}">
                <a16:creationId xmlns:a16="http://schemas.microsoft.com/office/drawing/2014/main" id="{BE219A46-A9D0-6460-E129-12F19F4D611A}"/>
              </a:ext>
            </a:extLst>
          </p:cNvPr>
          <p:cNvSpPr txBox="1"/>
          <p:nvPr/>
        </p:nvSpPr>
        <p:spPr>
          <a:xfrm>
            <a:off x="7010400" y="3834077"/>
            <a:ext cx="1406014" cy="369332"/>
          </a:xfrm>
          <a:prstGeom prst="rect">
            <a:avLst/>
          </a:prstGeom>
          <a:noFill/>
        </p:spPr>
        <p:txBody>
          <a:bodyPr wrap="square" rtlCol="0">
            <a:spAutoFit/>
          </a:bodyPr>
          <a:lstStyle/>
          <a:p>
            <a:r>
              <a:rPr lang="en-US" dirty="0"/>
              <a:t>&gt; 1 Hour</a:t>
            </a:r>
          </a:p>
        </p:txBody>
      </p:sp>
      <p:sp>
        <p:nvSpPr>
          <p:cNvPr id="12" name="TextBox 11">
            <a:extLst>
              <a:ext uri="{FF2B5EF4-FFF2-40B4-BE49-F238E27FC236}">
                <a16:creationId xmlns:a16="http://schemas.microsoft.com/office/drawing/2014/main" id="{5F175D49-C82F-7633-B7AE-E850EC2804E2}"/>
              </a:ext>
            </a:extLst>
          </p:cNvPr>
          <p:cNvSpPr txBox="1"/>
          <p:nvPr/>
        </p:nvSpPr>
        <p:spPr>
          <a:xfrm>
            <a:off x="6872748" y="1155402"/>
            <a:ext cx="1543665" cy="369332"/>
          </a:xfrm>
          <a:prstGeom prst="rect">
            <a:avLst/>
          </a:prstGeom>
          <a:noFill/>
        </p:spPr>
        <p:txBody>
          <a:bodyPr wrap="square" rtlCol="0">
            <a:spAutoFit/>
          </a:bodyPr>
          <a:lstStyle/>
          <a:p>
            <a:r>
              <a:rPr lang="en-US" dirty="0"/>
              <a:t>&lt; 5 Minutes</a:t>
            </a:r>
          </a:p>
        </p:txBody>
      </p:sp>
      <p:sp>
        <p:nvSpPr>
          <p:cNvPr id="13" name="Text Placeholder 6">
            <a:extLst>
              <a:ext uri="{FF2B5EF4-FFF2-40B4-BE49-F238E27FC236}">
                <a16:creationId xmlns:a16="http://schemas.microsoft.com/office/drawing/2014/main" id="{D85EEA77-863B-93DE-9961-EE85E4241D3C}"/>
              </a:ext>
            </a:extLst>
          </p:cNvPr>
          <p:cNvSpPr txBox="1">
            <a:spLocks/>
          </p:cNvSpPr>
          <p:nvPr/>
        </p:nvSpPr>
        <p:spPr>
          <a:xfrm>
            <a:off x="411678" y="4365546"/>
            <a:ext cx="5600700" cy="1522399"/>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 indent="-182880">
              <a:buFont typeface="Arial" panose="020B0604020202020204" pitchFamily="34" charset="0"/>
              <a:buChar char="•"/>
            </a:pPr>
            <a:r>
              <a:rPr lang="en-US" sz="1800" dirty="0"/>
              <a:t>Shift Engineers will review the DPCs to ensure that contingencies adequately cover the equipment.</a:t>
            </a:r>
          </a:p>
          <a:p>
            <a:pPr marL="182880" indent="-182880">
              <a:buFont typeface="Arial" panose="020B0604020202020204" pitchFamily="34" charset="0"/>
              <a:buChar char="•"/>
            </a:pPr>
            <a:endParaRPr lang="en-US" sz="1800" dirty="0"/>
          </a:p>
          <a:p>
            <a:pPr marL="182880" indent="-182880">
              <a:buFont typeface="Arial" panose="020B0604020202020204" pitchFamily="34" charset="0"/>
              <a:buChar char="•"/>
            </a:pPr>
            <a:r>
              <a:rPr lang="en-US" sz="1800" dirty="0"/>
              <a:t>New/Modify DPCs have a longer lead time and should be requested ahead of scheduled work. </a:t>
            </a:r>
          </a:p>
          <a:p>
            <a:pPr marL="182880" indent="-182880"/>
            <a:endParaRPr lang="en-US" dirty="0"/>
          </a:p>
        </p:txBody>
      </p:sp>
    </p:spTree>
    <p:extLst>
      <p:ext uri="{BB962C8B-B14F-4D97-AF65-F5344CB8AC3E}">
        <p14:creationId xmlns:p14="http://schemas.microsoft.com/office/powerpoint/2010/main" val="2870212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E57CD-07E8-B030-976F-29CCBAAA3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946CB-AE46-2DF0-4AD1-81BBC2356C1F}"/>
              </a:ext>
            </a:extLst>
          </p:cNvPr>
          <p:cNvSpPr>
            <a:spLocks noGrp="1"/>
          </p:cNvSpPr>
          <p:nvPr>
            <p:ph type="title"/>
          </p:nvPr>
        </p:nvSpPr>
        <p:spPr>
          <a:xfrm>
            <a:off x="1257300" y="461962"/>
            <a:ext cx="5740908" cy="525590"/>
          </a:xfrm>
        </p:spPr>
        <p:txBody>
          <a:bodyPr/>
          <a:lstStyle/>
          <a:p>
            <a:r>
              <a:rPr lang="en-US" dirty="0"/>
              <a:t>DPC Best Practices</a:t>
            </a:r>
          </a:p>
        </p:txBody>
      </p:sp>
      <p:sp>
        <p:nvSpPr>
          <p:cNvPr id="4" name="Slide Number Placeholder 3">
            <a:extLst>
              <a:ext uri="{FF2B5EF4-FFF2-40B4-BE49-F238E27FC236}">
                <a16:creationId xmlns:a16="http://schemas.microsoft.com/office/drawing/2014/main" id="{5B8FA912-0168-308C-B302-2E001E21400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7" name="Text Placeholder 6">
            <a:extLst>
              <a:ext uri="{FF2B5EF4-FFF2-40B4-BE49-F238E27FC236}">
                <a16:creationId xmlns:a16="http://schemas.microsoft.com/office/drawing/2014/main" id="{892703F9-4F58-BE78-8A80-61730322989A}"/>
              </a:ext>
            </a:extLst>
          </p:cNvPr>
          <p:cNvSpPr>
            <a:spLocks noGrp="1"/>
          </p:cNvSpPr>
          <p:nvPr>
            <p:ph type="body" sz="quarter" idx="13"/>
          </p:nvPr>
        </p:nvSpPr>
        <p:spPr>
          <a:xfrm>
            <a:off x="514350" y="1437512"/>
            <a:ext cx="11163300" cy="3707511"/>
          </a:xfrm>
        </p:spPr>
        <p:txBody>
          <a:bodyPr/>
          <a:lstStyle/>
          <a:p>
            <a:pPr marL="182880" indent="-182880">
              <a:buFont typeface="Arial" panose="020B0604020202020204" pitchFamily="34" charset="0"/>
              <a:buChar char="•"/>
            </a:pPr>
            <a:r>
              <a:rPr lang="en-US" sz="1800" dirty="0"/>
              <a:t>Contact the shift engineer early in the operating day to review DPCs associated with your planned energization. The shift engineer can ensure the DPCs are in their queue and that the contingency definitions are valid. </a:t>
            </a:r>
          </a:p>
          <a:p>
            <a:pPr marL="182880" indent="-182880">
              <a:buFont typeface="Arial" panose="020B0604020202020204" pitchFamily="34" charset="0"/>
              <a:buChar char="•"/>
            </a:pPr>
            <a:endParaRPr lang="en-US" sz="1800" dirty="0"/>
          </a:p>
          <a:p>
            <a:pPr marL="182880" indent="-182880">
              <a:buFont typeface="Arial" panose="020B0604020202020204" pitchFamily="34" charset="0"/>
              <a:buChar char="•"/>
            </a:pPr>
            <a:r>
              <a:rPr lang="en-US" sz="1800" dirty="0"/>
              <a:t>Coordinate contingency definitions with neighboring TOs to avoid missing clearing devices.</a:t>
            </a:r>
          </a:p>
          <a:p>
            <a:pPr marL="182880" indent="-182880">
              <a:buFont typeface="Arial" panose="020B0604020202020204" pitchFamily="34" charset="0"/>
              <a:buChar char="•"/>
            </a:pPr>
            <a:endParaRPr lang="en-US" sz="1800" dirty="0"/>
          </a:p>
          <a:p>
            <a:pPr marL="182880" indent="-182880">
              <a:buFont typeface="Arial" panose="020B0604020202020204" pitchFamily="34" charset="0"/>
              <a:buChar char="•"/>
            </a:pPr>
            <a:r>
              <a:rPr lang="en-US" sz="1800" dirty="0"/>
              <a:t>Once the new DPC Tool is operational, Temporary Enable/Disable DPCs will provide a lot of flexibility for energizations if the manual contingencies are defined ahead of time. </a:t>
            </a:r>
          </a:p>
          <a:p>
            <a:pPr marL="182880" indent="-182880">
              <a:buFont typeface="Arial" panose="020B0604020202020204" pitchFamily="34" charset="0"/>
              <a:buChar char="•"/>
            </a:pPr>
            <a:endParaRPr lang="en-US" sz="1800" dirty="0"/>
          </a:p>
          <a:p>
            <a:pPr marL="182880" indent="-182880">
              <a:buFont typeface="Arial" panose="020B0604020202020204" pitchFamily="34" charset="0"/>
              <a:buChar char="•"/>
            </a:pPr>
            <a:r>
              <a:rPr lang="en-US" sz="1800" dirty="0"/>
              <a:t>For New/Modify DPCs, contact the shift engineer at least one hour prior to the desired implementation time.</a:t>
            </a:r>
          </a:p>
        </p:txBody>
      </p:sp>
    </p:spTree>
    <p:extLst>
      <p:ext uri="{BB962C8B-B14F-4D97-AF65-F5344CB8AC3E}">
        <p14:creationId xmlns:p14="http://schemas.microsoft.com/office/powerpoint/2010/main" val="3802388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8124F-F537-8B3E-3044-376980886F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C097C2-D5C0-51B6-A1DE-DE0CF63F20E7}"/>
              </a:ext>
            </a:extLst>
          </p:cNvPr>
          <p:cNvSpPr>
            <a:spLocks noGrp="1"/>
          </p:cNvSpPr>
          <p:nvPr>
            <p:ph type="title"/>
          </p:nvPr>
        </p:nvSpPr>
        <p:spPr>
          <a:xfrm>
            <a:off x="1257299" y="457200"/>
            <a:ext cx="4998027" cy="602673"/>
          </a:xfrm>
        </p:spPr>
        <p:txBody>
          <a:bodyPr>
            <a:normAutofit/>
          </a:bodyPr>
          <a:lstStyle/>
          <a:p>
            <a:r>
              <a:rPr lang="en-US" dirty="0"/>
              <a:t>Forms - DPC – Enable/Disable</a:t>
            </a:r>
          </a:p>
        </p:txBody>
      </p:sp>
      <p:sp>
        <p:nvSpPr>
          <p:cNvPr id="3" name="Text Placeholder 2">
            <a:extLst>
              <a:ext uri="{FF2B5EF4-FFF2-40B4-BE49-F238E27FC236}">
                <a16:creationId xmlns:a16="http://schemas.microsoft.com/office/drawing/2014/main" id="{3AC7D59C-2569-875D-1762-A3F5838B8F1E}"/>
              </a:ext>
            </a:extLst>
          </p:cNvPr>
          <p:cNvSpPr>
            <a:spLocks noGrp="1"/>
          </p:cNvSpPr>
          <p:nvPr>
            <p:ph type="body" sz="quarter" idx="13"/>
          </p:nvPr>
        </p:nvSpPr>
        <p:spPr>
          <a:xfrm>
            <a:off x="493776" y="1059873"/>
            <a:ext cx="5602224" cy="5465618"/>
          </a:xfrm>
        </p:spPr>
        <p:txBody>
          <a:bodyPr anchor="t"/>
          <a:lstStyle/>
          <a:p>
            <a:r>
              <a:rPr lang="en-US" b="1" dirty="0"/>
              <a:t>Start Date and Planned Start time: </a:t>
            </a:r>
          </a:p>
          <a:p>
            <a:pPr marL="365760" lvl="1" indent="-285750"/>
            <a:r>
              <a:rPr lang="en-US" dirty="0"/>
              <a:t>Must match the Effective time on the CAMR</a:t>
            </a:r>
          </a:p>
          <a:p>
            <a:r>
              <a:rPr lang="en-US" b="1" dirty="0"/>
              <a:t>Is this DPC a temporary (4 weeks or less) update: </a:t>
            </a:r>
          </a:p>
          <a:p>
            <a:pPr marL="365760" lvl="1" indent="-285750"/>
            <a:r>
              <a:rPr lang="en-US" dirty="0"/>
              <a:t>Example: Switch cycle</a:t>
            </a:r>
          </a:p>
          <a:p>
            <a:r>
              <a:rPr lang="en-US" b="1" dirty="0"/>
              <a:t>Reason of Need: </a:t>
            </a:r>
          </a:p>
          <a:p>
            <a:pPr marL="365760" lvl="1" indent="-285750"/>
            <a:r>
              <a:rPr lang="en-US" dirty="0"/>
              <a:t>Most common is DPC – Energization of New Equipment</a:t>
            </a:r>
          </a:p>
          <a:p>
            <a:r>
              <a:rPr lang="en-US" b="1" dirty="0"/>
              <a:t>Reason: </a:t>
            </a:r>
          </a:p>
          <a:p>
            <a:pPr marL="365760" lvl="1" indent="-285750"/>
            <a:r>
              <a:rPr lang="en-US" dirty="0"/>
              <a:t>This field should be used to provide the Modeling and Operations teams with the information related the DPC. </a:t>
            </a:r>
          </a:p>
          <a:p>
            <a:pPr marL="548640" lvl="2" indent="-285750"/>
            <a:r>
              <a:rPr lang="en-US" dirty="0"/>
              <a:t>Several downstream groups see this form, provide information on contingency updates, switch status, and line energization.</a:t>
            </a:r>
          </a:p>
          <a:p>
            <a:pPr marL="731520" lvl="3" indent="-285750"/>
            <a:r>
              <a:rPr lang="en-US" dirty="0"/>
              <a:t>Example:</a:t>
            </a:r>
            <a:br>
              <a:rPr lang="en-US" dirty="0"/>
            </a:br>
            <a:r>
              <a:rPr lang="en-US" sz="1000" i="1" dirty="0"/>
              <a:t>DPC CAMR enables new manual contingencies </a:t>
            </a:r>
            <a:r>
              <a:rPr lang="en-US" sz="1000" b="1" i="1" dirty="0"/>
              <a:t>MBBBCCC8</a:t>
            </a:r>
            <a:r>
              <a:rPr lang="en-US" sz="1000" i="1" dirty="0"/>
              <a:t> and disables PGC </a:t>
            </a:r>
            <a:r>
              <a:rPr lang="en-US" sz="1000" b="1" i="1" dirty="0"/>
              <a:t>SBBBCCC8</a:t>
            </a:r>
            <a:r>
              <a:rPr lang="en-US" sz="1000" i="1" dirty="0"/>
              <a:t> due to the energization of the following line:</a:t>
            </a:r>
            <a:br>
              <a:rPr lang="en-US" sz="1000" i="1" dirty="0"/>
            </a:br>
            <a:r>
              <a:rPr lang="en-US" sz="1000" b="1" i="1" dirty="0"/>
              <a:t>NEWLINE 138 kV</a:t>
            </a:r>
            <a:r>
              <a:rPr lang="en-US" sz="1000" i="1" dirty="0"/>
              <a:t>: BBB Sub [</a:t>
            </a:r>
            <a:r>
              <a:rPr lang="en-US" sz="1000" b="1" i="1" dirty="0"/>
              <a:t>BBB</a:t>
            </a:r>
            <a:r>
              <a:rPr lang="en-US" sz="1000" i="1" dirty="0"/>
              <a:t>] – CCC Sub [</a:t>
            </a:r>
            <a:r>
              <a:rPr lang="en-US" sz="1000" b="1" i="1" dirty="0"/>
              <a:t>CCC</a:t>
            </a:r>
            <a:r>
              <a:rPr lang="en-US" sz="1000" i="1" dirty="0"/>
              <a:t>]</a:t>
            </a:r>
          </a:p>
          <a:p>
            <a:pPr marL="445770" lvl="3" indent="0">
              <a:buNone/>
            </a:pPr>
            <a:r>
              <a:rPr lang="en-US" sz="1000" i="1" dirty="0"/>
              <a:t>	Pseudo switches should be toggled as shown below to reflect correct topology:</a:t>
            </a:r>
            <a:br>
              <a:rPr lang="en-US" sz="1000" i="1" dirty="0"/>
            </a:br>
            <a:r>
              <a:rPr lang="en-US" sz="1000" i="1" dirty="0"/>
              <a:t>	</a:t>
            </a:r>
            <a:r>
              <a:rPr lang="en-US" sz="1000" b="1" i="1" dirty="0"/>
              <a:t>NEWLINE</a:t>
            </a:r>
            <a:r>
              <a:rPr lang="en-US" sz="1000" i="1" dirty="0"/>
              <a:t> 138 kV: </a:t>
            </a:r>
            <a:r>
              <a:rPr lang="en-US" sz="1000" b="1" i="1" dirty="0"/>
              <a:t>BBB</a:t>
            </a:r>
            <a:r>
              <a:rPr lang="en-US" sz="1000" i="1" dirty="0"/>
              <a:t> – </a:t>
            </a:r>
            <a:r>
              <a:rPr lang="en-US" sz="1000" b="1" i="1" dirty="0"/>
              <a:t>CCC</a:t>
            </a:r>
          </a:p>
          <a:p>
            <a:pPr marL="445770" lvl="3" indent="0">
              <a:buNone/>
            </a:pPr>
            <a:r>
              <a:rPr lang="en-US" sz="1000" i="1" dirty="0"/>
              <a:t>	Pseudo switches:  </a:t>
            </a:r>
          </a:p>
          <a:p>
            <a:pPr marL="365760" lvl="3" indent="0">
              <a:spcBef>
                <a:spcPts val="0"/>
              </a:spcBef>
              <a:buNone/>
            </a:pPr>
            <a:r>
              <a:rPr lang="en-US" sz="1000" i="1" dirty="0"/>
              <a:t>		BBB: PS2-CLOSE</a:t>
            </a:r>
            <a:br>
              <a:rPr lang="en-US" sz="1000" i="1" dirty="0"/>
            </a:br>
            <a:r>
              <a:rPr lang="en-US" sz="1000" i="1" dirty="0"/>
              <a:t>		CCC: PS4-CLOSE</a:t>
            </a:r>
            <a:endParaRPr lang="en-US" dirty="0"/>
          </a:p>
          <a:p>
            <a:pPr marL="548640" lvl="2" indent="-285750"/>
            <a:r>
              <a:rPr lang="en-US" dirty="0"/>
              <a:t>Required if ‘Other’ is selected</a:t>
            </a:r>
          </a:p>
          <a:p>
            <a:endParaRPr lang="en-US" dirty="0"/>
          </a:p>
        </p:txBody>
      </p:sp>
      <p:pic>
        <p:nvPicPr>
          <p:cNvPr id="8" name="Picture Placeholder 7">
            <a:extLst>
              <a:ext uri="{FF2B5EF4-FFF2-40B4-BE49-F238E27FC236}">
                <a16:creationId xmlns:a16="http://schemas.microsoft.com/office/drawing/2014/main" id="{81738145-144D-2173-6A2B-0C8FF2FC2E1C}"/>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3511" b="3511"/>
          <a:stretch>
            <a:fillRect/>
          </a:stretch>
        </p:blipFill>
        <p:spPr>
          <a:prstGeom prst="rect">
            <a:avLst/>
          </a:prstGeom>
        </p:spPr>
      </p:pic>
      <p:sp>
        <p:nvSpPr>
          <p:cNvPr id="4" name="Slide Number Placeholder 3">
            <a:extLst>
              <a:ext uri="{FF2B5EF4-FFF2-40B4-BE49-F238E27FC236}">
                <a16:creationId xmlns:a16="http://schemas.microsoft.com/office/drawing/2014/main" id="{2516EE93-034F-AFAA-8943-43F9C9A5DF0E}"/>
              </a:ext>
            </a:extLst>
          </p:cNvPr>
          <p:cNvSpPr>
            <a:spLocks noGrp="1"/>
          </p:cNvSpPr>
          <p:nvPr>
            <p:ph type="sldNum" sz="quarter" idx="12"/>
          </p:nvPr>
        </p:nvSpPr>
        <p:spPr/>
        <p:txBody>
          <a:bodyPr/>
          <a:lstStyle/>
          <a:p>
            <a:fld id="{BCDE79FB-97BA-492B-8D57-F1373F9ADA95}" type="slidenum">
              <a:rPr lang="en-US" smtClean="0"/>
              <a:t>12</a:t>
            </a:fld>
            <a:endParaRPr lang="en-US"/>
          </a:p>
        </p:txBody>
      </p:sp>
    </p:spTree>
    <p:extLst>
      <p:ext uri="{BB962C8B-B14F-4D97-AF65-F5344CB8AC3E}">
        <p14:creationId xmlns:p14="http://schemas.microsoft.com/office/powerpoint/2010/main" val="916079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56AE2-B00E-26C9-2CC1-233700145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C55BCE-C26A-2C3B-22CE-D20028835893}"/>
              </a:ext>
            </a:extLst>
          </p:cNvPr>
          <p:cNvSpPr>
            <a:spLocks noGrp="1"/>
          </p:cNvSpPr>
          <p:nvPr>
            <p:ph type="title"/>
          </p:nvPr>
        </p:nvSpPr>
        <p:spPr/>
        <p:txBody>
          <a:bodyPr>
            <a:normAutofit/>
          </a:bodyPr>
          <a:lstStyle/>
          <a:p>
            <a:r>
              <a:rPr lang="en-US" dirty="0"/>
              <a:t>Form - Manuals Contingency Spreadsheet – Template (Sheet1) - ADD</a:t>
            </a:r>
          </a:p>
        </p:txBody>
      </p:sp>
      <p:sp>
        <p:nvSpPr>
          <p:cNvPr id="4" name="Slide Number Placeholder 3">
            <a:extLst>
              <a:ext uri="{FF2B5EF4-FFF2-40B4-BE49-F238E27FC236}">
                <a16:creationId xmlns:a16="http://schemas.microsoft.com/office/drawing/2014/main" id="{1CE1BD9E-9FCB-57D0-F1F4-730146C5C211}"/>
              </a:ext>
            </a:extLst>
          </p:cNvPr>
          <p:cNvSpPr>
            <a:spLocks noGrp="1"/>
          </p:cNvSpPr>
          <p:nvPr>
            <p:ph type="sldNum" sz="quarter" idx="12"/>
          </p:nvPr>
        </p:nvSpPr>
        <p:spPr/>
        <p:txBody>
          <a:bodyPr/>
          <a:lstStyle/>
          <a:p>
            <a:fld id="{BCDE79FB-97BA-492B-8D57-F1373F9ADA95}" type="slidenum">
              <a:rPr lang="en-US" smtClean="0"/>
              <a:t>13</a:t>
            </a:fld>
            <a:endParaRPr lang="en-US"/>
          </a:p>
        </p:txBody>
      </p:sp>
      <p:pic>
        <p:nvPicPr>
          <p:cNvPr id="14" name="Picture 13">
            <a:extLst>
              <a:ext uri="{FF2B5EF4-FFF2-40B4-BE49-F238E27FC236}">
                <a16:creationId xmlns:a16="http://schemas.microsoft.com/office/drawing/2014/main" id="{F8DA0C5C-ADC9-B116-8643-338B1E8FA6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1400"/>
            <a:ext cx="12192000" cy="5314950"/>
          </a:xfrm>
          <a:prstGeom prst="rect">
            <a:avLst/>
          </a:prstGeom>
        </p:spPr>
      </p:pic>
      <p:sp>
        <p:nvSpPr>
          <p:cNvPr id="16" name="Oval 15">
            <a:extLst>
              <a:ext uri="{FF2B5EF4-FFF2-40B4-BE49-F238E27FC236}">
                <a16:creationId xmlns:a16="http://schemas.microsoft.com/office/drawing/2014/main" id="{39B41D68-13DC-834B-2D7D-9BE9BFB82CCD}"/>
              </a:ext>
            </a:extLst>
          </p:cNvPr>
          <p:cNvSpPr/>
          <p:nvPr/>
        </p:nvSpPr>
        <p:spPr>
          <a:xfrm>
            <a:off x="623455" y="6081712"/>
            <a:ext cx="737754" cy="457200"/>
          </a:xfrm>
          <a:prstGeom prst="ellipse">
            <a:avLst/>
          </a:prstGeom>
          <a:noFill/>
          <a:ln>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6775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30E63-997F-5DAD-3399-AB93A302D9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6E8A1-3A80-F104-ED38-0CF7F162C347}"/>
              </a:ext>
            </a:extLst>
          </p:cNvPr>
          <p:cNvSpPr>
            <a:spLocks noGrp="1"/>
          </p:cNvSpPr>
          <p:nvPr>
            <p:ph type="title"/>
          </p:nvPr>
        </p:nvSpPr>
        <p:spPr/>
        <p:txBody>
          <a:bodyPr>
            <a:normAutofit/>
          </a:bodyPr>
          <a:lstStyle/>
          <a:p>
            <a:r>
              <a:rPr lang="en-US" dirty="0"/>
              <a:t>Form - Manuals Contingency Spreadsheet – Oneline (Sheet2)</a:t>
            </a:r>
          </a:p>
        </p:txBody>
      </p:sp>
      <p:sp>
        <p:nvSpPr>
          <p:cNvPr id="4" name="Slide Number Placeholder 3">
            <a:extLst>
              <a:ext uri="{FF2B5EF4-FFF2-40B4-BE49-F238E27FC236}">
                <a16:creationId xmlns:a16="http://schemas.microsoft.com/office/drawing/2014/main" id="{59417FBC-4088-2BC8-05CD-5D143D1DE1CA}"/>
              </a:ext>
            </a:extLst>
          </p:cNvPr>
          <p:cNvSpPr>
            <a:spLocks noGrp="1"/>
          </p:cNvSpPr>
          <p:nvPr>
            <p:ph type="sldNum" sz="quarter" idx="12"/>
          </p:nvPr>
        </p:nvSpPr>
        <p:spPr/>
        <p:txBody>
          <a:bodyPr/>
          <a:lstStyle/>
          <a:p>
            <a:fld id="{BCDE79FB-97BA-492B-8D57-F1373F9ADA95}" type="slidenum">
              <a:rPr lang="en-US" smtClean="0"/>
              <a:t>14</a:t>
            </a:fld>
            <a:endParaRPr lang="en-US"/>
          </a:p>
        </p:txBody>
      </p:sp>
      <p:pic>
        <p:nvPicPr>
          <p:cNvPr id="14" name="Picture 13">
            <a:extLst>
              <a:ext uri="{FF2B5EF4-FFF2-40B4-BE49-F238E27FC236}">
                <a16:creationId xmlns:a16="http://schemas.microsoft.com/office/drawing/2014/main" id="{209F1998-A78E-C9E1-9278-15827B6143F2}"/>
              </a:ext>
            </a:extLst>
          </p:cNvPr>
          <p:cNvPicPr>
            <a:picLocks noChangeAspect="1"/>
          </p:cNvPicPr>
          <p:nvPr/>
        </p:nvPicPr>
        <p:blipFill>
          <a:blip r:embed="rId3">
            <a:extLst>
              <a:ext uri="{28A0092B-C50C-407E-A947-70E740481C1C}">
                <a14:useLocalDpi xmlns:a14="http://schemas.microsoft.com/office/drawing/2010/main" val="0"/>
              </a:ext>
            </a:extLst>
          </a:blip>
          <a:srcRect t="6413"/>
          <a:stretch>
            <a:fillRect/>
          </a:stretch>
        </p:blipFill>
        <p:spPr>
          <a:xfrm>
            <a:off x="0" y="1085129"/>
            <a:ext cx="12192000" cy="5271221"/>
          </a:xfrm>
          <a:prstGeom prst="rect">
            <a:avLst/>
          </a:prstGeom>
        </p:spPr>
      </p:pic>
      <p:sp>
        <p:nvSpPr>
          <p:cNvPr id="3" name="Oval 2">
            <a:extLst>
              <a:ext uri="{FF2B5EF4-FFF2-40B4-BE49-F238E27FC236}">
                <a16:creationId xmlns:a16="http://schemas.microsoft.com/office/drawing/2014/main" id="{D4F6FF9B-E052-7EF8-6C82-9A5F6B9002FF}"/>
              </a:ext>
            </a:extLst>
          </p:cNvPr>
          <p:cNvSpPr/>
          <p:nvPr/>
        </p:nvSpPr>
        <p:spPr>
          <a:xfrm>
            <a:off x="1184564" y="6016336"/>
            <a:ext cx="737754" cy="457200"/>
          </a:xfrm>
          <a:prstGeom prst="ellipse">
            <a:avLst/>
          </a:prstGeom>
          <a:noFill/>
          <a:ln>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6540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5FE42-DB85-DAA3-6F3D-1F45479FA0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898B90-43AB-7164-7B82-8DE3E7B700D0}"/>
              </a:ext>
            </a:extLst>
          </p:cNvPr>
          <p:cNvSpPr>
            <a:spLocks noGrp="1"/>
          </p:cNvSpPr>
          <p:nvPr>
            <p:ph type="title"/>
          </p:nvPr>
        </p:nvSpPr>
        <p:spPr>
          <a:xfrm>
            <a:off x="1257300" y="457200"/>
            <a:ext cx="10629900" cy="914400"/>
          </a:xfrm>
        </p:spPr>
        <p:txBody>
          <a:bodyPr>
            <a:normAutofit/>
          </a:bodyPr>
          <a:lstStyle/>
          <a:p>
            <a:r>
              <a:rPr lang="en-US" dirty="0"/>
              <a:t>Form - Manuals Contingency Spreadsheet – Template (Sheet1) - MODIFY</a:t>
            </a:r>
          </a:p>
        </p:txBody>
      </p:sp>
      <p:sp>
        <p:nvSpPr>
          <p:cNvPr id="4" name="Slide Number Placeholder 3">
            <a:extLst>
              <a:ext uri="{FF2B5EF4-FFF2-40B4-BE49-F238E27FC236}">
                <a16:creationId xmlns:a16="http://schemas.microsoft.com/office/drawing/2014/main" id="{6F0465CE-22D4-9627-495B-85F7E457EC57}"/>
              </a:ext>
            </a:extLst>
          </p:cNvPr>
          <p:cNvSpPr>
            <a:spLocks noGrp="1"/>
          </p:cNvSpPr>
          <p:nvPr>
            <p:ph type="sldNum" sz="quarter" idx="12"/>
          </p:nvPr>
        </p:nvSpPr>
        <p:spPr/>
        <p:txBody>
          <a:bodyPr/>
          <a:lstStyle/>
          <a:p>
            <a:fld id="{BCDE79FB-97BA-492B-8D57-F1373F9ADA95}" type="slidenum">
              <a:rPr lang="en-US" smtClean="0"/>
              <a:t>15</a:t>
            </a:fld>
            <a:endParaRPr lang="en-US"/>
          </a:p>
        </p:txBody>
      </p:sp>
      <p:grpSp>
        <p:nvGrpSpPr>
          <p:cNvPr id="8" name="Group 7">
            <a:extLst>
              <a:ext uri="{FF2B5EF4-FFF2-40B4-BE49-F238E27FC236}">
                <a16:creationId xmlns:a16="http://schemas.microsoft.com/office/drawing/2014/main" id="{9FEFF096-04FE-3CFA-690B-8F40F0BDEDAC}"/>
              </a:ext>
            </a:extLst>
          </p:cNvPr>
          <p:cNvGrpSpPr/>
          <p:nvPr/>
        </p:nvGrpSpPr>
        <p:grpSpPr>
          <a:xfrm>
            <a:off x="-6843" y="2119745"/>
            <a:ext cx="12192000" cy="4176712"/>
            <a:chOff x="0" y="2362200"/>
            <a:chExt cx="12192000" cy="4176712"/>
          </a:xfrm>
        </p:grpSpPr>
        <p:pic>
          <p:nvPicPr>
            <p:cNvPr id="5" name="Picture 4">
              <a:extLst>
                <a:ext uri="{FF2B5EF4-FFF2-40B4-BE49-F238E27FC236}">
                  <a16:creationId xmlns:a16="http://schemas.microsoft.com/office/drawing/2014/main" id="{D2824D7C-DC39-742B-1B71-996329D96A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62200"/>
              <a:ext cx="12192000" cy="4038600"/>
            </a:xfrm>
            <a:prstGeom prst="rect">
              <a:avLst/>
            </a:prstGeom>
          </p:spPr>
        </p:pic>
        <p:sp>
          <p:nvSpPr>
            <p:cNvPr id="16" name="Oval 15">
              <a:extLst>
                <a:ext uri="{FF2B5EF4-FFF2-40B4-BE49-F238E27FC236}">
                  <a16:creationId xmlns:a16="http://schemas.microsoft.com/office/drawing/2014/main" id="{DB29CA5C-C265-2FA2-FDC5-29EED27524C8}"/>
                </a:ext>
              </a:extLst>
            </p:cNvPr>
            <p:cNvSpPr/>
            <p:nvPr/>
          </p:nvSpPr>
          <p:spPr>
            <a:xfrm>
              <a:off x="633845" y="6081712"/>
              <a:ext cx="737754" cy="457200"/>
            </a:xfrm>
            <a:prstGeom prst="ellipse">
              <a:avLst/>
            </a:prstGeom>
            <a:noFill/>
            <a:ln>
              <a:solidFill>
                <a:schemeClr val="accent5"/>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
        <p:nvSpPr>
          <p:cNvPr id="7" name="Text Placeholder 2">
            <a:extLst>
              <a:ext uri="{FF2B5EF4-FFF2-40B4-BE49-F238E27FC236}">
                <a16:creationId xmlns:a16="http://schemas.microsoft.com/office/drawing/2014/main" id="{C89DC065-ED0E-4CB1-617C-03F229593541}"/>
              </a:ext>
            </a:extLst>
          </p:cNvPr>
          <p:cNvSpPr txBox="1">
            <a:spLocks/>
          </p:cNvSpPr>
          <p:nvPr/>
        </p:nvSpPr>
        <p:spPr>
          <a:xfrm>
            <a:off x="495300" y="1371600"/>
            <a:ext cx="11187714" cy="748145"/>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 indent="-182880">
              <a:buFont typeface="Arial" panose="020B0604020202020204" pitchFamily="34" charset="0"/>
              <a:buChar char="•"/>
            </a:pPr>
            <a:r>
              <a:rPr lang="en-US" dirty="0"/>
              <a:t>Modification to existing contingency definition must be marked clearly</a:t>
            </a:r>
          </a:p>
          <a:p>
            <a:pPr marL="365760" lvl="1" algn="just">
              <a:buFontTx/>
              <a:buChar char="-"/>
            </a:pPr>
            <a:r>
              <a:rPr lang="en-US" dirty="0"/>
              <a:t>Especially for DPCs – downstream systems review, add, and update contingencies based on the spreadsheet data</a:t>
            </a:r>
          </a:p>
        </p:txBody>
      </p:sp>
    </p:spTree>
    <p:extLst>
      <p:ext uri="{BB962C8B-B14F-4D97-AF65-F5344CB8AC3E}">
        <p14:creationId xmlns:p14="http://schemas.microsoft.com/office/powerpoint/2010/main" val="3450226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3CFCE-5A4D-BA19-2D5C-496C2AF5A1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FEB7E6-52A3-E95C-F70F-9333C053D0EC}"/>
              </a:ext>
            </a:extLst>
          </p:cNvPr>
          <p:cNvSpPr>
            <a:spLocks noGrp="1"/>
          </p:cNvSpPr>
          <p:nvPr>
            <p:ph type="title"/>
          </p:nvPr>
        </p:nvSpPr>
        <p:spPr/>
        <p:txBody>
          <a:bodyPr/>
          <a:lstStyle/>
          <a:p>
            <a:r>
              <a:rPr lang="en-US" dirty="0"/>
              <a:t>Standard and DPC Contingencies Compare</a:t>
            </a:r>
          </a:p>
        </p:txBody>
      </p:sp>
      <p:sp>
        <p:nvSpPr>
          <p:cNvPr id="4" name="Text Placeholder 3">
            <a:extLst>
              <a:ext uri="{FF2B5EF4-FFF2-40B4-BE49-F238E27FC236}">
                <a16:creationId xmlns:a16="http://schemas.microsoft.com/office/drawing/2014/main" id="{7C9B5129-8D9C-3AAE-A90C-1A5D93F96D28}"/>
              </a:ext>
            </a:extLst>
          </p:cNvPr>
          <p:cNvSpPr>
            <a:spLocks noGrp="1"/>
          </p:cNvSpPr>
          <p:nvPr>
            <p:ph type="body" sz="quarter" idx="15"/>
          </p:nvPr>
        </p:nvSpPr>
        <p:spPr>
          <a:xfrm flipH="1">
            <a:off x="1043422" y="5703283"/>
            <a:ext cx="9938904" cy="768810"/>
          </a:xfrm>
        </p:spPr>
        <p:txBody>
          <a:bodyPr anchor="ctr"/>
          <a:lstStyle/>
          <a:p>
            <a:r>
              <a:rPr lang="en-US" sz="1400" dirty="0">
                <a:solidFill>
                  <a:schemeClr val="accent2">
                    <a:lumMod val="50000"/>
                  </a:schemeClr>
                </a:solidFill>
              </a:rPr>
              <a:t>Include onelines </a:t>
            </a:r>
            <a:r>
              <a:rPr lang="en-US" sz="1400" u="sng" dirty="0">
                <a:solidFill>
                  <a:schemeClr val="accent2">
                    <a:lumMod val="50000"/>
                  </a:schemeClr>
                </a:solidFill>
              </a:rPr>
              <a:t>in the spreadsheet attachment</a:t>
            </a:r>
          </a:p>
          <a:p>
            <a:pPr marL="285750" indent="-285750">
              <a:buFont typeface="Arial" panose="020B0604020202020204" pitchFamily="34" charset="0"/>
              <a:buChar char="•"/>
            </a:pPr>
            <a:r>
              <a:rPr lang="en-US" sz="1200" dirty="0"/>
              <a:t>Use additional tabs as needed for Breaker-to-Breaker onelines with </a:t>
            </a:r>
            <a:r>
              <a:rPr lang="en-US" sz="1200" dirty="0">
                <a:highlight>
                  <a:srgbClr val="FFFF00"/>
                </a:highlight>
              </a:rPr>
              <a:t>highlighted paths</a:t>
            </a:r>
            <a:endParaRPr lang="en-US" sz="1200" dirty="0"/>
          </a:p>
          <a:p>
            <a:pPr marL="834390" lvl="1" indent="-285750"/>
            <a:r>
              <a:rPr lang="en-US" sz="1100" dirty="0"/>
              <a:t>Reduces the number of attachments in MAGE</a:t>
            </a:r>
          </a:p>
        </p:txBody>
      </p:sp>
      <p:sp>
        <p:nvSpPr>
          <p:cNvPr id="3" name="Slide Number Placeholder 2">
            <a:extLst>
              <a:ext uri="{FF2B5EF4-FFF2-40B4-BE49-F238E27FC236}">
                <a16:creationId xmlns:a16="http://schemas.microsoft.com/office/drawing/2014/main" id="{9783A56F-9BD4-758F-0217-D2F348EC25EF}"/>
              </a:ext>
            </a:extLst>
          </p:cNvPr>
          <p:cNvSpPr>
            <a:spLocks noGrp="1"/>
          </p:cNvSpPr>
          <p:nvPr>
            <p:ph type="sldNum" sz="quarter" idx="12"/>
          </p:nvPr>
        </p:nvSpPr>
        <p:spPr/>
        <p:txBody>
          <a:bodyPr/>
          <a:lstStyle/>
          <a:p>
            <a:fld id="{BCDE79FB-97BA-492B-8D57-F1373F9ADA95}" type="slidenum">
              <a:rPr lang="en-US" smtClean="0"/>
              <a:t>16</a:t>
            </a:fld>
            <a:endParaRPr lang="en-US"/>
          </a:p>
        </p:txBody>
      </p:sp>
      <p:sp>
        <p:nvSpPr>
          <p:cNvPr id="9" name="Text Placeholder 6">
            <a:extLst>
              <a:ext uri="{FF2B5EF4-FFF2-40B4-BE49-F238E27FC236}">
                <a16:creationId xmlns:a16="http://schemas.microsoft.com/office/drawing/2014/main" id="{8E72B096-25C5-ECCE-42D4-36705F6643AE}"/>
              </a:ext>
            </a:extLst>
          </p:cNvPr>
          <p:cNvSpPr txBox="1">
            <a:spLocks/>
          </p:cNvSpPr>
          <p:nvPr/>
        </p:nvSpPr>
        <p:spPr>
          <a:xfrm>
            <a:off x="297874" y="1080656"/>
            <a:ext cx="5715000" cy="447848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u="sng" dirty="0"/>
              <a:t>Standard Contingencies</a:t>
            </a:r>
          </a:p>
          <a:p>
            <a:pPr marL="182880" indent="-182880">
              <a:buFont typeface="Arial" panose="020B0604020202020204" pitchFamily="34" charset="0"/>
              <a:buChar char="•"/>
            </a:pPr>
            <a:r>
              <a:rPr lang="en-US" sz="1400" dirty="0"/>
              <a:t>Contingency CAMR proposed for same PLD as NOMCR</a:t>
            </a:r>
          </a:p>
          <a:p>
            <a:pPr marL="182880" indent="-182880">
              <a:buFont typeface="Arial" panose="020B0604020202020204" pitchFamily="34" charset="0"/>
              <a:buChar char="•"/>
            </a:pPr>
            <a:r>
              <a:rPr lang="en-US" sz="1400" dirty="0"/>
              <a:t>IP2 is the deadline, but propose as soon as possible</a:t>
            </a:r>
          </a:p>
          <a:p>
            <a:pPr marL="731520" lvl="1"/>
            <a:r>
              <a:rPr lang="en-US" dirty="0"/>
              <a:t>Allows more time for review</a:t>
            </a:r>
            <a:br>
              <a:rPr lang="en-US" dirty="0"/>
            </a:br>
            <a:endParaRPr lang="en-US" dirty="0"/>
          </a:p>
          <a:p>
            <a:endParaRPr lang="en-US" dirty="0"/>
          </a:p>
          <a:p>
            <a:endParaRPr lang="en-US" dirty="0"/>
          </a:p>
          <a:p>
            <a:endParaRPr lang="en-US" dirty="0"/>
          </a:p>
          <a:p>
            <a:r>
              <a:rPr lang="en-US" dirty="0"/>
              <a:t>Standard Attachments</a:t>
            </a:r>
          </a:p>
          <a:p>
            <a:pPr marL="182880" indent="-182880">
              <a:buFont typeface="Arial" panose="020B0604020202020204" pitchFamily="34" charset="0"/>
              <a:buChar char="•"/>
            </a:pPr>
            <a:r>
              <a:rPr lang="en-US" sz="1400" dirty="0"/>
              <a:t>Spreadsheet</a:t>
            </a:r>
          </a:p>
          <a:p>
            <a:pPr marL="731520" lvl="1"/>
            <a:r>
              <a:rPr lang="en-US" sz="1200" dirty="0"/>
              <a:t>Manual and double contingencies created as disabled</a:t>
            </a:r>
          </a:p>
          <a:p>
            <a:pPr marL="731520" lvl="1"/>
            <a:r>
              <a:rPr lang="en-US" sz="1200" dirty="0"/>
              <a:t>Highlight the definitions</a:t>
            </a:r>
          </a:p>
          <a:p>
            <a:pPr marL="182880" indent="-182880">
              <a:buFont typeface="Arial" panose="020B0604020202020204" pitchFamily="34" charset="0"/>
              <a:buChar char="•"/>
            </a:pPr>
            <a:r>
              <a:rPr lang="en-US" sz="1400" dirty="0"/>
              <a:t>Enable/Disable form not needed for standard submissions</a:t>
            </a:r>
          </a:p>
        </p:txBody>
      </p:sp>
      <p:sp>
        <p:nvSpPr>
          <p:cNvPr id="10" name="Text Placeholder 9">
            <a:extLst>
              <a:ext uri="{FF2B5EF4-FFF2-40B4-BE49-F238E27FC236}">
                <a16:creationId xmlns:a16="http://schemas.microsoft.com/office/drawing/2014/main" id="{2B55B353-264B-D41F-5A9E-CBA634EEC533}"/>
              </a:ext>
            </a:extLst>
          </p:cNvPr>
          <p:cNvSpPr txBox="1">
            <a:spLocks/>
          </p:cNvSpPr>
          <p:nvPr/>
        </p:nvSpPr>
        <p:spPr>
          <a:xfrm>
            <a:off x="6179126" y="1080657"/>
            <a:ext cx="5715000" cy="447848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u="sng" dirty="0"/>
              <a:t>DPC Contingencies</a:t>
            </a:r>
          </a:p>
          <a:p>
            <a:pPr marL="285750" indent="-285750">
              <a:buFont typeface="Arial" panose="020B0604020202020204" pitchFamily="34" charset="0"/>
              <a:buChar char="•"/>
            </a:pPr>
            <a:r>
              <a:rPr lang="en-US" sz="1400" dirty="0"/>
              <a:t>Proposed ~3 business days before PLD</a:t>
            </a:r>
          </a:p>
          <a:p>
            <a:pPr marL="285750" indent="-285750">
              <a:buFont typeface="Arial" panose="020B0604020202020204" pitchFamily="34" charset="0"/>
              <a:buChar char="•"/>
            </a:pPr>
            <a:r>
              <a:rPr lang="en-US" sz="1400" dirty="0"/>
              <a:t>Adding/modifying contingencies by DPC is time consuming</a:t>
            </a:r>
          </a:p>
          <a:p>
            <a:pPr marL="834390" lvl="1" indent="-285750"/>
            <a:r>
              <a:rPr lang="en-US" sz="1200" dirty="0"/>
              <a:t>DPCs go through all levels of testing before implementation</a:t>
            </a:r>
          </a:p>
          <a:p>
            <a:pPr marL="182880" lvl="1"/>
            <a:r>
              <a:rPr lang="en-US" dirty="0"/>
              <a:t>Add ‘DPC’ in the Project / Name Fields</a:t>
            </a:r>
          </a:p>
          <a:p>
            <a:pPr marL="182880" lvl="1"/>
            <a:r>
              <a:rPr lang="en-US" dirty="0"/>
              <a:t>Send a DPC email after the CAMR is proposed</a:t>
            </a:r>
          </a:p>
          <a:p>
            <a:pPr marL="182880" lvl="1"/>
            <a:r>
              <a:rPr lang="en-US" dirty="0"/>
              <a:t>Contingencies cannot be deleted by DPC</a:t>
            </a:r>
          </a:p>
          <a:p>
            <a:pPr marL="285750" indent="-285750">
              <a:buFont typeface="Arial" panose="020B0604020202020204" pitchFamily="34" charset="0"/>
              <a:buChar char="•"/>
            </a:pPr>
            <a:endParaRPr lang="en-US" dirty="0"/>
          </a:p>
          <a:p>
            <a:r>
              <a:rPr lang="en-US" dirty="0"/>
              <a:t>DPC Attachments</a:t>
            </a:r>
          </a:p>
          <a:p>
            <a:pPr marL="285750" indent="-285750">
              <a:buFont typeface="Arial" panose="020B0604020202020204" pitchFamily="34" charset="0"/>
              <a:buChar char="•"/>
            </a:pPr>
            <a:r>
              <a:rPr lang="en-US" sz="1400" dirty="0"/>
              <a:t>Enable/Disable Word Document</a:t>
            </a:r>
          </a:p>
          <a:p>
            <a:pPr marL="834390" lvl="1" indent="-285750"/>
            <a:r>
              <a:rPr lang="en-US" sz="1200" dirty="0"/>
              <a:t>Effective Date and Time must match the CAMR</a:t>
            </a:r>
          </a:p>
          <a:p>
            <a:pPr marL="834390" lvl="1" indent="-285750"/>
            <a:r>
              <a:rPr lang="en-US" sz="1200" dirty="0"/>
              <a:t>Use a thorough description in CAMR and under the </a:t>
            </a:r>
            <a:r>
              <a:rPr lang="en-US" sz="1200" b="1" dirty="0"/>
              <a:t>Reason</a:t>
            </a:r>
            <a:r>
              <a:rPr lang="en-US" sz="1200" dirty="0"/>
              <a:t> field</a:t>
            </a:r>
          </a:p>
          <a:p>
            <a:pPr marL="182880" indent="-182880">
              <a:buFont typeface="Arial" panose="020B0604020202020204" pitchFamily="34" charset="0"/>
              <a:buChar char="•"/>
            </a:pPr>
            <a:r>
              <a:rPr lang="en-US" sz="1400" dirty="0"/>
              <a:t>Spreadsheet (add/modifications only)</a:t>
            </a:r>
          </a:p>
          <a:p>
            <a:pPr marL="731520" lvl="1"/>
            <a:r>
              <a:rPr lang="en-US" sz="1200" dirty="0"/>
              <a:t>Highlight the definitions</a:t>
            </a:r>
          </a:p>
          <a:p>
            <a:pPr marL="731520" lvl="1"/>
            <a:r>
              <a:rPr lang="en-US" sz="1200" dirty="0"/>
              <a:t>If not adding or modifying, spreadsheet is not required</a:t>
            </a:r>
          </a:p>
        </p:txBody>
      </p:sp>
    </p:spTree>
    <p:extLst>
      <p:ext uri="{BB962C8B-B14F-4D97-AF65-F5344CB8AC3E}">
        <p14:creationId xmlns:p14="http://schemas.microsoft.com/office/powerpoint/2010/main" val="3450589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66588-B121-A0BB-CAF4-ED0C059097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69600-90CD-9006-DDCE-6E5D3D96049C}"/>
              </a:ext>
            </a:extLst>
          </p:cNvPr>
          <p:cNvSpPr>
            <a:spLocks noGrp="1"/>
          </p:cNvSpPr>
          <p:nvPr>
            <p:ph type="title"/>
          </p:nvPr>
        </p:nvSpPr>
        <p:spPr/>
        <p:txBody>
          <a:bodyPr/>
          <a:lstStyle/>
          <a:p>
            <a:r>
              <a:rPr lang="en-US"/>
              <a:t>Good Practices and Reminders</a:t>
            </a:r>
          </a:p>
        </p:txBody>
      </p:sp>
      <p:sp>
        <p:nvSpPr>
          <p:cNvPr id="4" name="Slide Number Placeholder 3">
            <a:extLst>
              <a:ext uri="{FF2B5EF4-FFF2-40B4-BE49-F238E27FC236}">
                <a16:creationId xmlns:a16="http://schemas.microsoft.com/office/drawing/2014/main" id="{DAF9C73B-4C43-F024-C29D-539FE639B8CF}"/>
              </a:ext>
            </a:extLst>
          </p:cNvPr>
          <p:cNvSpPr>
            <a:spLocks noGrp="1"/>
          </p:cNvSpPr>
          <p:nvPr>
            <p:ph type="sldNum" sz="quarter" idx="12"/>
          </p:nvPr>
        </p:nvSpPr>
        <p:spPr/>
        <p:txBody>
          <a:bodyPr/>
          <a:lstStyle/>
          <a:p>
            <a:fld id="{BCDE79FB-97BA-492B-8D57-F1373F9ADA95}" type="slidenum">
              <a:rPr lang="en-US" smtClean="0"/>
              <a:t>17</a:t>
            </a:fld>
            <a:endParaRPr lang="en-US"/>
          </a:p>
        </p:txBody>
      </p:sp>
      <p:sp>
        <p:nvSpPr>
          <p:cNvPr id="5" name="Text Placeholder 2">
            <a:extLst>
              <a:ext uri="{FF2B5EF4-FFF2-40B4-BE49-F238E27FC236}">
                <a16:creationId xmlns:a16="http://schemas.microsoft.com/office/drawing/2014/main" id="{687982E9-3507-99E3-60E8-48BFD24AD156}"/>
              </a:ext>
            </a:extLst>
          </p:cNvPr>
          <p:cNvSpPr txBox="1">
            <a:spLocks/>
          </p:cNvSpPr>
          <p:nvPr/>
        </p:nvSpPr>
        <p:spPr>
          <a:xfrm>
            <a:off x="495300" y="1070264"/>
            <a:ext cx="11187714" cy="4944947"/>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 lvl="1"/>
            <a:r>
              <a:rPr lang="en-US" sz="1600" dirty="0"/>
              <a:t>Equipment names should match MAGE</a:t>
            </a:r>
          </a:p>
          <a:p>
            <a:pPr marL="365760" lvl="2"/>
            <a:r>
              <a:rPr lang="en-US" dirty="0"/>
              <a:t>Trace new contingencies in MAGE (view-only) model or Model Auditing to verify the contingency definition</a:t>
            </a:r>
          </a:p>
          <a:p>
            <a:pPr marL="548640" lvl="4"/>
            <a:r>
              <a:rPr lang="en-US" sz="1200" dirty="0"/>
              <a:t>Substation Code</a:t>
            </a:r>
          </a:p>
          <a:p>
            <a:pPr marL="548640" lvl="4"/>
            <a:r>
              <a:rPr lang="en-US" sz="1200" dirty="0"/>
              <a:t>Voltage Level</a:t>
            </a:r>
          </a:p>
          <a:p>
            <a:pPr marL="548640" lvl="4"/>
            <a:r>
              <a:rPr lang="en-US" sz="1200" dirty="0"/>
              <a:t>Element Type (Breaker, Disconnector, </a:t>
            </a:r>
            <a:r>
              <a:rPr lang="en-US" sz="1200" dirty="0" err="1"/>
              <a:t>ACLineSegment</a:t>
            </a:r>
            <a:r>
              <a:rPr lang="en-US" sz="1200" dirty="0"/>
              <a:t>, </a:t>
            </a:r>
            <a:r>
              <a:rPr lang="en-US" sz="1200" dirty="0" err="1"/>
              <a:t>SeriesDevice</a:t>
            </a:r>
            <a:r>
              <a:rPr lang="en-US" sz="1200" dirty="0"/>
              <a:t>, Winding)</a:t>
            </a:r>
          </a:p>
          <a:p>
            <a:pPr marL="548640" lvl="4"/>
            <a:r>
              <a:rPr lang="en-US" sz="1200" dirty="0"/>
              <a:t>Element Name</a:t>
            </a:r>
          </a:p>
          <a:p>
            <a:pPr marL="365760" lvl="2"/>
            <a:endParaRPr lang="en-US" sz="1600" dirty="0"/>
          </a:p>
          <a:p>
            <a:pPr marL="182880" lvl="1"/>
            <a:endParaRPr lang="en-US" sz="1600" dirty="0"/>
          </a:p>
          <a:p>
            <a:pPr marL="182880" lvl="1"/>
            <a:r>
              <a:rPr lang="en-US" sz="1600" dirty="0"/>
              <a:t>For new Manual Contingencies, all pseudo switches and devices that will be relevant to clearing a fault must be included</a:t>
            </a:r>
          </a:p>
          <a:p>
            <a:pPr marL="182880" lvl="1"/>
            <a:endParaRPr lang="en-US" sz="1600" dirty="0"/>
          </a:p>
          <a:p>
            <a:pPr marL="182880" lvl="1"/>
            <a:endParaRPr lang="en-US" sz="1600" dirty="0"/>
          </a:p>
          <a:p>
            <a:pPr marL="182880" lvl="1"/>
            <a:r>
              <a:rPr lang="en-US" sz="1600" dirty="0"/>
              <a:t>Contingencies for a bypass, shoefly, or switch cycle:</a:t>
            </a:r>
          </a:p>
          <a:p>
            <a:pPr marL="365760" lvl="2"/>
            <a:r>
              <a:rPr lang="en-US" sz="1600" dirty="0"/>
              <a:t>Describe the reason in the project and name description fields of the CAMR (and on the E/D form for the DPC)</a:t>
            </a:r>
          </a:p>
          <a:p>
            <a:pPr marL="365760" lvl="2"/>
            <a:r>
              <a:rPr lang="en-US" sz="1600" dirty="0"/>
              <a:t>For clarity, include the N.O. device that will be swapping state to enable the bypass, shoefly, or switch cycle contingency</a:t>
            </a:r>
          </a:p>
          <a:p>
            <a:pPr marL="548640" lvl="3"/>
            <a:r>
              <a:rPr lang="en-US" dirty="0"/>
              <a:t>If using a transfer bus, include all N.O. switches and clearing devices </a:t>
            </a:r>
          </a:p>
          <a:p>
            <a:pPr marL="182880" indent="-182880">
              <a:buFont typeface="Arial" panose="020B0604020202020204" pitchFamily="34" charset="0"/>
              <a:buChar char="•"/>
            </a:pPr>
            <a:endParaRPr lang="en-US" dirty="0"/>
          </a:p>
          <a:p>
            <a:pPr marL="182880" indent="-182880">
              <a:buFont typeface="Arial" panose="020B0604020202020204" pitchFamily="34" charset="0"/>
              <a:buChar char="•"/>
            </a:pPr>
            <a:endParaRPr lang="en-US" dirty="0"/>
          </a:p>
          <a:p>
            <a:pPr marL="182880" indent="-182880">
              <a:buFont typeface="Arial" panose="020B0604020202020204" pitchFamily="34" charset="0"/>
              <a:buChar char="•"/>
            </a:pPr>
            <a:endParaRPr lang="en-US" dirty="0"/>
          </a:p>
          <a:p>
            <a:pPr marL="182880" indent="-182880">
              <a:buFont typeface="Arial" panose="020B0604020202020204" pitchFamily="34" charset="0"/>
              <a:buChar char="•"/>
            </a:pPr>
            <a:endParaRPr lang="en-US" dirty="0"/>
          </a:p>
          <a:p>
            <a:pPr marL="182880" indent="-182880">
              <a:buFont typeface="Arial" panose="020B0604020202020204" pitchFamily="34" charset="0"/>
              <a:buChar char="•"/>
            </a:pPr>
            <a:endParaRPr lang="en-US" dirty="0"/>
          </a:p>
          <a:p>
            <a:pPr marL="182880" indent="-182880">
              <a:buFont typeface="Arial" panose="020B0604020202020204" pitchFamily="34" charset="0"/>
              <a:buChar char="•"/>
            </a:pPr>
            <a:endParaRPr lang="en-US" dirty="0"/>
          </a:p>
          <a:p>
            <a:pPr marL="182880" indent="-18288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484698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44FE4-8E36-E5BE-FE03-95EF55ACB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4D130B-F0CA-FFA3-C929-AE84A68D211D}"/>
              </a:ext>
            </a:extLst>
          </p:cNvPr>
          <p:cNvSpPr>
            <a:spLocks noGrp="1"/>
          </p:cNvSpPr>
          <p:nvPr>
            <p:ph type="title"/>
          </p:nvPr>
        </p:nvSpPr>
        <p:spPr>
          <a:xfrm>
            <a:off x="1257300" y="457200"/>
            <a:ext cx="10401300" cy="491260"/>
          </a:xfrm>
        </p:spPr>
        <p:txBody>
          <a:bodyPr/>
          <a:lstStyle/>
          <a:p>
            <a:r>
              <a:rPr lang="en-US" dirty="0"/>
              <a:t>Naming Practices and Reminders</a:t>
            </a:r>
          </a:p>
        </p:txBody>
      </p:sp>
      <p:sp>
        <p:nvSpPr>
          <p:cNvPr id="3" name="Text Placeholder 2">
            <a:extLst>
              <a:ext uri="{FF2B5EF4-FFF2-40B4-BE49-F238E27FC236}">
                <a16:creationId xmlns:a16="http://schemas.microsoft.com/office/drawing/2014/main" id="{8C85C6CD-47CA-0B52-E61A-470DF977FE12}"/>
              </a:ext>
            </a:extLst>
          </p:cNvPr>
          <p:cNvSpPr>
            <a:spLocks noGrp="1"/>
          </p:cNvSpPr>
          <p:nvPr>
            <p:ph type="body" sz="quarter" idx="16"/>
          </p:nvPr>
        </p:nvSpPr>
        <p:spPr>
          <a:xfrm>
            <a:off x="495300" y="1216446"/>
            <a:ext cx="10940208" cy="2212554"/>
          </a:xfrm>
        </p:spPr>
        <p:txBody>
          <a:bodyPr anchor="t"/>
          <a:lstStyle/>
          <a:p>
            <a:r>
              <a:rPr lang="en-US" b="1" dirty="0"/>
              <a:t>Contingency ID (name) Format</a:t>
            </a:r>
          </a:p>
          <a:p>
            <a:pPr marL="182880" indent="-182880">
              <a:buFont typeface="Arial" panose="020B0604020202020204" pitchFamily="34" charset="0"/>
              <a:buChar char="•"/>
            </a:pPr>
            <a:r>
              <a:rPr lang="en-US" b="1" u="sng" dirty="0"/>
              <a:t>Unique</a:t>
            </a:r>
            <a:r>
              <a:rPr lang="en-US" dirty="0"/>
              <a:t> 8-character ID for each contingency, in the form of </a:t>
            </a:r>
            <a:r>
              <a:rPr lang="en-US" b="1" dirty="0"/>
              <a:t>ABBBCCC#</a:t>
            </a:r>
            <a:r>
              <a:rPr lang="en-US" dirty="0"/>
              <a:t>, where:</a:t>
            </a:r>
          </a:p>
          <a:p>
            <a:pPr marL="365760" lvl="1" algn="just">
              <a:buFontTx/>
              <a:buChar char="-"/>
            </a:pPr>
            <a:r>
              <a:rPr lang="en-US" b="1" dirty="0"/>
              <a:t>A</a:t>
            </a:r>
            <a:r>
              <a:rPr lang="en-US" dirty="0"/>
              <a:t> represents the type of contingency (S for Single, D for Double, M for Manual, Q for shunt, X for transformer, U for unit)</a:t>
            </a:r>
          </a:p>
          <a:p>
            <a:pPr marL="365760" lvl="1">
              <a:buFontTx/>
              <a:buChar char="-"/>
            </a:pPr>
            <a:r>
              <a:rPr lang="en-US" b="1" dirty="0"/>
              <a:t>BBB</a:t>
            </a:r>
            <a:r>
              <a:rPr lang="en-US" dirty="0"/>
              <a:t> represents the first three letters in the beginning substation’s mnemonic in the ERCOT Network Operations Model</a:t>
            </a:r>
          </a:p>
          <a:p>
            <a:pPr marL="365760" lvl="1">
              <a:buFontTx/>
              <a:buChar char="-"/>
            </a:pPr>
            <a:r>
              <a:rPr lang="en-US" b="1" dirty="0"/>
              <a:t>CCC</a:t>
            </a:r>
            <a:r>
              <a:rPr lang="en-US" dirty="0"/>
              <a:t> represents the first three letters in the ending substation’s mnemonic in the ERCOT Network Operations Model and in the case of double circuit contingencies involving different voltage levels, the last C together with # will represent the voltage class (example:DBBBCC58/DBBBCC89)</a:t>
            </a:r>
          </a:p>
          <a:p>
            <a:pPr marL="365760" lvl="1" algn="just">
              <a:buFontTx/>
              <a:buChar char="-"/>
            </a:pPr>
            <a:r>
              <a:rPr lang="en-US" b="1" dirty="0"/>
              <a:t>#</a:t>
            </a:r>
            <a:r>
              <a:rPr lang="en-US" dirty="0"/>
              <a:t> represents the voltage class (5 for 345 kV, 8 for 138 kV, 9 for 69 kV)</a:t>
            </a:r>
          </a:p>
        </p:txBody>
      </p:sp>
      <p:sp>
        <p:nvSpPr>
          <p:cNvPr id="4" name="Slide Number Placeholder 3">
            <a:extLst>
              <a:ext uri="{FF2B5EF4-FFF2-40B4-BE49-F238E27FC236}">
                <a16:creationId xmlns:a16="http://schemas.microsoft.com/office/drawing/2014/main" id="{BF4FEB93-ECC6-B3E8-94C7-73AE3D4EFADE}"/>
              </a:ext>
            </a:extLst>
          </p:cNvPr>
          <p:cNvSpPr>
            <a:spLocks noGrp="1"/>
          </p:cNvSpPr>
          <p:nvPr>
            <p:ph type="sldNum" sz="quarter" idx="12"/>
          </p:nvPr>
        </p:nvSpPr>
        <p:spPr/>
        <p:txBody>
          <a:bodyPr/>
          <a:lstStyle/>
          <a:p>
            <a:fld id="{BCDE79FB-97BA-492B-8D57-F1373F9ADA95}" type="slidenum">
              <a:rPr lang="en-US" smtClean="0"/>
              <a:t>18</a:t>
            </a:fld>
            <a:endParaRPr lang="en-US"/>
          </a:p>
        </p:txBody>
      </p:sp>
      <p:sp>
        <p:nvSpPr>
          <p:cNvPr id="5" name="Text Placeholder 2">
            <a:extLst>
              <a:ext uri="{FF2B5EF4-FFF2-40B4-BE49-F238E27FC236}">
                <a16:creationId xmlns:a16="http://schemas.microsoft.com/office/drawing/2014/main" id="{3FCE2DEE-BFF2-4D31-F0B2-D91E31C2FB0C}"/>
              </a:ext>
            </a:extLst>
          </p:cNvPr>
          <p:cNvSpPr txBox="1">
            <a:spLocks/>
          </p:cNvSpPr>
          <p:nvPr/>
        </p:nvSpPr>
        <p:spPr>
          <a:xfrm>
            <a:off x="495300" y="3783667"/>
            <a:ext cx="11187714" cy="2125873"/>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n-US" b="1" dirty="0"/>
              <a:t>Autotransformer Contingency Name</a:t>
            </a:r>
          </a:p>
          <a:p>
            <a:pPr marL="194310" indent="-285750" algn="just">
              <a:buFont typeface="Arial" panose="020B0604020202020204" pitchFamily="34" charset="0"/>
              <a:buChar char="•"/>
            </a:pPr>
            <a:r>
              <a:rPr lang="en-US" b="1" u="sng" dirty="0"/>
              <a:t>Unique</a:t>
            </a:r>
            <a:r>
              <a:rPr lang="en-US" dirty="0"/>
              <a:t> 8-character ID for each contingency, in the form of </a:t>
            </a:r>
            <a:r>
              <a:rPr lang="en-US" b="1" dirty="0"/>
              <a:t>XAAA##BC</a:t>
            </a:r>
            <a:r>
              <a:rPr lang="en-US" dirty="0"/>
              <a:t>, where</a:t>
            </a:r>
          </a:p>
          <a:p>
            <a:pPr marL="365760" lvl="1" indent="-285750" algn="just">
              <a:buFont typeface="Arial" panose="020B0604020202020204" pitchFamily="34" charset="0"/>
              <a:buChar char="-"/>
            </a:pPr>
            <a:r>
              <a:rPr lang="en-US" b="1" dirty="0"/>
              <a:t>X</a:t>
            </a:r>
            <a:r>
              <a:rPr lang="en-US" dirty="0"/>
              <a:t> represents Autotransformer</a:t>
            </a:r>
          </a:p>
          <a:p>
            <a:pPr marL="365760" lvl="1" indent="-285750" algn="just">
              <a:buFont typeface="Arial" panose="020B0604020202020204" pitchFamily="34" charset="0"/>
              <a:buChar char="-"/>
            </a:pPr>
            <a:r>
              <a:rPr lang="en-US" b="1" dirty="0"/>
              <a:t>AAA</a:t>
            </a:r>
            <a:r>
              <a:rPr lang="en-US" dirty="0"/>
              <a:t> represents the first three letters in substation’s mnemonic in the ERCOT Network Operations Model</a:t>
            </a:r>
          </a:p>
          <a:p>
            <a:pPr marL="365760" lvl="1" indent="-285750" algn="just">
              <a:buFont typeface="Arial" panose="020B0604020202020204" pitchFamily="34" charset="0"/>
              <a:buChar char="-"/>
            </a:pPr>
            <a:r>
              <a:rPr lang="en-US" b="1" dirty="0"/>
              <a:t>B</a:t>
            </a:r>
            <a:r>
              <a:rPr lang="en-US" dirty="0"/>
              <a:t> represents the voltage class of the high-side of the Autotransformer (5 for 345 kV, 8 for 138 kV, 9 for 69 kV)</a:t>
            </a:r>
          </a:p>
          <a:p>
            <a:pPr marL="365760" lvl="1" indent="-285750" algn="just">
              <a:buFont typeface="Arial" panose="020B0604020202020204" pitchFamily="34" charset="0"/>
              <a:buChar char="-"/>
            </a:pPr>
            <a:r>
              <a:rPr lang="en-US" b="1" dirty="0"/>
              <a:t>C</a:t>
            </a:r>
            <a:r>
              <a:rPr lang="en-US" dirty="0"/>
              <a:t> represents the voltage class of the low-side of the Autotransformer (5 for 345 kV, 8 for 138 kV, 9 for 69 kV)</a:t>
            </a:r>
          </a:p>
          <a:p>
            <a:pPr marL="365760" lvl="1" indent="-285750" algn="just">
              <a:buFont typeface="Arial" panose="020B0604020202020204" pitchFamily="34" charset="0"/>
              <a:buChar char="-"/>
            </a:pPr>
            <a:r>
              <a:rPr lang="en-US" b="1" dirty="0"/>
              <a:t>##</a:t>
            </a:r>
            <a:r>
              <a:rPr lang="en-US" dirty="0"/>
              <a:t> represents the Autotransformer number</a:t>
            </a:r>
          </a:p>
          <a:p>
            <a:pPr marL="365760" lvl="1" algn="just">
              <a:buFontTx/>
              <a:buChar char="-"/>
            </a:pPr>
            <a:endParaRPr lang="en-US" dirty="0"/>
          </a:p>
        </p:txBody>
      </p:sp>
    </p:spTree>
    <p:extLst>
      <p:ext uri="{BB962C8B-B14F-4D97-AF65-F5344CB8AC3E}">
        <p14:creationId xmlns:p14="http://schemas.microsoft.com/office/powerpoint/2010/main" val="4275897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p:txBody>
          <a:bodyPr/>
          <a:lstStyle/>
          <a:p>
            <a:r>
              <a:rPr lang="en-US" dirty="0"/>
              <a:t>NOMCRHelp@ercot.com</a:t>
            </a:r>
          </a:p>
          <a:p>
            <a:r>
              <a:rPr lang="en-US" dirty="0"/>
              <a:t>Ryan.Wells@ercot.com</a:t>
            </a:r>
          </a:p>
          <a:p>
            <a:endParaRPr lang="en-US" dirty="0"/>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19</a:t>
            </a:fld>
            <a:endParaRPr lang="en-US" dirty="0"/>
          </a:p>
        </p:txBody>
      </p:sp>
    </p:spTree>
    <p:extLst>
      <p:ext uri="{BB962C8B-B14F-4D97-AF65-F5344CB8AC3E}">
        <p14:creationId xmlns:p14="http://schemas.microsoft.com/office/powerpoint/2010/main" val="3512297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50F86-615F-F113-0FD2-1832F42E75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1469DE-0B13-E63D-8729-8CEF9E9A2418}"/>
              </a:ext>
            </a:extLst>
          </p:cNvPr>
          <p:cNvSpPr>
            <a:spLocks noGrp="1"/>
          </p:cNvSpPr>
          <p:nvPr>
            <p:ph type="title"/>
          </p:nvPr>
        </p:nvSpPr>
        <p:spPr/>
        <p:txBody>
          <a:bodyPr/>
          <a:lstStyle/>
          <a:p>
            <a:r>
              <a:rPr lang="en-US" dirty="0"/>
              <a:t>Contingency Definitions</a:t>
            </a:r>
          </a:p>
        </p:txBody>
      </p:sp>
      <p:sp>
        <p:nvSpPr>
          <p:cNvPr id="3" name="Slide Number Placeholder 2">
            <a:extLst>
              <a:ext uri="{FF2B5EF4-FFF2-40B4-BE49-F238E27FC236}">
                <a16:creationId xmlns:a16="http://schemas.microsoft.com/office/drawing/2014/main" id="{C71197AF-A161-BF83-3B2F-1C33CA51705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6" name="Text Placeholder 8">
            <a:extLst>
              <a:ext uri="{FF2B5EF4-FFF2-40B4-BE49-F238E27FC236}">
                <a16:creationId xmlns:a16="http://schemas.microsoft.com/office/drawing/2014/main" id="{0E2BDB64-0D95-462E-F59C-7C7CA9E7B0A3}"/>
              </a:ext>
            </a:extLst>
          </p:cNvPr>
          <p:cNvSpPr txBox="1">
            <a:spLocks/>
          </p:cNvSpPr>
          <p:nvPr/>
        </p:nvSpPr>
        <p:spPr>
          <a:xfrm flipH="1">
            <a:off x="1051010" y="5073922"/>
            <a:ext cx="4423198" cy="1282428"/>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lang="en-US" sz="1600" b="1" kern="1200" dirty="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u="sng" dirty="0"/>
              <a:t>Goal</a:t>
            </a:r>
            <a:r>
              <a:rPr lang="en-US" dirty="0"/>
              <a:t>: ERCOT’s RTCA accurately assesses the post-contingent state.</a:t>
            </a:r>
          </a:p>
        </p:txBody>
      </p:sp>
      <p:sp>
        <p:nvSpPr>
          <p:cNvPr id="7" name="Text Placeholder 6">
            <a:extLst>
              <a:ext uri="{FF2B5EF4-FFF2-40B4-BE49-F238E27FC236}">
                <a16:creationId xmlns:a16="http://schemas.microsoft.com/office/drawing/2014/main" id="{76FADCB0-7712-A355-90EE-5DA847C214C1}"/>
              </a:ext>
            </a:extLst>
          </p:cNvPr>
          <p:cNvSpPr txBox="1">
            <a:spLocks/>
          </p:cNvSpPr>
          <p:nvPr/>
        </p:nvSpPr>
        <p:spPr>
          <a:xfrm>
            <a:off x="533401" y="1371600"/>
            <a:ext cx="6330696" cy="268772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 indent="-182880">
              <a:buFont typeface="Arial" panose="020B0604020202020204" pitchFamily="34" charset="0"/>
              <a:buChar char="•"/>
            </a:pPr>
            <a:r>
              <a:rPr lang="en-US" sz="2000" dirty="0"/>
              <a:t>Contingency definitions should list the </a:t>
            </a:r>
            <a:r>
              <a:rPr lang="en-US" sz="2000" u="sng" dirty="0"/>
              <a:t>contingency equipment</a:t>
            </a:r>
            <a:r>
              <a:rPr lang="en-US" sz="2000" dirty="0"/>
              <a:t> and associated </a:t>
            </a:r>
            <a:r>
              <a:rPr lang="en-US" sz="2000" u="sng" dirty="0"/>
              <a:t>clearing devices</a:t>
            </a:r>
            <a:r>
              <a:rPr lang="en-US" sz="2000" dirty="0"/>
              <a:t>.</a:t>
            </a:r>
          </a:p>
          <a:p>
            <a:pPr marL="731520" lvl="1"/>
            <a:r>
              <a:rPr lang="en-US" sz="1800" dirty="0"/>
              <a:t>Missing clearing devices necessitate immediate correction and will prevent work in the field from continuing.</a:t>
            </a:r>
          </a:p>
          <a:p>
            <a:pPr marL="731520" lvl="1"/>
            <a:r>
              <a:rPr lang="en-US" sz="1800" dirty="0"/>
              <a:t>Including the contingency equipment in the definition increases the situational awareness of the control room. In addition to this it enables contingency/equipment association in SOTE and </a:t>
            </a:r>
            <a:r>
              <a:rPr lang="en-US" sz="1800" dirty="0" err="1"/>
              <a:t>GridGeo</a:t>
            </a:r>
            <a:r>
              <a:rPr lang="en-US" sz="1800" dirty="0"/>
              <a:t>.</a:t>
            </a:r>
          </a:p>
          <a:p>
            <a:pPr marL="182880" indent="-182880">
              <a:buFont typeface="Arial" panose="020B0604020202020204" pitchFamily="34" charset="0"/>
              <a:buChar char="•"/>
            </a:pPr>
            <a:endParaRPr lang="en-US" dirty="0"/>
          </a:p>
          <a:p>
            <a:pPr marL="182880" indent="-182880"/>
            <a:endParaRPr lang="en-US" dirty="0"/>
          </a:p>
        </p:txBody>
      </p:sp>
      <p:pic>
        <p:nvPicPr>
          <p:cNvPr id="5" name="Picture 4">
            <a:extLst>
              <a:ext uri="{FF2B5EF4-FFF2-40B4-BE49-F238E27FC236}">
                <a16:creationId xmlns:a16="http://schemas.microsoft.com/office/drawing/2014/main" id="{8338EFFD-948F-294B-F1FA-F96DCF78C2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0724" y="1481328"/>
            <a:ext cx="4587875" cy="4587875"/>
          </a:xfrm>
          <a:prstGeom prst="rect">
            <a:avLst/>
          </a:prstGeom>
        </p:spPr>
      </p:pic>
      <p:sp>
        <p:nvSpPr>
          <p:cNvPr id="9" name="TextBox 8">
            <a:extLst>
              <a:ext uri="{FF2B5EF4-FFF2-40B4-BE49-F238E27FC236}">
                <a16:creationId xmlns:a16="http://schemas.microsoft.com/office/drawing/2014/main" id="{5B3B3CD7-958A-3616-AA98-9E1335526313}"/>
              </a:ext>
            </a:extLst>
          </p:cNvPr>
          <p:cNvSpPr txBox="1"/>
          <p:nvPr/>
        </p:nvSpPr>
        <p:spPr>
          <a:xfrm>
            <a:off x="8998901" y="4289092"/>
            <a:ext cx="2351851" cy="1569660"/>
          </a:xfrm>
          <a:prstGeom prst="rect">
            <a:avLst/>
          </a:prstGeom>
          <a:noFill/>
        </p:spPr>
        <p:txBody>
          <a:bodyPr wrap="square">
            <a:spAutoFit/>
          </a:bodyPr>
          <a:lstStyle/>
          <a:p>
            <a:r>
              <a:rPr lang="en-US" sz="1600" dirty="0">
                <a:solidFill>
                  <a:schemeClr val="bg1"/>
                </a:solidFill>
              </a:rPr>
              <a:t>Since the contingency definition did not include the contingency equipment, the lines do not associate with the manual contingency. </a:t>
            </a:r>
          </a:p>
        </p:txBody>
      </p:sp>
    </p:spTree>
    <p:extLst>
      <p:ext uri="{BB962C8B-B14F-4D97-AF65-F5344CB8AC3E}">
        <p14:creationId xmlns:p14="http://schemas.microsoft.com/office/powerpoint/2010/main" val="3547652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6ED05-D60A-5BEE-1C32-EB73F6CE4543}"/>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C2732C6D-3EA7-98EB-798F-545DB93A8D3B}"/>
              </a:ext>
            </a:extLst>
          </p:cNvPr>
          <p:cNvGrpSpPr/>
          <p:nvPr/>
        </p:nvGrpSpPr>
        <p:grpSpPr>
          <a:xfrm>
            <a:off x="0" y="966216"/>
            <a:ext cx="12192000" cy="5795518"/>
            <a:chOff x="430528" y="976052"/>
            <a:chExt cx="11078300" cy="4905896"/>
          </a:xfrm>
        </p:grpSpPr>
        <p:pic>
          <p:nvPicPr>
            <p:cNvPr id="7" name="Picture 6">
              <a:extLst>
                <a:ext uri="{FF2B5EF4-FFF2-40B4-BE49-F238E27FC236}">
                  <a16:creationId xmlns:a16="http://schemas.microsoft.com/office/drawing/2014/main" id="{02394385-6E11-2C22-0C7C-138FD97DF4B7}"/>
                </a:ext>
              </a:extLst>
            </p:cNvPr>
            <p:cNvPicPr>
              <a:picLocks noChangeAspect="1"/>
            </p:cNvPicPr>
            <p:nvPr/>
          </p:nvPicPr>
          <p:blipFill>
            <a:blip r:embed="rId3"/>
            <a:stretch>
              <a:fillRect/>
            </a:stretch>
          </p:blipFill>
          <p:spPr>
            <a:xfrm>
              <a:off x="430528" y="976052"/>
              <a:ext cx="11078300" cy="4905896"/>
            </a:xfrm>
            <a:prstGeom prst="rect">
              <a:avLst/>
            </a:prstGeom>
          </p:spPr>
        </p:pic>
        <p:sp>
          <p:nvSpPr>
            <p:cNvPr id="4" name="Rectangle 3">
              <a:extLst>
                <a:ext uri="{FF2B5EF4-FFF2-40B4-BE49-F238E27FC236}">
                  <a16:creationId xmlns:a16="http://schemas.microsoft.com/office/drawing/2014/main" id="{A5194186-6AD1-2B25-521B-87FADD4F0DC9}"/>
                </a:ext>
              </a:extLst>
            </p:cNvPr>
            <p:cNvSpPr/>
            <p:nvPr/>
          </p:nvSpPr>
          <p:spPr>
            <a:xfrm>
              <a:off x="4594181" y="3429000"/>
              <a:ext cx="819067" cy="228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A5CF386E-CEF9-F1DD-8592-B2382C95FD2E}"/>
                </a:ext>
              </a:extLst>
            </p:cNvPr>
            <p:cNvSpPr/>
            <p:nvPr/>
          </p:nvSpPr>
          <p:spPr>
            <a:xfrm>
              <a:off x="4594181" y="3602030"/>
              <a:ext cx="561933" cy="228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EAB37064-5734-A1B6-02DC-3E1988B203D2}"/>
                </a:ext>
              </a:extLst>
            </p:cNvPr>
            <p:cNvSpPr/>
            <p:nvPr/>
          </p:nvSpPr>
          <p:spPr>
            <a:xfrm>
              <a:off x="6626354" y="3373430"/>
              <a:ext cx="819067" cy="2841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0F240CA9-415E-DB31-9C1F-63B714C749F0}"/>
                </a:ext>
              </a:extLst>
            </p:cNvPr>
            <p:cNvSpPr/>
            <p:nvPr/>
          </p:nvSpPr>
          <p:spPr>
            <a:xfrm>
              <a:off x="6885432" y="3546460"/>
              <a:ext cx="411480" cy="2841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409D1A61-DA42-C539-8481-3D41F4A1974E}"/>
                </a:ext>
              </a:extLst>
            </p:cNvPr>
            <p:cNvCxnSpPr/>
            <p:nvPr/>
          </p:nvCxnSpPr>
          <p:spPr>
            <a:xfrm>
              <a:off x="5249450" y="3404375"/>
              <a:ext cx="0" cy="284170"/>
            </a:xfrm>
            <a:prstGeom prst="line">
              <a:avLst/>
            </a:prstGeom>
            <a:ln>
              <a:solidFill>
                <a:srgbClr val="548235">
                  <a:alpha val="85098"/>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5A18DEA-0A57-3888-BC32-33FCB512558B}"/>
                </a:ext>
              </a:extLst>
            </p:cNvPr>
            <p:cNvCxnSpPr>
              <a:cxnSpLocks/>
            </p:cNvCxnSpPr>
            <p:nvPr/>
          </p:nvCxnSpPr>
          <p:spPr>
            <a:xfrm>
              <a:off x="6763512" y="3359826"/>
              <a:ext cx="0" cy="326349"/>
            </a:xfrm>
            <a:prstGeom prst="line">
              <a:avLst/>
            </a:prstGeom>
            <a:ln>
              <a:solidFill>
                <a:srgbClr val="548235">
                  <a:alpha val="85098"/>
                </a:srgb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EC400D0E-901B-6162-48C9-CD881E11D403}"/>
              </a:ext>
            </a:extLst>
          </p:cNvPr>
          <p:cNvSpPr>
            <a:spLocks noGrp="1"/>
          </p:cNvSpPr>
          <p:nvPr>
            <p:ph type="title"/>
          </p:nvPr>
        </p:nvSpPr>
        <p:spPr/>
        <p:txBody>
          <a:bodyPr/>
          <a:lstStyle/>
          <a:p>
            <a:r>
              <a:rPr lang="en-US" dirty="0"/>
              <a:t>Using Pseudo Switches for Future Topology</a:t>
            </a:r>
          </a:p>
        </p:txBody>
      </p:sp>
      <p:sp>
        <p:nvSpPr>
          <p:cNvPr id="3" name="Slide Number Placeholder 2">
            <a:extLst>
              <a:ext uri="{FF2B5EF4-FFF2-40B4-BE49-F238E27FC236}">
                <a16:creationId xmlns:a16="http://schemas.microsoft.com/office/drawing/2014/main" id="{AA618684-5E6C-186F-F2CC-34A2DEBD34C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6" name="Rectangle 5">
            <a:extLst>
              <a:ext uri="{FF2B5EF4-FFF2-40B4-BE49-F238E27FC236}">
                <a16:creationId xmlns:a16="http://schemas.microsoft.com/office/drawing/2014/main" id="{79594FFC-9D1E-8D52-14A0-A6A7D5F10DD9}"/>
              </a:ext>
            </a:extLst>
          </p:cNvPr>
          <p:cNvSpPr/>
          <p:nvPr/>
        </p:nvSpPr>
        <p:spPr>
          <a:xfrm>
            <a:off x="8417626" y="4292558"/>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64E990A7-3F3D-3775-8018-5283AC22A041}"/>
              </a:ext>
            </a:extLst>
          </p:cNvPr>
          <p:cNvSpPr/>
          <p:nvPr/>
        </p:nvSpPr>
        <p:spPr>
          <a:xfrm>
            <a:off x="411678" y="4203409"/>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5502494A-6B47-BA8B-0E98-1F675004E52F}"/>
              </a:ext>
            </a:extLst>
          </p:cNvPr>
          <p:cNvSpPr txBox="1">
            <a:spLocks/>
          </p:cNvSpPr>
          <p:nvPr/>
        </p:nvSpPr>
        <p:spPr>
          <a:xfrm flipH="1">
            <a:off x="411678" y="4203409"/>
            <a:ext cx="3538530" cy="2305892"/>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lang="en-US" sz="1600" b="1" kern="1200" dirty="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u="sng" dirty="0"/>
              <a:t>Note</a:t>
            </a:r>
            <a:r>
              <a:rPr lang="en-US" dirty="0"/>
              <a:t>: Pseudo switches indicate to the operator that we are looking at multiple topology states within the same model.</a:t>
            </a:r>
          </a:p>
        </p:txBody>
      </p:sp>
    </p:spTree>
    <p:extLst>
      <p:ext uri="{BB962C8B-B14F-4D97-AF65-F5344CB8AC3E}">
        <p14:creationId xmlns:p14="http://schemas.microsoft.com/office/powerpoint/2010/main" val="3899505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B2E3F-ADFD-A5FC-B965-948AD3516D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87F867-5BA4-70A2-2F1C-3D95D5701FB6}"/>
              </a:ext>
            </a:extLst>
          </p:cNvPr>
          <p:cNvSpPr>
            <a:spLocks noGrp="1"/>
          </p:cNvSpPr>
          <p:nvPr>
            <p:ph type="title"/>
          </p:nvPr>
        </p:nvSpPr>
        <p:spPr/>
        <p:txBody>
          <a:bodyPr/>
          <a:lstStyle/>
          <a:p>
            <a:r>
              <a:rPr lang="en-US" dirty="0"/>
              <a:t>Provide a Clear Final State</a:t>
            </a:r>
          </a:p>
        </p:txBody>
      </p:sp>
      <p:sp>
        <p:nvSpPr>
          <p:cNvPr id="18" name="Text Placeholder 17">
            <a:extLst>
              <a:ext uri="{FF2B5EF4-FFF2-40B4-BE49-F238E27FC236}">
                <a16:creationId xmlns:a16="http://schemas.microsoft.com/office/drawing/2014/main" id="{8107F6EF-3851-7D69-6ED3-090B233A53DF}"/>
              </a:ext>
            </a:extLst>
          </p:cNvPr>
          <p:cNvSpPr>
            <a:spLocks noGrp="1"/>
          </p:cNvSpPr>
          <p:nvPr>
            <p:ph type="body" sz="quarter" idx="15"/>
          </p:nvPr>
        </p:nvSpPr>
        <p:spPr>
          <a:xfrm flipH="1">
            <a:off x="9722959" y="2338176"/>
            <a:ext cx="2469041" cy="2392320"/>
          </a:xfrm>
        </p:spPr>
        <p:txBody>
          <a:bodyPr/>
          <a:lstStyle/>
          <a:p>
            <a:r>
              <a:rPr lang="en-US" u="sng" dirty="0"/>
              <a:t>Note:</a:t>
            </a:r>
            <a:r>
              <a:rPr lang="en-US" dirty="0"/>
              <a:t> It should be obvious at a glance how the pseudo switches can be used to switch from the old to new path.</a:t>
            </a:r>
          </a:p>
        </p:txBody>
      </p:sp>
      <p:sp>
        <p:nvSpPr>
          <p:cNvPr id="3" name="Slide Number Placeholder 2">
            <a:extLst>
              <a:ext uri="{FF2B5EF4-FFF2-40B4-BE49-F238E27FC236}">
                <a16:creationId xmlns:a16="http://schemas.microsoft.com/office/drawing/2014/main" id="{E0E7150D-B85E-BE39-DF6B-1412CE10AB7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pic>
        <p:nvPicPr>
          <p:cNvPr id="21" name="Picture 20">
            <a:extLst>
              <a:ext uri="{FF2B5EF4-FFF2-40B4-BE49-F238E27FC236}">
                <a16:creationId xmlns:a16="http://schemas.microsoft.com/office/drawing/2014/main" id="{7E1D94F6-5CE2-3AA7-F380-088777605679}"/>
              </a:ext>
            </a:extLst>
          </p:cNvPr>
          <p:cNvPicPr>
            <a:picLocks noChangeAspect="1"/>
          </p:cNvPicPr>
          <p:nvPr/>
        </p:nvPicPr>
        <p:blipFill>
          <a:blip r:embed="rId3"/>
          <a:stretch>
            <a:fillRect/>
          </a:stretch>
        </p:blipFill>
        <p:spPr>
          <a:xfrm>
            <a:off x="266700" y="1104456"/>
            <a:ext cx="9370914" cy="5123474"/>
          </a:xfrm>
          <a:prstGeom prst="rect">
            <a:avLst/>
          </a:prstGeom>
        </p:spPr>
      </p:pic>
    </p:spTree>
    <p:extLst>
      <p:ext uri="{BB962C8B-B14F-4D97-AF65-F5344CB8AC3E}">
        <p14:creationId xmlns:p14="http://schemas.microsoft.com/office/powerpoint/2010/main" val="816208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E0885-F719-16EC-CD73-B40CCADA7777}"/>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86F3BBE0-E6C6-3B46-199D-C4AB7AB11DCB}"/>
              </a:ext>
            </a:extLst>
          </p:cNvPr>
          <p:cNvGrpSpPr/>
          <p:nvPr/>
        </p:nvGrpSpPr>
        <p:grpSpPr>
          <a:xfrm>
            <a:off x="0" y="966216"/>
            <a:ext cx="12192000" cy="5795518"/>
            <a:chOff x="430528" y="976052"/>
            <a:chExt cx="11078300" cy="4905896"/>
          </a:xfrm>
          <a:solidFill>
            <a:srgbClr val="FFFFFF">
              <a:alpha val="94902"/>
            </a:srgbClr>
          </a:solidFill>
        </p:grpSpPr>
        <p:pic>
          <p:nvPicPr>
            <p:cNvPr id="7" name="Picture 6">
              <a:extLst>
                <a:ext uri="{FF2B5EF4-FFF2-40B4-BE49-F238E27FC236}">
                  <a16:creationId xmlns:a16="http://schemas.microsoft.com/office/drawing/2014/main" id="{37213D8D-7904-8363-B495-72C8EEA99960}"/>
                </a:ext>
              </a:extLst>
            </p:cNvPr>
            <p:cNvPicPr>
              <a:picLocks noChangeAspect="1"/>
            </p:cNvPicPr>
            <p:nvPr/>
          </p:nvPicPr>
          <p:blipFill>
            <a:blip r:embed="rId3"/>
            <a:stretch>
              <a:fillRect/>
            </a:stretch>
          </p:blipFill>
          <p:spPr>
            <a:xfrm>
              <a:off x="430528" y="976052"/>
              <a:ext cx="11078300" cy="4905896"/>
            </a:xfrm>
            <a:prstGeom prst="rect">
              <a:avLst/>
            </a:prstGeom>
            <a:grpFill/>
          </p:spPr>
        </p:pic>
        <p:sp>
          <p:nvSpPr>
            <p:cNvPr id="4" name="Rectangle 3">
              <a:extLst>
                <a:ext uri="{FF2B5EF4-FFF2-40B4-BE49-F238E27FC236}">
                  <a16:creationId xmlns:a16="http://schemas.microsoft.com/office/drawing/2014/main" id="{1EE6164C-A7C8-1742-5F00-CCBA4D522FBB}"/>
                </a:ext>
              </a:extLst>
            </p:cNvPr>
            <p:cNvSpPr/>
            <p:nvPr/>
          </p:nvSpPr>
          <p:spPr>
            <a:xfrm>
              <a:off x="4594181" y="3429000"/>
              <a:ext cx="819067" cy="22860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24D11AF3-7BA4-66D9-28B9-866D4D5C0D79}"/>
                </a:ext>
              </a:extLst>
            </p:cNvPr>
            <p:cNvSpPr/>
            <p:nvPr/>
          </p:nvSpPr>
          <p:spPr>
            <a:xfrm>
              <a:off x="4594181" y="3602030"/>
              <a:ext cx="561933" cy="22860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B94C6128-E19D-10BB-9174-38F2CB3E84B4}"/>
                </a:ext>
              </a:extLst>
            </p:cNvPr>
            <p:cNvSpPr/>
            <p:nvPr/>
          </p:nvSpPr>
          <p:spPr>
            <a:xfrm>
              <a:off x="6626354" y="3373430"/>
              <a:ext cx="819067" cy="28417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A233A258-CF94-B209-9F3D-99B617C939D9}"/>
                </a:ext>
              </a:extLst>
            </p:cNvPr>
            <p:cNvSpPr/>
            <p:nvPr/>
          </p:nvSpPr>
          <p:spPr>
            <a:xfrm>
              <a:off x="6885432" y="3546460"/>
              <a:ext cx="411480" cy="28417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69FC365D-BC2D-34AD-0764-7CFCC6DA195E}"/>
                </a:ext>
              </a:extLst>
            </p:cNvPr>
            <p:cNvCxnSpPr/>
            <p:nvPr/>
          </p:nvCxnSpPr>
          <p:spPr>
            <a:xfrm>
              <a:off x="5249450" y="3404375"/>
              <a:ext cx="0" cy="284170"/>
            </a:xfrm>
            <a:prstGeom prst="line">
              <a:avLst/>
            </a:prstGeom>
            <a:grpFill/>
            <a:ln>
              <a:solidFill>
                <a:srgbClr val="548235">
                  <a:alpha val="85098"/>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8E62EE1-15E5-8871-0C4E-E183E1E13C66}"/>
                </a:ext>
              </a:extLst>
            </p:cNvPr>
            <p:cNvCxnSpPr>
              <a:cxnSpLocks/>
            </p:cNvCxnSpPr>
            <p:nvPr/>
          </p:nvCxnSpPr>
          <p:spPr>
            <a:xfrm>
              <a:off x="6763512" y="3359826"/>
              <a:ext cx="0" cy="326349"/>
            </a:xfrm>
            <a:prstGeom prst="line">
              <a:avLst/>
            </a:prstGeom>
            <a:grpFill/>
            <a:ln>
              <a:solidFill>
                <a:srgbClr val="548235">
                  <a:alpha val="85098"/>
                </a:srgb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BD9D97D5-2F2B-B590-5568-2D982FC41198}"/>
              </a:ext>
            </a:extLst>
          </p:cNvPr>
          <p:cNvSpPr>
            <a:spLocks noGrp="1"/>
          </p:cNvSpPr>
          <p:nvPr>
            <p:ph type="title"/>
          </p:nvPr>
        </p:nvSpPr>
        <p:spPr/>
        <p:txBody>
          <a:bodyPr/>
          <a:lstStyle/>
          <a:p>
            <a:r>
              <a:rPr lang="en-US" dirty="0"/>
              <a:t>Single Circuit with Pseudo Switches</a:t>
            </a:r>
          </a:p>
        </p:txBody>
      </p:sp>
      <p:sp>
        <p:nvSpPr>
          <p:cNvPr id="3" name="Slide Number Placeholder 2">
            <a:extLst>
              <a:ext uri="{FF2B5EF4-FFF2-40B4-BE49-F238E27FC236}">
                <a16:creationId xmlns:a16="http://schemas.microsoft.com/office/drawing/2014/main" id="{11F2B3E2-D32B-90E9-1EED-40B90944201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6" name="Rectangle 5">
            <a:extLst>
              <a:ext uri="{FF2B5EF4-FFF2-40B4-BE49-F238E27FC236}">
                <a16:creationId xmlns:a16="http://schemas.microsoft.com/office/drawing/2014/main" id="{C616F527-6051-B7FD-1C40-BBE4429089D5}"/>
              </a:ext>
            </a:extLst>
          </p:cNvPr>
          <p:cNvSpPr/>
          <p:nvPr/>
        </p:nvSpPr>
        <p:spPr>
          <a:xfrm>
            <a:off x="8417626" y="4292558"/>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569BBB18-3037-F39D-071A-095523B072EC}"/>
              </a:ext>
            </a:extLst>
          </p:cNvPr>
          <p:cNvSpPr/>
          <p:nvPr/>
        </p:nvSpPr>
        <p:spPr>
          <a:xfrm>
            <a:off x="411678" y="4203409"/>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Freeform: Shape 18">
            <a:extLst>
              <a:ext uri="{FF2B5EF4-FFF2-40B4-BE49-F238E27FC236}">
                <a16:creationId xmlns:a16="http://schemas.microsoft.com/office/drawing/2014/main" id="{4E5099ED-13BB-460C-E9F7-FB1475CD02F3}"/>
              </a:ext>
            </a:extLst>
          </p:cNvPr>
          <p:cNvSpPr/>
          <p:nvPr/>
        </p:nvSpPr>
        <p:spPr>
          <a:xfrm>
            <a:off x="1710047" y="2375065"/>
            <a:ext cx="8728363" cy="4346369"/>
          </a:xfrm>
          <a:custGeom>
            <a:avLst/>
            <a:gdLst>
              <a:gd name="csX0" fmla="*/ 0 w 8728363"/>
              <a:gd name="csY0" fmla="*/ 261257 h 4346369"/>
              <a:gd name="csX1" fmla="*/ 961901 w 8728363"/>
              <a:gd name="csY1" fmla="*/ 11875 h 4346369"/>
              <a:gd name="csX2" fmla="*/ 1151906 w 8728363"/>
              <a:gd name="csY2" fmla="*/ 249382 h 4346369"/>
              <a:gd name="csX3" fmla="*/ 3693226 w 8728363"/>
              <a:gd name="csY3" fmla="*/ 225631 h 4346369"/>
              <a:gd name="csX4" fmla="*/ 7540831 w 8728363"/>
              <a:gd name="csY4" fmla="*/ 190005 h 4346369"/>
              <a:gd name="csX5" fmla="*/ 8193974 w 8728363"/>
              <a:gd name="csY5" fmla="*/ 0 h 4346369"/>
              <a:gd name="csX6" fmla="*/ 8728363 w 8728363"/>
              <a:gd name="csY6" fmla="*/ 201880 h 4346369"/>
              <a:gd name="csX7" fmla="*/ 8158348 w 8728363"/>
              <a:gd name="csY7" fmla="*/ 902525 h 4346369"/>
              <a:gd name="csX8" fmla="*/ 7778337 w 8728363"/>
              <a:gd name="csY8" fmla="*/ 843148 h 4346369"/>
              <a:gd name="csX9" fmla="*/ 7564582 w 8728363"/>
              <a:gd name="csY9" fmla="*/ 273132 h 4346369"/>
              <a:gd name="csX10" fmla="*/ 6899563 w 8728363"/>
              <a:gd name="csY10" fmla="*/ 296883 h 4346369"/>
              <a:gd name="csX11" fmla="*/ 6899563 w 8728363"/>
              <a:gd name="csY11" fmla="*/ 641267 h 4346369"/>
              <a:gd name="csX12" fmla="*/ 6947065 w 8728363"/>
              <a:gd name="csY12" fmla="*/ 4346369 h 4346369"/>
              <a:gd name="csX13" fmla="*/ 2006930 w 8728363"/>
              <a:gd name="csY13" fmla="*/ 4334493 h 4346369"/>
              <a:gd name="csX14" fmla="*/ 2660072 w 8728363"/>
              <a:gd name="csY14" fmla="*/ 807522 h 4346369"/>
              <a:gd name="csX15" fmla="*/ 1163782 w 8728363"/>
              <a:gd name="csY15" fmla="*/ 344384 h 4346369"/>
              <a:gd name="csX16" fmla="*/ 938150 w 8728363"/>
              <a:gd name="csY16" fmla="*/ 415636 h 4346369"/>
              <a:gd name="csX17" fmla="*/ 1056904 w 8728363"/>
              <a:gd name="csY17" fmla="*/ 510639 h 4346369"/>
              <a:gd name="csX18" fmla="*/ 1056904 w 8728363"/>
              <a:gd name="csY18" fmla="*/ 1056904 h 4346369"/>
              <a:gd name="csX19" fmla="*/ 486888 w 8728363"/>
              <a:gd name="csY19" fmla="*/ 1104405 h 4346369"/>
              <a:gd name="csX20" fmla="*/ 332509 w 8728363"/>
              <a:gd name="csY20" fmla="*/ 332509 h 4346369"/>
              <a:gd name="csX21" fmla="*/ 0 w 8728363"/>
              <a:gd name="csY21" fmla="*/ 261257 h 43463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8728363" h="4346369">
                <a:moveTo>
                  <a:pt x="0" y="261257"/>
                </a:moveTo>
                <a:lnTo>
                  <a:pt x="961901" y="11875"/>
                </a:lnTo>
                <a:lnTo>
                  <a:pt x="1151906" y="249382"/>
                </a:lnTo>
                <a:lnTo>
                  <a:pt x="3693226" y="225631"/>
                </a:lnTo>
                <a:lnTo>
                  <a:pt x="7540831" y="190005"/>
                </a:lnTo>
                <a:lnTo>
                  <a:pt x="8193974" y="0"/>
                </a:lnTo>
                <a:lnTo>
                  <a:pt x="8728363" y="201880"/>
                </a:lnTo>
                <a:lnTo>
                  <a:pt x="8158348" y="902525"/>
                </a:lnTo>
                <a:lnTo>
                  <a:pt x="7778337" y="843148"/>
                </a:lnTo>
                <a:lnTo>
                  <a:pt x="7564582" y="273132"/>
                </a:lnTo>
                <a:lnTo>
                  <a:pt x="6899563" y="296883"/>
                </a:lnTo>
                <a:lnTo>
                  <a:pt x="6899563" y="641267"/>
                </a:lnTo>
                <a:lnTo>
                  <a:pt x="6947065" y="4346369"/>
                </a:lnTo>
                <a:lnTo>
                  <a:pt x="2006930" y="4334493"/>
                </a:lnTo>
                <a:lnTo>
                  <a:pt x="2660072" y="807522"/>
                </a:lnTo>
                <a:lnTo>
                  <a:pt x="1163782" y="344384"/>
                </a:lnTo>
                <a:lnTo>
                  <a:pt x="938150" y="415636"/>
                </a:lnTo>
                <a:lnTo>
                  <a:pt x="1056904" y="510639"/>
                </a:lnTo>
                <a:lnTo>
                  <a:pt x="1056904" y="1056904"/>
                </a:lnTo>
                <a:lnTo>
                  <a:pt x="486888" y="1104405"/>
                </a:lnTo>
                <a:lnTo>
                  <a:pt x="332509" y="332509"/>
                </a:lnTo>
                <a:lnTo>
                  <a:pt x="0" y="261257"/>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F54D0E7D-B058-1825-0471-DAD6456F9477}"/>
              </a:ext>
            </a:extLst>
          </p:cNvPr>
          <p:cNvSpPr/>
          <p:nvPr/>
        </p:nvSpPr>
        <p:spPr>
          <a:xfrm>
            <a:off x="9547761" y="1591294"/>
            <a:ext cx="676894" cy="570015"/>
          </a:xfrm>
          <a:custGeom>
            <a:avLst/>
            <a:gdLst>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66255 w 593766"/>
              <a:gd name="csY5" fmla="*/ 38001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19982 w 593766"/>
              <a:gd name="csY2" fmla="*/ 401410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676894"/>
              <a:gd name="csY0" fmla="*/ 0 h 570015"/>
              <a:gd name="csX1" fmla="*/ 676894 w 676894"/>
              <a:gd name="csY1" fmla="*/ 47501 h 570015"/>
              <a:gd name="csX2" fmla="*/ 219982 w 676894"/>
              <a:gd name="csY2" fmla="*/ 401410 h 570015"/>
              <a:gd name="csX3" fmla="*/ 166255 w 676894"/>
              <a:gd name="csY3" fmla="*/ 570015 h 570015"/>
              <a:gd name="csX4" fmla="*/ 35626 w 676894"/>
              <a:gd name="csY4" fmla="*/ 510638 h 570015"/>
              <a:gd name="csX5" fmla="*/ 182130 w 676894"/>
              <a:gd name="csY5" fmla="*/ 399060 h 570015"/>
              <a:gd name="csX6" fmla="*/ 213756 w 676894"/>
              <a:gd name="csY6" fmla="*/ 261257 h 570015"/>
              <a:gd name="csX7" fmla="*/ 59377 w 676894"/>
              <a:gd name="csY7" fmla="*/ 213755 h 570015"/>
              <a:gd name="csX8" fmla="*/ 0 w 676894"/>
              <a:gd name="csY8" fmla="*/ 0 h 570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76894" h="570015">
                <a:moveTo>
                  <a:pt x="0" y="0"/>
                </a:moveTo>
                <a:lnTo>
                  <a:pt x="676894" y="47501"/>
                </a:lnTo>
                <a:lnTo>
                  <a:pt x="219982" y="401410"/>
                </a:lnTo>
                <a:lnTo>
                  <a:pt x="166255" y="570015"/>
                </a:lnTo>
                <a:lnTo>
                  <a:pt x="35626" y="510638"/>
                </a:lnTo>
                <a:lnTo>
                  <a:pt x="182130" y="399060"/>
                </a:lnTo>
                <a:lnTo>
                  <a:pt x="213756" y="261257"/>
                </a:lnTo>
                <a:lnTo>
                  <a:pt x="59377" y="213755"/>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27FAB6FC-B8EA-4018-E0DA-D9BD0C084921}"/>
              </a:ext>
            </a:extLst>
          </p:cNvPr>
          <p:cNvSpPr/>
          <p:nvPr/>
        </p:nvSpPr>
        <p:spPr>
          <a:xfrm>
            <a:off x="2351314" y="1603169"/>
            <a:ext cx="510639" cy="522514"/>
          </a:xfrm>
          <a:custGeom>
            <a:avLst/>
            <a:gdLst>
              <a:gd name="csX0" fmla="*/ 0 w 510639"/>
              <a:gd name="csY0" fmla="*/ 0 h 522514"/>
              <a:gd name="csX1" fmla="*/ 510639 w 510639"/>
              <a:gd name="csY1" fmla="*/ 0 h 522514"/>
              <a:gd name="csX2" fmla="*/ 475013 w 510639"/>
              <a:gd name="csY2" fmla="*/ 142504 h 522514"/>
              <a:gd name="csX3" fmla="*/ 213756 w 510639"/>
              <a:gd name="csY3" fmla="*/ 403761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8161 w 510639"/>
              <a:gd name="csY6" fmla="*/ 384743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1017 w 510639"/>
              <a:gd name="csY6" fmla="*/ 379981 h 522514"/>
              <a:gd name="csX7" fmla="*/ 225631 w 510639"/>
              <a:gd name="csY7" fmla="*/ 201880 h 522514"/>
              <a:gd name="csX8" fmla="*/ 0 w 510639"/>
              <a:gd name="csY8" fmla="*/ 213756 h 522514"/>
              <a:gd name="csX9" fmla="*/ 0 w 510639"/>
              <a:gd name="csY9" fmla="*/ 0 h 522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10639" h="522514">
                <a:moveTo>
                  <a:pt x="0" y="0"/>
                </a:moveTo>
                <a:lnTo>
                  <a:pt x="510639" y="0"/>
                </a:lnTo>
                <a:lnTo>
                  <a:pt x="475013" y="142504"/>
                </a:lnTo>
                <a:lnTo>
                  <a:pt x="213756" y="379948"/>
                </a:lnTo>
                <a:lnTo>
                  <a:pt x="154380" y="522514"/>
                </a:lnTo>
                <a:lnTo>
                  <a:pt x="23751" y="498763"/>
                </a:lnTo>
                <a:lnTo>
                  <a:pt x="171017" y="379981"/>
                </a:lnTo>
                <a:lnTo>
                  <a:pt x="225631" y="201880"/>
                </a:lnTo>
                <a:lnTo>
                  <a:pt x="0" y="213756"/>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Box 21">
            <a:extLst>
              <a:ext uri="{FF2B5EF4-FFF2-40B4-BE49-F238E27FC236}">
                <a16:creationId xmlns:a16="http://schemas.microsoft.com/office/drawing/2014/main" id="{F2DE031E-9D6D-8DB6-E2C7-00966CC95F17}"/>
              </a:ext>
            </a:extLst>
          </p:cNvPr>
          <p:cNvSpPr txBox="1"/>
          <p:nvPr/>
        </p:nvSpPr>
        <p:spPr>
          <a:xfrm>
            <a:off x="5118265" y="2699162"/>
            <a:ext cx="2079171" cy="2031325"/>
          </a:xfrm>
          <a:prstGeom prst="rect">
            <a:avLst/>
          </a:prstGeom>
          <a:solidFill>
            <a:schemeClr val="bg1">
              <a:lumMod val="85000"/>
            </a:schemeClr>
          </a:solidFill>
          <a:ln>
            <a:solidFill>
              <a:schemeClr val="bg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71A1C"/>
                </a:solidFill>
                <a:effectLst/>
                <a:uLnTx/>
                <a:uFillTx/>
                <a:latin typeface="Arial"/>
                <a:ea typeface="+mn-ea"/>
                <a:cs typeface="+mn-cs"/>
              </a:rPr>
              <a:t>SST1ST28</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71A1C"/>
                </a:solidFill>
                <a:effectLst/>
                <a:uLnTx/>
                <a:uFillTx/>
                <a:latin typeface="Arial"/>
                <a:ea typeface="+mn-ea"/>
                <a:cs typeface="+mn-cs"/>
              </a:rPr>
              <a:t>LINE_OLD.1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71A1C"/>
                </a:solidFill>
                <a:effectLst/>
                <a:uLnTx/>
                <a:uFillTx/>
                <a:latin typeface="Arial"/>
                <a:ea typeface="+mn-ea"/>
                <a:cs typeface="+mn-cs"/>
              </a:rPr>
              <a:t>ST1  CB_11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71A1C"/>
                </a:solidFill>
                <a:effectLst/>
                <a:uLnTx/>
                <a:uFillTx/>
                <a:latin typeface="Arial"/>
                <a:ea typeface="+mn-ea"/>
                <a:cs typeface="+mn-cs"/>
              </a:rPr>
              <a:t>ST1  CB_12</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71A1C"/>
                </a:solidFill>
                <a:effectLst/>
                <a:uLnTx/>
                <a:uFillTx/>
                <a:latin typeface="Arial"/>
                <a:ea typeface="+mn-ea"/>
                <a:cs typeface="+mn-cs"/>
              </a:rPr>
              <a:t>ST2  CB_21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71A1C"/>
                </a:solidFill>
                <a:effectLst/>
                <a:uLnTx/>
                <a:uFillTx/>
                <a:latin typeface="Arial"/>
                <a:ea typeface="+mn-ea"/>
                <a:cs typeface="+mn-cs"/>
              </a:rPr>
              <a:t>ST2  CB_22</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1" name="TextBox 10">
            <a:extLst>
              <a:ext uri="{FF2B5EF4-FFF2-40B4-BE49-F238E27FC236}">
                <a16:creationId xmlns:a16="http://schemas.microsoft.com/office/drawing/2014/main" id="{621AF40C-5D5A-3F66-8C83-4088E7AAB453}"/>
              </a:ext>
            </a:extLst>
          </p:cNvPr>
          <p:cNvSpPr txBox="1"/>
          <p:nvPr/>
        </p:nvSpPr>
        <p:spPr>
          <a:xfrm>
            <a:off x="1257300" y="4993544"/>
            <a:ext cx="3582924" cy="369332"/>
          </a:xfrm>
          <a:prstGeom prst="rect">
            <a:avLst/>
          </a:prstGeom>
          <a:noFill/>
        </p:spPr>
        <p:txBody>
          <a:bodyPr wrap="square">
            <a:spAutoFit/>
          </a:bodyPr>
          <a:lstStyle/>
          <a:p>
            <a:r>
              <a:rPr lang="en-US" sz="1800" dirty="0"/>
              <a:t>Auto traced singl</a:t>
            </a:r>
            <a:r>
              <a:rPr lang="en-US" dirty="0"/>
              <a:t>e contingency.</a:t>
            </a:r>
            <a:endParaRPr lang="en-US" sz="1800" dirty="0"/>
          </a:p>
        </p:txBody>
      </p:sp>
      <p:cxnSp>
        <p:nvCxnSpPr>
          <p:cNvPr id="17" name="Straight Arrow Connector 16">
            <a:extLst>
              <a:ext uri="{FF2B5EF4-FFF2-40B4-BE49-F238E27FC236}">
                <a16:creationId xmlns:a16="http://schemas.microsoft.com/office/drawing/2014/main" id="{5C869A9A-5186-D4F3-699E-588DE2DB917E}"/>
              </a:ext>
            </a:extLst>
          </p:cNvPr>
          <p:cNvCxnSpPr>
            <a:cxnSpLocks/>
          </p:cNvCxnSpPr>
          <p:nvPr/>
        </p:nvCxnSpPr>
        <p:spPr>
          <a:xfrm flipV="1">
            <a:off x="3358738" y="3681984"/>
            <a:ext cx="1615598" cy="1271260"/>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690344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14642-FCF8-A19E-C3D4-0E0C57DB63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9CF4DE-BD90-2E3C-A4CE-124E7F8381C5}"/>
              </a:ext>
            </a:extLst>
          </p:cNvPr>
          <p:cNvSpPr>
            <a:spLocks noGrp="1"/>
          </p:cNvSpPr>
          <p:nvPr>
            <p:ph type="title"/>
          </p:nvPr>
        </p:nvSpPr>
        <p:spPr/>
        <p:txBody>
          <a:bodyPr/>
          <a:lstStyle/>
          <a:p>
            <a:r>
              <a:rPr lang="en-US" dirty="0"/>
              <a:t>Single Circuit with Pseudo Switches</a:t>
            </a:r>
          </a:p>
        </p:txBody>
      </p:sp>
      <p:sp>
        <p:nvSpPr>
          <p:cNvPr id="3" name="Slide Number Placeholder 2">
            <a:extLst>
              <a:ext uri="{FF2B5EF4-FFF2-40B4-BE49-F238E27FC236}">
                <a16:creationId xmlns:a16="http://schemas.microsoft.com/office/drawing/2014/main" id="{D4C7709E-613A-2DE0-54FB-AA92ADA90EA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546B00B2-6A24-3F14-A0C3-721395C61F8E}"/>
              </a:ext>
            </a:extLst>
          </p:cNvPr>
          <p:cNvGrpSpPr/>
          <p:nvPr/>
        </p:nvGrpSpPr>
        <p:grpSpPr>
          <a:xfrm>
            <a:off x="0" y="966216"/>
            <a:ext cx="11753088" cy="5572696"/>
            <a:chOff x="0" y="966216"/>
            <a:chExt cx="12192000" cy="5795518"/>
          </a:xfrm>
        </p:grpSpPr>
        <p:grpSp>
          <p:nvGrpSpPr>
            <p:cNvPr id="11" name="Group 10">
              <a:extLst>
                <a:ext uri="{FF2B5EF4-FFF2-40B4-BE49-F238E27FC236}">
                  <a16:creationId xmlns:a16="http://schemas.microsoft.com/office/drawing/2014/main" id="{85646888-6F9A-4D8B-12D7-7A90E8F4F749}"/>
                </a:ext>
              </a:extLst>
            </p:cNvPr>
            <p:cNvGrpSpPr/>
            <p:nvPr/>
          </p:nvGrpSpPr>
          <p:grpSpPr>
            <a:xfrm>
              <a:off x="0" y="966216"/>
              <a:ext cx="12192000" cy="5795518"/>
              <a:chOff x="0" y="966216"/>
              <a:chExt cx="12192000" cy="5795518"/>
            </a:xfrm>
          </p:grpSpPr>
          <p:grpSp>
            <p:nvGrpSpPr>
              <p:cNvPr id="16" name="Group 15">
                <a:extLst>
                  <a:ext uri="{FF2B5EF4-FFF2-40B4-BE49-F238E27FC236}">
                    <a16:creationId xmlns:a16="http://schemas.microsoft.com/office/drawing/2014/main" id="{7B519CBA-CC30-D4AF-67A5-6514B4007BB8}"/>
                  </a:ext>
                </a:extLst>
              </p:cNvPr>
              <p:cNvGrpSpPr/>
              <p:nvPr/>
            </p:nvGrpSpPr>
            <p:grpSpPr>
              <a:xfrm>
                <a:off x="0" y="966216"/>
                <a:ext cx="12192000" cy="5795518"/>
                <a:chOff x="430528" y="976052"/>
                <a:chExt cx="11078300" cy="4905896"/>
              </a:xfrm>
              <a:solidFill>
                <a:srgbClr val="FFFFFF">
                  <a:alpha val="94902"/>
                </a:srgbClr>
              </a:solidFill>
            </p:grpSpPr>
            <p:pic>
              <p:nvPicPr>
                <p:cNvPr id="7" name="Picture 6">
                  <a:extLst>
                    <a:ext uri="{FF2B5EF4-FFF2-40B4-BE49-F238E27FC236}">
                      <a16:creationId xmlns:a16="http://schemas.microsoft.com/office/drawing/2014/main" id="{C31C3ABC-5A99-CA4F-E194-378C1771EE18}"/>
                    </a:ext>
                  </a:extLst>
                </p:cNvPr>
                <p:cNvPicPr>
                  <a:picLocks noChangeAspect="1"/>
                </p:cNvPicPr>
                <p:nvPr/>
              </p:nvPicPr>
              <p:blipFill>
                <a:blip r:embed="rId3"/>
                <a:stretch>
                  <a:fillRect/>
                </a:stretch>
              </p:blipFill>
              <p:spPr>
                <a:xfrm>
                  <a:off x="430528" y="976052"/>
                  <a:ext cx="11078300" cy="4905896"/>
                </a:xfrm>
                <a:prstGeom prst="rect">
                  <a:avLst/>
                </a:prstGeom>
                <a:grpFill/>
              </p:spPr>
            </p:pic>
            <p:sp>
              <p:nvSpPr>
                <p:cNvPr id="4" name="Rectangle 3">
                  <a:extLst>
                    <a:ext uri="{FF2B5EF4-FFF2-40B4-BE49-F238E27FC236}">
                      <a16:creationId xmlns:a16="http://schemas.microsoft.com/office/drawing/2014/main" id="{B5F20168-385C-27C3-A85D-9B0E17D32476}"/>
                    </a:ext>
                  </a:extLst>
                </p:cNvPr>
                <p:cNvSpPr/>
                <p:nvPr/>
              </p:nvSpPr>
              <p:spPr>
                <a:xfrm>
                  <a:off x="4594181" y="3429000"/>
                  <a:ext cx="819067" cy="22860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6DF8A986-F86C-923A-3EAD-1C4E3780D6DC}"/>
                    </a:ext>
                  </a:extLst>
                </p:cNvPr>
                <p:cNvSpPr/>
                <p:nvPr/>
              </p:nvSpPr>
              <p:spPr>
                <a:xfrm>
                  <a:off x="4594181" y="3602030"/>
                  <a:ext cx="561933" cy="22860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BB87CA90-99D0-16A9-0058-B2AAC8CABED3}"/>
                    </a:ext>
                  </a:extLst>
                </p:cNvPr>
                <p:cNvSpPr/>
                <p:nvPr/>
              </p:nvSpPr>
              <p:spPr>
                <a:xfrm>
                  <a:off x="6626354" y="3373430"/>
                  <a:ext cx="819067" cy="28417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8AB4EFD6-2D0A-99F1-850B-7CC3558C8C12}"/>
                    </a:ext>
                  </a:extLst>
                </p:cNvPr>
                <p:cNvSpPr/>
                <p:nvPr/>
              </p:nvSpPr>
              <p:spPr>
                <a:xfrm>
                  <a:off x="6885432" y="3546460"/>
                  <a:ext cx="411480" cy="28417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12" name="Straight Connector 11">
                  <a:extLst>
                    <a:ext uri="{FF2B5EF4-FFF2-40B4-BE49-F238E27FC236}">
                      <a16:creationId xmlns:a16="http://schemas.microsoft.com/office/drawing/2014/main" id="{C088B628-D788-608F-7C55-D74CB2D81BA0}"/>
                    </a:ext>
                  </a:extLst>
                </p:cNvPr>
                <p:cNvCxnSpPr/>
                <p:nvPr/>
              </p:nvCxnSpPr>
              <p:spPr>
                <a:xfrm>
                  <a:off x="5249450" y="3404375"/>
                  <a:ext cx="0" cy="284170"/>
                </a:xfrm>
                <a:prstGeom prst="line">
                  <a:avLst/>
                </a:prstGeom>
                <a:grpFill/>
                <a:ln>
                  <a:solidFill>
                    <a:srgbClr val="548235">
                      <a:alpha val="85098"/>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1620665-EDDA-11D3-7D94-055AC2418A68}"/>
                    </a:ext>
                  </a:extLst>
                </p:cNvPr>
                <p:cNvCxnSpPr>
                  <a:cxnSpLocks/>
                </p:cNvCxnSpPr>
                <p:nvPr/>
              </p:nvCxnSpPr>
              <p:spPr>
                <a:xfrm>
                  <a:off x="6763512" y="3359826"/>
                  <a:ext cx="0" cy="326349"/>
                </a:xfrm>
                <a:prstGeom prst="line">
                  <a:avLst/>
                </a:prstGeom>
                <a:grpFill/>
                <a:ln>
                  <a:solidFill>
                    <a:srgbClr val="548235">
                      <a:alpha val="85098"/>
                    </a:srgbClr>
                  </a:solidFill>
                </a:ln>
              </p:spPr>
              <p:style>
                <a:lnRef idx="2">
                  <a:schemeClr val="accent1"/>
                </a:lnRef>
                <a:fillRef idx="0">
                  <a:schemeClr val="accent1"/>
                </a:fillRef>
                <a:effectRef idx="1">
                  <a:schemeClr val="accent1"/>
                </a:effectRef>
                <a:fontRef idx="minor">
                  <a:schemeClr val="tx1"/>
                </a:fontRef>
              </p:style>
            </p:cxnSp>
          </p:grpSp>
          <p:sp>
            <p:nvSpPr>
              <p:cNvPr id="6" name="Rectangle 5">
                <a:extLst>
                  <a:ext uri="{FF2B5EF4-FFF2-40B4-BE49-F238E27FC236}">
                    <a16:creationId xmlns:a16="http://schemas.microsoft.com/office/drawing/2014/main" id="{181A5517-AF44-E0E9-8D17-74894A631559}"/>
                  </a:ext>
                </a:extLst>
              </p:cNvPr>
              <p:cNvSpPr/>
              <p:nvPr/>
            </p:nvSpPr>
            <p:spPr>
              <a:xfrm>
                <a:off x="8417626" y="4292558"/>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14" name="Rectangle 13">
              <a:extLst>
                <a:ext uri="{FF2B5EF4-FFF2-40B4-BE49-F238E27FC236}">
                  <a16:creationId xmlns:a16="http://schemas.microsoft.com/office/drawing/2014/main" id="{F656A121-EB8D-5100-6881-1E93A6D56814}"/>
                </a:ext>
              </a:extLst>
            </p:cNvPr>
            <p:cNvSpPr/>
            <p:nvPr/>
          </p:nvSpPr>
          <p:spPr>
            <a:xfrm>
              <a:off x="411678" y="4203409"/>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5" name="Freeform: Shape 4">
            <a:extLst>
              <a:ext uri="{FF2B5EF4-FFF2-40B4-BE49-F238E27FC236}">
                <a16:creationId xmlns:a16="http://schemas.microsoft.com/office/drawing/2014/main" id="{99B2D51F-500D-9B08-D7DA-5AE2A0B39B49}"/>
              </a:ext>
            </a:extLst>
          </p:cNvPr>
          <p:cNvSpPr/>
          <p:nvPr/>
        </p:nvSpPr>
        <p:spPr>
          <a:xfrm>
            <a:off x="697557" y="1496292"/>
            <a:ext cx="5700156" cy="3895106"/>
          </a:xfrm>
          <a:custGeom>
            <a:avLst/>
            <a:gdLst>
              <a:gd name="csX0" fmla="*/ 118753 w 5700156"/>
              <a:gd name="csY0" fmla="*/ 415636 h 4001984"/>
              <a:gd name="csX1" fmla="*/ 1092530 w 5700156"/>
              <a:gd name="csY1" fmla="*/ 427512 h 4001984"/>
              <a:gd name="csX2" fmla="*/ 890649 w 5700156"/>
              <a:gd name="csY2" fmla="*/ 938151 h 4001984"/>
              <a:gd name="csX3" fmla="*/ 1413163 w 5700156"/>
              <a:gd name="csY3" fmla="*/ 344384 h 4001984"/>
              <a:gd name="csX4" fmla="*/ 1472540 w 5700156"/>
              <a:gd name="csY4" fmla="*/ 106878 h 4001984"/>
              <a:gd name="csX5" fmla="*/ 2042556 w 5700156"/>
              <a:gd name="csY5" fmla="*/ 0 h 4001984"/>
              <a:gd name="csX6" fmla="*/ 1947553 w 5700156"/>
              <a:gd name="csY6" fmla="*/ 724395 h 4001984"/>
              <a:gd name="csX7" fmla="*/ 1377537 w 5700156"/>
              <a:gd name="csY7" fmla="*/ 700644 h 4001984"/>
              <a:gd name="csX8" fmla="*/ 866898 w 5700156"/>
              <a:gd name="csY8" fmla="*/ 1163782 h 4001984"/>
              <a:gd name="csX9" fmla="*/ 1579418 w 5700156"/>
              <a:gd name="csY9" fmla="*/ 1116280 h 4001984"/>
              <a:gd name="csX10" fmla="*/ 1698171 w 5700156"/>
              <a:gd name="csY10" fmla="*/ 985652 h 4001984"/>
              <a:gd name="csX11" fmla="*/ 4690753 w 5700156"/>
              <a:gd name="csY11" fmla="*/ 1009403 h 4001984"/>
              <a:gd name="csX12" fmla="*/ 4714504 w 5700156"/>
              <a:gd name="csY12" fmla="*/ 2470067 h 4001984"/>
              <a:gd name="csX13" fmla="*/ 5700156 w 5700156"/>
              <a:gd name="csY13" fmla="*/ 2422566 h 4001984"/>
              <a:gd name="csX14" fmla="*/ 5700156 w 5700156"/>
              <a:gd name="csY14" fmla="*/ 3099460 h 4001984"/>
              <a:gd name="csX15" fmla="*/ 4667002 w 5700156"/>
              <a:gd name="csY15" fmla="*/ 3099460 h 4001984"/>
              <a:gd name="csX16" fmla="*/ 4702628 w 5700156"/>
              <a:gd name="csY16" fmla="*/ 3978234 h 4001984"/>
              <a:gd name="csX17" fmla="*/ 3681350 w 5700156"/>
              <a:gd name="csY17" fmla="*/ 4001984 h 4001984"/>
              <a:gd name="csX18" fmla="*/ 3705101 w 5700156"/>
              <a:gd name="csY18" fmla="*/ 3562597 h 4001984"/>
              <a:gd name="csX19" fmla="*/ 4275117 w 5700156"/>
              <a:gd name="csY19" fmla="*/ 3526971 h 4001984"/>
              <a:gd name="csX20" fmla="*/ 4310743 w 5700156"/>
              <a:gd name="csY20" fmla="*/ 1496291 h 4001984"/>
              <a:gd name="csX21" fmla="*/ 1935678 w 5700156"/>
              <a:gd name="csY21" fmla="*/ 1496291 h 4001984"/>
              <a:gd name="csX22" fmla="*/ 1947553 w 5700156"/>
              <a:gd name="csY22" fmla="*/ 1900052 h 4001984"/>
              <a:gd name="csX23" fmla="*/ 1270659 w 5700156"/>
              <a:gd name="csY23" fmla="*/ 1876301 h 4001984"/>
              <a:gd name="csX24" fmla="*/ 1306285 w 5700156"/>
              <a:gd name="csY24" fmla="*/ 1389413 h 4001984"/>
              <a:gd name="csX25" fmla="*/ 985652 w 5700156"/>
              <a:gd name="csY25" fmla="*/ 1282535 h 4001984"/>
              <a:gd name="csX26" fmla="*/ 1033153 w 5700156"/>
              <a:gd name="csY26" fmla="*/ 2030680 h 4001984"/>
              <a:gd name="csX27" fmla="*/ 0 w 5700156"/>
              <a:gd name="csY27" fmla="*/ 2018805 h 4001984"/>
              <a:gd name="csX28" fmla="*/ 35626 w 5700156"/>
              <a:gd name="csY28" fmla="*/ 1579418 h 4001984"/>
              <a:gd name="csX29" fmla="*/ 546265 w 5700156"/>
              <a:gd name="csY29" fmla="*/ 1520041 h 4001984"/>
              <a:gd name="csX30" fmla="*/ 593766 w 5700156"/>
              <a:gd name="csY30" fmla="*/ 890649 h 4001984"/>
              <a:gd name="csX31" fmla="*/ 71252 w 5700156"/>
              <a:gd name="csY31" fmla="*/ 890649 h 4001984"/>
              <a:gd name="csX32" fmla="*/ 118753 w 5700156"/>
              <a:gd name="csY32" fmla="*/ 415636 h 4001984"/>
              <a:gd name="csX0" fmla="*/ 118753 w 5700156"/>
              <a:gd name="csY0" fmla="*/ 415636 h 4001984"/>
              <a:gd name="csX1" fmla="*/ 1092530 w 5700156"/>
              <a:gd name="csY1" fmla="*/ 427512 h 4001984"/>
              <a:gd name="csX2" fmla="*/ 890649 w 5700156"/>
              <a:gd name="csY2" fmla="*/ 938151 h 4001984"/>
              <a:gd name="csX3" fmla="*/ 1413163 w 5700156"/>
              <a:gd name="csY3" fmla="*/ 344384 h 4001984"/>
              <a:gd name="csX4" fmla="*/ 1472540 w 5700156"/>
              <a:gd name="csY4" fmla="*/ 106878 h 4001984"/>
              <a:gd name="csX5" fmla="*/ 2042556 w 5700156"/>
              <a:gd name="csY5" fmla="*/ 0 h 4001984"/>
              <a:gd name="csX6" fmla="*/ 1947553 w 5700156"/>
              <a:gd name="csY6" fmla="*/ 724395 h 4001984"/>
              <a:gd name="csX7" fmla="*/ 1377537 w 5700156"/>
              <a:gd name="csY7" fmla="*/ 700644 h 4001984"/>
              <a:gd name="csX8" fmla="*/ 866898 w 5700156"/>
              <a:gd name="csY8" fmla="*/ 1163782 h 4001984"/>
              <a:gd name="csX9" fmla="*/ 1579418 w 5700156"/>
              <a:gd name="csY9" fmla="*/ 1116280 h 4001984"/>
              <a:gd name="csX10" fmla="*/ 1698171 w 5700156"/>
              <a:gd name="csY10" fmla="*/ 985652 h 4001984"/>
              <a:gd name="csX11" fmla="*/ 4690753 w 5700156"/>
              <a:gd name="csY11" fmla="*/ 1009403 h 4001984"/>
              <a:gd name="csX12" fmla="*/ 4714504 w 5700156"/>
              <a:gd name="csY12" fmla="*/ 2470067 h 4001984"/>
              <a:gd name="csX13" fmla="*/ 5700156 w 5700156"/>
              <a:gd name="csY13" fmla="*/ 2422566 h 4001984"/>
              <a:gd name="csX14" fmla="*/ 5700156 w 5700156"/>
              <a:gd name="csY14" fmla="*/ 2980706 h 4001984"/>
              <a:gd name="csX15" fmla="*/ 4667002 w 5700156"/>
              <a:gd name="csY15" fmla="*/ 3099460 h 4001984"/>
              <a:gd name="csX16" fmla="*/ 4702628 w 5700156"/>
              <a:gd name="csY16" fmla="*/ 3978234 h 4001984"/>
              <a:gd name="csX17" fmla="*/ 3681350 w 5700156"/>
              <a:gd name="csY17" fmla="*/ 4001984 h 4001984"/>
              <a:gd name="csX18" fmla="*/ 3705101 w 5700156"/>
              <a:gd name="csY18" fmla="*/ 3562597 h 4001984"/>
              <a:gd name="csX19" fmla="*/ 4275117 w 5700156"/>
              <a:gd name="csY19" fmla="*/ 3526971 h 4001984"/>
              <a:gd name="csX20" fmla="*/ 4310743 w 5700156"/>
              <a:gd name="csY20" fmla="*/ 1496291 h 4001984"/>
              <a:gd name="csX21" fmla="*/ 1935678 w 5700156"/>
              <a:gd name="csY21" fmla="*/ 1496291 h 4001984"/>
              <a:gd name="csX22" fmla="*/ 1947553 w 5700156"/>
              <a:gd name="csY22" fmla="*/ 1900052 h 4001984"/>
              <a:gd name="csX23" fmla="*/ 1270659 w 5700156"/>
              <a:gd name="csY23" fmla="*/ 1876301 h 4001984"/>
              <a:gd name="csX24" fmla="*/ 1306285 w 5700156"/>
              <a:gd name="csY24" fmla="*/ 1389413 h 4001984"/>
              <a:gd name="csX25" fmla="*/ 985652 w 5700156"/>
              <a:gd name="csY25" fmla="*/ 1282535 h 4001984"/>
              <a:gd name="csX26" fmla="*/ 1033153 w 5700156"/>
              <a:gd name="csY26" fmla="*/ 2030680 h 4001984"/>
              <a:gd name="csX27" fmla="*/ 0 w 5700156"/>
              <a:gd name="csY27" fmla="*/ 2018805 h 4001984"/>
              <a:gd name="csX28" fmla="*/ 35626 w 5700156"/>
              <a:gd name="csY28" fmla="*/ 1579418 h 4001984"/>
              <a:gd name="csX29" fmla="*/ 546265 w 5700156"/>
              <a:gd name="csY29" fmla="*/ 1520041 h 4001984"/>
              <a:gd name="csX30" fmla="*/ 593766 w 5700156"/>
              <a:gd name="csY30" fmla="*/ 890649 h 4001984"/>
              <a:gd name="csX31" fmla="*/ 71252 w 5700156"/>
              <a:gd name="csY31" fmla="*/ 890649 h 4001984"/>
              <a:gd name="csX32" fmla="*/ 118753 w 5700156"/>
              <a:gd name="csY32" fmla="*/ 415636 h 4001984"/>
              <a:gd name="csX0" fmla="*/ 118753 w 5700156"/>
              <a:gd name="csY0" fmla="*/ 415636 h 4001984"/>
              <a:gd name="csX1" fmla="*/ 1092530 w 5700156"/>
              <a:gd name="csY1" fmla="*/ 427512 h 4001984"/>
              <a:gd name="csX2" fmla="*/ 890649 w 5700156"/>
              <a:gd name="csY2" fmla="*/ 938151 h 4001984"/>
              <a:gd name="csX3" fmla="*/ 1413163 w 5700156"/>
              <a:gd name="csY3" fmla="*/ 344384 h 4001984"/>
              <a:gd name="csX4" fmla="*/ 1472540 w 5700156"/>
              <a:gd name="csY4" fmla="*/ 106878 h 4001984"/>
              <a:gd name="csX5" fmla="*/ 2042556 w 5700156"/>
              <a:gd name="csY5" fmla="*/ 0 h 4001984"/>
              <a:gd name="csX6" fmla="*/ 1947553 w 5700156"/>
              <a:gd name="csY6" fmla="*/ 724395 h 4001984"/>
              <a:gd name="csX7" fmla="*/ 1377537 w 5700156"/>
              <a:gd name="csY7" fmla="*/ 700644 h 4001984"/>
              <a:gd name="csX8" fmla="*/ 866898 w 5700156"/>
              <a:gd name="csY8" fmla="*/ 1163782 h 4001984"/>
              <a:gd name="csX9" fmla="*/ 1579418 w 5700156"/>
              <a:gd name="csY9" fmla="*/ 1116280 h 4001984"/>
              <a:gd name="csX10" fmla="*/ 1698171 w 5700156"/>
              <a:gd name="csY10" fmla="*/ 985652 h 4001984"/>
              <a:gd name="csX11" fmla="*/ 4690753 w 5700156"/>
              <a:gd name="csY11" fmla="*/ 1009403 h 4001984"/>
              <a:gd name="csX12" fmla="*/ 4714504 w 5700156"/>
              <a:gd name="csY12" fmla="*/ 2470067 h 4001984"/>
              <a:gd name="csX13" fmla="*/ 5700156 w 5700156"/>
              <a:gd name="csY13" fmla="*/ 2422566 h 4001984"/>
              <a:gd name="csX14" fmla="*/ 5700156 w 5700156"/>
              <a:gd name="csY14" fmla="*/ 2980706 h 4001984"/>
              <a:gd name="csX15" fmla="*/ 4667002 w 5700156"/>
              <a:gd name="csY15" fmla="*/ 2992582 h 4001984"/>
              <a:gd name="csX16" fmla="*/ 4702628 w 5700156"/>
              <a:gd name="csY16" fmla="*/ 3978234 h 4001984"/>
              <a:gd name="csX17" fmla="*/ 3681350 w 5700156"/>
              <a:gd name="csY17" fmla="*/ 4001984 h 4001984"/>
              <a:gd name="csX18" fmla="*/ 3705101 w 5700156"/>
              <a:gd name="csY18" fmla="*/ 3562597 h 4001984"/>
              <a:gd name="csX19" fmla="*/ 4275117 w 5700156"/>
              <a:gd name="csY19" fmla="*/ 3526971 h 4001984"/>
              <a:gd name="csX20" fmla="*/ 4310743 w 5700156"/>
              <a:gd name="csY20" fmla="*/ 1496291 h 4001984"/>
              <a:gd name="csX21" fmla="*/ 1935678 w 5700156"/>
              <a:gd name="csY21" fmla="*/ 1496291 h 4001984"/>
              <a:gd name="csX22" fmla="*/ 1947553 w 5700156"/>
              <a:gd name="csY22" fmla="*/ 1900052 h 4001984"/>
              <a:gd name="csX23" fmla="*/ 1270659 w 5700156"/>
              <a:gd name="csY23" fmla="*/ 1876301 h 4001984"/>
              <a:gd name="csX24" fmla="*/ 1306285 w 5700156"/>
              <a:gd name="csY24" fmla="*/ 1389413 h 4001984"/>
              <a:gd name="csX25" fmla="*/ 985652 w 5700156"/>
              <a:gd name="csY25" fmla="*/ 1282535 h 4001984"/>
              <a:gd name="csX26" fmla="*/ 1033153 w 5700156"/>
              <a:gd name="csY26" fmla="*/ 2030680 h 4001984"/>
              <a:gd name="csX27" fmla="*/ 0 w 5700156"/>
              <a:gd name="csY27" fmla="*/ 2018805 h 4001984"/>
              <a:gd name="csX28" fmla="*/ 35626 w 5700156"/>
              <a:gd name="csY28" fmla="*/ 1579418 h 4001984"/>
              <a:gd name="csX29" fmla="*/ 546265 w 5700156"/>
              <a:gd name="csY29" fmla="*/ 1520041 h 4001984"/>
              <a:gd name="csX30" fmla="*/ 593766 w 5700156"/>
              <a:gd name="csY30" fmla="*/ 890649 h 4001984"/>
              <a:gd name="csX31" fmla="*/ 71252 w 5700156"/>
              <a:gd name="csY31" fmla="*/ 890649 h 4001984"/>
              <a:gd name="csX32" fmla="*/ 118753 w 5700156"/>
              <a:gd name="csY32" fmla="*/ 415636 h 4001984"/>
              <a:gd name="csX0" fmla="*/ 118753 w 5700156"/>
              <a:gd name="csY0" fmla="*/ 415636 h 4001984"/>
              <a:gd name="csX1" fmla="*/ 1092530 w 5700156"/>
              <a:gd name="csY1" fmla="*/ 427512 h 4001984"/>
              <a:gd name="csX2" fmla="*/ 890649 w 5700156"/>
              <a:gd name="csY2" fmla="*/ 938151 h 4001984"/>
              <a:gd name="csX3" fmla="*/ 1413163 w 5700156"/>
              <a:gd name="csY3" fmla="*/ 344384 h 4001984"/>
              <a:gd name="csX4" fmla="*/ 1472540 w 5700156"/>
              <a:gd name="csY4" fmla="*/ 106878 h 4001984"/>
              <a:gd name="csX5" fmla="*/ 2042556 w 5700156"/>
              <a:gd name="csY5" fmla="*/ 0 h 4001984"/>
              <a:gd name="csX6" fmla="*/ 1947553 w 5700156"/>
              <a:gd name="csY6" fmla="*/ 724395 h 4001984"/>
              <a:gd name="csX7" fmla="*/ 1377537 w 5700156"/>
              <a:gd name="csY7" fmla="*/ 700644 h 4001984"/>
              <a:gd name="csX8" fmla="*/ 866898 w 5700156"/>
              <a:gd name="csY8" fmla="*/ 1163782 h 4001984"/>
              <a:gd name="csX9" fmla="*/ 1579418 w 5700156"/>
              <a:gd name="csY9" fmla="*/ 1116280 h 4001984"/>
              <a:gd name="csX10" fmla="*/ 1698171 w 5700156"/>
              <a:gd name="csY10" fmla="*/ 985652 h 4001984"/>
              <a:gd name="csX11" fmla="*/ 4690753 w 5700156"/>
              <a:gd name="csY11" fmla="*/ 1009403 h 4001984"/>
              <a:gd name="csX12" fmla="*/ 4738254 w 5700156"/>
              <a:gd name="csY12" fmla="*/ 2446316 h 4001984"/>
              <a:gd name="csX13" fmla="*/ 5700156 w 5700156"/>
              <a:gd name="csY13" fmla="*/ 2422566 h 4001984"/>
              <a:gd name="csX14" fmla="*/ 5700156 w 5700156"/>
              <a:gd name="csY14" fmla="*/ 2980706 h 4001984"/>
              <a:gd name="csX15" fmla="*/ 4667002 w 5700156"/>
              <a:gd name="csY15" fmla="*/ 2992582 h 4001984"/>
              <a:gd name="csX16" fmla="*/ 4702628 w 5700156"/>
              <a:gd name="csY16" fmla="*/ 3978234 h 4001984"/>
              <a:gd name="csX17" fmla="*/ 3681350 w 5700156"/>
              <a:gd name="csY17" fmla="*/ 4001984 h 4001984"/>
              <a:gd name="csX18" fmla="*/ 3705101 w 5700156"/>
              <a:gd name="csY18" fmla="*/ 3562597 h 4001984"/>
              <a:gd name="csX19" fmla="*/ 4275117 w 5700156"/>
              <a:gd name="csY19" fmla="*/ 3526971 h 4001984"/>
              <a:gd name="csX20" fmla="*/ 4310743 w 5700156"/>
              <a:gd name="csY20" fmla="*/ 1496291 h 4001984"/>
              <a:gd name="csX21" fmla="*/ 1935678 w 5700156"/>
              <a:gd name="csY21" fmla="*/ 1496291 h 4001984"/>
              <a:gd name="csX22" fmla="*/ 1947553 w 5700156"/>
              <a:gd name="csY22" fmla="*/ 1900052 h 4001984"/>
              <a:gd name="csX23" fmla="*/ 1270659 w 5700156"/>
              <a:gd name="csY23" fmla="*/ 1876301 h 4001984"/>
              <a:gd name="csX24" fmla="*/ 1306285 w 5700156"/>
              <a:gd name="csY24" fmla="*/ 1389413 h 4001984"/>
              <a:gd name="csX25" fmla="*/ 985652 w 5700156"/>
              <a:gd name="csY25" fmla="*/ 1282535 h 4001984"/>
              <a:gd name="csX26" fmla="*/ 1033153 w 5700156"/>
              <a:gd name="csY26" fmla="*/ 2030680 h 4001984"/>
              <a:gd name="csX27" fmla="*/ 0 w 5700156"/>
              <a:gd name="csY27" fmla="*/ 2018805 h 4001984"/>
              <a:gd name="csX28" fmla="*/ 35626 w 5700156"/>
              <a:gd name="csY28" fmla="*/ 1579418 h 4001984"/>
              <a:gd name="csX29" fmla="*/ 546265 w 5700156"/>
              <a:gd name="csY29" fmla="*/ 1520041 h 4001984"/>
              <a:gd name="csX30" fmla="*/ 593766 w 5700156"/>
              <a:gd name="csY30" fmla="*/ 890649 h 4001984"/>
              <a:gd name="csX31" fmla="*/ 71252 w 5700156"/>
              <a:gd name="csY31" fmla="*/ 890649 h 4001984"/>
              <a:gd name="csX32" fmla="*/ 118753 w 5700156"/>
              <a:gd name="csY32" fmla="*/ 415636 h 4001984"/>
              <a:gd name="csX0" fmla="*/ 118753 w 5700156"/>
              <a:gd name="csY0" fmla="*/ 308758 h 3895106"/>
              <a:gd name="csX1" fmla="*/ 1092530 w 5700156"/>
              <a:gd name="csY1" fmla="*/ 320634 h 3895106"/>
              <a:gd name="csX2" fmla="*/ 890649 w 5700156"/>
              <a:gd name="csY2" fmla="*/ 831273 h 3895106"/>
              <a:gd name="csX3" fmla="*/ 1413163 w 5700156"/>
              <a:gd name="csY3" fmla="*/ 237506 h 3895106"/>
              <a:gd name="csX4" fmla="*/ 1472540 w 5700156"/>
              <a:gd name="csY4" fmla="*/ 0 h 3895106"/>
              <a:gd name="csX5" fmla="*/ 2030680 w 5700156"/>
              <a:gd name="csY5" fmla="*/ 11875 h 3895106"/>
              <a:gd name="csX6" fmla="*/ 1947553 w 5700156"/>
              <a:gd name="csY6" fmla="*/ 617517 h 3895106"/>
              <a:gd name="csX7" fmla="*/ 1377537 w 5700156"/>
              <a:gd name="csY7" fmla="*/ 593766 h 3895106"/>
              <a:gd name="csX8" fmla="*/ 866898 w 5700156"/>
              <a:gd name="csY8" fmla="*/ 1056904 h 3895106"/>
              <a:gd name="csX9" fmla="*/ 1579418 w 5700156"/>
              <a:gd name="csY9" fmla="*/ 1009402 h 3895106"/>
              <a:gd name="csX10" fmla="*/ 1698171 w 5700156"/>
              <a:gd name="csY10" fmla="*/ 878774 h 3895106"/>
              <a:gd name="csX11" fmla="*/ 4690753 w 5700156"/>
              <a:gd name="csY11" fmla="*/ 902525 h 3895106"/>
              <a:gd name="csX12" fmla="*/ 4738254 w 5700156"/>
              <a:gd name="csY12" fmla="*/ 2339438 h 3895106"/>
              <a:gd name="csX13" fmla="*/ 5700156 w 5700156"/>
              <a:gd name="csY13" fmla="*/ 2315688 h 3895106"/>
              <a:gd name="csX14" fmla="*/ 5700156 w 5700156"/>
              <a:gd name="csY14" fmla="*/ 2873828 h 3895106"/>
              <a:gd name="csX15" fmla="*/ 4667002 w 5700156"/>
              <a:gd name="csY15" fmla="*/ 2885704 h 3895106"/>
              <a:gd name="csX16" fmla="*/ 4702628 w 5700156"/>
              <a:gd name="csY16" fmla="*/ 3871356 h 3895106"/>
              <a:gd name="csX17" fmla="*/ 3681350 w 5700156"/>
              <a:gd name="csY17" fmla="*/ 3895106 h 3895106"/>
              <a:gd name="csX18" fmla="*/ 3705101 w 5700156"/>
              <a:gd name="csY18" fmla="*/ 3455719 h 3895106"/>
              <a:gd name="csX19" fmla="*/ 4275117 w 5700156"/>
              <a:gd name="csY19" fmla="*/ 3420093 h 3895106"/>
              <a:gd name="csX20" fmla="*/ 4310743 w 5700156"/>
              <a:gd name="csY20" fmla="*/ 1389413 h 3895106"/>
              <a:gd name="csX21" fmla="*/ 1935678 w 5700156"/>
              <a:gd name="csY21" fmla="*/ 1389413 h 3895106"/>
              <a:gd name="csX22" fmla="*/ 1947553 w 5700156"/>
              <a:gd name="csY22" fmla="*/ 1793174 h 3895106"/>
              <a:gd name="csX23" fmla="*/ 1270659 w 5700156"/>
              <a:gd name="csY23" fmla="*/ 1769423 h 3895106"/>
              <a:gd name="csX24" fmla="*/ 1306285 w 5700156"/>
              <a:gd name="csY24" fmla="*/ 1282535 h 3895106"/>
              <a:gd name="csX25" fmla="*/ 985652 w 5700156"/>
              <a:gd name="csY25" fmla="*/ 1175657 h 3895106"/>
              <a:gd name="csX26" fmla="*/ 1033153 w 5700156"/>
              <a:gd name="csY26" fmla="*/ 1923802 h 3895106"/>
              <a:gd name="csX27" fmla="*/ 0 w 5700156"/>
              <a:gd name="csY27" fmla="*/ 1911927 h 3895106"/>
              <a:gd name="csX28" fmla="*/ 35626 w 5700156"/>
              <a:gd name="csY28" fmla="*/ 1472540 h 3895106"/>
              <a:gd name="csX29" fmla="*/ 546265 w 5700156"/>
              <a:gd name="csY29" fmla="*/ 1413163 h 3895106"/>
              <a:gd name="csX30" fmla="*/ 593766 w 5700156"/>
              <a:gd name="csY30" fmla="*/ 783771 h 3895106"/>
              <a:gd name="csX31" fmla="*/ 71252 w 5700156"/>
              <a:gd name="csY31" fmla="*/ 783771 h 3895106"/>
              <a:gd name="csX32" fmla="*/ 118753 w 5700156"/>
              <a:gd name="csY32" fmla="*/ 308758 h 3895106"/>
              <a:gd name="csX0" fmla="*/ 118753 w 5700156"/>
              <a:gd name="csY0" fmla="*/ 308758 h 3895106"/>
              <a:gd name="csX1" fmla="*/ 1092530 w 5700156"/>
              <a:gd name="csY1" fmla="*/ 320634 h 3895106"/>
              <a:gd name="csX2" fmla="*/ 890649 w 5700156"/>
              <a:gd name="csY2" fmla="*/ 831273 h 3895106"/>
              <a:gd name="csX3" fmla="*/ 1413163 w 5700156"/>
              <a:gd name="csY3" fmla="*/ 237506 h 3895106"/>
              <a:gd name="csX4" fmla="*/ 1472540 w 5700156"/>
              <a:gd name="csY4" fmla="*/ 0 h 3895106"/>
              <a:gd name="csX5" fmla="*/ 2030680 w 5700156"/>
              <a:gd name="csY5" fmla="*/ 11875 h 3895106"/>
              <a:gd name="csX6" fmla="*/ 2018805 w 5700156"/>
              <a:gd name="csY6" fmla="*/ 593767 h 3895106"/>
              <a:gd name="csX7" fmla="*/ 1377537 w 5700156"/>
              <a:gd name="csY7" fmla="*/ 593766 h 3895106"/>
              <a:gd name="csX8" fmla="*/ 866898 w 5700156"/>
              <a:gd name="csY8" fmla="*/ 1056904 h 3895106"/>
              <a:gd name="csX9" fmla="*/ 1579418 w 5700156"/>
              <a:gd name="csY9" fmla="*/ 1009402 h 3895106"/>
              <a:gd name="csX10" fmla="*/ 1698171 w 5700156"/>
              <a:gd name="csY10" fmla="*/ 878774 h 3895106"/>
              <a:gd name="csX11" fmla="*/ 4690753 w 5700156"/>
              <a:gd name="csY11" fmla="*/ 902525 h 3895106"/>
              <a:gd name="csX12" fmla="*/ 4738254 w 5700156"/>
              <a:gd name="csY12" fmla="*/ 2339438 h 3895106"/>
              <a:gd name="csX13" fmla="*/ 5700156 w 5700156"/>
              <a:gd name="csY13" fmla="*/ 2315688 h 3895106"/>
              <a:gd name="csX14" fmla="*/ 5700156 w 5700156"/>
              <a:gd name="csY14" fmla="*/ 2873828 h 3895106"/>
              <a:gd name="csX15" fmla="*/ 4667002 w 5700156"/>
              <a:gd name="csY15" fmla="*/ 2885704 h 3895106"/>
              <a:gd name="csX16" fmla="*/ 4702628 w 5700156"/>
              <a:gd name="csY16" fmla="*/ 3871356 h 3895106"/>
              <a:gd name="csX17" fmla="*/ 3681350 w 5700156"/>
              <a:gd name="csY17" fmla="*/ 3895106 h 3895106"/>
              <a:gd name="csX18" fmla="*/ 3705101 w 5700156"/>
              <a:gd name="csY18" fmla="*/ 3455719 h 3895106"/>
              <a:gd name="csX19" fmla="*/ 4275117 w 5700156"/>
              <a:gd name="csY19" fmla="*/ 3420093 h 3895106"/>
              <a:gd name="csX20" fmla="*/ 4310743 w 5700156"/>
              <a:gd name="csY20" fmla="*/ 1389413 h 3895106"/>
              <a:gd name="csX21" fmla="*/ 1935678 w 5700156"/>
              <a:gd name="csY21" fmla="*/ 1389413 h 3895106"/>
              <a:gd name="csX22" fmla="*/ 1947553 w 5700156"/>
              <a:gd name="csY22" fmla="*/ 1793174 h 3895106"/>
              <a:gd name="csX23" fmla="*/ 1270659 w 5700156"/>
              <a:gd name="csY23" fmla="*/ 1769423 h 3895106"/>
              <a:gd name="csX24" fmla="*/ 1306285 w 5700156"/>
              <a:gd name="csY24" fmla="*/ 1282535 h 3895106"/>
              <a:gd name="csX25" fmla="*/ 985652 w 5700156"/>
              <a:gd name="csY25" fmla="*/ 1175657 h 3895106"/>
              <a:gd name="csX26" fmla="*/ 1033153 w 5700156"/>
              <a:gd name="csY26" fmla="*/ 1923802 h 3895106"/>
              <a:gd name="csX27" fmla="*/ 0 w 5700156"/>
              <a:gd name="csY27" fmla="*/ 1911927 h 3895106"/>
              <a:gd name="csX28" fmla="*/ 35626 w 5700156"/>
              <a:gd name="csY28" fmla="*/ 1472540 h 3895106"/>
              <a:gd name="csX29" fmla="*/ 546265 w 5700156"/>
              <a:gd name="csY29" fmla="*/ 1413163 h 3895106"/>
              <a:gd name="csX30" fmla="*/ 593766 w 5700156"/>
              <a:gd name="csY30" fmla="*/ 783771 h 3895106"/>
              <a:gd name="csX31" fmla="*/ 71252 w 5700156"/>
              <a:gd name="csY31" fmla="*/ 783771 h 3895106"/>
              <a:gd name="csX32" fmla="*/ 118753 w 5700156"/>
              <a:gd name="csY32" fmla="*/ 308758 h 38951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5700156" h="3895106">
                <a:moveTo>
                  <a:pt x="118753" y="308758"/>
                </a:moveTo>
                <a:lnTo>
                  <a:pt x="1092530" y="320634"/>
                </a:lnTo>
                <a:lnTo>
                  <a:pt x="890649" y="831273"/>
                </a:lnTo>
                <a:lnTo>
                  <a:pt x="1413163" y="237506"/>
                </a:lnTo>
                <a:lnTo>
                  <a:pt x="1472540" y="0"/>
                </a:lnTo>
                <a:lnTo>
                  <a:pt x="2030680" y="11875"/>
                </a:lnTo>
                <a:lnTo>
                  <a:pt x="2018805" y="593767"/>
                </a:lnTo>
                <a:lnTo>
                  <a:pt x="1377537" y="593766"/>
                </a:lnTo>
                <a:lnTo>
                  <a:pt x="866898" y="1056904"/>
                </a:lnTo>
                <a:lnTo>
                  <a:pt x="1579418" y="1009402"/>
                </a:lnTo>
                <a:lnTo>
                  <a:pt x="1698171" y="878774"/>
                </a:lnTo>
                <a:lnTo>
                  <a:pt x="4690753" y="902525"/>
                </a:lnTo>
                <a:lnTo>
                  <a:pt x="4738254" y="2339438"/>
                </a:lnTo>
                <a:lnTo>
                  <a:pt x="5700156" y="2315688"/>
                </a:lnTo>
                <a:lnTo>
                  <a:pt x="5700156" y="2873828"/>
                </a:lnTo>
                <a:lnTo>
                  <a:pt x="4667002" y="2885704"/>
                </a:lnTo>
                <a:lnTo>
                  <a:pt x="4702628" y="3871356"/>
                </a:lnTo>
                <a:lnTo>
                  <a:pt x="3681350" y="3895106"/>
                </a:lnTo>
                <a:lnTo>
                  <a:pt x="3705101" y="3455719"/>
                </a:lnTo>
                <a:lnTo>
                  <a:pt x="4275117" y="3420093"/>
                </a:lnTo>
                <a:lnTo>
                  <a:pt x="4310743" y="1389413"/>
                </a:lnTo>
                <a:lnTo>
                  <a:pt x="1935678" y="1389413"/>
                </a:lnTo>
                <a:lnTo>
                  <a:pt x="1947553" y="1793174"/>
                </a:lnTo>
                <a:lnTo>
                  <a:pt x="1270659" y="1769423"/>
                </a:lnTo>
                <a:lnTo>
                  <a:pt x="1306285" y="1282535"/>
                </a:lnTo>
                <a:lnTo>
                  <a:pt x="985652" y="1175657"/>
                </a:lnTo>
                <a:lnTo>
                  <a:pt x="1033153" y="1923802"/>
                </a:lnTo>
                <a:lnTo>
                  <a:pt x="0" y="1911927"/>
                </a:lnTo>
                <a:lnTo>
                  <a:pt x="35626" y="1472540"/>
                </a:lnTo>
                <a:lnTo>
                  <a:pt x="546265" y="1413163"/>
                </a:lnTo>
                <a:lnTo>
                  <a:pt x="593766" y="783771"/>
                </a:lnTo>
                <a:lnTo>
                  <a:pt x="71252" y="783771"/>
                </a:lnTo>
                <a:lnTo>
                  <a:pt x="118753" y="308758"/>
                </a:lnTo>
                <a:close/>
              </a:path>
            </a:pathLst>
          </a:custGeom>
          <a:solidFill>
            <a:srgbClr val="98F3FF">
              <a:alpha val="40000"/>
            </a:srgbClr>
          </a:solidFill>
          <a:ln>
            <a:solidFill>
              <a:schemeClr val="accent1">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B8DF4D3E-B631-806E-BEC0-9489634F7159}"/>
              </a:ext>
            </a:extLst>
          </p:cNvPr>
          <p:cNvSpPr txBox="1"/>
          <p:nvPr/>
        </p:nvSpPr>
        <p:spPr>
          <a:xfrm>
            <a:off x="42844" y="4338057"/>
            <a:ext cx="2236993" cy="2308324"/>
          </a:xfrm>
          <a:prstGeom prst="rect">
            <a:avLst/>
          </a:prstGeom>
          <a:solidFill>
            <a:schemeClr val="accent1">
              <a:lumMod val="10000"/>
              <a:lumOff val="90000"/>
            </a:schemeClr>
          </a:solidFill>
          <a:ln>
            <a:solidFill>
              <a:schemeClr val="accent1">
                <a:lumMod val="10000"/>
                <a:lumOff val="9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71A1C"/>
                </a:solidFill>
                <a:effectLst/>
                <a:uLnTx/>
                <a:uFillTx/>
                <a:latin typeface="Arial"/>
                <a:ea typeface="+mn-ea"/>
                <a:cs typeface="+mn-cs"/>
              </a:rPr>
              <a:t>MST1ST38</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LINE1_NEW.1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ST1  CB_11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ST1  CB_12</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ST1  PS_10</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ST1  PS_11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ST3  CB_31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ST3  CB_32</a:t>
            </a:r>
          </a:p>
        </p:txBody>
      </p:sp>
      <p:sp>
        <p:nvSpPr>
          <p:cNvPr id="23" name="TextBox 22">
            <a:extLst>
              <a:ext uri="{FF2B5EF4-FFF2-40B4-BE49-F238E27FC236}">
                <a16:creationId xmlns:a16="http://schemas.microsoft.com/office/drawing/2014/main" id="{BB4E958E-A04D-8E24-654E-9AB8DE89FBA4}"/>
              </a:ext>
            </a:extLst>
          </p:cNvPr>
          <p:cNvSpPr txBox="1"/>
          <p:nvPr/>
        </p:nvSpPr>
        <p:spPr>
          <a:xfrm>
            <a:off x="2104488" y="4338057"/>
            <a:ext cx="2236993" cy="2308324"/>
          </a:xfrm>
          <a:prstGeom prst="rect">
            <a:avLst/>
          </a:prstGeom>
          <a:solidFill>
            <a:schemeClr val="accent6">
              <a:lumMod val="20000"/>
              <a:lumOff val="80000"/>
            </a:schemeClr>
          </a:solidFill>
          <a:ln>
            <a:solidFill>
              <a:schemeClr val="accent6">
                <a:lumMod val="20000"/>
                <a:lumOff val="8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71A1C"/>
                </a:solidFill>
                <a:effectLst/>
                <a:uLnTx/>
                <a:uFillTx/>
                <a:latin typeface="Arial"/>
                <a:ea typeface="+mn-ea"/>
                <a:cs typeface="+mn-cs"/>
              </a:rPr>
              <a:t>MST2ST38</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LINE2_NEW.1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ST2  CB_21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ST2  CB_22</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ST2  PS_20</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ST2  PS_21</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ST3  CB_32</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1A1C"/>
                </a:solidFill>
                <a:effectLst/>
                <a:uLnTx/>
                <a:uFillTx/>
                <a:latin typeface="Arial"/>
                <a:ea typeface="+mn-ea"/>
                <a:cs typeface="+mn-cs"/>
              </a:rPr>
              <a:t>ST3  CB_33</a:t>
            </a:r>
          </a:p>
        </p:txBody>
      </p:sp>
      <p:sp>
        <p:nvSpPr>
          <p:cNvPr id="25" name="Freeform: Shape 24">
            <a:extLst>
              <a:ext uri="{FF2B5EF4-FFF2-40B4-BE49-F238E27FC236}">
                <a16:creationId xmlns:a16="http://schemas.microsoft.com/office/drawing/2014/main" id="{89C92C61-160D-E099-45C0-CC6CFE9965A7}"/>
              </a:ext>
            </a:extLst>
          </p:cNvPr>
          <p:cNvSpPr/>
          <p:nvPr/>
        </p:nvSpPr>
        <p:spPr>
          <a:xfrm>
            <a:off x="5521875" y="1537853"/>
            <a:ext cx="5320146" cy="3823855"/>
          </a:xfrm>
          <a:custGeom>
            <a:avLst/>
            <a:gdLst>
              <a:gd name="csX0" fmla="*/ 4465122 w 5320146"/>
              <a:gd name="csY0" fmla="*/ 332509 h 3847605"/>
              <a:gd name="csX1" fmla="*/ 4916384 w 5320146"/>
              <a:gd name="csY1" fmla="*/ 332509 h 3847605"/>
              <a:gd name="csX2" fmla="*/ 4928260 w 5320146"/>
              <a:gd name="csY2" fmla="*/ 439387 h 3847605"/>
              <a:gd name="csX3" fmla="*/ 5320146 w 5320146"/>
              <a:gd name="csY3" fmla="*/ 415636 h 3847605"/>
              <a:gd name="csX4" fmla="*/ 5308270 w 5320146"/>
              <a:gd name="csY4" fmla="*/ 712519 h 3847605"/>
              <a:gd name="csX5" fmla="*/ 4714504 w 5320146"/>
              <a:gd name="csY5" fmla="*/ 783771 h 3847605"/>
              <a:gd name="csX6" fmla="*/ 4714504 w 5320146"/>
              <a:gd name="csY6" fmla="*/ 1436914 h 3847605"/>
              <a:gd name="csX7" fmla="*/ 5320146 w 5320146"/>
              <a:gd name="csY7" fmla="*/ 1425038 h 3847605"/>
              <a:gd name="csX8" fmla="*/ 5320146 w 5320146"/>
              <a:gd name="csY8" fmla="*/ 1816924 h 3847605"/>
              <a:gd name="csX9" fmla="*/ 4429496 w 5320146"/>
              <a:gd name="csY9" fmla="*/ 1840675 h 3847605"/>
              <a:gd name="csX10" fmla="*/ 4453247 w 5320146"/>
              <a:gd name="csY10" fmla="*/ 1448789 h 3847605"/>
              <a:gd name="csX11" fmla="*/ 4524499 w 5320146"/>
              <a:gd name="csY11" fmla="*/ 1448789 h 3847605"/>
              <a:gd name="csX12" fmla="*/ 4595751 w 5320146"/>
              <a:gd name="csY12" fmla="*/ 1092529 h 3847605"/>
              <a:gd name="csX13" fmla="*/ 4001984 w 5320146"/>
              <a:gd name="csY13" fmla="*/ 1128155 h 3847605"/>
              <a:gd name="csX14" fmla="*/ 4049486 w 5320146"/>
              <a:gd name="csY14" fmla="*/ 1674420 h 3847605"/>
              <a:gd name="csX15" fmla="*/ 3598223 w 5320146"/>
              <a:gd name="csY15" fmla="*/ 1686296 h 3847605"/>
              <a:gd name="csX16" fmla="*/ 3610099 w 5320146"/>
              <a:gd name="csY16" fmla="*/ 1128155 h 3847605"/>
              <a:gd name="csX17" fmla="*/ 1199408 w 5320146"/>
              <a:gd name="csY17" fmla="*/ 1341911 h 3847605"/>
              <a:gd name="csX18" fmla="*/ 1246909 w 5320146"/>
              <a:gd name="csY18" fmla="*/ 3396342 h 3847605"/>
              <a:gd name="csX19" fmla="*/ 1864426 w 5320146"/>
              <a:gd name="csY19" fmla="*/ 3360716 h 3847605"/>
              <a:gd name="csX20" fmla="*/ 1828800 w 5320146"/>
              <a:gd name="csY20" fmla="*/ 3835729 h 3847605"/>
              <a:gd name="csX21" fmla="*/ 866899 w 5320146"/>
              <a:gd name="csY21" fmla="*/ 3847605 h 3847605"/>
              <a:gd name="csX22" fmla="*/ 866899 w 5320146"/>
              <a:gd name="csY22" fmla="*/ 3431968 h 3847605"/>
              <a:gd name="csX23" fmla="*/ 1009403 w 5320146"/>
              <a:gd name="csY23" fmla="*/ 3396342 h 3847605"/>
              <a:gd name="csX24" fmla="*/ 1021278 w 5320146"/>
              <a:gd name="csY24" fmla="*/ 2873828 h 3847605"/>
              <a:gd name="csX25" fmla="*/ 0 w 5320146"/>
              <a:gd name="csY25" fmla="*/ 2897579 h 3847605"/>
              <a:gd name="csX26" fmla="*/ 47501 w 5320146"/>
              <a:gd name="csY26" fmla="*/ 2327563 h 3847605"/>
              <a:gd name="csX27" fmla="*/ 1021278 w 5320146"/>
              <a:gd name="csY27" fmla="*/ 2303813 h 3847605"/>
              <a:gd name="csX28" fmla="*/ 1021278 w 5320146"/>
              <a:gd name="csY28" fmla="*/ 950026 h 3847605"/>
              <a:gd name="csX29" fmla="*/ 3847605 w 5320146"/>
              <a:gd name="csY29" fmla="*/ 926275 h 3847605"/>
              <a:gd name="csX30" fmla="*/ 3978234 w 5320146"/>
              <a:gd name="csY30" fmla="*/ 807522 h 3847605"/>
              <a:gd name="csX31" fmla="*/ 4096987 w 5320146"/>
              <a:gd name="csY31" fmla="*/ 866898 h 3847605"/>
              <a:gd name="csX32" fmla="*/ 4049486 w 5320146"/>
              <a:gd name="csY32" fmla="*/ 985651 h 3847605"/>
              <a:gd name="csX33" fmla="*/ 4500748 w 5320146"/>
              <a:gd name="csY33" fmla="*/ 997527 h 3847605"/>
              <a:gd name="csX34" fmla="*/ 4144488 w 5320146"/>
              <a:gd name="csY34" fmla="*/ 581890 h 3847605"/>
              <a:gd name="csX35" fmla="*/ 3740727 w 5320146"/>
              <a:gd name="csY35" fmla="*/ 581890 h 3847605"/>
              <a:gd name="csX36" fmla="*/ 3657600 w 5320146"/>
              <a:gd name="csY36" fmla="*/ 35626 h 3847605"/>
              <a:gd name="csX37" fmla="*/ 4322618 w 5320146"/>
              <a:gd name="csY37" fmla="*/ 0 h 3847605"/>
              <a:gd name="csX38" fmla="*/ 4286992 w 5320146"/>
              <a:gd name="csY38" fmla="*/ 332509 h 3847605"/>
              <a:gd name="csX39" fmla="*/ 4453247 w 5320146"/>
              <a:gd name="csY39" fmla="*/ 665018 h 3847605"/>
              <a:gd name="csX40" fmla="*/ 4465122 w 5320146"/>
              <a:gd name="csY40" fmla="*/ 332509 h 3847605"/>
              <a:gd name="csX0" fmla="*/ 4465122 w 5320146"/>
              <a:gd name="csY0" fmla="*/ 332509 h 3847605"/>
              <a:gd name="csX1" fmla="*/ 4916384 w 5320146"/>
              <a:gd name="csY1" fmla="*/ 332509 h 3847605"/>
              <a:gd name="csX2" fmla="*/ 4928260 w 5320146"/>
              <a:gd name="csY2" fmla="*/ 439387 h 3847605"/>
              <a:gd name="csX3" fmla="*/ 5320146 w 5320146"/>
              <a:gd name="csY3" fmla="*/ 415636 h 3847605"/>
              <a:gd name="csX4" fmla="*/ 5308270 w 5320146"/>
              <a:gd name="csY4" fmla="*/ 712519 h 3847605"/>
              <a:gd name="csX5" fmla="*/ 4714504 w 5320146"/>
              <a:gd name="csY5" fmla="*/ 783771 h 3847605"/>
              <a:gd name="csX6" fmla="*/ 4714504 w 5320146"/>
              <a:gd name="csY6" fmla="*/ 1436914 h 3847605"/>
              <a:gd name="csX7" fmla="*/ 5320146 w 5320146"/>
              <a:gd name="csY7" fmla="*/ 1425038 h 3847605"/>
              <a:gd name="csX8" fmla="*/ 5320146 w 5320146"/>
              <a:gd name="csY8" fmla="*/ 1816924 h 3847605"/>
              <a:gd name="csX9" fmla="*/ 4429496 w 5320146"/>
              <a:gd name="csY9" fmla="*/ 1840675 h 3847605"/>
              <a:gd name="csX10" fmla="*/ 4453247 w 5320146"/>
              <a:gd name="csY10" fmla="*/ 1448789 h 3847605"/>
              <a:gd name="csX11" fmla="*/ 4524499 w 5320146"/>
              <a:gd name="csY11" fmla="*/ 1448789 h 3847605"/>
              <a:gd name="csX12" fmla="*/ 4595751 w 5320146"/>
              <a:gd name="csY12" fmla="*/ 1092529 h 3847605"/>
              <a:gd name="csX13" fmla="*/ 4001984 w 5320146"/>
              <a:gd name="csY13" fmla="*/ 1128155 h 3847605"/>
              <a:gd name="csX14" fmla="*/ 4049486 w 5320146"/>
              <a:gd name="csY14" fmla="*/ 1674420 h 3847605"/>
              <a:gd name="csX15" fmla="*/ 3598223 w 5320146"/>
              <a:gd name="csY15" fmla="*/ 1686296 h 3847605"/>
              <a:gd name="csX16" fmla="*/ 3574473 w 5320146"/>
              <a:gd name="csY16" fmla="*/ 1294410 h 3847605"/>
              <a:gd name="csX17" fmla="*/ 1199408 w 5320146"/>
              <a:gd name="csY17" fmla="*/ 1341911 h 3847605"/>
              <a:gd name="csX18" fmla="*/ 1246909 w 5320146"/>
              <a:gd name="csY18" fmla="*/ 3396342 h 3847605"/>
              <a:gd name="csX19" fmla="*/ 1864426 w 5320146"/>
              <a:gd name="csY19" fmla="*/ 3360716 h 3847605"/>
              <a:gd name="csX20" fmla="*/ 1828800 w 5320146"/>
              <a:gd name="csY20" fmla="*/ 3835729 h 3847605"/>
              <a:gd name="csX21" fmla="*/ 866899 w 5320146"/>
              <a:gd name="csY21" fmla="*/ 3847605 h 3847605"/>
              <a:gd name="csX22" fmla="*/ 866899 w 5320146"/>
              <a:gd name="csY22" fmla="*/ 3431968 h 3847605"/>
              <a:gd name="csX23" fmla="*/ 1009403 w 5320146"/>
              <a:gd name="csY23" fmla="*/ 3396342 h 3847605"/>
              <a:gd name="csX24" fmla="*/ 1021278 w 5320146"/>
              <a:gd name="csY24" fmla="*/ 2873828 h 3847605"/>
              <a:gd name="csX25" fmla="*/ 0 w 5320146"/>
              <a:gd name="csY25" fmla="*/ 2897579 h 3847605"/>
              <a:gd name="csX26" fmla="*/ 47501 w 5320146"/>
              <a:gd name="csY26" fmla="*/ 2327563 h 3847605"/>
              <a:gd name="csX27" fmla="*/ 1021278 w 5320146"/>
              <a:gd name="csY27" fmla="*/ 2303813 h 3847605"/>
              <a:gd name="csX28" fmla="*/ 1021278 w 5320146"/>
              <a:gd name="csY28" fmla="*/ 950026 h 3847605"/>
              <a:gd name="csX29" fmla="*/ 3847605 w 5320146"/>
              <a:gd name="csY29" fmla="*/ 926275 h 3847605"/>
              <a:gd name="csX30" fmla="*/ 3978234 w 5320146"/>
              <a:gd name="csY30" fmla="*/ 807522 h 3847605"/>
              <a:gd name="csX31" fmla="*/ 4096987 w 5320146"/>
              <a:gd name="csY31" fmla="*/ 866898 h 3847605"/>
              <a:gd name="csX32" fmla="*/ 4049486 w 5320146"/>
              <a:gd name="csY32" fmla="*/ 985651 h 3847605"/>
              <a:gd name="csX33" fmla="*/ 4500748 w 5320146"/>
              <a:gd name="csY33" fmla="*/ 997527 h 3847605"/>
              <a:gd name="csX34" fmla="*/ 4144488 w 5320146"/>
              <a:gd name="csY34" fmla="*/ 581890 h 3847605"/>
              <a:gd name="csX35" fmla="*/ 3740727 w 5320146"/>
              <a:gd name="csY35" fmla="*/ 581890 h 3847605"/>
              <a:gd name="csX36" fmla="*/ 3657600 w 5320146"/>
              <a:gd name="csY36" fmla="*/ 35626 h 3847605"/>
              <a:gd name="csX37" fmla="*/ 4322618 w 5320146"/>
              <a:gd name="csY37" fmla="*/ 0 h 3847605"/>
              <a:gd name="csX38" fmla="*/ 4286992 w 5320146"/>
              <a:gd name="csY38" fmla="*/ 332509 h 3847605"/>
              <a:gd name="csX39" fmla="*/ 4453247 w 5320146"/>
              <a:gd name="csY39" fmla="*/ 665018 h 3847605"/>
              <a:gd name="csX40" fmla="*/ 4465122 w 5320146"/>
              <a:gd name="csY40" fmla="*/ 332509 h 3847605"/>
              <a:gd name="csX0" fmla="*/ 4465122 w 5320146"/>
              <a:gd name="csY0" fmla="*/ 332509 h 3847605"/>
              <a:gd name="csX1" fmla="*/ 4916384 w 5320146"/>
              <a:gd name="csY1" fmla="*/ 332509 h 3847605"/>
              <a:gd name="csX2" fmla="*/ 4928260 w 5320146"/>
              <a:gd name="csY2" fmla="*/ 439387 h 3847605"/>
              <a:gd name="csX3" fmla="*/ 5320146 w 5320146"/>
              <a:gd name="csY3" fmla="*/ 415636 h 3847605"/>
              <a:gd name="csX4" fmla="*/ 5308270 w 5320146"/>
              <a:gd name="csY4" fmla="*/ 712519 h 3847605"/>
              <a:gd name="csX5" fmla="*/ 4714504 w 5320146"/>
              <a:gd name="csY5" fmla="*/ 783771 h 3847605"/>
              <a:gd name="csX6" fmla="*/ 4714504 w 5320146"/>
              <a:gd name="csY6" fmla="*/ 1436914 h 3847605"/>
              <a:gd name="csX7" fmla="*/ 5320146 w 5320146"/>
              <a:gd name="csY7" fmla="*/ 1425038 h 3847605"/>
              <a:gd name="csX8" fmla="*/ 5320146 w 5320146"/>
              <a:gd name="csY8" fmla="*/ 1816924 h 3847605"/>
              <a:gd name="csX9" fmla="*/ 4429496 w 5320146"/>
              <a:gd name="csY9" fmla="*/ 1840675 h 3847605"/>
              <a:gd name="csX10" fmla="*/ 4453247 w 5320146"/>
              <a:gd name="csY10" fmla="*/ 1448789 h 3847605"/>
              <a:gd name="csX11" fmla="*/ 4524499 w 5320146"/>
              <a:gd name="csY11" fmla="*/ 1448789 h 3847605"/>
              <a:gd name="csX12" fmla="*/ 4595751 w 5320146"/>
              <a:gd name="csY12" fmla="*/ 1092529 h 3847605"/>
              <a:gd name="csX13" fmla="*/ 4096987 w 5320146"/>
              <a:gd name="csY13" fmla="*/ 1140030 h 3847605"/>
              <a:gd name="csX14" fmla="*/ 4049486 w 5320146"/>
              <a:gd name="csY14" fmla="*/ 1674420 h 3847605"/>
              <a:gd name="csX15" fmla="*/ 3598223 w 5320146"/>
              <a:gd name="csY15" fmla="*/ 1686296 h 3847605"/>
              <a:gd name="csX16" fmla="*/ 3574473 w 5320146"/>
              <a:gd name="csY16" fmla="*/ 1294410 h 3847605"/>
              <a:gd name="csX17" fmla="*/ 1199408 w 5320146"/>
              <a:gd name="csY17" fmla="*/ 1341911 h 3847605"/>
              <a:gd name="csX18" fmla="*/ 1246909 w 5320146"/>
              <a:gd name="csY18" fmla="*/ 3396342 h 3847605"/>
              <a:gd name="csX19" fmla="*/ 1864426 w 5320146"/>
              <a:gd name="csY19" fmla="*/ 3360716 h 3847605"/>
              <a:gd name="csX20" fmla="*/ 1828800 w 5320146"/>
              <a:gd name="csY20" fmla="*/ 3835729 h 3847605"/>
              <a:gd name="csX21" fmla="*/ 866899 w 5320146"/>
              <a:gd name="csY21" fmla="*/ 3847605 h 3847605"/>
              <a:gd name="csX22" fmla="*/ 866899 w 5320146"/>
              <a:gd name="csY22" fmla="*/ 3431968 h 3847605"/>
              <a:gd name="csX23" fmla="*/ 1009403 w 5320146"/>
              <a:gd name="csY23" fmla="*/ 3396342 h 3847605"/>
              <a:gd name="csX24" fmla="*/ 1021278 w 5320146"/>
              <a:gd name="csY24" fmla="*/ 2873828 h 3847605"/>
              <a:gd name="csX25" fmla="*/ 0 w 5320146"/>
              <a:gd name="csY25" fmla="*/ 2897579 h 3847605"/>
              <a:gd name="csX26" fmla="*/ 47501 w 5320146"/>
              <a:gd name="csY26" fmla="*/ 2327563 h 3847605"/>
              <a:gd name="csX27" fmla="*/ 1021278 w 5320146"/>
              <a:gd name="csY27" fmla="*/ 2303813 h 3847605"/>
              <a:gd name="csX28" fmla="*/ 1021278 w 5320146"/>
              <a:gd name="csY28" fmla="*/ 950026 h 3847605"/>
              <a:gd name="csX29" fmla="*/ 3847605 w 5320146"/>
              <a:gd name="csY29" fmla="*/ 926275 h 3847605"/>
              <a:gd name="csX30" fmla="*/ 3978234 w 5320146"/>
              <a:gd name="csY30" fmla="*/ 807522 h 3847605"/>
              <a:gd name="csX31" fmla="*/ 4096987 w 5320146"/>
              <a:gd name="csY31" fmla="*/ 866898 h 3847605"/>
              <a:gd name="csX32" fmla="*/ 4049486 w 5320146"/>
              <a:gd name="csY32" fmla="*/ 985651 h 3847605"/>
              <a:gd name="csX33" fmla="*/ 4500748 w 5320146"/>
              <a:gd name="csY33" fmla="*/ 997527 h 3847605"/>
              <a:gd name="csX34" fmla="*/ 4144488 w 5320146"/>
              <a:gd name="csY34" fmla="*/ 581890 h 3847605"/>
              <a:gd name="csX35" fmla="*/ 3740727 w 5320146"/>
              <a:gd name="csY35" fmla="*/ 581890 h 3847605"/>
              <a:gd name="csX36" fmla="*/ 3657600 w 5320146"/>
              <a:gd name="csY36" fmla="*/ 35626 h 3847605"/>
              <a:gd name="csX37" fmla="*/ 4322618 w 5320146"/>
              <a:gd name="csY37" fmla="*/ 0 h 3847605"/>
              <a:gd name="csX38" fmla="*/ 4286992 w 5320146"/>
              <a:gd name="csY38" fmla="*/ 332509 h 3847605"/>
              <a:gd name="csX39" fmla="*/ 4453247 w 5320146"/>
              <a:gd name="csY39" fmla="*/ 665018 h 3847605"/>
              <a:gd name="csX40" fmla="*/ 4465122 w 5320146"/>
              <a:gd name="csY40" fmla="*/ 332509 h 3847605"/>
              <a:gd name="csX0" fmla="*/ 4465122 w 5320146"/>
              <a:gd name="csY0" fmla="*/ 332509 h 3847605"/>
              <a:gd name="csX1" fmla="*/ 4916384 w 5320146"/>
              <a:gd name="csY1" fmla="*/ 332509 h 3847605"/>
              <a:gd name="csX2" fmla="*/ 4928260 w 5320146"/>
              <a:gd name="csY2" fmla="*/ 439387 h 3847605"/>
              <a:gd name="csX3" fmla="*/ 5320146 w 5320146"/>
              <a:gd name="csY3" fmla="*/ 415636 h 3847605"/>
              <a:gd name="csX4" fmla="*/ 5308270 w 5320146"/>
              <a:gd name="csY4" fmla="*/ 712519 h 3847605"/>
              <a:gd name="csX5" fmla="*/ 4714504 w 5320146"/>
              <a:gd name="csY5" fmla="*/ 783771 h 3847605"/>
              <a:gd name="csX6" fmla="*/ 4714504 w 5320146"/>
              <a:gd name="csY6" fmla="*/ 1436914 h 3847605"/>
              <a:gd name="csX7" fmla="*/ 5320146 w 5320146"/>
              <a:gd name="csY7" fmla="*/ 1425038 h 3847605"/>
              <a:gd name="csX8" fmla="*/ 5320146 w 5320146"/>
              <a:gd name="csY8" fmla="*/ 1816924 h 3847605"/>
              <a:gd name="csX9" fmla="*/ 4429496 w 5320146"/>
              <a:gd name="csY9" fmla="*/ 1840675 h 3847605"/>
              <a:gd name="csX10" fmla="*/ 4453247 w 5320146"/>
              <a:gd name="csY10" fmla="*/ 1448789 h 3847605"/>
              <a:gd name="csX11" fmla="*/ 4524499 w 5320146"/>
              <a:gd name="csY11" fmla="*/ 1448789 h 3847605"/>
              <a:gd name="csX12" fmla="*/ 4595751 w 5320146"/>
              <a:gd name="csY12" fmla="*/ 1092529 h 3847605"/>
              <a:gd name="csX13" fmla="*/ 4096987 w 5320146"/>
              <a:gd name="csY13" fmla="*/ 1140030 h 3847605"/>
              <a:gd name="csX14" fmla="*/ 4132614 w 5320146"/>
              <a:gd name="csY14" fmla="*/ 1674420 h 3847605"/>
              <a:gd name="csX15" fmla="*/ 3598223 w 5320146"/>
              <a:gd name="csY15" fmla="*/ 1686296 h 3847605"/>
              <a:gd name="csX16" fmla="*/ 3574473 w 5320146"/>
              <a:gd name="csY16" fmla="*/ 1294410 h 3847605"/>
              <a:gd name="csX17" fmla="*/ 1199408 w 5320146"/>
              <a:gd name="csY17" fmla="*/ 1341911 h 3847605"/>
              <a:gd name="csX18" fmla="*/ 1246909 w 5320146"/>
              <a:gd name="csY18" fmla="*/ 3396342 h 3847605"/>
              <a:gd name="csX19" fmla="*/ 1864426 w 5320146"/>
              <a:gd name="csY19" fmla="*/ 3360716 h 3847605"/>
              <a:gd name="csX20" fmla="*/ 1828800 w 5320146"/>
              <a:gd name="csY20" fmla="*/ 3835729 h 3847605"/>
              <a:gd name="csX21" fmla="*/ 866899 w 5320146"/>
              <a:gd name="csY21" fmla="*/ 3847605 h 3847605"/>
              <a:gd name="csX22" fmla="*/ 866899 w 5320146"/>
              <a:gd name="csY22" fmla="*/ 3431968 h 3847605"/>
              <a:gd name="csX23" fmla="*/ 1009403 w 5320146"/>
              <a:gd name="csY23" fmla="*/ 3396342 h 3847605"/>
              <a:gd name="csX24" fmla="*/ 1021278 w 5320146"/>
              <a:gd name="csY24" fmla="*/ 2873828 h 3847605"/>
              <a:gd name="csX25" fmla="*/ 0 w 5320146"/>
              <a:gd name="csY25" fmla="*/ 2897579 h 3847605"/>
              <a:gd name="csX26" fmla="*/ 47501 w 5320146"/>
              <a:gd name="csY26" fmla="*/ 2327563 h 3847605"/>
              <a:gd name="csX27" fmla="*/ 1021278 w 5320146"/>
              <a:gd name="csY27" fmla="*/ 2303813 h 3847605"/>
              <a:gd name="csX28" fmla="*/ 1021278 w 5320146"/>
              <a:gd name="csY28" fmla="*/ 950026 h 3847605"/>
              <a:gd name="csX29" fmla="*/ 3847605 w 5320146"/>
              <a:gd name="csY29" fmla="*/ 926275 h 3847605"/>
              <a:gd name="csX30" fmla="*/ 3978234 w 5320146"/>
              <a:gd name="csY30" fmla="*/ 807522 h 3847605"/>
              <a:gd name="csX31" fmla="*/ 4096987 w 5320146"/>
              <a:gd name="csY31" fmla="*/ 866898 h 3847605"/>
              <a:gd name="csX32" fmla="*/ 4049486 w 5320146"/>
              <a:gd name="csY32" fmla="*/ 985651 h 3847605"/>
              <a:gd name="csX33" fmla="*/ 4500748 w 5320146"/>
              <a:gd name="csY33" fmla="*/ 997527 h 3847605"/>
              <a:gd name="csX34" fmla="*/ 4144488 w 5320146"/>
              <a:gd name="csY34" fmla="*/ 581890 h 3847605"/>
              <a:gd name="csX35" fmla="*/ 3740727 w 5320146"/>
              <a:gd name="csY35" fmla="*/ 581890 h 3847605"/>
              <a:gd name="csX36" fmla="*/ 3657600 w 5320146"/>
              <a:gd name="csY36" fmla="*/ 35626 h 3847605"/>
              <a:gd name="csX37" fmla="*/ 4322618 w 5320146"/>
              <a:gd name="csY37" fmla="*/ 0 h 3847605"/>
              <a:gd name="csX38" fmla="*/ 4286992 w 5320146"/>
              <a:gd name="csY38" fmla="*/ 332509 h 3847605"/>
              <a:gd name="csX39" fmla="*/ 4453247 w 5320146"/>
              <a:gd name="csY39" fmla="*/ 665018 h 3847605"/>
              <a:gd name="csX40" fmla="*/ 4465122 w 5320146"/>
              <a:gd name="csY40" fmla="*/ 332509 h 3847605"/>
              <a:gd name="csX0" fmla="*/ 4465122 w 5320146"/>
              <a:gd name="csY0" fmla="*/ 308759 h 3823855"/>
              <a:gd name="csX1" fmla="*/ 4916384 w 5320146"/>
              <a:gd name="csY1" fmla="*/ 308759 h 3823855"/>
              <a:gd name="csX2" fmla="*/ 4928260 w 5320146"/>
              <a:gd name="csY2" fmla="*/ 415637 h 3823855"/>
              <a:gd name="csX3" fmla="*/ 5320146 w 5320146"/>
              <a:gd name="csY3" fmla="*/ 391886 h 3823855"/>
              <a:gd name="csX4" fmla="*/ 5308270 w 5320146"/>
              <a:gd name="csY4" fmla="*/ 688769 h 3823855"/>
              <a:gd name="csX5" fmla="*/ 4714504 w 5320146"/>
              <a:gd name="csY5" fmla="*/ 760021 h 3823855"/>
              <a:gd name="csX6" fmla="*/ 4714504 w 5320146"/>
              <a:gd name="csY6" fmla="*/ 1413164 h 3823855"/>
              <a:gd name="csX7" fmla="*/ 5320146 w 5320146"/>
              <a:gd name="csY7" fmla="*/ 1401288 h 3823855"/>
              <a:gd name="csX8" fmla="*/ 5320146 w 5320146"/>
              <a:gd name="csY8" fmla="*/ 1793174 h 3823855"/>
              <a:gd name="csX9" fmla="*/ 4429496 w 5320146"/>
              <a:gd name="csY9" fmla="*/ 1816925 h 3823855"/>
              <a:gd name="csX10" fmla="*/ 4453247 w 5320146"/>
              <a:gd name="csY10" fmla="*/ 1425039 h 3823855"/>
              <a:gd name="csX11" fmla="*/ 4524499 w 5320146"/>
              <a:gd name="csY11" fmla="*/ 1425039 h 3823855"/>
              <a:gd name="csX12" fmla="*/ 4595751 w 5320146"/>
              <a:gd name="csY12" fmla="*/ 1068779 h 3823855"/>
              <a:gd name="csX13" fmla="*/ 4096987 w 5320146"/>
              <a:gd name="csY13" fmla="*/ 1116280 h 3823855"/>
              <a:gd name="csX14" fmla="*/ 4132614 w 5320146"/>
              <a:gd name="csY14" fmla="*/ 1650670 h 3823855"/>
              <a:gd name="csX15" fmla="*/ 3598223 w 5320146"/>
              <a:gd name="csY15" fmla="*/ 1662546 h 3823855"/>
              <a:gd name="csX16" fmla="*/ 3574473 w 5320146"/>
              <a:gd name="csY16" fmla="*/ 1270660 h 3823855"/>
              <a:gd name="csX17" fmla="*/ 1199408 w 5320146"/>
              <a:gd name="csY17" fmla="*/ 1318161 h 3823855"/>
              <a:gd name="csX18" fmla="*/ 1246909 w 5320146"/>
              <a:gd name="csY18" fmla="*/ 3372592 h 3823855"/>
              <a:gd name="csX19" fmla="*/ 1864426 w 5320146"/>
              <a:gd name="csY19" fmla="*/ 3336966 h 3823855"/>
              <a:gd name="csX20" fmla="*/ 1828800 w 5320146"/>
              <a:gd name="csY20" fmla="*/ 3811979 h 3823855"/>
              <a:gd name="csX21" fmla="*/ 866899 w 5320146"/>
              <a:gd name="csY21" fmla="*/ 3823855 h 3823855"/>
              <a:gd name="csX22" fmla="*/ 866899 w 5320146"/>
              <a:gd name="csY22" fmla="*/ 3408218 h 3823855"/>
              <a:gd name="csX23" fmla="*/ 1009403 w 5320146"/>
              <a:gd name="csY23" fmla="*/ 3372592 h 3823855"/>
              <a:gd name="csX24" fmla="*/ 1021278 w 5320146"/>
              <a:gd name="csY24" fmla="*/ 2850078 h 3823855"/>
              <a:gd name="csX25" fmla="*/ 0 w 5320146"/>
              <a:gd name="csY25" fmla="*/ 2873829 h 3823855"/>
              <a:gd name="csX26" fmla="*/ 47501 w 5320146"/>
              <a:gd name="csY26" fmla="*/ 2303813 h 3823855"/>
              <a:gd name="csX27" fmla="*/ 1021278 w 5320146"/>
              <a:gd name="csY27" fmla="*/ 2280063 h 3823855"/>
              <a:gd name="csX28" fmla="*/ 1021278 w 5320146"/>
              <a:gd name="csY28" fmla="*/ 926276 h 3823855"/>
              <a:gd name="csX29" fmla="*/ 3847605 w 5320146"/>
              <a:gd name="csY29" fmla="*/ 902525 h 3823855"/>
              <a:gd name="csX30" fmla="*/ 3978234 w 5320146"/>
              <a:gd name="csY30" fmla="*/ 783772 h 3823855"/>
              <a:gd name="csX31" fmla="*/ 4096987 w 5320146"/>
              <a:gd name="csY31" fmla="*/ 843148 h 3823855"/>
              <a:gd name="csX32" fmla="*/ 4049486 w 5320146"/>
              <a:gd name="csY32" fmla="*/ 961901 h 3823855"/>
              <a:gd name="csX33" fmla="*/ 4500748 w 5320146"/>
              <a:gd name="csY33" fmla="*/ 973777 h 3823855"/>
              <a:gd name="csX34" fmla="*/ 4144488 w 5320146"/>
              <a:gd name="csY34" fmla="*/ 558140 h 3823855"/>
              <a:gd name="csX35" fmla="*/ 3740727 w 5320146"/>
              <a:gd name="csY35" fmla="*/ 558140 h 3823855"/>
              <a:gd name="csX36" fmla="*/ 3657600 w 5320146"/>
              <a:gd name="csY36" fmla="*/ 11876 h 3823855"/>
              <a:gd name="csX37" fmla="*/ 4275116 w 5320146"/>
              <a:gd name="csY37" fmla="*/ 0 h 3823855"/>
              <a:gd name="csX38" fmla="*/ 4286992 w 5320146"/>
              <a:gd name="csY38" fmla="*/ 308759 h 3823855"/>
              <a:gd name="csX39" fmla="*/ 4453247 w 5320146"/>
              <a:gd name="csY39" fmla="*/ 641268 h 3823855"/>
              <a:gd name="csX40" fmla="*/ 4465122 w 5320146"/>
              <a:gd name="csY40" fmla="*/ 308759 h 3823855"/>
              <a:gd name="csX0" fmla="*/ 4465122 w 5320146"/>
              <a:gd name="csY0" fmla="*/ 308759 h 3823855"/>
              <a:gd name="csX1" fmla="*/ 4916384 w 5320146"/>
              <a:gd name="csY1" fmla="*/ 308759 h 3823855"/>
              <a:gd name="csX2" fmla="*/ 4928260 w 5320146"/>
              <a:gd name="csY2" fmla="*/ 415637 h 3823855"/>
              <a:gd name="csX3" fmla="*/ 5320146 w 5320146"/>
              <a:gd name="csY3" fmla="*/ 391886 h 3823855"/>
              <a:gd name="csX4" fmla="*/ 5308270 w 5320146"/>
              <a:gd name="csY4" fmla="*/ 688769 h 3823855"/>
              <a:gd name="csX5" fmla="*/ 4714504 w 5320146"/>
              <a:gd name="csY5" fmla="*/ 760021 h 3823855"/>
              <a:gd name="csX6" fmla="*/ 4714504 w 5320146"/>
              <a:gd name="csY6" fmla="*/ 1413164 h 3823855"/>
              <a:gd name="csX7" fmla="*/ 5320146 w 5320146"/>
              <a:gd name="csY7" fmla="*/ 1401288 h 3823855"/>
              <a:gd name="csX8" fmla="*/ 5320146 w 5320146"/>
              <a:gd name="csY8" fmla="*/ 1793174 h 3823855"/>
              <a:gd name="csX9" fmla="*/ 4429496 w 5320146"/>
              <a:gd name="csY9" fmla="*/ 1816925 h 3823855"/>
              <a:gd name="csX10" fmla="*/ 4453247 w 5320146"/>
              <a:gd name="csY10" fmla="*/ 1425039 h 3823855"/>
              <a:gd name="csX11" fmla="*/ 4524499 w 5320146"/>
              <a:gd name="csY11" fmla="*/ 1425039 h 3823855"/>
              <a:gd name="csX12" fmla="*/ 4595751 w 5320146"/>
              <a:gd name="csY12" fmla="*/ 1068779 h 3823855"/>
              <a:gd name="csX13" fmla="*/ 4096987 w 5320146"/>
              <a:gd name="csY13" fmla="*/ 1116280 h 3823855"/>
              <a:gd name="csX14" fmla="*/ 4132614 w 5320146"/>
              <a:gd name="csY14" fmla="*/ 1650670 h 3823855"/>
              <a:gd name="csX15" fmla="*/ 3598223 w 5320146"/>
              <a:gd name="csY15" fmla="*/ 1662546 h 3823855"/>
              <a:gd name="csX16" fmla="*/ 3574473 w 5320146"/>
              <a:gd name="csY16" fmla="*/ 1270660 h 3823855"/>
              <a:gd name="csX17" fmla="*/ 1199408 w 5320146"/>
              <a:gd name="csY17" fmla="*/ 1318161 h 3823855"/>
              <a:gd name="csX18" fmla="*/ 1246909 w 5320146"/>
              <a:gd name="csY18" fmla="*/ 3372592 h 3823855"/>
              <a:gd name="csX19" fmla="*/ 1864426 w 5320146"/>
              <a:gd name="csY19" fmla="*/ 3336966 h 3823855"/>
              <a:gd name="csX20" fmla="*/ 1828800 w 5320146"/>
              <a:gd name="csY20" fmla="*/ 3811979 h 3823855"/>
              <a:gd name="csX21" fmla="*/ 866899 w 5320146"/>
              <a:gd name="csY21" fmla="*/ 3823855 h 3823855"/>
              <a:gd name="csX22" fmla="*/ 866899 w 5320146"/>
              <a:gd name="csY22" fmla="*/ 3408218 h 3823855"/>
              <a:gd name="csX23" fmla="*/ 1009403 w 5320146"/>
              <a:gd name="csY23" fmla="*/ 3372592 h 3823855"/>
              <a:gd name="csX24" fmla="*/ 1021278 w 5320146"/>
              <a:gd name="csY24" fmla="*/ 2850078 h 3823855"/>
              <a:gd name="csX25" fmla="*/ 0 w 5320146"/>
              <a:gd name="csY25" fmla="*/ 2873829 h 3823855"/>
              <a:gd name="csX26" fmla="*/ 47501 w 5320146"/>
              <a:gd name="csY26" fmla="*/ 2303813 h 3823855"/>
              <a:gd name="csX27" fmla="*/ 1021278 w 5320146"/>
              <a:gd name="csY27" fmla="*/ 2280063 h 3823855"/>
              <a:gd name="csX28" fmla="*/ 1021278 w 5320146"/>
              <a:gd name="csY28" fmla="*/ 926276 h 3823855"/>
              <a:gd name="csX29" fmla="*/ 3847605 w 5320146"/>
              <a:gd name="csY29" fmla="*/ 902525 h 3823855"/>
              <a:gd name="csX30" fmla="*/ 3978234 w 5320146"/>
              <a:gd name="csY30" fmla="*/ 783772 h 3823855"/>
              <a:gd name="csX31" fmla="*/ 4096987 w 5320146"/>
              <a:gd name="csY31" fmla="*/ 843148 h 3823855"/>
              <a:gd name="csX32" fmla="*/ 4049486 w 5320146"/>
              <a:gd name="csY32" fmla="*/ 961901 h 3823855"/>
              <a:gd name="csX33" fmla="*/ 4500748 w 5320146"/>
              <a:gd name="csY33" fmla="*/ 973777 h 3823855"/>
              <a:gd name="csX34" fmla="*/ 4144488 w 5320146"/>
              <a:gd name="csY34" fmla="*/ 558140 h 3823855"/>
              <a:gd name="csX35" fmla="*/ 3740727 w 5320146"/>
              <a:gd name="csY35" fmla="*/ 558140 h 3823855"/>
              <a:gd name="csX36" fmla="*/ 3705101 w 5320146"/>
              <a:gd name="csY36" fmla="*/ 1 h 3823855"/>
              <a:gd name="csX37" fmla="*/ 4275116 w 5320146"/>
              <a:gd name="csY37" fmla="*/ 0 h 3823855"/>
              <a:gd name="csX38" fmla="*/ 4286992 w 5320146"/>
              <a:gd name="csY38" fmla="*/ 308759 h 3823855"/>
              <a:gd name="csX39" fmla="*/ 4453247 w 5320146"/>
              <a:gd name="csY39" fmla="*/ 641268 h 3823855"/>
              <a:gd name="csX40" fmla="*/ 4465122 w 5320146"/>
              <a:gd name="csY40" fmla="*/ 308759 h 3823855"/>
              <a:gd name="csX0" fmla="*/ 4465122 w 5320146"/>
              <a:gd name="csY0" fmla="*/ 308759 h 3823855"/>
              <a:gd name="csX1" fmla="*/ 4916384 w 5320146"/>
              <a:gd name="csY1" fmla="*/ 308759 h 3823855"/>
              <a:gd name="csX2" fmla="*/ 4928260 w 5320146"/>
              <a:gd name="csY2" fmla="*/ 415637 h 3823855"/>
              <a:gd name="csX3" fmla="*/ 5320146 w 5320146"/>
              <a:gd name="csY3" fmla="*/ 391886 h 3823855"/>
              <a:gd name="csX4" fmla="*/ 5308270 w 5320146"/>
              <a:gd name="csY4" fmla="*/ 688769 h 3823855"/>
              <a:gd name="csX5" fmla="*/ 4762006 w 5320146"/>
              <a:gd name="csY5" fmla="*/ 712520 h 3823855"/>
              <a:gd name="csX6" fmla="*/ 4714504 w 5320146"/>
              <a:gd name="csY6" fmla="*/ 1413164 h 3823855"/>
              <a:gd name="csX7" fmla="*/ 5320146 w 5320146"/>
              <a:gd name="csY7" fmla="*/ 1401288 h 3823855"/>
              <a:gd name="csX8" fmla="*/ 5320146 w 5320146"/>
              <a:gd name="csY8" fmla="*/ 1793174 h 3823855"/>
              <a:gd name="csX9" fmla="*/ 4429496 w 5320146"/>
              <a:gd name="csY9" fmla="*/ 1816925 h 3823855"/>
              <a:gd name="csX10" fmla="*/ 4453247 w 5320146"/>
              <a:gd name="csY10" fmla="*/ 1425039 h 3823855"/>
              <a:gd name="csX11" fmla="*/ 4524499 w 5320146"/>
              <a:gd name="csY11" fmla="*/ 1425039 h 3823855"/>
              <a:gd name="csX12" fmla="*/ 4595751 w 5320146"/>
              <a:gd name="csY12" fmla="*/ 1068779 h 3823855"/>
              <a:gd name="csX13" fmla="*/ 4096987 w 5320146"/>
              <a:gd name="csY13" fmla="*/ 1116280 h 3823855"/>
              <a:gd name="csX14" fmla="*/ 4132614 w 5320146"/>
              <a:gd name="csY14" fmla="*/ 1650670 h 3823855"/>
              <a:gd name="csX15" fmla="*/ 3598223 w 5320146"/>
              <a:gd name="csY15" fmla="*/ 1662546 h 3823855"/>
              <a:gd name="csX16" fmla="*/ 3574473 w 5320146"/>
              <a:gd name="csY16" fmla="*/ 1270660 h 3823855"/>
              <a:gd name="csX17" fmla="*/ 1199408 w 5320146"/>
              <a:gd name="csY17" fmla="*/ 1318161 h 3823855"/>
              <a:gd name="csX18" fmla="*/ 1246909 w 5320146"/>
              <a:gd name="csY18" fmla="*/ 3372592 h 3823855"/>
              <a:gd name="csX19" fmla="*/ 1864426 w 5320146"/>
              <a:gd name="csY19" fmla="*/ 3336966 h 3823855"/>
              <a:gd name="csX20" fmla="*/ 1828800 w 5320146"/>
              <a:gd name="csY20" fmla="*/ 3811979 h 3823855"/>
              <a:gd name="csX21" fmla="*/ 866899 w 5320146"/>
              <a:gd name="csY21" fmla="*/ 3823855 h 3823855"/>
              <a:gd name="csX22" fmla="*/ 866899 w 5320146"/>
              <a:gd name="csY22" fmla="*/ 3408218 h 3823855"/>
              <a:gd name="csX23" fmla="*/ 1009403 w 5320146"/>
              <a:gd name="csY23" fmla="*/ 3372592 h 3823855"/>
              <a:gd name="csX24" fmla="*/ 1021278 w 5320146"/>
              <a:gd name="csY24" fmla="*/ 2850078 h 3823855"/>
              <a:gd name="csX25" fmla="*/ 0 w 5320146"/>
              <a:gd name="csY25" fmla="*/ 2873829 h 3823855"/>
              <a:gd name="csX26" fmla="*/ 47501 w 5320146"/>
              <a:gd name="csY26" fmla="*/ 2303813 h 3823855"/>
              <a:gd name="csX27" fmla="*/ 1021278 w 5320146"/>
              <a:gd name="csY27" fmla="*/ 2280063 h 3823855"/>
              <a:gd name="csX28" fmla="*/ 1021278 w 5320146"/>
              <a:gd name="csY28" fmla="*/ 926276 h 3823855"/>
              <a:gd name="csX29" fmla="*/ 3847605 w 5320146"/>
              <a:gd name="csY29" fmla="*/ 902525 h 3823855"/>
              <a:gd name="csX30" fmla="*/ 3978234 w 5320146"/>
              <a:gd name="csY30" fmla="*/ 783772 h 3823855"/>
              <a:gd name="csX31" fmla="*/ 4096987 w 5320146"/>
              <a:gd name="csY31" fmla="*/ 843148 h 3823855"/>
              <a:gd name="csX32" fmla="*/ 4049486 w 5320146"/>
              <a:gd name="csY32" fmla="*/ 961901 h 3823855"/>
              <a:gd name="csX33" fmla="*/ 4500748 w 5320146"/>
              <a:gd name="csY33" fmla="*/ 973777 h 3823855"/>
              <a:gd name="csX34" fmla="*/ 4144488 w 5320146"/>
              <a:gd name="csY34" fmla="*/ 558140 h 3823855"/>
              <a:gd name="csX35" fmla="*/ 3740727 w 5320146"/>
              <a:gd name="csY35" fmla="*/ 558140 h 3823855"/>
              <a:gd name="csX36" fmla="*/ 3705101 w 5320146"/>
              <a:gd name="csY36" fmla="*/ 1 h 3823855"/>
              <a:gd name="csX37" fmla="*/ 4275116 w 5320146"/>
              <a:gd name="csY37" fmla="*/ 0 h 3823855"/>
              <a:gd name="csX38" fmla="*/ 4286992 w 5320146"/>
              <a:gd name="csY38" fmla="*/ 308759 h 3823855"/>
              <a:gd name="csX39" fmla="*/ 4453247 w 5320146"/>
              <a:gd name="csY39" fmla="*/ 641268 h 3823855"/>
              <a:gd name="csX40" fmla="*/ 4465122 w 5320146"/>
              <a:gd name="csY40" fmla="*/ 308759 h 3823855"/>
              <a:gd name="csX0" fmla="*/ 4465122 w 5320146"/>
              <a:gd name="csY0" fmla="*/ 308759 h 3823855"/>
              <a:gd name="csX1" fmla="*/ 4916384 w 5320146"/>
              <a:gd name="csY1" fmla="*/ 308759 h 3823855"/>
              <a:gd name="csX2" fmla="*/ 4928260 w 5320146"/>
              <a:gd name="csY2" fmla="*/ 415637 h 3823855"/>
              <a:gd name="csX3" fmla="*/ 5320146 w 5320146"/>
              <a:gd name="csY3" fmla="*/ 391886 h 3823855"/>
              <a:gd name="csX4" fmla="*/ 5308270 w 5320146"/>
              <a:gd name="csY4" fmla="*/ 688769 h 3823855"/>
              <a:gd name="csX5" fmla="*/ 4762006 w 5320146"/>
              <a:gd name="csY5" fmla="*/ 712520 h 3823855"/>
              <a:gd name="csX6" fmla="*/ 4773880 w 5320146"/>
              <a:gd name="csY6" fmla="*/ 1413164 h 3823855"/>
              <a:gd name="csX7" fmla="*/ 5320146 w 5320146"/>
              <a:gd name="csY7" fmla="*/ 1401288 h 3823855"/>
              <a:gd name="csX8" fmla="*/ 5320146 w 5320146"/>
              <a:gd name="csY8" fmla="*/ 1793174 h 3823855"/>
              <a:gd name="csX9" fmla="*/ 4429496 w 5320146"/>
              <a:gd name="csY9" fmla="*/ 1816925 h 3823855"/>
              <a:gd name="csX10" fmla="*/ 4453247 w 5320146"/>
              <a:gd name="csY10" fmla="*/ 1425039 h 3823855"/>
              <a:gd name="csX11" fmla="*/ 4524499 w 5320146"/>
              <a:gd name="csY11" fmla="*/ 1425039 h 3823855"/>
              <a:gd name="csX12" fmla="*/ 4595751 w 5320146"/>
              <a:gd name="csY12" fmla="*/ 1068779 h 3823855"/>
              <a:gd name="csX13" fmla="*/ 4096987 w 5320146"/>
              <a:gd name="csY13" fmla="*/ 1116280 h 3823855"/>
              <a:gd name="csX14" fmla="*/ 4132614 w 5320146"/>
              <a:gd name="csY14" fmla="*/ 1650670 h 3823855"/>
              <a:gd name="csX15" fmla="*/ 3598223 w 5320146"/>
              <a:gd name="csY15" fmla="*/ 1662546 h 3823855"/>
              <a:gd name="csX16" fmla="*/ 3574473 w 5320146"/>
              <a:gd name="csY16" fmla="*/ 1270660 h 3823855"/>
              <a:gd name="csX17" fmla="*/ 1199408 w 5320146"/>
              <a:gd name="csY17" fmla="*/ 1318161 h 3823855"/>
              <a:gd name="csX18" fmla="*/ 1246909 w 5320146"/>
              <a:gd name="csY18" fmla="*/ 3372592 h 3823855"/>
              <a:gd name="csX19" fmla="*/ 1864426 w 5320146"/>
              <a:gd name="csY19" fmla="*/ 3336966 h 3823855"/>
              <a:gd name="csX20" fmla="*/ 1828800 w 5320146"/>
              <a:gd name="csY20" fmla="*/ 3811979 h 3823855"/>
              <a:gd name="csX21" fmla="*/ 866899 w 5320146"/>
              <a:gd name="csY21" fmla="*/ 3823855 h 3823855"/>
              <a:gd name="csX22" fmla="*/ 866899 w 5320146"/>
              <a:gd name="csY22" fmla="*/ 3408218 h 3823855"/>
              <a:gd name="csX23" fmla="*/ 1009403 w 5320146"/>
              <a:gd name="csY23" fmla="*/ 3372592 h 3823855"/>
              <a:gd name="csX24" fmla="*/ 1021278 w 5320146"/>
              <a:gd name="csY24" fmla="*/ 2850078 h 3823855"/>
              <a:gd name="csX25" fmla="*/ 0 w 5320146"/>
              <a:gd name="csY25" fmla="*/ 2873829 h 3823855"/>
              <a:gd name="csX26" fmla="*/ 47501 w 5320146"/>
              <a:gd name="csY26" fmla="*/ 2303813 h 3823855"/>
              <a:gd name="csX27" fmla="*/ 1021278 w 5320146"/>
              <a:gd name="csY27" fmla="*/ 2280063 h 3823855"/>
              <a:gd name="csX28" fmla="*/ 1021278 w 5320146"/>
              <a:gd name="csY28" fmla="*/ 926276 h 3823855"/>
              <a:gd name="csX29" fmla="*/ 3847605 w 5320146"/>
              <a:gd name="csY29" fmla="*/ 902525 h 3823855"/>
              <a:gd name="csX30" fmla="*/ 3978234 w 5320146"/>
              <a:gd name="csY30" fmla="*/ 783772 h 3823855"/>
              <a:gd name="csX31" fmla="*/ 4096987 w 5320146"/>
              <a:gd name="csY31" fmla="*/ 843148 h 3823855"/>
              <a:gd name="csX32" fmla="*/ 4049486 w 5320146"/>
              <a:gd name="csY32" fmla="*/ 961901 h 3823855"/>
              <a:gd name="csX33" fmla="*/ 4500748 w 5320146"/>
              <a:gd name="csY33" fmla="*/ 973777 h 3823855"/>
              <a:gd name="csX34" fmla="*/ 4144488 w 5320146"/>
              <a:gd name="csY34" fmla="*/ 558140 h 3823855"/>
              <a:gd name="csX35" fmla="*/ 3740727 w 5320146"/>
              <a:gd name="csY35" fmla="*/ 558140 h 3823855"/>
              <a:gd name="csX36" fmla="*/ 3705101 w 5320146"/>
              <a:gd name="csY36" fmla="*/ 1 h 3823855"/>
              <a:gd name="csX37" fmla="*/ 4275116 w 5320146"/>
              <a:gd name="csY37" fmla="*/ 0 h 3823855"/>
              <a:gd name="csX38" fmla="*/ 4286992 w 5320146"/>
              <a:gd name="csY38" fmla="*/ 308759 h 3823855"/>
              <a:gd name="csX39" fmla="*/ 4453247 w 5320146"/>
              <a:gd name="csY39" fmla="*/ 641268 h 3823855"/>
              <a:gd name="csX40" fmla="*/ 4465122 w 5320146"/>
              <a:gd name="csY40" fmla="*/ 308759 h 3823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5320146" h="3823855">
                <a:moveTo>
                  <a:pt x="4465122" y="308759"/>
                </a:moveTo>
                <a:lnTo>
                  <a:pt x="4916384" y="308759"/>
                </a:lnTo>
                <a:lnTo>
                  <a:pt x="4928260" y="415637"/>
                </a:lnTo>
                <a:lnTo>
                  <a:pt x="5320146" y="391886"/>
                </a:lnTo>
                <a:lnTo>
                  <a:pt x="5308270" y="688769"/>
                </a:lnTo>
                <a:lnTo>
                  <a:pt x="4762006" y="712520"/>
                </a:lnTo>
                <a:lnTo>
                  <a:pt x="4773880" y="1413164"/>
                </a:lnTo>
                <a:lnTo>
                  <a:pt x="5320146" y="1401288"/>
                </a:lnTo>
                <a:lnTo>
                  <a:pt x="5320146" y="1793174"/>
                </a:lnTo>
                <a:lnTo>
                  <a:pt x="4429496" y="1816925"/>
                </a:lnTo>
                <a:lnTo>
                  <a:pt x="4453247" y="1425039"/>
                </a:lnTo>
                <a:lnTo>
                  <a:pt x="4524499" y="1425039"/>
                </a:lnTo>
                <a:lnTo>
                  <a:pt x="4595751" y="1068779"/>
                </a:lnTo>
                <a:lnTo>
                  <a:pt x="4096987" y="1116280"/>
                </a:lnTo>
                <a:lnTo>
                  <a:pt x="4132614" y="1650670"/>
                </a:lnTo>
                <a:lnTo>
                  <a:pt x="3598223" y="1662546"/>
                </a:lnTo>
                <a:lnTo>
                  <a:pt x="3574473" y="1270660"/>
                </a:lnTo>
                <a:lnTo>
                  <a:pt x="1199408" y="1318161"/>
                </a:lnTo>
                <a:lnTo>
                  <a:pt x="1246909" y="3372592"/>
                </a:lnTo>
                <a:lnTo>
                  <a:pt x="1864426" y="3336966"/>
                </a:lnTo>
                <a:lnTo>
                  <a:pt x="1828800" y="3811979"/>
                </a:lnTo>
                <a:lnTo>
                  <a:pt x="866899" y="3823855"/>
                </a:lnTo>
                <a:lnTo>
                  <a:pt x="866899" y="3408218"/>
                </a:lnTo>
                <a:lnTo>
                  <a:pt x="1009403" y="3372592"/>
                </a:lnTo>
                <a:lnTo>
                  <a:pt x="1021278" y="2850078"/>
                </a:lnTo>
                <a:lnTo>
                  <a:pt x="0" y="2873829"/>
                </a:lnTo>
                <a:lnTo>
                  <a:pt x="47501" y="2303813"/>
                </a:lnTo>
                <a:lnTo>
                  <a:pt x="1021278" y="2280063"/>
                </a:lnTo>
                <a:lnTo>
                  <a:pt x="1021278" y="926276"/>
                </a:lnTo>
                <a:lnTo>
                  <a:pt x="3847605" y="902525"/>
                </a:lnTo>
                <a:lnTo>
                  <a:pt x="3978234" y="783772"/>
                </a:lnTo>
                <a:lnTo>
                  <a:pt x="4096987" y="843148"/>
                </a:lnTo>
                <a:lnTo>
                  <a:pt x="4049486" y="961901"/>
                </a:lnTo>
                <a:lnTo>
                  <a:pt x="4500748" y="973777"/>
                </a:lnTo>
                <a:lnTo>
                  <a:pt x="4144488" y="558140"/>
                </a:lnTo>
                <a:lnTo>
                  <a:pt x="3740727" y="558140"/>
                </a:lnTo>
                <a:lnTo>
                  <a:pt x="3705101" y="1"/>
                </a:lnTo>
                <a:lnTo>
                  <a:pt x="4275116" y="0"/>
                </a:lnTo>
                <a:lnTo>
                  <a:pt x="4286992" y="308759"/>
                </a:lnTo>
                <a:lnTo>
                  <a:pt x="4453247" y="641268"/>
                </a:lnTo>
                <a:lnTo>
                  <a:pt x="4465122" y="308759"/>
                </a:lnTo>
                <a:close/>
              </a:path>
            </a:pathLst>
          </a:custGeom>
          <a:solidFill>
            <a:srgbClr val="CFCBEC">
              <a:alpha val="40000"/>
            </a:srgbClr>
          </a:solid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Text Placeholder 8">
            <a:extLst>
              <a:ext uri="{FF2B5EF4-FFF2-40B4-BE49-F238E27FC236}">
                <a16:creationId xmlns:a16="http://schemas.microsoft.com/office/drawing/2014/main" id="{E7A9E52C-43C1-50E2-38FB-A96BAF45D078}"/>
              </a:ext>
            </a:extLst>
          </p:cNvPr>
          <p:cNvSpPr txBox="1">
            <a:spLocks/>
          </p:cNvSpPr>
          <p:nvPr/>
        </p:nvSpPr>
        <p:spPr>
          <a:xfrm flipH="1">
            <a:off x="8027447" y="4503490"/>
            <a:ext cx="3323024" cy="1388293"/>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lang="en-US" sz="1600" b="1" kern="1200" dirty="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u="sng" dirty="0"/>
              <a:t>Note</a:t>
            </a:r>
            <a:r>
              <a:rPr lang="en-US" dirty="0"/>
              <a:t>: Manual contingency definitions include the contingency equipment and the associated clearing devices.</a:t>
            </a:r>
          </a:p>
        </p:txBody>
      </p:sp>
    </p:spTree>
    <p:extLst>
      <p:ext uri="{BB962C8B-B14F-4D97-AF65-F5344CB8AC3E}">
        <p14:creationId xmlns:p14="http://schemas.microsoft.com/office/powerpoint/2010/main" val="2232553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E6B49-FA29-7A18-EB3E-0B66392749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ED523-6245-D06A-69E8-62413D015EB6}"/>
              </a:ext>
            </a:extLst>
          </p:cNvPr>
          <p:cNvSpPr>
            <a:spLocks noGrp="1"/>
          </p:cNvSpPr>
          <p:nvPr>
            <p:ph type="title"/>
          </p:nvPr>
        </p:nvSpPr>
        <p:spPr/>
        <p:txBody>
          <a:bodyPr/>
          <a:lstStyle/>
          <a:p>
            <a:r>
              <a:rPr lang="en-US" dirty="0"/>
              <a:t>Double Circuit with Pseudo Switches</a:t>
            </a:r>
          </a:p>
        </p:txBody>
      </p:sp>
      <p:sp>
        <p:nvSpPr>
          <p:cNvPr id="3" name="Slide Number Placeholder 2">
            <a:extLst>
              <a:ext uri="{FF2B5EF4-FFF2-40B4-BE49-F238E27FC236}">
                <a16:creationId xmlns:a16="http://schemas.microsoft.com/office/drawing/2014/main" id="{D25BE5C8-0714-C6DF-BDD6-8B1C9915D6D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6" name="Rectangle 5">
            <a:extLst>
              <a:ext uri="{FF2B5EF4-FFF2-40B4-BE49-F238E27FC236}">
                <a16:creationId xmlns:a16="http://schemas.microsoft.com/office/drawing/2014/main" id="{24308AB5-3499-3CAB-DE72-0ABD85246718}"/>
              </a:ext>
            </a:extLst>
          </p:cNvPr>
          <p:cNvSpPr/>
          <p:nvPr/>
        </p:nvSpPr>
        <p:spPr>
          <a:xfrm>
            <a:off x="8417626" y="4292558"/>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6B457934-F0D6-282B-85EC-F9F86CE1CB37}"/>
              </a:ext>
            </a:extLst>
          </p:cNvPr>
          <p:cNvSpPr/>
          <p:nvPr/>
        </p:nvSpPr>
        <p:spPr>
          <a:xfrm>
            <a:off x="411678" y="4203409"/>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1D47ACFA-19D2-9E26-6849-3B31423038A6}"/>
              </a:ext>
            </a:extLst>
          </p:cNvPr>
          <p:cNvSpPr/>
          <p:nvPr/>
        </p:nvSpPr>
        <p:spPr>
          <a:xfrm>
            <a:off x="9547761" y="1591294"/>
            <a:ext cx="676894" cy="570015"/>
          </a:xfrm>
          <a:custGeom>
            <a:avLst/>
            <a:gdLst>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66255 w 593766"/>
              <a:gd name="csY5" fmla="*/ 38001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19982 w 593766"/>
              <a:gd name="csY2" fmla="*/ 401410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676894"/>
              <a:gd name="csY0" fmla="*/ 0 h 570015"/>
              <a:gd name="csX1" fmla="*/ 676894 w 676894"/>
              <a:gd name="csY1" fmla="*/ 47501 h 570015"/>
              <a:gd name="csX2" fmla="*/ 219982 w 676894"/>
              <a:gd name="csY2" fmla="*/ 401410 h 570015"/>
              <a:gd name="csX3" fmla="*/ 166255 w 676894"/>
              <a:gd name="csY3" fmla="*/ 570015 h 570015"/>
              <a:gd name="csX4" fmla="*/ 35626 w 676894"/>
              <a:gd name="csY4" fmla="*/ 510638 h 570015"/>
              <a:gd name="csX5" fmla="*/ 182130 w 676894"/>
              <a:gd name="csY5" fmla="*/ 399060 h 570015"/>
              <a:gd name="csX6" fmla="*/ 213756 w 676894"/>
              <a:gd name="csY6" fmla="*/ 261257 h 570015"/>
              <a:gd name="csX7" fmla="*/ 59377 w 676894"/>
              <a:gd name="csY7" fmla="*/ 213755 h 570015"/>
              <a:gd name="csX8" fmla="*/ 0 w 676894"/>
              <a:gd name="csY8" fmla="*/ 0 h 570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76894" h="570015">
                <a:moveTo>
                  <a:pt x="0" y="0"/>
                </a:moveTo>
                <a:lnTo>
                  <a:pt x="676894" y="47501"/>
                </a:lnTo>
                <a:lnTo>
                  <a:pt x="219982" y="401410"/>
                </a:lnTo>
                <a:lnTo>
                  <a:pt x="166255" y="570015"/>
                </a:lnTo>
                <a:lnTo>
                  <a:pt x="35626" y="510638"/>
                </a:lnTo>
                <a:lnTo>
                  <a:pt x="182130" y="399060"/>
                </a:lnTo>
                <a:lnTo>
                  <a:pt x="213756" y="261257"/>
                </a:lnTo>
                <a:lnTo>
                  <a:pt x="59377" y="213755"/>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A74EDE7C-28F5-98C4-1F25-FC2C62B61E16}"/>
              </a:ext>
            </a:extLst>
          </p:cNvPr>
          <p:cNvSpPr/>
          <p:nvPr/>
        </p:nvSpPr>
        <p:spPr>
          <a:xfrm>
            <a:off x="2351314" y="1603169"/>
            <a:ext cx="510639" cy="522514"/>
          </a:xfrm>
          <a:custGeom>
            <a:avLst/>
            <a:gdLst>
              <a:gd name="csX0" fmla="*/ 0 w 510639"/>
              <a:gd name="csY0" fmla="*/ 0 h 522514"/>
              <a:gd name="csX1" fmla="*/ 510639 w 510639"/>
              <a:gd name="csY1" fmla="*/ 0 h 522514"/>
              <a:gd name="csX2" fmla="*/ 475013 w 510639"/>
              <a:gd name="csY2" fmla="*/ 142504 h 522514"/>
              <a:gd name="csX3" fmla="*/ 213756 w 510639"/>
              <a:gd name="csY3" fmla="*/ 403761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8161 w 510639"/>
              <a:gd name="csY6" fmla="*/ 384743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1017 w 510639"/>
              <a:gd name="csY6" fmla="*/ 379981 h 522514"/>
              <a:gd name="csX7" fmla="*/ 225631 w 510639"/>
              <a:gd name="csY7" fmla="*/ 201880 h 522514"/>
              <a:gd name="csX8" fmla="*/ 0 w 510639"/>
              <a:gd name="csY8" fmla="*/ 213756 h 522514"/>
              <a:gd name="csX9" fmla="*/ 0 w 510639"/>
              <a:gd name="csY9" fmla="*/ 0 h 522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10639" h="522514">
                <a:moveTo>
                  <a:pt x="0" y="0"/>
                </a:moveTo>
                <a:lnTo>
                  <a:pt x="510639" y="0"/>
                </a:lnTo>
                <a:lnTo>
                  <a:pt x="475013" y="142504"/>
                </a:lnTo>
                <a:lnTo>
                  <a:pt x="213756" y="379948"/>
                </a:lnTo>
                <a:lnTo>
                  <a:pt x="154380" y="522514"/>
                </a:lnTo>
                <a:lnTo>
                  <a:pt x="23751" y="498763"/>
                </a:lnTo>
                <a:lnTo>
                  <a:pt x="171017" y="379981"/>
                </a:lnTo>
                <a:lnTo>
                  <a:pt x="225631" y="201880"/>
                </a:lnTo>
                <a:lnTo>
                  <a:pt x="0" y="213756"/>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C7651392-63B4-6B46-4DBA-01178D50CCB5}"/>
              </a:ext>
            </a:extLst>
          </p:cNvPr>
          <p:cNvPicPr>
            <a:picLocks noChangeAspect="1"/>
          </p:cNvPicPr>
          <p:nvPr/>
        </p:nvPicPr>
        <p:blipFill>
          <a:blip r:embed="rId3"/>
          <a:stretch>
            <a:fillRect/>
          </a:stretch>
        </p:blipFill>
        <p:spPr>
          <a:xfrm>
            <a:off x="1251861" y="934629"/>
            <a:ext cx="9688277" cy="5858693"/>
          </a:xfrm>
          <a:prstGeom prst="rect">
            <a:avLst/>
          </a:prstGeom>
        </p:spPr>
      </p:pic>
      <p:sp>
        <p:nvSpPr>
          <p:cNvPr id="5" name="Text Placeholder 8">
            <a:extLst>
              <a:ext uri="{FF2B5EF4-FFF2-40B4-BE49-F238E27FC236}">
                <a16:creationId xmlns:a16="http://schemas.microsoft.com/office/drawing/2014/main" id="{987CF745-7C31-70C6-3762-F68A7C03C25F}"/>
              </a:ext>
            </a:extLst>
          </p:cNvPr>
          <p:cNvSpPr txBox="1">
            <a:spLocks/>
          </p:cNvSpPr>
          <p:nvPr/>
        </p:nvSpPr>
        <p:spPr>
          <a:xfrm flipH="1">
            <a:off x="7235402" y="878881"/>
            <a:ext cx="4423198" cy="1282428"/>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rtlCol="0" anchor="ctr">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lang="en-US" sz="1600" b="1" kern="1200" dirty="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u="sng" dirty="0"/>
              <a:t>Note</a:t>
            </a:r>
            <a:r>
              <a:rPr lang="en-US" dirty="0"/>
              <a:t>: Double circuit contingencies must be redefined with manuals as well to support energization. </a:t>
            </a:r>
          </a:p>
        </p:txBody>
      </p:sp>
    </p:spTree>
    <p:extLst>
      <p:ext uri="{BB962C8B-B14F-4D97-AF65-F5344CB8AC3E}">
        <p14:creationId xmlns:p14="http://schemas.microsoft.com/office/powerpoint/2010/main" val="1524133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F4BA0-1D62-F006-A430-5E11E3BF3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CA3C7-E8EA-8E1F-3530-073D18BB50E4}"/>
              </a:ext>
            </a:extLst>
          </p:cNvPr>
          <p:cNvSpPr>
            <a:spLocks noGrp="1"/>
          </p:cNvSpPr>
          <p:nvPr>
            <p:ph type="title"/>
          </p:nvPr>
        </p:nvSpPr>
        <p:spPr/>
        <p:txBody>
          <a:bodyPr/>
          <a:lstStyle/>
          <a:p>
            <a:r>
              <a:rPr lang="en-US" dirty="0"/>
              <a:t>Double Circuit with Pseudo Switches</a:t>
            </a:r>
          </a:p>
        </p:txBody>
      </p:sp>
      <p:sp>
        <p:nvSpPr>
          <p:cNvPr id="3" name="Slide Number Placeholder 2">
            <a:extLst>
              <a:ext uri="{FF2B5EF4-FFF2-40B4-BE49-F238E27FC236}">
                <a16:creationId xmlns:a16="http://schemas.microsoft.com/office/drawing/2014/main" id="{F76791C0-3F06-F888-B104-E887E034E9A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6" name="Rectangle 5">
            <a:extLst>
              <a:ext uri="{FF2B5EF4-FFF2-40B4-BE49-F238E27FC236}">
                <a16:creationId xmlns:a16="http://schemas.microsoft.com/office/drawing/2014/main" id="{4E1C1AE1-5EC7-983A-F5CD-D11302B96E52}"/>
              </a:ext>
            </a:extLst>
          </p:cNvPr>
          <p:cNvSpPr/>
          <p:nvPr/>
        </p:nvSpPr>
        <p:spPr>
          <a:xfrm>
            <a:off x="8417626" y="4292558"/>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23C42810-57BE-DEE2-B0A8-9457EB3B3B42}"/>
              </a:ext>
            </a:extLst>
          </p:cNvPr>
          <p:cNvSpPr/>
          <p:nvPr/>
        </p:nvSpPr>
        <p:spPr>
          <a:xfrm>
            <a:off x="411678" y="4203409"/>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DC3EA54F-1053-E9D1-0191-FD0A713FCF3C}"/>
              </a:ext>
            </a:extLst>
          </p:cNvPr>
          <p:cNvSpPr/>
          <p:nvPr/>
        </p:nvSpPr>
        <p:spPr>
          <a:xfrm>
            <a:off x="9547761" y="1591294"/>
            <a:ext cx="676894" cy="570015"/>
          </a:xfrm>
          <a:custGeom>
            <a:avLst/>
            <a:gdLst>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66255 w 593766"/>
              <a:gd name="csY5" fmla="*/ 38001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19982 w 593766"/>
              <a:gd name="csY2" fmla="*/ 401410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676894"/>
              <a:gd name="csY0" fmla="*/ 0 h 570015"/>
              <a:gd name="csX1" fmla="*/ 676894 w 676894"/>
              <a:gd name="csY1" fmla="*/ 47501 h 570015"/>
              <a:gd name="csX2" fmla="*/ 219982 w 676894"/>
              <a:gd name="csY2" fmla="*/ 401410 h 570015"/>
              <a:gd name="csX3" fmla="*/ 166255 w 676894"/>
              <a:gd name="csY3" fmla="*/ 570015 h 570015"/>
              <a:gd name="csX4" fmla="*/ 35626 w 676894"/>
              <a:gd name="csY4" fmla="*/ 510638 h 570015"/>
              <a:gd name="csX5" fmla="*/ 182130 w 676894"/>
              <a:gd name="csY5" fmla="*/ 399060 h 570015"/>
              <a:gd name="csX6" fmla="*/ 213756 w 676894"/>
              <a:gd name="csY6" fmla="*/ 261257 h 570015"/>
              <a:gd name="csX7" fmla="*/ 59377 w 676894"/>
              <a:gd name="csY7" fmla="*/ 213755 h 570015"/>
              <a:gd name="csX8" fmla="*/ 0 w 676894"/>
              <a:gd name="csY8" fmla="*/ 0 h 570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76894" h="570015">
                <a:moveTo>
                  <a:pt x="0" y="0"/>
                </a:moveTo>
                <a:lnTo>
                  <a:pt x="676894" y="47501"/>
                </a:lnTo>
                <a:lnTo>
                  <a:pt x="219982" y="401410"/>
                </a:lnTo>
                <a:lnTo>
                  <a:pt x="166255" y="570015"/>
                </a:lnTo>
                <a:lnTo>
                  <a:pt x="35626" y="510638"/>
                </a:lnTo>
                <a:lnTo>
                  <a:pt x="182130" y="399060"/>
                </a:lnTo>
                <a:lnTo>
                  <a:pt x="213756" y="261257"/>
                </a:lnTo>
                <a:lnTo>
                  <a:pt x="59377" y="213755"/>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0FB7DA36-3CE8-9D1C-12C9-E15B6025578D}"/>
              </a:ext>
            </a:extLst>
          </p:cNvPr>
          <p:cNvSpPr/>
          <p:nvPr/>
        </p:nvSpPr>
        <p:spPr>
          <a:xfrm>
            <a:off x="2351314" y="1603169"/>
            <a:ext cx="510639" cy="522514"/>
          </a:xfrm>
          <a:custGeom>
            <a:avLst/>
            <a:gdLst>
              <a:gd name="csX0" fmla="*/ 0 w 510639"/>
              <a:gd name="csY0" fmla="*/ 0 h 522514"/>
              <a:gd name="csX1" fmla="*/ 510639 w 510639"/>
              <a:gd name="csY1" fmla="*/ 0 h 522514"/>
              <a:gd name="csX2" fmla="*/ 475013 w 510639"/>
              <a:gd name="csY2" fmla="*/ 142504 h 522514"/>
              <a:gd name="csX3" fmla="*/ 213756 w 510639"/>
              <a:gd name="csY3" fmla="*/ 403761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8161 w 510639"/>
              <a:gd name="csY6" fmla="*/ 384743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1017 w 510639"/>
              <a:gd name="csY6" fmla="*/ 379981 h 522514"/>
              <a:gd name="csX7" fmla="*/ 225631 w 510639"/>
              <a:gd name="csY7" fmla="*/ 201880 h 522514"/>
              <a:gd name="csX8" fmla="*/ 0 w 510639"/>
              <a:gd name="csY8" fmla="*/ 213756 h 522514"/>
              <a:gd name="csX9" fmla="*/ 0 w 510639"/>
              <a:gd name="csY9" fmla="*/ 0 h 522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10639" h="522514">
                <a:moveTo>
                  <a:pt x="0" y="0"/>
                </a:moveTo>
                <a:lnTo>
                  <a:pt x="510639" y="0"/>
                </a:lnTo>
                <a:lnTo>
                  <a:pt x="475013" y="142504"/>
                </a:lnTo>
                <a:lnTo>
                  <a:pt x="213756" y="379948"/>
                </a:lnTo>
                <a:lnTo>
                  <a:pt x="154380" y="522514"/>
                </a:lnTo>
                <a:lnTo>
                  <a:pt x="23751" y="498763"/>
                </a:lnTo>
                <a:lnTo>
                  <a:pt x="171017" y="379981"/>
                </a:lnTo>
                <a:lnTo>
                  <a:pt x="225631" y="201880"/>
                </a:lnTo>
                <a:lnTo>
                  <a:pt x="0" y="213756"/>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ECB59F62-F611-5317-9886-221872587F48}"/>
              </a:ext>
            </a:extLst>
          </p:cNvPr>
          <p:cNvPicPr>
            <a:picLocks noChangeAspect="1"/>
          </p:cNvPicPr>
          <p:nvPr/>
        </p:nvPicPr>
        <p:blipFill>
          <a:blip r:embed="rId3"/>
          <a:stretch>
            <a:fillRect/>
          </a:stretch>
        </p:blipFill>
        <p:spPr>
          <a:xfrm>
            <a:off x="1234922" y="883974"/>
            <a:ext cx="9722155" cy="5960002"/>
          </a:xfrm>
          <a:prstGeom prst="rect">
            <a:avLst/>
          </a:prstGeom>
        </p:spPr>
      </p:pic>
    </p:spTree>
    <p:extLst>
      <p:ext uri="{BB962C8B-B14F-4D97-AF65-F5344CB8AC3E}">
        <p14:creationId xmlns:p14="http://schemas.microsoft.com/office/powerpoint/2010/main" val="1139781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1642A-83D8-DAB4-154A-48DF1335C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26D76-A256-0D8D-1A27-BEA798D9E8B5}"/>
              </a:ext>
            </a:extLst>
          </p:cNvPr>
          <p:cNvSpPr>
            <a:spLocks noGrp="1"/>
          </p:cNvSpPr>
          <p:nvPr>
            <p:ph type="title"/>
          </p:nvPr>
        </p:nvSpPr>
        <p:spPr/>
        <p:txBody>
          <a:bodyPr/>
          <a:lstStyle/>
          <a:p>
            <a:r>
              <a:rPr lang="en-US" dirty="0"/>
              <a:t>Double Circuit with Pseudo Switches</a:t>
            </a:r>
          </a:p>
        </p:txBody>
      </p:sp>
      <p:sp>
        <p:nvSpPr>
          <p:cNvPr id="3" name="Slide Number Placeholder 2">
            <a:extLst>
              <a:ext uri="{FF2B5EF4-FFF2-40B4-BE49-F238E27FC236}">
                <a16:creationId xmlns:a16="http://schemas.microsoft.com/office/drawing/2014/main" id="{141E7BB9-C51B-C8B7-84BF-91827A440E0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6" name="Rectangle 5">
            <a:extLst>
              <a:ext uri="{FF2B5EF4-FFF2-40B4-BE49-F238E27FC236}">
                <a16:creationId xmlns:a16="http://schemas.microsoft.com/office/drawing/2014/main" id="{80DAB30E-5F8F-6E80-BF9A-CA8C0C30D3F2}"/>
              </a:ext>
            </a:extLst>
          </p:cNvPr>
          <p:cNvSpPr/>
          <p:nvPr/>
        </p:nvSpPr>
        <p:spPr>
          <a:xfrm>
            <a:off x="8751125" y="4025858"/>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FAE6571A-9527-484B-8FD2-B9B6874D8D0B}"/>
              </a:ext>
            </a:extLst>
          </p:cNvPr>
          <p:cNvSpPr/>
          <p:nvPr/>
        </p:nvSpPr>
        <p:spPr>
          <a:xfrm>
            <a:off x="411678" y="4203409"/>
            <a:ext cx="2947060" cy="22167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7E2C516B-7ADC-D5B5-327C-BE2B63DF59AB}"/>
              </a:ext>
            </a:extLst>
          </p:cNvPr>
          <p:cNvSpPr/>
          <p:nvPr/>
        </p:nvSpPr>
        <p:spPr>
          <a:xfrm>
            <a:off x="9547761" y="1591294"/>
            <a:ext cx="676894" cy="570015"/>
          </a:xfrm>
          <a:custGeom>
            <a:avLst/>
            <a:gdLst>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66255 w 593766"/>
              <a:gd name="csY5" fmla="*/ 38001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61257 w 593766"/>
              <a:gd name="csY2" fmla="*/ 391885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593766"/>
              <a:gd name="csY0" fmla="*/ 0 h 570015"/>
              <a:gd name="csX1" fmla="*/ 593766 w 593766"/>
              <a:gd name="csY1" fmla="*/ 0 h 570015"/>
              <a:gd name="csX2" fmla="*/ 219982 w 593766"/>
              <a:gd name="csY2" fmla="*/ 401410 h 570015"/>
              <a:gd name="csX3" fmla="*/ 166255 w 593766"/>
              <a:gd name="csY3" fmla="*/ 570015 h 570015"/>
              <a:gd name="csX4" fmla="*/ 35626 w 593766"/>
              <a:gd name="csY4" fmla="*/ 510638 h 570015"/>
              <a:gd name="csX5" fmla="*/ 182130 w 593766"/>
              <a:gd name="csY5" fmla="*/ 399060 h 570015"/>
              <a:gd name="csX6" fmla="*/ 213756 w 593766"/>
              <a:gd name="csY6" fmla="*/ 261257 h 570015"/>
              <a:gd name="csX7" fmla="*/ 59377 w 593766"/>
              <a:gd name="csY7" fmla="*/ 213755 h 570015"/>
              <a:gd name="csX8" fmla="*/ 0 w 593766"/>
              <a:gd name="csY8" fmla="*/ 0 h 570015"/>
              <a:gd name="csX0" fmla="*/ 0 w 676894"/>
              <a:gd name="csY0" fmla="*/ 0 h 570015"/>
              <a:gd name="csX1" fmla="*/ 676894 w 676894"/>
              <a:gd name="csY1" fmla="*/ 47501 h 570015"/>
              <a:gd name="csX2" fmla="*/ 219982 w 676894"/>
              <a:gd name="csY2" fmla="*/ 401410 h 570015"/>
              <a:gd name="csX3" fmla="*/ 166255 w 676894"/>
              <a:gd name="csY3" fmla="*/ 570015 h 570015"/>
              <a:gd name="csX4" fmla="*/ 35626 w 676894"/>
              <a:gd name="csY4" fmla="*/ 510638 h 570015"/>
              <a:gd name="csX5" fmla="*/ 182130 w 676894"/>
              <a:gd name="csY5" fmla="*/ 399060 h 570015"/>
              <a:gd name="csX6" fmla="*/ 213756 w 676894"/>
              <a:gd name="csY6" fmla="*/ 261257 h 570015"/>
              <a:gd name="csX7" fmla="*/ 59377 w 676894"/>
              <a:gd name="csY7" fmla="*/ 213755 h 570015"/>
              <a:gd name="csX8" fmla="*/ 0 w 676894"/>
              <a:gd name="csY8" fmla="*/ 0 h 570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76894" h="570015">
                <a:moveTo>
                  <a:pt x="0" y="0"/>
                </a:moveTo>
                <a:lnTo>
                  <a:pt x="676894" y="47501"/>
                </a:lnTo>
                <a:lnTo>
                  <a:pt x="219982" y="401410"/>
                </a:lnTo>
                <a:lnTo>
                  <a:pt x="166255" y="570015"/>
                </a:lnTo>
                <a:lnTo>
                  <a:pt x="35626" y="510638"/>
                </a:lnTo>
                <a:lnTo>
                  <a:pt x="182130" y="399060"/>
                </a:lnTo>
                <a:lnTo>
                  <a:pt x="213756" y="261257"/>
                </a:lnTo>
                <a:lnTo>
                  <a:pt x="59377" y="213755"/>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171E0D3B-06C3-2AB3-2AE6-688BBCEF6074}"/>
              </a:ext>
            </a:extLst>
          </p:cNvPr>
          <p:cNvSpPr/>
          <p:nvPr/>
        </p:nvSpPr>
        <p:spPr>
          <a:xfrm>
            <a:off x="2351314" y="1603169"/>
            <a:ext cx="510639" cy="522514"/>
          </a:xfrm>
          <a:custGeom>
            <a:avLst/>
            <a:gdLst>
              <a:gd name="csX0" fmla="*/ 0 w 510639"/>
              <a:gd name="csY0" fmla="*/ 0 h 522514"/>
              <a:gd name="csX1" fmla="*/ 510639 w 510639"/>
              <a:gd name="csY1" fmla="*/ 0 h 522514"/>
              <a:gd name="csX2" fmla="*/ 475013 w 510639"/>
              <a:gd name="csY2" fmla="*/ 142504 h 522514"/>
              <a:gd name="csX3" fmla="*/ 213756 w 510639"/>
              <a:gd name="csY3" fmla="*/ 403761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66255 w 510639"/>
              <a:gd name="csY6" fmla="*/ 391886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8161 w 510639"/>
              <a:gd name="csY6" fmla="*/ 384743 h 522514"/>
              <a:gd name="csX7" fmla="*/ 225631 w 510639"/>
              <a:gd name="csY7" fmla="*/ 201880 h 522514"/>
              <a:gd name="csX8" fmla="*/ 0 w 510639"/>
              <a:gd name="csY8" fmla="*/ 213756 h 522514"/>
              <a:gd name="csX9" fmla="*/ 0 w 510639"/>
              <a:gd name="csY9" fmla="*/ 0 h 522514"/>
              <a:gd name="csX0" fmla="*/ 0 w 510639"/>
              <a:gd name="csY0" fmla="*/ 0 h 522514"/>
              <a:gd name="csX1" fmla="*/ 510639 w 510639"/>
              <a:gd name="csY1" fmla="*/ 0 h 522514"/>
              <a:gd name="csX2" fmla="*/ 475013 w 510639"/>
              <a:gd name="csY2" fmla="*/ 142504 h 522514"/>
              <a:gd name="csX3" fmla="*/ 213756 w 510639"/>
              <a:gd name="csY3" fmla="*/ 379948 h 522514"/>
              <a:gd name="csX4" fmla="*/ 154380 w 510639"/>
              <a:gd name="csY4" fmla="*/ 522514 h 522514"/>
              <a:gd name="csX5" fmla="*/ 23751 w 510639"/>
              <a:gd name="csY5" fmla="*/ 498763 h 522514"/>
              <a:gd name="csX6" fmla="*/ 171017 w 510639"/>
              <a:gd name="csY6" fmla="*/ 379981 h 522514"/>
              <a:gd name="csX7" fmla="*/ 225631 w 510639"/>
              <a:gd name="csY7" fmla="*/ 201880 h 522514"/>
              <a:gd name="csX8" fmla="*/ 0 w 510639"/>
              <a:gd name="csY8" fmla="*/ 213756 h 522514"/>
              <a:gd name="csX9" fmla="*/ 0 w 510639"/>
              <a:gd name="csY9" fmla="*/ 0 h 522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10639" h="522514">
                <a:moveTo>
                  <a:pt x="0" y="0"/>
                </a:moveTo>
                <a:lnTo>
                  <a:pt x="510639" y="0"/>
                </a:lnTo>
                <a:lnTo>
                  <a:pt x="475013" y="142504"/>
                </a:lnTo>
                <a:lnTo>
                  <a:pt x="213756" y="379948"/>
                </a:lnTo>
                <a:lnTo>
                  <a:pt x="154380" y="522514"/>
                </a:lnTo>
                <a:lnTo>
                  <a:pt x="23751" y="498763"/>
                </a:lnTo>
                <a:lnTo>
                  <a:pt x="171017" y="379981"/>
                </a:lnTo>
                <a:lnTo>
                  <a:pt x="225631" y="201880"/>
                </a:lnTo>
                <a:lnTo>
                  <a:pt x="0" y="213756"/>
                </a:lnTo>
                <a:lnTo>
                  <a:pt x="0" y="0"/>
                </a:lnTo>
                <a:close/>
              </a:path>
            </a:pathLst>
          </a:custGeom>
          <a:solidFill>
            <a:srgbClr val="FFFFFF">
              <a:alpha val="96863"/>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7" name="Picture 6">
            <a:extLst>
              <a:ext uri="{FF2B5EF4-FFF2-40B4-BE49-F238E27FC236}">
                <a16:creationId xmlns:a16="http://schemas.microsoft.com/office/drawing/2014/main" id="{9EB5B53B-0ECE-4E7C-DFC6-3E3C9FA3205F}"/>
              </a:ext>
            </a:extLst>
          </p:cNvPr>
          <p:cNvPicPr>
            <a:picLocks noChangeAspect="1"/>
          </p:cNvPicPr>
          <p:nvPr/>
        </p:nvPicPr>
        <p:blipFill>
          <a:blip r:embed="rId3"/>
          <a:stretch>
            <a:fillRect/>
          </a:stretch>
        </p:blipFill>
        <p:spPr>
          <a:xfrm>
            <a:off x="1316574" y="914400"/>
            <a:ext cx="9558852" cy="5775624"/>
          </a:xfrm>
          <a:prstGeom prst="rect">
            <a:avLst/>
          </a:prstGeom>
        </p:spPr>
      </p:pic>
    </p:spTree>
    <p:extLst>
      <p:ext uri="{BB962C8B-B14F-4D97-AF65-F5344CB8AC3E}">
        <p14:creationId xmlns:p14="http://schemas.microsoft.com/office/powerpoint/2010/main" val="1357778484"/>
      </p:ext>
    </p:extLst>
  </p:cSld>
  <p:clrMapOvr>
    <a:masterClrMapping/>
  </p:clrMapOvr>
</p:sld>
</file>

<file path=ppt/theme/theme1.xml><?xml version="1.0" encoding="utf-8"?>
<a:theme xmlns:a="http://schemas.openxmlformats.org/drawingml/2006/main" name="1_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E42129F1-9979-45CE-AC99-7AED524228ED}"/>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AF2A68AE-DF5A-41FA-8DA3-295978B7C7E7}"/>
    </a:ext>
  </a:extLst>
</a:theme>
</file>

<file path=ppt/theme/theme3.xml><?xml version="1.0" encoding="utf-8"?>
<a:theme xmlns:a="http://schemas.openxmlformats.org/drawingml/2006/main" name="1_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Props1.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2.xml><?xml version="1.0" encoding="utf-8"?>
<ds:datastoreItem xmlns:ds="http://schemas.openxmlformats.org/officeDocument/2006/customXml" ds:itemID="{B57DC9A4-2D51-40CB-BA99-0BF7D516F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917f14-8d40-4289-92aa-fd10f73581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E754FD2-17D2-4534-9157-8CFDD0166132}">
  <ds:schemaRefs>
    <ds:schemaRef ds:uri="http://purl.org/dc/dcmitype/"/>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 ds:uri="http://schemas.microsoft.com/office/2006/metadata/properties"/>
    <ds:schemaRef ds:uri="cf8c9251-373f-4ee3-86cf-d97122226a81"/>
    <ds:schemaRef ds:uri="5f527160-b6a2-448e-b210-55bbe2178a90"/>
    <ds:schemaRef ds:uri="http://purl.org/dc/elements/1.1/"/>
    <ds:schemaRef ds:uri="3c917f14-8d40-4289-92aa-fd10f73581c9"/>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1122</TotalTime>
  <Words>1435</Words>
  <Application>Microsoft Office PowerPoint</Application>
  <PresentationFormat>Widescreen</PresentationFormat>
  <Paragraphs>190</Paragraphs>
  <Slides>19</Slides>
  <Notes>14</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19</vt:i4>
      </vt:variant>
    </vt:vector>
  </HeadingPairs>
  <TitlesOfParts>
    <vt:vector size="25" baseType="lpstr">
      <vt:lpstr>Aptos</vt:lpstr>
      <vt:lpstr>Arial</vt:lpstr>
      <vt:lpstr>Wingdings</vt:lpstr>
      <vt:lpstr>1_Cover</vt:lpstr>
      <vt:lpstr>Page Design</vt:lpstr>
      <vt:lpstr>1_Page Design</vt:lpstr>
      <vt:lpstr>Contingency Expectations &amp; DPC Review   Shift Engineering   August 18, 2026</vt:lpstr>
      <vt:lpstr>Contingency Definitions</vt:lpstr>
      <vt:lpstr>Using Pseudo Switches for Future Topology</vt:lpstr>
      <vt:lpstr>Provide a Clear Final State</vt:lpstr>
      <vt:lpstr>Single Circuit with Pseudo Switches</vt:lpstr>
      <vt:lpstr>Single Circuit with Pseudo Switches</vt:lpstr>
      <vt:lpstr>Double Circuit with Pseudo Switches</vt:lpstr>
      <vt:lpstr>Double Circuit with Pseudo Switches</vt:lpstr>
      <vt:lpstr>Double Circuit with Pseudo Switches</vt:lpstr>
      <vt:lpstr>Contingency DPC Workflow</vt:lpstr>
      <vt:lpstr>DPC Best Practices</vt:lpstr>
      <vt:lpstr>Forms - DPC – Enable/Disable</vt:lpstr>
      <vt:lpstr>Form - Manuals Contingency Spreadsheet – Template (Sheet1) - ADD</vt:lpstr>
      <vt:lpstr>Form - Manuals Contingency Spreadsheet – Oneline (Sheet2)</vt:lpstr>
      <vt:lpstr>Form - Manuals Contingency Spreadsheet – Template (Sheet1) - MODIFY</vt:lpstr>
      <vt:lpstr>Standard and DPC Contingencies Compare</vt:lpstr>
      <vt:lpstr>Good Practices and Reminders</vt:lpstr>
      <vt:lpstr>Naming Practices and Reminders</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Wells, Ryan</dc:creator>
  <cp:keywords/>
  <cp:lastModifiedBy>Wells, Ryan</cp:lastModifiedBy>
  <cp:revision>21</cp:revision>
  <dcterms:created xsi:type="dcterms:W3CDTF">2026-08-10T19:41:18Z</dcterms:created>
  <dcterms:modified xsi:type="dcterms:W3CDTF">2026-08-18T12:58:56Z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