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5"/>
  </p:notesMasterIdLst>
  <p:handoutMasterIdLst>
    <p:handoutMasterId r:id="rId16"/>
  </p:handoutMasterIdLst>
  <p:sldIdLst>
    <p:sldId id="272" r:id="rId6"/>
    <p:sldId id="273" r:id="rId7"/>
    <p:sldId id="2147478763" r:id="rId8"/>
    <p:sldId id="2147478766" r:id="rId9"/>
    <p:sldId id="270" r:id="rId10"/>
    <p:sldId id="2147478764" r:id="rId11"/>
    <p:sldId id="2147478767" r:id="rId12"/>
    <p:sldId id="2147478768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1E5ED"/>
    <a:srgbClr val="2794A4"/>
    <a:srgbClr val="00343B"/>
    <a:srgbClr val="00829B"/>
    <a:srgbClr val="E6EBF0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9" autoAdjust="0"/>
    <p:restoredTop sz="94660"/>
  </p:normalViewPr>
  <p:slideViewPr>
    <p:cSldViewPr snapToGrid="0">
      <p:cViewPr varScale="1">
        <p:scale>
          <a:sx n="97" d="100"/>
          <a:sy n="97" d="100"/>
        </p:scale>
        <p:origin x="82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20" name="Group 19" descr="Confidential document label">
            <a:extLst>
              <a:ext uri="{FF2B5EF4-FFF2-40B4-BE49-F238E27FC236}">
                <a16:creationId xmlns:a16="http://schemas.microsoft.com/office/drawing/2014/main" id="{3B6CFFE6-489D-17D2-9884-1ADAECA66C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FA20CA-1326-E8FD-F266-B055679F20E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744901-5CF8-A85F-8C67-5BB032900B25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 dirty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INTERNAL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14,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INTERNAL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3" r:id="rId3"/>
    <p:sldLayoutId id="2147483672" r:id="rId4"/>
    <p:sldLayoutId id="2147483664" r:id="rId5"/>
    <p:sldLayoutId id="2147483668" r:id="rId6"/>
    <p:sldLayoutId id="2147483669" r:id="rId7"/>
    <p:sldLayoutId id="2147483666" r:id="rId8"/>
    <p:sldLayoutId id="2147483675" r:id="rId9"/>
    <p:sldLayoutId id="2147483679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ercot.com/mp/data-products/data-product-details?id=np5-754-cd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Bi-Directional Generic</a:t>
            </a:r>
            <a:br>
              <a:rPr lang="en-US" sz="2800" dirty="0"/>
            </a:br>
            <a:r>
              <a:rPr lang="en-US" sz="2800" dirty="0"/>
              <a:t>Transmission Constraints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Operations Support</a:t>
            </a:r>
            <a:br>
              <a:rPr lang="en-US" sz="1800" b="0" i="1" dirty="0"/>
            </a:br>
            <a:br>
              <a:rPr lang="en-US" sz="1800" b="0" dirty="0"/>
            </a:br>
            <a:br>
              <a:rPr lang="en-US" sz="1400" b="0" dirty="0"/>
            </a:br>
            <a:br>
              <a:rPr lang="en-US" sz="1200" b="0" dirty="0"/>
            </a:br>
            <a:fld id="{791A7780-03EF-4C42-B9F1-72A8C3465823}" type="datetime4">
              <a:rPr lang="en-US" sz="1100" b="0"/>
              <a:pPr lvl="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defRPr/>
              </a:pPr>
              <a:t>August 14, 2026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Background: What is a GTC?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The issue identified by the QSA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Operational impact of the current approach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Proposed change: bi-directional modeling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Potential Impacts to Reports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92D25-2593-3505-E293-9C668ABD32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5024284"/>
            <a:ext cx="11163298" cy="1184011"/>
          </a:xfrm>
        </p:spPr>
        <p:txBody>
          <a:bodyPr/>
          <a:lstStyle/>
          <a:p>
            <a:r>
              <a:rPr lang="en-US" dirty="0"/>
              <a:t>Key Takeaway: </a:t>
            </a:r>
            <a:r>
              <a:rPr lang="en-US" b="0" dirty="0"/>
              <a:t>GTCs enforce non-thermal stability limits and have traditionally been built as one-directional constraints.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What Is a Generic Transmission Constraint?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C331C-6A59-FCFF-1F14-DD25475D0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299" y="1371599"/>
            <a:ext cx="11018274" cy="3504629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Definition — </a:t>
            </a:r>
            <a:r>
              <a:rPr lang="en-US" sz="2000" b="0" dirty="0"/>
              <a:t>per ERCOT Nodal Protocol Section 3.10.7.6, a GTC is a constraint created from a defined group of transmission elements, used to manage flow between areas of the ERCOT grid.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Purpose — </a:t>
            </a:r>
            <a:r>
              <a:rPr lang="en-US" sz="2000" b="0" dirty="0"/>
              <a:t>GTCs are typically used to enforce stability, voltage and thermal cascading limits.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Directional by design — </a:t>
            </a:r>
            <a:r>
              <a:rPr lang="en-US" sz="2000" b="0" dirty="0"/>
              <a:t>stability issues are usually directional, so GTCs have historically been modeled and enforced in one direction only.</a:t>
            </a:r>
          </a:p>
        </p:txBody>
      </p:sp>
    </p:spTree>
    <p:extLst>
      <p:ext uri="{BB962C8B-B14F-4D97-AF65-F5344CB8AC3E}">
        <p14:creationId xmlns:p14="http://schemas.microsoft.com/office/powerpoint/2010/main" val="52862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92D25-2593-3505-E293-9C668ABD32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7" y="5338917"/>
            <a:ext cx="11163298" cy="1017434"/>
          </a:xfrm>
        </p:spPr>
        <p:txBody>
          <a:bodyPr/>
          <a:lstStyle/>
          <a:p>
            <a:r>
              <a:rPr lang="en-US" dirty="0"/>
              <a:t>Key Takeaway:</a:t>
            </a:r>
            <a:r>
              <a:rPr lang="en-US" b="0" dirty="0"/>
              <a:t> The current framework poses significant operational challenges in managing the GTC flows with in the stability limits for GTCs dominated by ESRs.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Issue: The One-Way Model Doesn't Fit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C331C-6A59-FCFF-1F14-DD25475D0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371600"/>
            <a:ext cx="11163300" cy="3741174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QSA finding — </a:t>
            </a:r>
            <a:r>
              <a:rPr lang="en-US" sz="2000" b="0" dirty="0"/>
              <a:t>the recent Quarterly Stability Assessment identified the need to build a GTC due to some Energy Storage Resources (ESRs) seeking interconnection in weak-grid areas.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Why it's different — </a:t>
            </a:r>
            <a:r>
              <a:rPr lang="en-US" sz="2000" b="0" dirty="0"/>
              <a:t>because ESRs can rapidly switch between charging and discharging, their flow must be constrained in both directions </a:t>
            </a:r>
            <a:r>
              <a:rPr lang="en-US" sz="2000" dirty="0"/>
              <a:t>in SCED to effectively control the flow and avoid constraint oscillations</a:t>
            </a:r>
            <a:endParaRPr lang="en-US" sz="2000" b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The gap — </a:t>
            </a:r>
            <a:r>
              <a:rPr lang="en-US" sz="2000" b="0" dirty="0"/>
              <a:t>today's framework requires two separate one-directional GTCs created to achieve that</a:t>
            </a:r>
            <a:r>
              <a:rPr lang="en-US" sz="2000" dirty="0"/>
              <a:t>, which poses significant operational challenges in managing the GTC flows </a:t>
            </a:r>
            <a:r>
              <a:rPr lang="en-US" sz="2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62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FE872-EF6D-3A87-C948-BAB25683F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9522859-B6FE-BDAB-5E75-E2457449EB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17038" y="1779938"/>
            <a:ext cx="5444519" cy="46208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EDAEA0-534B-127F-D28E-AD5848798A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623" y="1779938"/>
            <a:ext cx="5963377" cy="46208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1C1EED-00EC-D135-D07E-A38EFC92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GTC flow change comparison: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D6D450E-D726-733C-EDB7-99349DA4F9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292459" y="1971674"/>
            <a:ext cx="5645798" cy="4182856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Flow change pattern for existing GTCs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0C0DC12-24DB-BE15-FCB7-D99928A508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6446607" y="1984983"/>
            <a:ext cx="5314950" cy="4210769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Behavior of ESRs.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A048F0-1AED-F2EB-F227-C6D9FAF7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BDFCCCB-7D9C-BA72-DA59-8F07E2AF69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58" y="2625255"/>
            <a:ext cx="5643706" cy="34491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037AF00-6EDE-473B-EDF0-C504E0CEA9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673" y="2956270"/>
            <a:ext cx="5093247" cy="311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5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F47D-90BD-08F9-4196-98B75A45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AF50-88E5-CE90-EDA1-E0FE2B69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Impact: Running Two GTCs per interface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E4EED-50B5-3D40-FA1B-CC62AF1C39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 flipH="1" flipV="1">
            <a:off x="874059" y="5862917"/>
            <a:ext cx="10784540" cy="625288"/>
          </a:xfrm>
        </p:spPr>
        <p:txBody>
          <a:bodyPr/>
          <a:lstStyle/>
          <a:p>
            <a:r>
              <a:rPr lang="en-US" dirty="0"/>
              <a:t>Key Takeaway: </a:t>
            </a:r>
            <a:r>
              <a:rPr lang="en-US" b="0" dirty="0"/>
              <a:t>Two simultaneous one-directional GTCs create oscillation risk, data delays, and manual workload for operators.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934B1-18CD-7874-91DF-CE3B993F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FA07EF8-3F5A-FA64-AE7A-74B1A4AF3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094264"/>
              </p:ext>
            </p:extLst>
          </p:nvPr>
        </p:nvGraphicFramePr>
        <p:xfrm>
          <a:off x="874059" y="1715060"/>
          <a:ext cx="10784540" cy="305379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10967">
                  <a:extLst>
                    <a:ext uri="{9D8B030D-6E8A-4147-A177-3AD203B41FA5}">
                      <a16:colId xmlns:a16="http://schemas.microsoft.com/office/drawing/2014/main" val="1137848847"/>
                    </a:ext>
                  </a:extLst>
                </a:gridCol>
                <a:gridCol w="10073573">
                  <a:extLst>
                    <a:ext uri="{9D8B030D-6E8A-4147-A177-3AD203B41FA5}">
                      <a16:colId xmlns:a16="http://schemas.microsoft.com/office/drawing/2014/main" val="2921331168"/>
                    </a:ext>
                  </a:extLst>
                </a:gridCol>
              </a:tblGrid>
              <a:tr h="6505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Operational Challenges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141225"/>
                  </a:ext>
                </a:extLst>
              </a:tr>
              <a:tr h="120163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200" b="1" dirty="0"/>
                        <a:t>Persistent oscillation</a:t>
                      </a:r>
                    </a:p>
                    <a:p>
                      <a:r>
                        <a:rPr lang="en-US" sz="1100" b="0" dirty="0"/>
                        <a:t>Rapid charge/discharge switching can push an ESR to violate one direction while complying with the other, forcing operators to keep both GTCs active to manage the flow across 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163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200" b="1" dirty="0"/>
                        <a:t>Higher data volume &amp; delay</a:t>
                      </a:r>
                    </a:p>
                    <a:p>
                      <a:r>
                        <a:rPr lang="en-US" sz="1100" b="0" dirty="0"/>
                        <a:t>Activating twice the constraints increases the data moved from EMS to MMS, adding delay to constraint data transfers.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44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EFDD4C-2255-C7D5-2991-41521A75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92D25-2593-3505-E293-9C668ABD32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514351" y="5506065"/>
            <a:ext cx="11163298" cy="726035"/>
          </a:xfrm>
        </p:spPr>
        <p:txBody>
          <a:bodyPr/>
          <a:lstStyle/>
          <a:p>
            <a:r>
              <a:rPr lang="en-US" dirty="0"/>
              <a:t>Key Takeaway: </a:t>
            </a:r>
            <a:r>
              <a:rPr lang="en-US" b="0" dirty="0"/>
              <a:t>Moving to a bi-directional constraint require changes to EMS and MMS applications and Reports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CEE743-FAC8-4536-6D1F-9DA25911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Direction: Model the GTC as Bi-Directional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C331C-6A59-FCFF-1F14-DD25475D0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281" y="1251155"/>
            <a:ext cx="11163300" cy="413066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GTC Modeling — </a:t>
            </a:r>
            <a:r>
              <a:rPr lang="en-US" sz="2000" dirty="0"/>
              <a:t>Add an attribute to indicate a GTC as bi-directional. GTC methodology will have single limit enforced in both flow directions.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EMS — </a:t>
            </a:r>
            <a:r>
              <a:rPr lang="en-US" sz="2000" dirty="0"/>
              <a:t>Single constraint added in TCM to monitor flow in both directions. Operators activate one constraint to SCED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SCED — </a:t>
            </a:r>
            <a:r>
              <a:rPr lang="en-US" sz="2000" dirty="0"/>
              <a:t>EMS sends one set of constraint and shift factors to SCED and SCED would model two constraints to represent charging and discharging flow constraints.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DAM / RUC / CRR — </a:t>
            </a:r>
            <a:r>
              <a:rPr lang="en-US" sz="2000" dirty="0"/>
              <a:t>DAM, RUCs (HRUC, DRUC, WRUC) and CRR will also model two flow constraints to manage the flow in both directions under the limits.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8621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F1254-CD82-9702-1861-0DA0252BC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E6413B-29BF-B8B8-3E40-8B04EEDEF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E70968-04DA-A6B0-14B9-9501F1ACB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Impacts to Reports with Bi-Directional GTCs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A46317-272A-5BD0-DBF4-0A62A0328F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281" y="938524"/>
            <a:ext cx="11163300" cy="560976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Generic Transmission Limits— </a:t>
            </a:r>
            <a:r>
              <a:rPr lang="en-US" sz="2000" dirty="0"/>
              <a:t>Two options are being considered for reflecting which GTC are Bi-directional in the GTL report. </a:t>
            </a:r>
          </a:p>
          <a:p>
            <a:pPr marL="891540" lvl="1" indent="-342900">
              <a:buFont typeface="+mj-lt"/>
              <a:buAutoNum type="arabicPeriod"/>
            </a:pPr>
            <a:r>
              <a:rPr lang="en-US" sz="1800" dirty="0"/>
              <a:t>Add new column to show the Min DAM Limit for the Bi-directional GTCs to show the Minimum Limit used in Day ahead market applications</a:t>
            </a:r>
          </a:p>
          <a:p>
            <a:pPr marL="891540" lvl="1" indent="-342900">
              <a:lnSpc>
                <a:spcPct val="150000"/>
              </a:lnSpc>
              <a:buFont typeface="+mj-lt"/>
              <a:buAutoNum type="arabicPeriod"/>
            </a:pPr>
            <a:endParaRPr lang="en-US" sz="1800" dirty="0"/>
          </a:p>
          <a:p>
            <a:pPr marL="891540" lvl="1" indent="-342900">
              <a:lnSpc>
                <a:spcPct val="150000"/>
              </a:lnSpc>
              <a:buFont typeface="+mj-lt"/>
              <a:buAutoNum type="arabicPeriod"/>
            </a:pPr>
            <a:endParaRPr lang="en-US" sz="1800" dirty="0"/>
          </a:p>
          <a:p>
            <a:pPr marL="891540" lvl="1" indent="-342900">
              <a:lnSpc>
                <a:spcPct val="150000"/>
              </a:lnSpc>
              <a:buFont typeface="+mj-lt"/>
              <a:buAutoNum type="arabicPeriod"/>
            </a:pPr>
            <a:endParaRPr lang="en-US" sz="1800" dirty="0"/>
          </a:p>
          <a:p>
            <a:pPr marL="891540" lvl="1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800" dirty="0"/>
              <a:t>Update the header to clearly annotate “Bi-directional” following the GTC name to imply the interface limits will be applied in both positive and negative flow direction </a:t>
            </a:r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		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71A93E-8142-2734-D627-A821460BE2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4839"/>
          <a:stretch>
            <a:fillRect/>
          </a:stretch>
        </p:blipFill>
        <p:spPr>
          <a:xfrm>
            <a:off x="3578941" y="2557826"/>
            <a:ext cx="4475600" cy="14141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6604B9-F1BE-6F88-FF4B-810E5D451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021" y="4781480"/>
            <a:ext cx="4828754" cy="141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63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E6878-EF95-80F0-FB7D-2F4342F4D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7E35A0-9FE0-1C76-BC96-8C7E6E401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4092CE-B186-2A3D-5276-E5601A6B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750155"/>
          </a:xfrm>
        </p:spPr>
        <p:txBody>
          <a:bodyPr/>
          <a:lstStyle/>
          <a:p>
            <a:r>
              <a:rPr lang="en-US" dirty="0"/>
              <a:t>Potential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Impacts to Reports with Bi-Directional GTCs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358D8E-EC9E-E603-45C6-652BDD56FB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2616" y="1474839"/>
            <a:ext cx="11163300" cy="4175806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EMS Reports — </a:t>
            </a:r>
            <a:r>
              <a:rPr lang="en-US" sz="2000" dirty="0"/>
              <a:t>The NSA Active Constraints and Inactive constraints reports will have a new column labeled “</a:t>
            </a:r>
            <a:r>
              <a:rPr lang="en-US" sz="2000" dirty="0" err="1"/>
              <a:t>BiDirectional</a:t>
            </a:r>
            <a:r>
              <a:rPr lang="en-US" sz="2000" dirty="0"/>
              <a:t>” to indicate which GTCs are Bi-directional with Y/N in the data.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MMS a</a:t>
            </a:r>
            <a:r>
              <a:rPr lang="en-US" sz="20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ctive and binding Transmission Constraints </a:t>
            </a:r>
            <a:r>
              <a:rPr lang="en-US" sz="2000" b="1" dirty="0"/>
              <a:t>reports — No structural change  </a:t>
            </a:r>
            <a:r>
              <a:rPr lang="en-US" sz="2000" dirty="0"/>
              <a:t>Since MMS applications (DAM/RUCs/SCED) models the constraint as two unique constraints, there will be two rows in the report for each direction of the Bi-directional GTC, with the constraint for the reverse flow represented by appending “-R” to the constraint name.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755751-DD77-BEE6-E679-D46AEEB45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25" y="5083729"/>
            <a:ext cx="10703859" cy="59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0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Vamsi.madam@ercot.com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theme/theme1.xml><?xml version="1.0" encoding="utf-8"?>
<a:theme xmlns:a="http://schemas.openxmlformats.org/drawingml/2006/main" name="1_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532B725-03B4-49B3-8651-8C157113D439}" vid="{A497A1A0-CABF-440B-8C11-CE69CF101BEA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532B725-03B4-49B3-8651-8C157113D439}" vid="{28E8DF2D-A53A-4C55-A6A5-AC08AB06543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7deaf5a-01d9-4834-89d2-802f43df07d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8A853E2A21D478864F317E572DCF9" ma:contentTypeVersion="15" ma:contentTypeDescription="Create a new document." ma:contentTypeScope="" ma:versionID="6f9114be51d86da491079c8d381afb21">
  <xsd:schema xmlns:xsd="http://www.w3.org/2001/XMLSchema" xmlns:xs="http://www.w3.org/2001/XMLSchema" xmlns:p="http://schemas.microsoft.com/office/2006/metadata/properties" xmlns:ns3="ded7f6be-006e-48d8-8435-0405bc84a9a7" xmlns:ns4="97deaf5a-01d9-4834-89d2-802f43df07d1" targetNamespace="http://schemas.microsoft.com/office/2006/metadata/properties" ma:root="true" ma:fieldsID="91872eea4e18ed25fdbbc3c4e1b8a5e2" ns3:_="" ns4:_="">
    <xsd:import namespace="ded7f6be-006e-48d8-8435-0405bc84a9a7"/>
    <xsd:import namespace="97deaf5a-01d9-4834-89d2-802f43df07d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SearchPropertie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d7f6be-006e-48d8-8435-0405bc84a9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deaf5a-01d9-4834-89d2-802f43df07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ded7f6be-006e-48d8-8435-0405bc84a9a7"/>
    <ds:schemaRef ds:uri="http://schemas.microsoft.com/office/2006/metadata/properties"/>
    <ds:schemaRef ds:uri="http://purl.org/dc/dcmitype/"/>
    <ds:schemaRef ds:uri="97deaf5a-01d9-4834-89d2-802f43df07d1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AA4A2F9-3CAA-49E4-AE6C-DCEFEEAD11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d7f6be-006e-48d8-8435-0405bc84a9a7"/>
    <ds:schemaRef ds:uri="97deaf5a-01d9-4834-89d2-802f43df0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6585</TotalTime>
  <Words>710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Wingdings</vt:lpstr>
      <vt:lpstr>1_Cover</vt:lpstr>
      <vt:lpstr>Page Design</vt:lpstr>
      <vt:lpstr>Bi-Directional Generic Transmission Constraints   Operations Support    August 14, 2026</vt:lpstr>
      <vt:lpstr>Background: What Is a Generic Transmission Constraint?</vt:lpstr>
      <vt:lpstr>The Issue: The One-Way Model Doesn't Fit</vt:lpstr>
      <vt:lpstr>GTC flow change comparison: </vt:lpstr>
      <vt:lpstr>Operational Impact: Running Two GTCs per interface</vt:lpstr>
      <vt:lpstr>Proposed Direction: Model the GTC as Bi-Directional</vt:lpstr>
      <vt:lpstr>Potential Impacts to Reports with Bi-Directional GTCs</vt:lpstr>
      <vt:lpstr>Potential Impacts to Reports with Bi-Directional GTCs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Madam, Vamsi</dc:creator>
  <cp:keywords/>
  <cp:lastModifiedBy>Madam, Vamsi</cp:lastModifiedBy>
  <cp:revision>18</cp:revision>
  <dcterms:created xsi:type="dcterms:W3CDTF">2026-04-07T21:56:22Z</dcterms:created>
  <dcterms:modified xsi:type="dcterms:W3CDTF">2026-08-17T16:25:11Z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0x010100E238A853E2A21D478864F317E572DCF9</vt:lpwstr>
  </property>
  <property fmtid="{D5CDD505-2E9C-101B-9397-08002B2CF9AE}" pid="3" name="MediaServiceImageTags">
    <vt:lpwstr/>
  </property>
  <property fmtid="{D5CDD505-2E9C-101B-9397-08002B2CF9AE}" pid="4" name="MSIP_Label_7084cbda-52b8-46fb-a7b7-cb5bd465ed85_Enabled">
    <vt:lpwstr>true</vt:lpwstr>
  </property>
  <property fmtid="{D5CDD505-2E9C-101B-9397-08002B2CF9AE}" pid="5" name="MSIP_Label_7084cbda-52b8-46fb-a7b7-cb5bd465ed85_SetDate">
    <vt:lpwstr>2026-02-20T18:04:52Z</vt:lpwstr>
  </property>
  <property fmtid="{D5CDD505-2E9C-101B-9397-08002B2CF9AE}" pid="6" name="MSIP_Label_7084cbda-52b8-46fb-a7b7-cb5bd465ed85_Method">
    <vt:lpwstr>Privileged</vt:lpwstr>
  </property>
  <property fmtid="{D5CDD505-2E9C-101B-9397-08002B2CF9AE}" pid="7" name="MSIP_Label_7084cbda-52b8-46fb-a7b7-cb5bd465ed85_Name">
    <vt:lpwstr>Internal</vt:lpwstr>
  </property>
  <property fmtid="{D5CDD505-2E9C-101B-9397-08002B2CF9AE}" pid="8" name="MSIP_Label_7084cbda-52b8-46fb-a7b7-cb5bd465ed85_SiteId">
    <vt:lpwstr>0afb747d-bff7-4596-a9fc-950ef9e0ec45</vt:lpwstr>
  </property>
  <property fmtid="{D5CDD505-2E9C-101B-9397-08002B2CF9AE}" pid="9" name="MSIP_Label_7084cbda-52b8-46fb-a7b7-cb5bd465ed85_ActionId">
    <vt:lpwstr>8c4a5de4-a691-4ebd-8a77-774cd21a0404</vt:lpwstr>
  </property>
  <property fmtid="{D5CDD505-2E9C-101B-9397-08002B2CF9AE}" pid="10" name="MSIP_Label_7084cbda-52b8-46fb-a7b7-cb5bd465ed85_ContentBits">
    <vt:lpwstr>0</vt:lpwstr>
  </property>
  <property fmtid="{D5CDD505-2E9C-101B-9397-08002B2CF9AE}" pid="11" name="MSIP_Label_7084cbda-52b8-46fb-a7b7-cb5bd465ed85_Tag">
    <vt:lpwstr>10, 0, 1, 1</vt:lpwstr>
  </property>
</Properties>
</file>