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</p:sldMasterIdLst>
  <p:notesMasterIdLst>
    <p:notesMasterId r:id="rId17"/>
  </p:notesMasterIdLst>
  <p:handoutMasterIdLst>
    <p:handoutMasterId r:id="rId18"/>
  </p:handoutMasterIdLst>
  <p:sldIdLst>
    <p:sldId id="260" r:id="rId7"/>
    <p:sldId id="932" r:id="rId8"/>
    <p:sldId id="938" r:id="rId9"/>
    <p:sldId id="935" r:id="rId10"/>
    <p:sldId id="934" r:id="rId11"/>
    <p:sldId id="929" r:id="rId12"/>
    <p:sldId id="918" r:id="rId13"/>
    <p:sldId id="931" r:id="rId14"/>
    <p:sldId id="933" r:id="rId15"/>
    <p:sldId id="937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D76DD9-9A99-1096-2E66-173483C9F738}" name="King, Ryan" initials="KR" userId="S::Ryan.King@ercot.com::397dfbf6-562d-4090-9673-fd056153c15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6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9289" autoAdjust="0"/>
  </p:normalViewPr>
  <p:slideViewPr>
    <p:cSldViewPr showGuides="1">
      <p:cViewPr varScale="1">
        <p:scale>
          <a:sx n="147" d="100"/>
          <a:sy n="147" d="100"/>
        </p:scale>
        <p:origin x="2154" y="34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 dirty="0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0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Footer text goes here.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97966" y="2828835"/>
            <a:ext cx="5646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Netted Networks Proposal</a:t>
            </a:r>
          </a:p>
          <a:p>
            <a:endParaRPr lang="en-US" dirty="0"/>
          </a:p>
          <a:p>
            <a:r>
              <a:rPr lang="en-US" dirty="0"/>
              <a:t>Sai Moorty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August 21</a:t>
            </a:r>
            <a:r>
              <a:rPr lang="en-US" baseline="30000" dirty="0"/>
              <a:t>st</a:t>
            </a:r>
            <a:r>
              <a:rPr lang="en-US" dirty="0"/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C6555-F9FB-A6E9-4043-3CFB48B4B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A577-BB88-8CF4-B86C-BEA125E2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304800"/>
            <a:ext cx="8458200" cy="533400"/>
          </a:xfrm>
        </p:spPr>
        <p:txBody>
          <a:bodyPr/>
          <a:lstStyle/>
          <a:p>
            <a:r>
              <a:rPr lang="en-US" sz="1800" dirty="0"/>
              <a:t>Further Refinements to the Netted Network concept?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39263-72FC-0E5C-8D9C-A12C76DA3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18" y="914400"/>
            <a:ext cx="8534400" cy="5029200"/>
          </a:xfrm>
        </p:spPr>
        <p:txBody>
          <a:bodyPr/>
          <a:lstStyle/>
          <a:p>
            <a:pPr>
              <a:buFont typeface="+mj-lt"/>
              <a:buAutoNum type="alphaLcParenR"/>
            </a:pPr>
            <a:r>
              <a:rPr lang="en-US" sz="2000" dirty="0">
                <a:solidFill>
                  <a:schemeClr val="tx2"/>
                </a:solidFill>
              </a:rPr>
              <a:t>Support Multiple POIs </a:t>
            </a:r>
            <a:r>
              <a:rPr lang="en-US" sz="2000" dirty="0">
                <a:solidFill>
                  <a:schemeClr val="tx2"/>
                </a:solidFill>
                <a:sym typeface="Wingdings" panose="05000000000000000000" pitchFamily="2" charset="2"/>
              </a:rPr>
              <a:t> being discussed at ERCOT</a:t>
            </a:r>
          </a:p>
          <a:p>
            <a:pPr marL="857250" lvl="1" indent="-400050">
              <a:buFont typeface="+mj-lt"/>
              <a:buAutoNum type="arabicPeriod"/>
            </a:pPr>
            <a:r>
              <a:rPr lang="en-US" sz="1600" dirty="0">
                <a:solidFill>
                  <a:schemeClr val="tx2"/>
                </a:solidFill>
                <a:sym typeface="Wingdings" panose="05000000000000000000" pitchFamily="2" charset="2"/>
              </a:rPr>
              <a:t>Issue with Resource Entity owned transmission voltage station with multiple feeds having to become a NERC Balancing Authority/ Transmission Operator</a:t>
            </a:r>
          </a:p>
          <a:p>
            <a:pPr marL="857250" lvl="1" indent="-400050">
              <a:buFont typeface="+mj-lt"/>
              <a:buAutoNum type="arabicPeriod"/>
            </a:pPr>
            <a:r>
              <a:rPr lang="en-US" sz="1600" dirty="0">
                <a:solidFill>
                  <a:schemeClr val="tx2"/>
                </a:solidFill>
                <a:sym typeface="Wingdings" panose="05000000000000000000" pitchFamily="2" charset="2"/>
              </a:rPr>
              <a:t>Meter Price, Load Zone Price, Settlements adjustments if site has storage  </a:t>
            </a:r>
            <a:endParaRPr lang="en-US" sz="16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endParaRPr lang="en-US" sz="20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r>
              <a:rPr lang="en-US" sz="2000" dirty="0">
                <a:solidFill>
                  <a:schemeClr val="tx2"/>
                </a:solidFill>
              </a:rPr>
              <a:t>Support Settlement Only Generators and Settlement Only Energy Storage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solidFill>
                  <a:schemeClr val="tx2"/>
                </a:solidFill>
              </a:rPr>
              <a:t>Storage systems that operate in synchronism with the ERCOT grid installed to address Voltage/Frequency Ride Through and Load Balancing for Electronic Large Loads that do not participate in the ERCOT markets</a:t>
            </a:r>
          </a:p>
          <a:p>
            <a:pPr>
              <a:buFont typeface="+mj-lt"/>
              <a:buAutoNum type="alphaLcParenR"/>
            </a:pP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r>
              <a:rPr lang="en-US" sz="2000" dirty="0">
                <a:solidFill>
                  <a:schemeClr val="tx2"/>
                </a:solidFill>
              </a:rPr>
              <a:t>Address metering issues ( too many meters required, other configurations)</a:t>
            </a:r>
          </a:p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endParaRPr lang="en-US" sz="16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endParaRPr lang="en-US" sz="1600" dirty="0">
              <a:solidFill>
                <a:schemeClr val="tx2"/>
              </a:solidFill>
            </a:endParaRPr>
          </a:p>
          <a:p>
            <a:pPr lvl="1">
              <a:buFont typeface="+mj-lt"/>
              <a:buAutoNum type="arabicPeriod"/>
            </a:pPr>
            <a:endParaRPr lang="en-US" sz="1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6B5C2-D073-56C5-95ED-17A8A9CB6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244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C2322-AABB-C6B6-29D8-5A375348E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F3831-EE07-5788-77EA-6E2A45621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304800"/>
            <a:ext cx="8458200" cy="533400"/>
          </a:xfrm>
        </p:spPr>
        <p:txBody>
          <a:bodyPr/>
          <a:lstStyle/>
          <a:p>
            <a:r>
              <a:rPr lang="en-US" sz="1800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4BC8D-D3D4-85E1-1D20-FFA4BC733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18" y="762000"/>
            <a:ext cx="8534400" cy="5410200"/>
          </a:xfrm>
        </p:spPr>
        <p:txBody>
          <a:bodyPr/>
          <a:lstStyle/>
          <a:p>
            <a:endParaRPr lang="en-US" sz="16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chemeClr val="tx2"/>
                </a:solidFill>
              </a:rPr>
              <a:t>Foster discussion and solicit feedback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Identify Problem Statement(s)</a:t>
            </a:r>
          </a:p>
          <a:p>
            <a:r>
              <a:rPr lang="en-US" sz="2400" dirty="0">
                <a:solidFill>
                  <a:schemeClr val="tx2"/>
                </a:solidFill>
              </a:rPr>
              <a:t>Review Current Approach and its “Issues”</a:t>
            </a:r>
          </a:p>
          <a:p>
            <a:r>
              <a:rPr lang="en-US" sz="2400" dirty="0">
                <a:solidFill>
                  <a:schemeClr val="tx2"/>
                </a:solidFill>
              </a:rPr>
              <a:t>Review Netted Network Proposal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Discuss Next Steps and Design Criteria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NOTE: The term “BTM generation” in this presentation refers to  generation co-located with load that operates when synchronously connected to the grid. </a:t>
            </a:r>
            <a:r>
              <a:rPr lang="en-US" sz="1800" u="sng" dirty="0">
                <a:solidFill>
                  <a:schemeClr val="tx2"/>
                </a:solidFill>
              </a:rPr>
              <a:t>Does NOT include Back-Up Generation.</a:t>
            </a:r>
          </a:p>
          <a:p>
            <a:endParaRPr lang="en-US" sz="28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sz="2800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E7658-B4FF-405E-E187-1DBCB5876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833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8BC5F-419D-40F3-28EB-5B1C635BD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772E9-1036-D900-9069-5F807F4BE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304800"/>
            <a:ext cx="8458200" cy="533400"/>
          </a:xfrm>
        </p:spPr>
        <p:txBody>
          <a:bodyPr/>
          <a:lstStyle/>
          <a:p>
            <a:r>
              <a:rPr lang="en-US" sz="1800" dirty="0"/>
              <a:t>Some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E0831-8BF3-FDA4-7D45-6E23FD199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18" y="762000"/>
            <a:ext cx="8534400" cy="5410200"/>
          </a:xfrm>
        </p:spPr>
        <p:txBody>
          <a:bodyPr/>
          <a:lstStyle/>
          <a:p>
            <a:r>
              <a:rPr lang="en-US" sz="1800" dirty="0">
                <a:solidFill>
                  <a:schemeClr val="tx2"/>
                </a:solidFill>
              </a:rPr>
              <a:t>BTM generation: In this presentation refers to  generation co-located with load that </a:t>
            </a:r>
            <a:r>
              <a:rPr lang="en-US" sz="1800" u="sng" dirty="0">
                <a:solidFill>
                  <a:schemeClr val="tx2"/>
                </a:solidFill>
              </a:rPr>
              <a:t>normally</a:t>
            </a:r>
            <a:r>
              <a:rPr lang="en-US" sz="1800" dirty="0">
                <a:solidFill>
                  <a:schemeClr val="tx2"/>
                </a:solidFill>
              </a:rPr>
              <a:t> operates when synchronously connected to the grid. </a:t>
            </a:r>
            <a:r>
              <a:rPr lang="en-US" sz="1800" u="sng" dirty="0">
                <a:solidFill>
                  <a:schemeClr val="tx2"/>
                </a:solidFill>
              </a:rPr>
              <a:t>Does NOT include Back-Up Generation.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Load Ratio Share (LRS) : Ratio of an Entity’s AML to ERCOT AML for an interval (e.g.15-minute Settlement Interval, or monthly peak, etc.)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IGF-PUN: Industrial generation facility as described in PURA § 39.151. (e.g., generation provides steam to industrial facility)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RPOL: Resource Planned Outage Limit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QSA: Quarterly Stability Assessment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VSS: Voltage Support Service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TCOS / 4CP: Transmission Cost / 4-Coincident Peak</a:t>
            </a:r>
          </a:p>
          <a:p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sz="2800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75A35-74F9-724A-3084-81AAA12C6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16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C2322-AABB-C6B6-29D8-5A375348E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F3831-EE07-5788-77EA-6E2A45621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228600"/>
            <a:ext cx="8458200" cy="838200"/>
          </a:xfrm>
        </p:spPr>
        <p:txBody>
          <a:bodyPr/>
          <a:lstStyle/>
          <a:p>
            <a:r>
              <a:rPr lang="en-US" sz="1800" dirty="0"/>
              <a:t>The Problem: Only One Registration Path for Co-located Load + Generation +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4BC8D-D3D4-85E1-1D20-FFA4BC733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18" y="1143000"/>
            <a:ext cx="8534400" cy="5029200"/>
          </a:xfrm>
        </p:spPr>
        <p:txBody>
          <a:bodyPr/>
          <a:lstStyle/>
          <a:p>
            <a:r>
              <a:rPr lang="en-US" sz="2000" dirty="0">
                <a:solidFill>
                  <a:schemeClr val="tx2"/>
                </a:solidFill>
              </a:rPr>
              <a:t>Today, registration of a site with load and BTM generation/storage must register as a PUN and requires netting the generation and load within the site for purposes of settlement, and dispatch.</a:t>
            </a:r>
          </a:p>
          <a:p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This single path creates three issues:</a:t>
            </a:r>
          </a:p>
          <a:p>
            <a:endParaRPr lang="en-US" sz="2000" dirty="0">
              <a:solidFill>
                <a:schemeClr val="tx2"/>
              </a:solidFill>
            </a:endParaRP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ERCOT market and RUC processes have </a:t>
            </a:r>
            <a:r>
              <a:rPr lang="en-US" sz="1600" u="sng" dirty="0">
                <a:solidFill>
                  <a:schemeClr val="tx2"/>
                </a:solidFill>
              </a:rPr>
              <a:t>reduced visibility</a:t>
            </a:r>
            <a:r>
              <a:rPr lang="en-US" sz="1600" dirty="0">
                <a:solidFill>
                  <a:schemeClr val="tx2"/>
                </a:solidFill>
              </a:rPr>
              <a:t> into the site's generation and storage — only surplus MW (after serving load) is offered into the market</a:t>
            </a:r>
          </a:p>
          <a:p>
            <a:pPr lvl="1"/>
            <a:endParaRPr lang="en-US" sz="1600" dirty="0">
              <a:solidFill>
                <a:schemeClr val="tx2"/>
              </a:solidFill>
            </a:endParaRP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ERCOT's dispatch and commitment processes (</a:t>
            </a:r>
            <a:r>
              <a:rPr lang="en-US" sz="1600" b="1" dirty="0">
                <a:solidFill>
                  <a:schemeClr val="tx2"/>
                </a:solidFill>
              </a:rPr>
              <a:t>SCED and RUC</a:t>
            </a:r>
            <a:r>
              <a:rPr lang="en-US" sz="1600" dirty="0">
                <a:solidFill>
                  <a:schemeClr val="tx2"/>
                </a:solidFill>
              </a:rPr>
              <a:t>) are </a:t>
            </a:r>
            <a:r>
              <a:rPr lang="en-US" sz="1600" u="sng" dirty="0">
                <a:solidFill>
                  <a:schemeClr val="tx2"/>
                </a:solidFill>
              </a:rPr>
              <a:t>not well designed to call on off-line PUN generation,</a:t>
            </a:r>
            <a:r>
              <a:rPr lang="en-US" sz="1600" dirty="0">
                <a:solidFill>
                  <a:schemeClr val="tx2"/>
                </a:solidFill>
              </a:rPr>
              <a:t> when there's a reliability need</a:t>
            </a:r>
          </a:p>
          <a:p>
            <a:pPr lvl="1"/>
            <a:endParaRPr lang="en-US" sz="1600" dirty="0">
              <a:solidFill>
                <a:schemeClr val="tx2"/>
              </a:solidFill>
            </a:endParaRP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Energy Storage Resources (ESR) in a PUN are </a:t>
            </a:r>
            <a:r>
              <a:rPr lang="en-US" sz="1600" b="1" u="sng" dirty="0">
                <a:solidFill>
                  <a:schemeClr val="tx2"/>
                </a:solidFill>
              </a:rPr>
              <a:t>not eligible for Wholesale Storage Load (WSL) treatment</a:t>
            </a:r>
            <a:r>
              <a:rPr lang="en-US" sz="1600" dirty="0">
                <a:solidFill>
                  <a:schemeClr val="tx2"/>
                </a:solidFill>
              </a:rPr>
              <a:t> — limiting how batteries can be monetized</a:t>
            </a:r>
          </a:p>
          <a:p>
            <a:pPr lvl="1"/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E7658-B4FF-405E-E187-1DBCB5876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02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19830-9234-4A5F-B34E-AC4032D5B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1CD9A-84C3-F817-4A88-2CBCB7811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304800"/>
            <a:ext cx="8458200" cy="533400"/>
          </a:xfrm>
        </p:spPr>
        <p:txBody>
          <a:bodyPr/>
          <a:lstStyle/>
          <a:p>
            <a:r>
              <a:rPr lang="en-US" sz="1800" dirty="0"/>
              <a:t>Netted Networks: The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8AAD2-4C27-0762-0EB5-D14EDEE89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18" y="914400"/>
            <a:ext cx="8534400" cy="5562600"/>
          </a:xfrm>
        </p:spPr>
        <p:txBody>
          <a:bodyPr/>
          <a:lstStyle/>
          <a:p>
            <a:r>
              <a:rPr lang="en-US" sz="2000" dirty="0">
                <a:solidFill>
                  <a:schemeClr val="tx2"/>
                </a:solidFill>
              </a:rPr>
              <a:t>This concept is not proposal for a “speed to power”. </a:t>
            </a:r>
          </a:p>
          <a:p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It is an operational construct for co-located load, generation and batteries that :</a:t>
            </a:r>
          </a:p>
          <a:p>
            <a:pPr lvl="1"/>
            <a:endParaRPr lang="en-US" sz="2000" dirty="0">
              <a:solidFill>
                <a:schemeClr val="tx2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Gives ERCOT operations more visibility and control </a:t>
            </a:r>
          </a:p>
          <a:p>
            <a:pPr lvl="1"/>
            <a:endParaRPr lang="en-US" sz="2000" dirty="0">
              <a:solidFill>
                <a:schemeClr val="tx2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Gives market participants - </a:t>
            </a:r>
            <a:r>
              <a:rPr lang="en-US" sz="2000" u="sng" dirty="0">
                <a:solidFill>
                  <a:schemeClr val="tx2"/>
                </a:solidFill>
              </a:rPr>
              <a:t>unlike a PUN -</a:t>
            </a:r>
            <a:r>
              <a:rPr lang="en-US" sz="2000" dirty="0">
                <a:solidFill>
                  <a:schemeClr val="tx2"/>
                </a:solidFill>
              </a:rPr>
              <a:t> increased operational flexibility, and a better pathway to monetize their assets</a:t>
            </a:r>
          </a:p>
          <a:p>
            <a:pPr lvl="1"/>
            <a:endParaRPr lang="en-US" sz="2000" dirty="0">
              <a:solidFill>
                <a:schemeClr val="tx2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"Netted Networks" is a concept, not a specific implementation. </a:t>
            </a:r>
            <a:endParaRPr lang="en-US" sz="1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endParaRPr lang="en-US" sz="1600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73EF5-E62B-ED72-5B17-591716AD2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662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81130-D37A-4B48-BF62-742B222A0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304800"/>
            <a:ext cx="8458200" cy="533400"/>
          </a:xfrm>
        </p:spPr>
        <p:txBody>
          <a:bodyPr/>
          <a:lstStyle/>
          <a:p>
            <a:r>
              <a:rPr lang="en-US" sz="1800" dirty="0"/>
              <a:t>Netted Networks Proposed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78BA7-3A1E-46B9-B462-55EAD700C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18" y="914400"/>
            <a:ext cx="8534400" cy="5029200"/>
          </a:xfrm>
        </p:spPr>
        <p:txBody>
          <a:bodyPr/>
          <a:lstStyle/>
          <a:p>
            <a:pPr>
              <a:buFont typeface="+mj-lt"/>
              <a:buAutoNum type="alphaLcParenR"/>
            </a:pPr>
            <a:r>
              <a:rPr lang="en-US" sz="1800" dirty="0">
                <a:solidFill>
                  <a:schemeClr val="tx2"/>
                </a:solidFill>
              </a:rPr>
              <a:t>All generation and batteries in a Netted Network </a:t>
            </a:r>
            <a:r>
              <a:rPr lang="en-US" sz="1800" u="sng" dirty="0">
                <a:solidFill>
                  <a:schemeClr val="tx2"/>
                </a:solidFill>
              </a:rPr>
              <a:t>must register </a:t>
            </a:r>
            <a:r>
              <a:rPr lang="en-US" sz="1800" dirty="0">
                <a:solidFill>
                  <a:schemeClr val="tx2"/>
                </a:solidFill>
              </a:rPr>
              <a:t>as a market resource (GR,ESR) </a:t>
            </a:r>
            <a:r>
              <a:rPr lang="en-US" sz="1800" dirty="0">
                <a:solidFill>
                  <a:schemeClr val="tx2"/>
                </a:solidFill>
                <a:sym typeface="Wingdings" panose="05000000000000000000" pitchFamily="2" charset="2"/>
              </a:rPr>
              <a:t> enhanced ERCOT ISO visibility in comparison to a non-market resource</a:t>
            </a:r>
            <a:endParaRPr lang="en-US" sz="18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endParaRPr lang="en-US" sz="18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r>
              <a:rPr lang="en-US" sz="1800" dirty="0">
                <a:solidFill>
                  <a:schemeClr val="tx2"/>
                </a:solidFill>
              </a:rPr>
              <a:t>Resources (GRs, ESRs) in a Netted Network offer their </a:t>
            </a:r>
            <a:r>
              <a:rPr lang="en-US" sz="1800" u="sng" dirty="0">
                <a:solidFill>
                  <a:schemeClr val="tx2"/>
                </a:solidFill>
              </a:rPr>
              <a:t>entire capacity </a:t>
            </a:r>
            <a:r>
              <a:rPr lang="en-US" sz="1800" dirty="0">
                <a:solidFill>
                  <a:schemeClr val="tx2"/>
                </a:solidFill>
              </a:rPr>
              <a:t>into the market (not just the surplus as is currently done at a PUN)</a:t>
            </a:r>
          </a:p>
          <a:p>
            <a:pPr>
              <a:buFont typeface="+mj-lt"/>
              <a:buAutoNum type="alphaLcParenR"/>
            </a:pPr>
            <a:endParaRPr lang="en-US" sz="18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r>
              <a:rPr lang="en-US" sz="1800" dirty="0">
                <a:solidFill>
                  <a:schemeClr val="tx2"/>
                </a:solidFill>
              </a:rPr>
              <a:t>The gross load within Netted Network is part of ERCOT Load (not the net load as is the case for PUN load)</a:t>
            </a:r>
          </a:p>
          <a:p>
            <a:pPr>
              <a:buFont typeface="+mj-lt"/>
              <a:buAutoNum type="alphaLcParenR"/>
            </a:pPr>
            <a:endParaRPr lang="en-US" sz="18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r>
              <a:rPr lang="en-US" sz="1800" dirty="0">
                <a:solidFill>
                  <a:schemeClr val="tx2"/>
                </a:solidFill>
              </a:rPr>
              <a:t>ESRs are eligible for WSL treatment as the co-located Load is part of ERCOT Load</a:t>
            </a:r>
          </a:p>
          <a:p>
            <a:pPr>
              <a:buFont typeface="+mj-lt"/>
              <a:buAutoNum type="alphaLcParenR"/>
            </a:pPr>
            <a:endParaRPr lang="en-US" sz="18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r>
              <a:rPr lang="en-US" sz="1800" dirty="0">
                <a:solidFill>
                  <a:schemeClr val="tx2"/>
                </a:solidFill>
              </a:rPr>
              <a:t>Energy Settlements is net for the site – just like a PUN</a:t>
            </a:r>
          </a:p>
          <a:p>
            <a:pPr>
              <a:buFont typeface="+mj-lt"/>
              <a:buAutoNum type="alphaLcParenR"/>
            </a:pPr>
            <a:endParaRPr lang="en-US" sz="1800" dirty="0">
              <a:solidFill>
                <a:schemeClr val="tx2"/>
              </a:solidFill>
            </a:endParaRPr>
          </a:p>
          <a:p>
            <a:pPr>
              <a:buFont typeface="+mj-lt"/>
              <a:buAutoNum type="alphaLcParenR"/>
            </a:pPr>
            <a:r>
              <a:rPr lang="en-US" sz="1800" dirty="0">
                <a:solidFill>
                  <a:schemeClr val="tx2"/>
                </a:solidFill>
              </a:rPr>
              <a:t>Adjustments are needed in the calculation of energy prices for Load Zone and Netted Network POI Meter Price </a:t>
            </a:r>
          </a:p>
          <a:p>
            <a:pPr lvl="1">
              <a:buFont typeface="+mj-lt"/>
              <a:buAutoNum type="arabicPeriod"/>
            </a:pPr>
            <a:endParaRPr lang="en-US" sz="1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6A614-4827-4ABC-A192-A42DBD8A5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24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81130-D37A-4B48-BF62-742B222A0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304800"/>
            <a:ext cx="8458200" cy="533400"/>
          </a:xfrm>
        </p:spPr>
        <p:txBody>
          <a:bodyPr/>
          <a:lstStyle/>
          <a:p>
            <a:r>
              <a:rPr lang="en-US" sz="2400" dirty="0"/>
              <a:t>Comparison of PUN and Netted Network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6A614-4827-4ABC-A192-A42DBD8A5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1E9E354F-9D13-7A11-2AAC-C4224BDDFD3F}"/>
              </a:ext>
            </a:extLst>
          </p:cNvPr>
          <p:cNvSpPr txBox="1"/>
          <p:nvPr/>
        </p:nvSpPr>
        <p:spPr>
          <a:xfrm>
            <a:off x="2170754" y="3396576"/>
            <a:ext cx="635140" cy="20436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AuxLd/StnLd</a:t>
            </a:r>
            <a:endParaRPr lang="en-US" sz="1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56AD8DB2-DD6D-280D-B5E4-E96660790017}"/>
              </a:ext>
            </a:extLst>
          </p:cNvPr>
          <p:cNvSpPr txBox="1"/>
          <p:nvPr/>
        </p:nvSpPr>
        <p:spPr>
          <a:xfrm>
            <a:off x="1400174" y="2344322"/>
            <a:ext cx="1058693" cy="33596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 Load</a:t>
            </a:r>
          </a:p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LZLd</a:t>
            </a:r>
            <a:r>
              <a:rPr lang="en-US" sz="800" u="sng" kern="100" dirty="0">
                <a:solidFill>
                  <a:srgbClr val="0080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Non-ERCOT Load</a:t>
            </a:r>
            <a:endParaRPr lang="en-US" sz="1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ECF4ED-870F-8B21-83CF-5FA925B3C701}"/>
              </a:ext>
            </a:extLst>
          </p:cNvPr>
          <p:cNvGrpSpPr/>
          <p:nvPr/>
        </p:nvGrpSpPr>
        <p:grpSpPr>
          <a:xfrm>
            <a:off x="482599" y="1030187"/>
            <a:ext cx="3003192" cy="4443748"/>
            <a:chOff x="-68383" y="-5097"/>
            <a:chExt cx="3005534" cy="443334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158285F-A32E-E837-BCFD-C5FD9426E99A}"/>
                </a:ext>
              </a:extLst>
            </p:cNvPr>
            <p:cNvGrpSpPr/>
            <p:nvPr/>
          </p:nvGrpSpPr>
          <p:grpSpPr>
            <a:xfrm>
              <a:off x="-68383" y="0"/>
              <a:ext cx="3005534" cy="4428244"/>
              <a:chOff x="-68391" y="0"/>
              <a:chExt cx="3005874" cy="4428792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1B9BCDB6-27A4-3593-2BC3-4EC261D40EB4}"/>
                  </a:ext>
                </a:extLst>
              </p:cNvPr>
              <p:cNvGrpSpPr/>
              <p:nvPr/>
            </p:nvGrpSpPr>
            <p:grpSpPr>
              <a:xfrm>
                <a:off x="-68391" y="0"/>
                <a:ext cx="3005874" cy="2596537"/>
                <a:chOff x="-68391" y="0"/>
                <a:chExt cx="3005874" cy="2596537"/>
              </a:xfrm>
            </p:grpSpPr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1C3F96C5-60FA-1DB9-A777-0D332170689E}"/>
                    </a:ext>
                  </a:extLst>
                </p:cNvPr>
                <p:cNvGrpSpPr/>
                <p:nvPr/>
              </p:nvGrpSpPr>
              <p:grpSpPr>
                <a:xfrm>
                  <a:off x="230429" y="0"/>
                  <a:ext cx="2707054" cy="2429240"/>
                  <a:chOff x="230429" y="0"/>
                  <a:chExt cx="2707054" cy="2429240"/>
                </a:xfrm>
              </p:grpSpPr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A7787A17-CCDE-9585-C37C-45912482E467}"/>
                      </a:ext>
                    </a:extLst>
                  </p:cNvPr>
                  <p:cNvGrpSpPr/>
                  <p:nvPr/>
                </p:nvGrpSpPr>
                <p:grpSpPr>
                  <a:xfrm>
                    <a:off x="230429" y="0"/>
                    <a:ext cx="2429613" cy="2429240"/>
                    <a:chOff x="230429" y="0"/>
                    <a:chExt cx="2430604" cy="2429370"/>
                  </a:xfrm>
                </p:grpSpPr>
                <p:grpSp>
                  <p:nvGrpSpPr>
                    <p:cNvPr id="47" name="Group 46">
                      <a:extLst>
                        <a:ext uri="{FF2B5EF4-FFF2-40B4-BE49-F238E27FC236}">
                          <a16:creationId xmlns:a16="http://schemas.microsoft.com/office/drawing/2014/main" id="{19A26212-4F5A-2436-2AA1-57B2F6E96D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0429" y="0"/>
                      <a:ext cx="2430604" cy="2429370"/>
                      <a:chOff x="230429" y="0"/>
                      <a:chExt cx="3242176" cy="3395535"/>
                    </a:xfrm>
                  </p:grpSpPr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D798844D-41C6-B981-2A75-0D7E3E6E31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5550" y="2938970"/>
                        <a:ext cx="456565" cy="45656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dirty="0"/>
                      </a:p>
                    </p:txBody>
                  </p:sp>
                  <p:cxnSp>
                    <p:nvCxnSpPr>
                      <p:cNvPr id="55" name="Straight Connector 54">
                        <a:extLst>
                          <a:ext uri="{FF2B5EF4-FFF2-40B4-BE49-F238E27FC236}">
                            <a16:creationId xmlns:a16="http://schemas.microsoft.com/office/drawing/2014/main" id="{AFFB7FCE-AF4F-8637-36B9-8F0CFEA8920C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81638" y="2424442"/>
                        <a:ext cx="0" cy="502038"/>
                      </a:xfrm>
                      <a:prstGeom prst="line">
                        <a:avLst/>
                      </a:prstGeom>
                      <a:ln w="19050">
                        <a:solidFill>
                          <a:schemeClr val="accent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6" name="Straight Connector 55">
                        <a:extLst>
                          <a:ext uri="{FF2B5EF4-FFF2-40B4-BE49-F238E27FC236}">
                            <a16:creationId xmlns:a16="http://schemas.microsoft.com/office/drawing/2014/main" id="{850ADCAA-2541-860E-ABA1-9B92730BB877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230429" y="2424441"/>
                        <a:ext cx="2112634" cy="441"/>
                      </a:xfrm>
                      <a:prstGeom prst="line">
                        <a:avLst/>
                      </a:prstGeom>
                      <a:ln w="19050">
                        <a:solidFill>
                          <a:schemeClr val="accent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7" name="Straight Connector 56">
                        <a:extLst>
                          <a:ext uri="{FF2B5EF4-FFF2-40B4-BE49-F238E27FC236}">
                            <a16:creationId xmlns:a16="http://schemas.microsoft.com/office/drawing/2014/main" id="{0D6FDB8D-E91B-DEBF-85CE-15C0E02B990B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2204978" y="2424441"/>
                        <a:ext cx="0" cy="933449"/>
                      </a:xfrm>
                      <a:prstGeom prst="line">
                        <a:avLst/>
                      </a:prstGeom>
                      <a:ln w="19050"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8" name="Straight Connector 57">
                        <a:extLst>
                          <a:ext uri="{FF2B5EF4-FFF2-40B4-BE49-F238E27FC236}">
                            <a16:creationId xmlns:a16="http://schemas.microsoft.com/office/drawing/2014/main" id="{0AFC5E1B-7632-B614-61A1-6A4EF201E722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1009177" y="1656183"/>
                        <a:ext cx="0" cy="770890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9" name="Straight Connector 58">
                        <a:extLst>
                          <a:ext uri="{FF2B5EF4-FFF2-40B4-BE49-F238E27FC236}">
                            <a16:creationId xmlns:a16="http://schemas.microsoft.com/office/drawing/2014/main" id="{2A0B2787-85DC-CB0E-B5E0-6367E0EE1B4C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748808" y="1650321"/>
                        <a:ext cx="2092679" cy="838"/>
                      </a:xfrm>
                      <a:prstGeom prst="line">
                        <a:avLst/>
                      </a:prstGeom>
                      <a:ln w="19050">
                        <a:solidFill>
                          <a:schemeClr val="accent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" name="Straight Connector 59">
                        <a:extLst>
                          <a:ext uri="{FF2B5EF4-FFF2-40B4-BE49-F238E27FC236}">
                            <a16:creationId xmlns:a16="http://schemas.microsoft.com/office/drawing/2014/main" id="{1B4AE3A0-209C-1DF7-CB68-0F769BFD6C41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2655530" y="1651160"/>
                        <a:ext cx="0" cy="933449"/>
                      </a:xfrm>
                      <a:prstGeom prst="line">
                        <a:avLst/>
                      </a:prstGeom>
                      <a:ln w="19050"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" name="Straight Connector 60">
                        <a:extLst>
                          <a:ext uri="{FF2B5EF4-FFF2-40B4-BE49-F238E27FC236}">
                            <a16:creationId xmlns:a16="http://schemas.microsoft.com/office/drawing/2014/main" id="{1292BB3C-8096-57F5-E909-C071E0960173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472605" y="1083257"/>
                        <a:ext cx="0" cy="933576"/>
                      </a:xfrm>
                      <a:prstGeom prst="line">
                        <a:avLst/>
                      </a:prstGeom>
                      <a:ln w="19050"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2" name="Straight Connector 61">
                        <a:extLst>
                          <a:ext uri="{FF2B5EF4-FFF2-40B4-BE49-F238E27FC236}">
                            <a16:creationId xmlns:a16="http://schemas.microsoft.com/office/drawing/2014/main" id="{AAF51E55-AEDC-2DFD-4E1E-343A92AD89B9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2014011" y="0"/>
                        <a:ext cx="0" cy="1650321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63" name="Group 62">
                        <a:extLst>
                          <a:ext uri="{FF2B5EF4-FFF2-40B4-BE49-F238E27FC236}">
                            <a16:creationId xmlns:a16="http://schemas.microsoft.com/office/drawing/2014/main" id="{090300FA-92A1-9013-66D5-A0DC338178F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627150" y="458206"/>
                        <a:ext cx="765175" cy="346074"/>
                        <a:chOff x="1627150" y="458206"/>
                        <a:chExt cx="765392" cy="346430"/>
                      </a:xfrm>
                    </p:grpSpPr>
                    <p:cxnSp>
                      <p:nvCxnSpPr>
                        <p:cNvPr id="64" name="Straight Connector 63">
                          <a:extLst>
                            <a:ext uri="{FF2B5EF4-FFF2-40B4-BE49-F238E27FC236}">
                              <a16:creationId xmlns:a16="http://schemas.microsoft.com/office/drawing/2014/main" id="{7F937AC5-E97A-0779-89C2-C5FA88C5EDF9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V="1">
                          <a:off x="1627150" y="458206"/>
                          <a:ext cx="193451" cy="342900"/>
                        </a:xfrm>
                        <a:prstGeom prst="line">
                          <a:avLst/>
                        </a:prstGeom>
                        <a:ln w="19050">
                          <a:solidFill>
                            <a:schemeClr val="accent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5" name="Straight Connector 64">
                          <a:extLst>
                            <a:ext uri="{FF2B5EF4-FFF2-40B4-BE49-F238E27FC236}">
                              <a16:creationId xmlns:a16="http://schemas.microsoft.com/office/drawing/2014/main" id="{5E36D08A-D3A3-968C-9103-C0035C412E52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H="1" flipV="1">
                          <a:off x="1821328" y="458206"/>
                          <a:ext cx="193451" cy="342899"/>
                        </a:xfrm>
                        <a:prstGeom prst="line">
                          <a:avLst/>
                        </a:prstGeom>
                        <a:ln w="19050">
                          <a:solidFill>
                            <a:schemeClr val="accent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6" name="Straight Connector 65">
                          <a:extLst>
                            <a:ext uri="{FF2B5EF4-FFF2-40B4-BE49-F238E27FC236}">
                              <a16:creationId xmlns:a16="http://schemas.microsoft.com/office/drawing/2014/main" id="{2B7B0273-CD9C-F8DD-10E5-420492A7CE60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V="1">
                          <a:off x="2004913" y="458206"/>
                          <a:ext cx="193039" cy="342901"/>
                        </a:xfrm>
                        <a:prstGeom prst="line">
                          <a:avLst/>
                        </a:prstGeom>
                        <a:ln w="19050">
                          <a:solidFill>
                            <a:schemeClr val="accent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7" name="Straight Connector 66">
                          <a:extLst>
                            <a:ext uri="{FF2B5EF4-FFF2-40B4-BE49-F238E27FC236}">
                              <a16:creationId xmlns:a16="http://schemas.microsoft.com/office/drawing/2014/main" id="{7186F165-F076-58A1-09B9-3CDCA458B9E3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H="1" flipV="1">
                          <a:off x="2199091" y="461737"/>
                          <a:ext cx="193451" cy="342899"/>
                        </a:xfrm>
                        <a:prstGeom prst="line">
                          <a:avLst/>
                        </a:prstGeom>
                        <a:ln w="19050">
                          <a:solidFill>
                            <a:schemeClr val="accent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8" name="Group 47">
                      <a:extLst>
                        <a:ext uri="{FF2B5EF4-FFF2-40B4-BE49-F238E27FC236}">
                          <a16:creationId xmlns:a16="http://schemas.microsoft.com/office/drawing/2014/main" id="{CD237E92-F9D9-A754-85AF-E19F2443E576}"/>
                        </a:ext>
                      </a:extLst>
                    </p:cNvPr>
                    <p:cNvGrpSpPr/>
                    <p:nvPr/>
                  </p:nvGrpSpPr>
                  <p:grpSpPr>
                    <a:xfrm rot="16200000">
                      <a:off x="1541936" y="79037"/>
                      <a:ext cx="256224" cy="288376"/>
                      <a:chOff x="1541933" y="79036"/>
                      <a:chExt cx="919686" cy="1033328"/>
                    </a:xfrm>
                  </p:grpSpPr>
                  <p:grpSp>
                    <p:nvGrpSpPr>
                      <p:cNvPr id="49" name="Group 48">
                        <a:extLst>
                          <a:ext uri="{FF2B5EF4-FFF2-40B4-BE49-F238E27FC236}">
                            <a16:creationId xmlns:a16="http://schemas.microsoft.com/office/drawing/2014/main" id="{A218A1D8-AC5B-FB93-BEF7-B34F6570273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41933" y="79036"/>
                        <a:ext cx="919686" cy="222013"/>
                        <a:chOff x="1541933" y="79036"/>
                        <a:chExt cx="919686" cy="222013"/>
                      </a:xfrm>
                    </p:grpSpPr>
                    <p:sp>
                      <p:nvSpPr>
                        <p:cNvPr id="52" name="Freeform: Shape 51">
                          <a:extLst>
                            <a:ext uri="{FF2B5EF4-FFF2-40B4-BE49-F238E27FC236}">
                              <a16:creationId xmlns:a16="http://schemas.microsoft.com/office/drawing/2014/main" id="{9B7AA723-62EA-752E-9B78-F2933CC1323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41933" y="79056"/>
                          <a:ext cx="459843" cy="221993"/>
                        </a:xfrm>
                        <a:custGeom>
                          <a:avLst/>
                          <a:gdLst>
                            <a:gd name="connsiteX0" fmla="*/ 0 w 459843"/>
                            <a:gd name="connsiteY0" fmla="*/ 221993 h 221993"/>
                            <a:gd name="connsiteX1" fmla="*/ 232564 w 459843"/>
                            <a:gd name="connsiteY1" fmla="*/ 0 h 221993"/>
                            <a:gd name="connsiteX2" fmla="*/ 459843 w 459843"/>
                            <a:gd name="connsiteY2" fmla="*/ 221993 h 22199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59843" h="221993">
                              <a:moveTo>
                                <a:pt x="0" y="221993"/>
                              </a:moveTo>
                              <a:cubicBezTo>
                                <a:pt x="77962" y="110996"/>
                                <a:pt x="155924" y="0"/>
                                <a:pt x="232564" y="0"/>
                              </a:cubicBezTo>
                              <a:cubicBezTo>
                                <a:pt x="309204" y="0"/>
                                <a:pt x="384523" y="110996"/>
                                <a:pt x="459843" y="221993"/>
                              </a:cubicBezTo>
                            </a:path>
                          </a:pathLst>
                        </a:custGeom>
                        <a:noFill/>
                        <a:ln w="12700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 dirty="0"/>
                        </a:p>
                      </p:txBody>
                    </p:sp>
                    <p:sp>
                      <p:nvSpPr>
                        <p:cNvPr id="53" name="Freeform: Shape 52">
                          <a:extLst>
                            <a:ext uri="{FF2B5EF4-FFF2-40B4-BE49-F238E27FC236}">
                              <a16:creationId xmlns:a16="http://schemas.microsoft.com/office/drawing/2014/main" id="{911736BD-2435-EA86-CC3C-71AA061D3B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001776" y="79036"/>
                          <a:ext cx="459843" cy="221992"/>
                        </a:xfrm>
                        <a:custGeom>
                          <a:avLst/>
                          <a:gdLst>
                            <a:gd name="connsiteX0" fmla="*/ 0 w 459843"/>
                            <a:gd name="connsiteY0" fmla="*/ 221993 h 221993"/>
                            <a:gd name="connsiteX1" fmla="*/ 232564 w 459843"/>
                            <a:gd name="connsiteY1" fmla="*/ 0 h 221993"/>
                            <a:gd name="connsiteX2" fmla="*/ 459843 w 459843"/>
                            <a:gd name="connsiteY2" fmla="*/ 221993 h 22199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59843" h="221993">
                              <a:moveTo>
                                <a:pt x="0" y="221993"/>
                              </a:moveTo>
                              <a:cubicBezTo>
                                <a:pt x="77962" y="110996"/>
                                <a:pt x="155924" y="0"/>
                                <a:pt x="232564" y="0"/>
                              </a:cubicBezTo>
                              <a:cubicBezTo>
                                <a:pt x="309204" y="0"/>
                                <a:pt x="384523" y="110996"/>
                                <a:pt x="459843" y="221993"/>
                              </a:cubicBezTo>
                            </a:path>
                          </a:pathLst>
                        </a:custGeom>
                        <a:noFill/>
                        <a:ln w="12700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 dirty="0"/>
                        </a:p>
                      </p:txBody>
                    </p:sp>
                  </p:grpSp>
                  <p:cxnSp>
                    <p:nvCxnSpPr>
                      <p:cNvPr id="50" name="Straight Connector 49">
                        <a:extLst>
                          <a:ext uri="{FF2B5EF4-FFF2-40B4-BE49-F238E27FC236}">
                            <a16:creationId xmlns:a16="http://schemas.microsoft.com/office/drawing/2014/main" id="{619168F6-A579-6A9F-4F30-21EB2572C875}"/>
                          </a:ext>
                        </a:extLst>
                      </p:cNvPr>
                      <p:cNvCxnSpPr/>
                      <p:nvPr/>
                    </p:nvCxnSpPr>
                    <p:spPr>
                      <a:xfrm rot="5400000">
                        <a:off x="1813007" y="463372"/>
                        <a:ext cx="377538" cy="0"/>
                      </a:xfrm>
                      <a:prstGeom prst="line">
                        <a:avLst/>
                      </a:prstGeom>
                      <a:ln w="127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1" name="Oval 50">
                        <a:extLst>
                          <a:ext uri="{FF2B5EF4-FFF2-40B4-BE49-F238E27FC236}">
                            <a16:creationId xmlns:a16="http://schemas.microsoft.com/office/drawing/2014/main" id="{2A5A9567-3395-CB31-D99B-8AD97A28D1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74497" y="655164"/>
                        <a:ext cx="457201" cy="457200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74273DDC-6DB1-FBD6-2603-60ABE31C3C6B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2665182" y="818774"/>
                    <a:ext cx="256226" cy="288377"/>
                    <a:chOff x="2442717" y="1615775"/>
                    <a:chExt cx="919690" cy="1033270"/>
                  </a:xfrm>
                </p:grpSpPr>
                <p:grpSp>
                  <p:nvGrpSpPr>
                    <p:cNvPr id="42" name="Group 41">
                      <a:extLst>
                        <a:ext uri="{FF2B5EF4-FFF2-40B4-BE49-F238E27FC236}">
                          <a16:creationId xmlns:a16="http://schemas.microsoft.com/office/drawing/2014/main" id="{4701FA9C-FA8D-6174-F1CF-7DB5244558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442717" y="1615775"/>
                      <a:ext cx="919690" cy="221985"/>
                      <a:chOff x="2442717" y="1615775"/>
                      <a:chExt cx="919690" cy="221985"/>
                    </a:xfrm>
                  </p:grpSpPr>
                  <p:sp>
                    <p:nvSpPr>
                      <p:cNvPr id="45" name="Freeform: Shape 44">
                        <a:extLst>
                          <a:ext uri="{FF2B5EF4-FFF2-40B4-BE49-F238E27FC236}">
                            <a16:creationId xmlns:a16="http://schemas.microsoft.com/office/drawing/2014/main" id="{3D4F8415-908B-4871-93EB-AC306125039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42717" y="1615775"/>
                        <a:ext cx="459845" cy="221985"/>
                      </a:xfrm>
                      <a:custGeom>
                        <a:avLst/>
                        <a:gdLst>
                          <a:gd name="connsiteX0" fmla="*/ 0 w 459843"/>
                          <a:gd name="connsiteY0" fmla="*/ 221993 h 221993"/>
                          <a:gd name="connsiteX1" fmla="*/ 232564 w 459843"/>
                          <a:gd name="connsiteY1" fmla="*/ 0 h 221993"/>
                          <a:gd name="connsiteX2" fmla="*/ 459843 w 459843"/>
                          <a:gd name="connsiteY2" fmla="*/ 221993 h 2219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59843" h="221993">
                            <a:moveTo>
                              <a:pt x="0" y="221993"/>
                            </a:moveTo>
                            <a:cubicBezTo>
                              <a:pt x="77962" y="110996"/>
                              <a:pt x="155924" y="0"/>
                              <a:pt x="232564" y="0"/>
                            </a:cubicBezTo>
                            <a:cubicBezTo>
                              <a:pt x="309204" y="0"/>
                              <a:pt x="384523" y="110996"/>
                              <a:pt x="459843" y="221993"/>
                            </a:cubicBezTo>
                          </a:path>
                        </a:pathLst>
                      </a:custGeom>
                      <a:noFill/>
                      <a:ln w="127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46" name="Freeform: Shape 45">
                        <a:extLst>
                          <a:ext uri="{FF2B5EF4-FFF2-40B4-BE49-F238E27FC236}">
                            <a16:creationId xmlns:a16="http://schemas.microsoft.com/office/drawing/2014/main" id="{5E4B200A-CB50-C8AF-3711-68B2761CA4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02566" y="1615778"/>
                        <a:ext cx="459841" cy="221982"/>
                      </a:xfrm>
                      <a:custGeom>
                        <a:avLst/>
                        <a:gdLst>
                          <a:gd name="connsiteX0" fmla="*/ 0 w 459843"/>
                          <a:gd name="connsiteY0" fmla="*/ 221993 h 221993"/>
                          <a:gd name="connsiteX1" fmla="*/ 232564 w 459843"/>
                          <a:gd name="connsiteY1" fmla="*/ 0 h 221993"/>
                          <a:gd name="connsiteX2" fmla="*/ 459843 w 459843"/>
                          <a:gd name="connsiteY2" fmla="*/ 221993 h 2219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59843" h="221993">
                            <a:moveTo>
                              <a:pt x="0" y="221993"/>
                            </a:moveTo>
                            <a:cubicBezTo>
                              <a:pt x="77962" y="110996"/>
                              <a:pt x="155924" y="0"/>
                              <a:pt x="232564" y="0"/>
                            </a:cubicBezTo>
                            <a:cubicBezTo>
                              <a:pt x="309204" y="0"/>
                              <a:pt x="384523" y="110996"/>
                              <a:pt x="459843" y="221993"/>
                            </a:cubicBezTo>
                          </a:path>
                        </a:pathLst>
                      </a:custGeom>
                      <a:noFill/>
                      <a:ln w="12700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cxnSp>
                  <p:nvCxnSpPr>
                    <p:cNvPr id="43" name="Straight Connector 42">
                      <a:extLst>
                        <a:ext uri="{FF2B5EF4-FFF2-40B4-BE49-F238E27FC236}">
                          <a16:creationId xmlns:a16="http://schemas.microsoft.com/office/drawing/2014/main" id="{6A77804C-C0F5-77B9-229C-3BB8DD1AD0E8}"/>
                        </a:ext>
                      </a:extLst>
                    </p:cNvPr>
                    <p:cNvCxnSpPr/>
                    <p:nvPr/>
                  </p:nvCxnSpPr>
                  <p:spPr>
                    <a:xfrm rot="5400000">
                      <a:off x="2713803" y="2000086"/>
                      <a:ext cx="377518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4" name="Oval 43">
                      <a:extLst>
                        <a:ext uri="{FF2B5EF4-FFF2-40B4-BE49-F238E27FC236}">
                          <a16:creationId xmlns:a16="http://schemas.microsoft.com/office/drawing/2014/main" id="{CE40C7EF-1974-480C-25DF-36BD492C5E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5277" y="2191866"/>
                      <a:ext cx="457202" cy="45717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</p:grpSp>
              <p:cxnSp>
                <p:nvCxnSpPr>
                  <p:cNvPr id="41" name="Straight Connector 40">
                    <a:extLst>
                      <a:ext uri="{FF2B5EF4-FFF2-40B4-BE49-F238E27FC236}">
                        <a16:creationId xmlns:a16="http://schemas.microsoft.com/office/drawing/2014/main" id="{FDE6658F-75A5-4FA7-B60B-A19706BF25E4}"/>
                      </a:ext>
                    </a:extLst>
                  </p:cNvPr>
                  <p:cNvCxnSpPr/>
                  <p:nvPr/>
                </p:nvCxnSpPr>
                <p:spPr>
                  <a:xfrm>
                    <a:off x="1569111" y="764437"/>
                    <a:ext cx="1179268" cy="0"/>
                  </a:xfrm>
                  <a:prstGeom prst="line">
                    <a:avLst/>
                  </a:prstGeom>
                  <a:ln w="19050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8764CA0F-F14C-A8E7-5E3C-D8612699B061}"/>
                    </a:ext>
                  </a:extLst>
                </p:cNvPr>
                <p:cNvSpPr/>
                <p:nvPr/>
              </p:nvSpPr>
              <p:spPr>
                <a:xfrm rot="20644433">
                  <a:off x="-68391" y="961803"/>
                  <a:ext cx="2394931" cy="1634734"/>
                </a:xfrm>
                <a:prstGeom prst="ellipse">
                  <a:avLst/>
                </a:prstGeom>
                <a:noFill/>
                <a:ln w="19050">
                  <a:solidFill>
                    <a:srgbClr val="FFC000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32" name="Text Box 11">
                <a:extLst>
                  <a:ext uri="{FF2B5EF4-FFF2-40B4-BE49-F238E27FC236}">
                    <a16:creationId xmlns:a16="http://schemas.microsoft.com/office/drawing/2014/main" id="{052285EE-DFAF-21E4-D0EA-AF337A14F7F2}"/>
                  </a:ext>
                </a:extLst>
              </p:cNvPr>
              <p:cNvSpPr txBox="1"/>
              <p:nvPr/>
            </p:nvSpPr>
            <p:spPr>
              <a:xfrm>
                <a:off x="37991" y="2754412"/>
                <a:ext cx="2009755" cy="1674380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45720" tIns="731520" rIns="4572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GR,ESR: HSL,LSL, NetMW  calculated as Net of Gross minus AuxLd/</a:t>
                </a:r>
                <a:r>
                  <a:rPr lang="en-US" sz="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StnLd</a:t>
                </a:r>
                <a:r>
                  <a:rPr lang="en-US" sz="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" dirty="0">
                    <a:effectLst/>
                    <a:highlight>
                      <a:srgbClr val="FFFF00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and co-located load</a:t>
                </a:r>
                <a:r>
                  <a:rPr lang="en-US" sz="8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HSL= Gross-AuxLd-LZLd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ESR in a PUN is </a:t>
                </a:r>
                <a:r>
                  <a:rPr lang="en-US" sz="800" u="sng" dirty="0">
                    <a:solidFill>
                      <a:srgbClr val="008080"/>
                    </a:solidFill>
                    <a:effectLst/>
                    <a:highlight>
                      <a:srgbClr val="FFFF00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not eligible </a:t>
                </a:r>
                <a:r>
                  <a:rPr lang="en-US" sz="8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 WSL treatment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Energy Settlements : Net at POI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4CP: Net at POI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LRS charge/credit: Net at POI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9FFC7450-2361-0CD7-09A9-F694ECCCD303}"/>
                  </a:ext>
                </a:extLst>
              </p:cNvPr>
              <p:cNvCxnSpPr/>
              <p:nvPr/>
            </p:nvCxnSpPr>
            <p:spPr>
              <a:xfrm>
                <a:off x="1201665" y="720078"/>
                <a:ext cx="367447" cy="156210"/>
              </a:xfrm>
              <a:prstGeom prst="straightConnector1">
                <a:avLst/>
              </a:prstGeom>
              <a:ln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 Box 11">
                <a:extLst>
                  <a:ext uri="{FF2B5EF4-FFF2-40B4-BE49-F238E27FC236}">
                    <a16:creationId xmlns:a16="http://schemas.microsoft.com/office/drawing/2014/main" id="{4D9B20A3-C697-8CBB-7CC9-A901140E0D16}"/>
                  </a:ext>
                </a:extLst>
              </p:cNvPr>
              <p:cNvSpPr txBox="1"/>
              <p:nvPr/>
            </p:nvSpPr>
            <p:spPr>
              <a:xfrm>
                <a:off x="755299" y="473060"/>
                <a:ext cx="445135" cy="489901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45720" tIns="45720" rIns="4572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HSL, LSL, NetMW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</p:txBody>
          </p:sp>
          <p:sp>
            <p:nvSpPr>
              <p:cNvPr id="35" name="Text Box 11">
                <a:extLst>
                  <a:ext uri="{FF2B5EF4-FFF2-40B4-BE49-F238E27FC236}">
                    <a16:creationId xmlns:a16="http://schemas.microsoft.com/office/drawing/2014/main" id="{D654DB59-F424-2B58-70C1-71C57B6EA94F}"/>
                  </a:ext>
                </a:extLst>
              </p:cNvPr>
              <p:cNvSpPr txBox="1"/>
              <p:nvPr/>
            </p:nvSpPr>
            <p:spPr>
              <a:xfrm>
                <a:off x="310387" y="2153246"/>
                <a:ext cx="221016" cy="212349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45720" tIns="45720" rIns="4572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GR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</p:txBody>
          </p:sp>
          <p:sp>
            <p:nvSpPr>
              <p:cNvPr id="36" name="Text Box 11">
                <a:extLst>
                  <a:ext uri="{FF2B5EF4-FFF2-40B4-BE49-F238E27FC236}">
                    <a16:creationId xmlns:a16="http://schemas.microsoft.com/office/drawing/2014/main" id="{1D5B5FA1-25BD-E5A9-7E12-70E9F1A349DC}"/>
                  </a:ext>
                </a:extLst>
              </p:cNvPr>
              <p:cNvSpPr txBox="1"/>
              <p:nvPr/>
            </p:nvSpPr>
            <p:spPr>
              <a:xfrm>
                <a:off x="2564812" y="1590512"/>
                <a:ext cx="272268" cy="212349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45720" tIns="45720" rIns="4572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CLR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4EA4AD4-B624-2DDD-63AC-CBCD5BC7163F}"/>
                </a:ext>
              </a:extLst>
            </p:cNvPr>
            <p:cNvGrpSpPr/>
            <p:nvPr/>
          </p:nvGrpSpPr>
          <p:grpSpPr>
            <a:xfrm>
              <a:off x="2317976" y="1430022"/>
              <a:ext cx="443980" cy="381761"/>
              <a:chOff x="2317976" y="1430022"/>
              <a:chExt cx="443980" cy="381761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3336F275-2331-AF63-8E63-ECD22802E3A4}"/>
                  </a:ext>
                </a:extLst>
              </p:cNvPr>
              <p:cNvGrpSpPr/>
              <p:nvPr/>
            </p:nvGrpSpPr>
            <p:grpSpPr>
              <a:xfrm>
                <a:off x="2317976" y="1517092"/>
                <a:ext cx="443980" cy="294691"/>
                <a:chOff x="2317976" y="1501031"/>
                <a:chExt cx="443980" cy="667811"/>
              </a:xfrm>
            </p:grpSpPr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C4FFD9C0-CC93-B564-412B-43E83E4AF074}"/>
                    </a:ext>
                  </a:extLst>
                </p:cNvPr>
                <p:cNvCxnSpPr/>
                <p:nvPr/>
              </p:nvCxnSpPr>
              <p:spPr>
                <a:xfrm>
                  <a:off x="2514020" y="1501031"/>
                  <a:ext cx="0" cy="667811"/>
                </a:xfrm>
                <a:prstGeom prst="line">
                  <a:avLst/>
                </a:prstGeom>
                <a:ln w="1905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1C52EACA-3E60-EC76-534F-81A46C8BD8B4}"/>
                    </a:ext>
                  </a:extLst>
                </p:cNvPr>
                <p:cNvCxnSpPr/>
                <p:nvPr/>
              </p:nvCxnSpPr>
              <p:spPr>
                <a:xfrm flipV="1">
                  <a:off x="2317976" y="1703865"/>
                  <a:ext cx="443980" cy="139893"/>
                </a:xfrm>
                <a:prstGeom prst="line">
                  <a:avLst/>
                </a:prstGeom>
                <a:ln w="1905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81C12437-2218-9F6B-544B-FF0546CB0BAE}"/>
                  </a:ext>
                </a:extLst>
              </p:cNvPr>
              <p:cNvCxnSpPr/>
              <p:nvPr/>
            </p:nvCxnSpPr>
            <p:spPr>
              <a:xfrm flipV="1">
                <a:off x="2515224" y="1430022"/>
                <a:ext cx="142733" cy="178408"/>
              </a:xfrm>
              <a:prstGeom prst="straightConnector1">
                <a:avLst/>
              </a:prstGeom>
              <a:ln w="9525"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 Box 11">
              <a:extLst>
                <a:ext uri="{FF2B5EF4-FFF2-40B4-BE49-F238E27FC236}">
                  <a16:creationId xmlns:a16="http://schemas.microsoft.com/office/drawing/2014/main" id="{98C2FA99-C81A-10AB-8A23-8BABD7786E48}"/>
                </a:ext>
              </a:extLst>
            </p:cNvPr>
            <p:cNvSpPr txBox="1"/>
            <p:nvPr/>
          </p:nvSpPr>
          <p:spPr>
            <a:xfrm>
              <a:off x="-34014" y="-5097"/>
              <a:ext cx="1186815" cy="448066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45720" tIns="9144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PUN</a:t>
              </a:r>
              <a:r>
                <a:rPr lang="en-US" sz="1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n-US" sz="12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2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DF8F393-8B6B-FC43-AECC-CECC795C9992}"/>
              </a:ext>
            </a:extLst>
          </p:cNvPr>
          <p:cNvCxnSpPr/>
          <p:nvPr/>
        </p:nvCxnSpPr>
        <p:spPr>
          <a:xfrm>
            <a:off x="1626510" y="2770903"/>
            <a:ext cx="0" cy="35982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C10B94EF-BDDF-0B38-AD8F-C2792DFF474C}"/>
              </a:ext>
            </a:extLst>
          </p:cNvPr>
          <p:cNvSpPr/>
          <p:nvPr/>
        </p:nvSpPr>
        <p:spPr>
          <a:xfrm>
            <a:off x="1452205" y="3130590"/>
            <a:ext cx="341882" cy="32722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C5FF1928-7333-3821-BA1B-6C9DFBB25E45}"/>
              </a:ext>
            </a:extLst>
          </p:cNvPr>
          <p:cNvSpPr txBox="1"/>
          <p:nvPr/>
        </p:nvSpPr>
        <p:spPr>
          <a:xfrm>
            <a:off x="1515658" y="3181127"/>
            <a:ext cx="278429" cy="212734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endParaRPr lang="en-US" sz="1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005FE0E-89CC-13DA-6D55-5C930C68EA3F}"/>
              </a:ext>
            </a:extLst>
          </p:cNvPr>
          <p:cNvCxnSpPr/>
          <p:nvPr/>
        </p:nvCxnSpPr>
        <p:spPr>
          <a:xfrm flipV="1">
            <a:off x="1298297" y="3654284"/>
            <a:ext cx="129575" cy="138752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55B3AAD-1AEB-9857-81D9-1C89CA34793F}"/>
              </a:ext>
            </a:extLst>
          </p:cNvPr>
          <p:cNvSpPr/>
          <p:nvPr/>
        </p:nvSpPr>
        <p:spPr>
          <a:xfrm>
            <a:off x="304800" y="959096"/>
            <a:ext cx="3343275" cy="46672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3231A2F7-9CCE-1468-1EB1-C10DDFB83BCE}"/>
              </a:ext>
            </a:extLst>
          </p:cNvPr>
          <p:cNvSpPr txBox="1"/>
          <p:nvPr/>
        </p:nvSpPr>
        <p:spPr>
          <a:xfrm>
            <a:off x="2419351" y="982909"/>
            <a:ext cx="1152525" cy="56673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45720" tIns="2743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Reactive</a:t>
            </a:r>
            <a:r>
              <a:rPr lang="en-US" sz="1000" u="sng" dirty="0">
                <a:solidFill>
                  <a:srgbClr val="0080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Power requirements measured at POIB</a:t>
            </a:r>
            <a:endParaRPr lang="en-US" sz="1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D264D34-9A04-B105-E441-14D5D239CB6D}"/>
              </a:ext>
            </a:extLst>
          </p:cNvPr>
          <p:cNvCxnSpPr/>
          <p:nvPr/>
        </p:nvCxnSpPr>
        <p:spPr>
          <a:xfrm flipH="1">
            <a:off x="2147889" y="1149596"/>
            <a:ext cx="256175" cy="44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2887B1D-AF57-7888-742D-299CE7470E0E}"/>
              </a:ext>
            </a:extLst>
          </p:cNvPr>
          <p:cNvCxnSpPr/>
          <p:nvPr/>
        </p:nvCxnSpPr>
        <p:spPr>
          <a:xfrm>
            <a:off x="2462214" y="2506909"/>
            <a:ext cx="109537" cy="45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3355B22-1AE7-27C4-7CEF-B14F8DE66120}"/>
              </a:ext>
            </a:extLst>
          </p:cNvPr>
          <p:cNvGrpSpPr/>
          <p:nvPr/>
        </p:nvGrpSpPr>
        <p:grpSpPr>
          <a:xfrm>
            <a:off x="4898166" y="1035296"/>
            <a:ext cx="3276600" cy="4629150"/>
            <a:chOff x="0" y="0"/>
            <a:chExt cx="3276600" cy="462915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6A203DE7-3952-48F4-282A-F0BCDFC04FEE}"/>
                </a:ext>
              </a:extLst>
            </p:cNvPr>
            <p:cNvGrpSpPr/>
            <p:nvPr/>
          </p:nvGrpSpPr>
          <p:grpSpPr>
            <a:xfrm>
              <a:off x="0" y="0"/>
              <a:ext cx="3276600" cy="4629151"/>
              <a:chOff x="0" y="0"/>
              <a:chExt cx="3276600" cy="4629151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E8A8D8B5-9DAE-91AF-E9C4-C76BAF23EA7D}"/>
                  </a:ext>
                </a:extLst>
              </p:cNvPr>
              <p:cNvGrpSpPr/>
              <p:nvPr/>
            </p:nvGrpSpPr>
            <p:grpSpPr>
              <a:xfrm>
                <a:off x="0" y="0"/>
                <a:ext cx="3276600" cy="4629151"/>
                <a:chOff x="0" y="0"/>
                <a:chExt cx="3276600" cy="4465650"/>
              </a:xfrm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36D5B00C-55F6-6C09-637C-1491F7240B53}"/>
                    </a:ext>
                  </a:extLst>
                </p:cNvPr>
                <p:cNvGrpSpPr/>
                <p:nvPr/>
              </p:nvGrpSpPr>
              <p:grpSpPr>
                <a:xfrm>
                  <a:off x="95250" y="69850"/>
                  <a:ext cx="3011488" cy="4248775"/>
                  <a:chOff x="0" y="0"/>
                  <a:chExt cx="3011488" cy="4248775"/>
                </a:xfrm>
              </p:grpSpPr>
              <p:grpSp>
                <p:nvGrpSpPr>
                  <p:cNvPr id="77" name="Group 76">
                    <a:extLst>
                      <a:ext uri="{FF2B5EF4-FFF2-40B4-BE49-F238E27FC236}">
                        <a16:creationId xmlns:a16="http://schemas.microsoft.com/office/drawing/2014/main" id="{6B31CDCD-AFED-1661-445C-9AB5A5C77ED8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0"/>
                    <a:ext cx="3011488" cy="4248775"/>
                    <a:chOff x="-76684" y="0"/>
                    <a:chExt cx="3013835" cy="4237860"/>
                  </a:xfrm>
                </p:grpSpPr>
                <p:sp>
                  <p:nvSpPr>
                    <p:cNvPr id="89" name="Text Box 11">
                      <a:extLst>
                        <a:ext uri="{FF2B5EF4-FFF2-40B4-BE49-F238E27FC236}">
                          <a16:creationId xmlns:a16="http://schemas.microsoft.com/office/drawing/2014/main" id="{F29BACD5-6C02-5326-A5E0-DF6C919F273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21088" y="2355215"/>
                      <a:ext cx="635635" cy="203835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45720" tIns="45720" rIns="4572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AuxLd/StnLd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p:txBody>
                </p:sp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7BADC260-55CA-2F37-CB4C-A0BBC6E3FCD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76684" y="0"/>
                      <a:ext cx="3013835" cy="4237860"/>
                      <a:chOff x="-76684" y="0"/>
                      <a:chExt cx="3013835" cy="4238824"/>
                    </a:xfrm>
                  </p:grpSpPr>
                  <p:grpSp>
                    <p:nvGrpSpPr>
                      <p:cNvPr id="91" name="Group 90">
                        <a:extLst>
                          <a:ext uri="{FF2B5EF4-FFF2-40B4-BE49-F238E27FC236}">
                            <a16:creationId xmlns:a16="http://schemas.microsoft.com/office/drawing/2014/main" id="{EE4D6DE5-E144-DD95-601A-4CF0DFD41C3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-76684" y="0"/>
                        <a:ext cx="3013835" cy="4238824"/>
                        <a:chOff x="-76693" y="0"/>
                        <a:chExt cx="3014176" cy="4239345"/>
                      </a:xfrm>
                    </p:grpSpPr>
                    <p:grpSp>
                      <p:nvGrpSpPr>
                        <p:cNvPr id="98" name="Group 97">
                          <a:extLst>
                            <a:ext uri="{FF2B5EF4-FFF2-40B4-BE49-F238E27FC236}">
                              <a16:creationId xmlns:a16="http://schemas.microsoft.com/office/drawing/2014/main" id="{EDAE622E-306D-390D-DB4E-272CBACA0D9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-76693" y="0"/>
                          <a:ext cx="3014176" cy="2537367"/>
                          <a:chOff x="-76693" y="0"/>
                          <a:chExt cx="3014176" cy="2537367"/>
                        </a:xfrm>
                      </p:grpSpPr>
                      <p:grpSp>
                        <p:nvGrpSpPr>
                          <p:cNvPr id="104" name="Group 103">
                            <a:extLst>
                              <a:ext uri="{FF2B5EF4-FFF2-40B4-BE49-F238E27FC236}">
                                <a16:creationId xmlns:a16="http://schemas.microsoft.com/office/drawing/2014/main" id="{8F83785E-1F89-91DC-CBFD-494C7D06F38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30429" y="0"/>
                            <a:ext cx="2707054" cy="2429240"/>
                            <a:chOff x="230429" y="0"/>
                            <a:chExt cx="2707054" cy="2429240"/>
                          </a:xfrm>
                        </p:grpSpPr>
                        <p:grpSp>
                          <p:nvGrpSpPr>
                            <p:cNvPr id="106" name="Group 105">
                              <a:extLst>
                                <a:ext uri="{FF2B5EF4-FFF2-40B4-BE49-F238E27FC236}">
                                  <a16:creationId xmlns:a16="http://schemas.microsoft.com/office/drawing/2014/main" id="{86E9C492-1269-21B0-927D-A9F10378C5D8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30429" y="0"/>
                              <a:ext cx="2429613" cy="2429240"/>
                              <a:chOff x="230429" y="0"/>
                              <a:chExt cx="2430604" cy="2429370"/>
                            </a:xfrm>
                          </p:grpSpPr>
                          <p:grpSp>
                            <p:nvGrpSpPr>
                              <p:cNvPr id="114" name="Group 113">
                                <a:extLst>
                                  <a:ext uri="{FF2B5EF4-FFF2-40B4-BE49-F238E27FC236}">
                                    <a16:creationId xmlns:a16="http://schemas.microsoft.com/office/drawing/2014/main" id="{2C22E45F-EE5B-FECA-B855-F2832B0F11D8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230429" y="0"/>
                                <a:ext cx="2430604" cy="2429370"/>
                                <a:chOff x="230429" y="0"/>
                                <a:chExt cx="3242176" cy="3395535"/>
                              </a:xfrm>
                            </p:grpSpPr>
                            <p:sp>
                              <p:nvSpPr>
                                <p:cNvPr id="121" name="Oval 120">
                                  <a:extLst>
                                    <a:ext uri="{FF2B5EF4-FFF2-40B4-BE49-F238E27FC236}">
                                      <a16:creationId xmlns:a16="http://schemas.microsoft.com/office/drawing/2014/main" id="{C917E5F3-F59F-AC01-B153-C419A66789F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255550" y="2938970"/>
                                  <a:ext cx="456565" cy="456565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19050">
                                  <a:solidFill>
                                    <a:schemeClr val="accent1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15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en-US" dirty="0"/>
                                </a:p>
                              </p:txBody>
                            </p:sp>
                            <p:cxnSp>
                              <p:nvCxnSpPr>
                                <p:cNvPr id="122" name="Straight Connector 121">
                                  <a:extLst>
                                    <a:ext uri="{FF2B5EF4-FFF2-40B4-BE49-F238E27FC236}">
                                      <a16:creationId xmlns:a16="http://schemas.microsoft.com/office/drawing/2014/main" id="{33C1236D-1778-DB28-83CD-86DB85F27B66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481638" y="2424442"/>
                                  <a:ext cx="0" cy="502038"/>
                                </a:xfrm>
                                <a:prstGeom prst="line">
                                  <a:avLst/>
                                </a:prstGeom>
                                <a:ln w="19050">
                                  <a:solidFill>
                                    <a:schemeClr val="accent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23" name="Straight Connector 122">
                                  <a:extLst>
                                    <a:ext uri="{FF2B5EF4-FFF2-40B4-BE49-F238E27FC236}">
                                      <a16:creationId xmlns:a16="http://schemas.microsoft.com/office/drawing/2014/main" id="{774AD665-46C8-99E4-5BC6-A530827175CC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V="1">
                                  <a:off x="230429" y="2424441"/>
                                  <a:ext cx="2112634" cy="441"/>
                                </a:xfrm>
                                <a:prstGeom prst="line">
                                  <a:avLst/>
                                </a:prstGeom>
                                <a:ln w="19050">
                                  <a:solidFill>
                                    <a:schemeClr val="accent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24" name="Straight Connector 123">
                                  <a:extLst>
                                    <a:ext uri="{FF2B5EF4-FFF2-40B4-BE49-F238E27FC236}">
                                      <a16:creationId xmlns:a16="http://schemas.microsoft.com/office/drawing/2014/main" id="{C585CE35-B362-33D6-0632-066579714CC7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2204978" y="2424441"/>
                                  <a:ext cx="0" cy="933449"/>
                                </a:xfrm>
                                <a:prstGeom prst="line">
                                  <a:avLst/>
                                </a:prstGeom>
                                <a:ln w="19050">
                                  <a:tailEnd type="triangle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25" name="Straight Connector 124">
                                  <a:extLst>
                                    <a:ext uri="{FF2B5EF4-FFF2-40B4-BE49-F238E27FC236}">
                                      <a16:creationId xmlns:a16="http://schemas.microsoft.com/office/drawing/2014/main" id="{DF920354-9B35-2F4A-5AD2-558744EA9497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1009177" y="1656183"/>
                                  <a:ext cx="0" cy="770890"/>
                                </a:xfrm>
                                <a:prstGeom prst="line">
                                  <a:avLst/>
                                </a:prstGeom>
                                <a:ln w="19050"/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26" name="Straight Connector 125">
                                  <a:extLst>
                                    <a:ext uri="{FF2B5EF4-FFF2-40B4-BE49-F238E27FC236}">
                                      <a16:creationId xmlns:a16="http://schemas.microsoft.com/office/drawing/2014/main" id="{D9700FEC-C76C-A253-6470-DAEB6D277A48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V="1">
                                  <a:off x="748808" y="1650321"/>
                                  <a:ext cx="2092679" cy="838"/>
                                </a:xfrm>
                                <a:prstGeom prst="line">
                                  <a:avLst/>
                                </a:prstGeom>
                                <a:ln w="19050">
                                  <a:solidFill>
                                    <a:schemeClr val="accent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27" name="Straight Connector 126">
                                  <a:extLst>
                                    <a:ext uri="{FF2B5EF4-FFF2-40B4-BE49-F238E27FC236}">
                                      <a16:creationId xmlns:a16="http://schemas.microsoft.com/office/drawing/2014/main" id="{13BE30EB-52EE-02C3-C762-88CECE2908AD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2655530" y="1651160"/>
                                  <a:ext cx="0" cy="933449"/>
                                </a:xfrm>
                                <a:prstGeom prst="line">
                                  <a:avLst/>
                                </a:prstGeom>
                                <a:ln w="19050">
                                  <a:tailEnd type="triangle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28" name="Straight Connector 127">
                                  <a:extLst>
                                    <a:ext uri="{FF2B5EF4-FFF2-40B4-BE49-F238E27FC236}">
                                      <a16:creationId xmlns:a16="http://schemas.microsoft.com/office/drawing/2014/main" id="{4ED5E5CE-A517-1ACA-30BD-5832CFB10099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3472605" y="1083257"/>
                                  <a:ext cx="0" cy="933576"/>
                                </a:xfrm>
                                <a:prstGeom prst="line">
                                  <a:avLst/>
                                </a:prstGeom>
                                <a:ln w="19050">
                                  <a:tailEnd type="triangle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29" name="Straight Connector 128">
                                  <a:extLst>
                                    <a:ext uri="{FF2B5EF4-FFF2-40B4-BE49-F238E27FC236}">
                                      <a16:creationId xmlns:a16="http://schemas.microsoft.com/office/drawing/2014/main" id="{66EEEE27-8D33-7537-BB34-B3068DEE752B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2014011" y="0"/>
                                  <a:ext cx="0" cy="1650321"/>
                                </a:xfrm>
                                <a:prstGeom prst="line">
                                  <a:avLst/>
                                </a:prstGeom>
                                <a:ln w="19050"/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grpSp>
                              <p:nvGrpSpPr>
                                <p:cNvPr id="130" name="Group 129">
                                  <a:extLst>
                                    <a:ext uri="{FF2B5EF4-FFF2-40B4-BE49-F238E27FC236}">
                                      <a16:creationId xmlns:a16="http://schemas.microsoft.com/office/drawing/2014/main" id="{71286484-B791-2C21-DEFF-FBE650F4E906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1627150" y="458206"/>
                                  <a:ext cx="765175" cy="346074"/>
                                  <a:chOff x="1627150" y="458206"/>
                                  <a:chExt cx="765392" cy="346430"/>
                                </a:xfrm>
                              </p:grpSpPr>
                              <p:cxnSp>
                                <p:nvCxnSpPr>
                                  <p:cNvPr id="131" name="Straight Connector 130">
                                    <a:extLst>
                                      <a:ext uri="{FF2B5EF4-FFF2-40B4-BE49-F238E27FC236}">
                                        <a16:creationId xmlns:a16="http://schemas.microsoft.com/office/drawing/2014/main" id="{AA6C4015-D60B-E4EF-8B9E-466393258354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V="1">
                                    <a:off x="1627150" y="458206"/>
                                    <a:ext cx="193451" cy="342900"/>
                                  </a:xfrm>
                                  <a:prstGeom prst="line">
                                    <a:avLst/>
                                  </a:prstGeom>
                                  <a:ln w="19050">
                                    <a:solidFill>
                                      <a:schemeClr val="accent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132" name="Straight Connector 131">
                                    <a:extLst>
                                      <a:ext uri="{FF2B5EF4-FFF2-40B4-BE49-F238E27FC236}">
                                        <a16:creationId xmlns:a16="http://schemas.microsoft.com/office/drawing/2014/main" id="{B4376F34-FA80-D2F6-96F8-F68C8082A7D7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H="1" flipV="1">
                                    <a:off x="1821328" y="458206"/>
                                    <a:ext cx="193451" cy="342899"/>
                                  </a:xfrm>
                                  <a:prstGeom prst="line">
                                    <a:avLst/>
                                  </a:prstGeom>
                                  <a:ln w="19050">
                                    <a:solidFill>
                                      <a:schemeClr val="accent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133" name="Straight Connector 132">
                                    <a:extLst>
                                      <a:ext uri="{FF2B5EF4-FFF2-40B4-BE49-F238E27FC236}">
                                        <a16:creationId xmlns:a16="http://schemas.microsoft.com/office/drawing/2014/main" id="{5F1BEB65-6CBA-F2CD-B472-144D71D0BC56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V="1">
                                    <a:off x="2004913" y="458206"/>
                                    <a:ext cx="193039" cy="342901"/>
                                  </a:xfrm>
                                  <a:prstGeom prst="line">
                                    <a:avLst/>
                                  </a:prstGeom>
                                  <a:ln w="19050">
                                    <a:solidFill>
                                      <a:schemeClr val="accent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134" name="Straight Connector 133">
                                    <a:extLst>
                                      <a:ext uri="{FF2B5EF4-FFF2-40B4-BE49-F238E27FC236}">
                                        <a16:creationId xmlns:a16="http://schemas.microsoft.com/office/drawing/2014/main" id="{6F10B4F0-0FA2-EC05-FE77-DBD7C9F88D75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H="1" flipV="1">
                                    <a:off x="2199091" y="461737"/>
                                    <a:ext cx="193451" cy="342899"/>
                                  </a:xfrm>
                                  <a:prstGeom prst="line">
                                    <a:avLst/>
                                  </a:prstGeom>
                                  <a:ln w="19050">
                                    <a:solidFill>
                                      <a:schemeClr val="accent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</p:grpSp>
                          </p:grpSp>
                          <p:grpSp>
                            <p:nvGrpSpPr>
                              <p:cNvPr id="115" name="Group 114">
                                <a:extLst>
                                  <a:ext uri="{FF2B5EF4-FFF2-40B4-BE49-F238E27FC236}">
                                    <a16:creationId xmlns:a16="http://schemas.microsoft.com/office/drawing/2014/main" id="{7C18D26D-4805-4438-33AE-A797EFF63461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 rot="16200000">
                                <a:off x="1541936" y="79037"/>
                                <a:ext cx="256224" cy="288376"/>
                                <a:chOff x="1541933" y="79036"/>
                                <a:chExt cx="919686" cy="1033328"/>
                              </a:xfrm>
                            </p:grpSpPr>
                            <p:grpSp>
                              <p:nvGrpSpPr>
                                <p:cNvPr id="116" name="Group 115">
                                  <a:extLst>
                                    <a:ext uri="{FF2B5EF4-FFF2-40B4-BE49-F238E27FC236}">
                                      <a16:creationId xmlns:a16="http://schemas.microsoft.com/office/drawing/2014/main" id="{B6923C04-F720-1DD0-01B3-66C71258A62D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1541933" y="79036"/>
                                  <a:ext cx="919686" cy="222013"/>
                                  <a:chOff x="1541933" y="79036"/>
                                  <a:chExt cx="919686" cy="222013"/>
                                </a:xfrm>
                              </p:grpSpPr>
                              <p:sp>
                                <p:nvSpPr>
                                  <p:cNvPr id="119" name="Freeform: Shape 118">
                                    <a:extLst>
                                      <a:ext uri="{FF2B5EF4-FFF2-40B4-BE49-F238E27FC236}">
                                        <a16:creationId xmlns:a16="http://schemas.microsoft.com/office/drawing/2014/main" id="{AC37CE8B-EFC6-8AF1-70DF-0A60B9AF28AA}"/>
                                      </a:ext>
                                    </a:extLst>
                                  </p:cNvPr>
                                  <p:cNvSpPr/>
                                  <p:nvPr/>
                                </p:nvSpPr>
                                <p:spPr>
                                  <a:xfrm>
                                    <a:off x="1541933" y="79056"/>
                                    <a:ext cx="459843" cy="221993"/>
                                  </a:xfrm>
                                  <a:custGeom>
                                    <a:avLst/>
                                    <a:gdLst>
                                      <a:gd name="connsiteX0" fmla="*/ 0 w 459843"/>
                                      <a:gd name="connsiteY0" fmla="*/ 221993 h 221993"/>
                                      <a:gd name="connsiteX1" fmla="*/ 232564 w 459843"/>
                                      <a:gd name="connsiteY1" fmla="*/ 0 h 221993"/>
                                      <a:gd name="connsiteX2" fmla="*/ 459843 w 459843"/>
                                      <a:gd name="connsiteY2" fmla="*/ 221993 h 221993"/>
                                    </a:gdLst>
                                    <a:ahLst/>
                                    <a:cxnLst>
                                      <a:cxn ang="0">
                                        <a:pos x="connsiteX0" y="connsiteY0"/>
                                      </a:cxn>
                                      <a:cxn ang="0">
                                        <a:pos x="connsiteX1" y="connsiteY1"/>
                                      </a:cxn>
                                      <a:cxn ang="0">
                                        <a:pos x="connsiteX2" y="connsiteY2"/>
                                      </a:cxn>
                                    </a:cxnLst>
                                    <a:rect l="l" t="t" r="r" b="b"/>
                                    <a:pathLst>
                                      <a:path w="459843" h="221993">
                                        <a:moveTo>
                                          <a:pt x="0" y="221993"/>
                                        </a:moveTo>
                                        <a:cubicBezTo>
                                          <a:pt x="77962" y="110996"/>
                                          <a:pt x="155924" y="0"/>
                                          <a:pt x="232564" y="0"/>
                                        </a:cubicBezTo>
                                        <a:cubicBezTo>
                                          <a:pt x="309204" y="0"/>
                                          <a:pt x="384523" y="110996"/>
                                          <a:pt x="459843" y="221993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FF0000"/>
                                    </a:solidFill>
                                  </a:ln>
                                </p:spPr>
                                <p:style>
                                  <a:lnRef idx="2">
                                    <a:schemeClr val="accent1">
                                      <a:shade val="15000"/>
                                    </a:schemeClr>
                                  </a:lnRef>
                                  <a:fillRef idx="1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 dirty="0"/>
                                  </a:p>
                                </p:txBody>
                              </p:sp>
                              <p:sp>
                                <p:nvSpPr>
                                  <p:cNvPr id="120" name="Freeform: Shape 119">
                                    <a:extLst>
                                      <a:ext uri="{FF2B5EF4-FFF2-40B4-BE49-F238E27FC236}">
                                        <a16:creationId xmlns:a16="http://schemas.microsoft.com/office/drawing/2014/main" id="{926FCE3F-C167-793E-61B0-DA3EE8025217}"/>
                                      </a:ext>
                                    </a:extLst>
                                  </p:cNvPr>
                                  <p:cNvSpPr/>
                                  <p:nvPr/>
                                </p:nvSpPr>
                                <p:spPr>
                                  <a:xfrm>
                                    <a:off x="2001776" y="79036"/>
                                    <a:ext cx="459843" cy="221992"/>
                                  </a:xfrm>
                                  <a:custGeom>
                                    <a:avLst/>
                                    <a:gdLst>
                                      <a:gd name="connsiteX0" fmla="*/ 0 w 459843"/>
                                      <a:gd name="connsiteY0" fmla="*/ 221993 h 221993"/>
                                      <a:gd name="connsiteX1" fmla="*/ 232564 w 459843"/>
                                      <a:gd name="connsiteY1" fmla="*/ 0 h 221993"/>
                                      <a:gd name="connsiteX2" fmla="*/ 459843 w 459843"/>
                                      <a:gd name="connsiteY2" fmla="*/ 221993 h 221993"/>
                                    </a:gdLst>
                                    <a:ahLst/>
                                    <a:cxnLst>
                                      <a:cxn ang="0">
                                        <a:pos x="connsiteX0" y="connsiteY0"/>
                                      </a:cxn>
                                      <a:cxn ang="0">
                                        <a:pos x="connsiteX1" y="connsiteY1"/>
                                      </a:cxn>
                                      <a:cxn ang="0">
                                        <a:pos x="connsiteX2" y="connsiteY2"/>
                                      </a:cxn>
                                    </a:cxnLst>
                                    <a:rect l="l" t="t" r="r" b="b"/>
                                    <a:pathLst>
                                      <a:path w="459843" h="221993">
                                        <a:moveTo>
                                          <a:pt x="0" y="221993"/>
                                        </a:moveTo>
                                        <a:cubicBezTo>
                                          <a:pt x="77962" y="110996"/>
                                          <a:pt x="155924" y="0"/>
                                          <a:pt x="232564" y="0"/>
                                        </a:cubicBezTo>
                                        <a:cubicBezTo>
                                          <a:pt x="309204" y="0"/>
                                          <a:pt x="384523" y="110996"/>
                                          <a:pt x="459843" y="221993"/>
                                        </a:cubicBezTo>
                                      </a:path>
                                    </a:pathLst>
                                  </a:custGeom>
                                  <a:noFill/>
                                  <a:ln w="12700">
                                    <a:solidFill>
                                      <a:srgbClr val="FF0000"/>
                                    </a:solidFill>
                                  </a:ln>
                                </p:spPr>
                                <p:style>
                                  <a:lnRef idx="2">
                                    <a:schemeClr val="accent1">
                                      <a:shade val="15000"/>
                                    </a:schemeClr>
                                  </a:lnRef>
                                  <a:fillRef idx="1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 dirty="0"/>
                                  </a:p>
                                </p:txBody>
                              </p:sp>
                            </p:grpSp>
                            <p:cxnSp>
                              <p:nvCxnSpPr>
                                <p:cNvPr id="117" name="Straight Connector 116">
                                  <a:extLst>
                                    <a:ext uri="{FF2B5EF4-FFF2-40B4-BE49-F238E27FC236}">
                                      <a16:creationId xmlns:a16="http://schemas.microsoft.com/office/drawing/2014/main" id="{62BE2F0B-3B8E-64EC-7CC7-29299095533E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rot="5400000">
                                  <a:off x="1813007" y="463372"/>
                                  <a:ext cx="377538" cy="0"/>
                                </a:xfrm>
                                <a:prstGeom prst="line">
                                  <a:avLst/>
                                </a:prstGeom>
                                <a:ln w="12700">
                                  <a:solidFill>
                                    <a:srgbClr val="FF0000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118" name="Oval 117">
                                  <a:extLst>
                                    <a:ext uri="{FF2B5EF4-FFF2-40B4-BE49-F238E27FC236}">
                                      <a16:creationId xmlns:a16="http://schemas.microsoft.com/office/drawing/2014/main" id="{6829DC2F-7FAA-A885-2DDE-2E113A4CF7A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774497" y="655164"/>
                                  <a:ext cx="457201" cy="457200"/>
                                </a:xfrm>
                                <a:prstGeom prst="ellipse">
                                  <a:avLst/>
                                </a:prstGeom>
                                <a:noFill/>
                                <a:ln w="12700">
                                  <a:solidFill>
                                    <a:srgbClr val="FF0000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15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en-US" dirty="0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107" name="Group 106">
                              <a:extLst>
                                <a:ext uri="{FF2B5EF4-FFF2-40B4-BE49-F238E27FC236}">
                                  <a16:creationId xmlns:a16="http://schemas.microsoft.com/office/drawing/2014/main" id="{963352D5-FE8E-2000-82A7-D5FC3310F03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 rot="16200000">
                              <a:off x="2665182" y="818774"/>
                              <a:ext cx="256226" cy="288377"/>
                              <a:chOff x="2442717" y="1615775"/>
                              <a:chExt cx="919690" cy="1033270"/>
                            </a:xfrm>
                          </p:grpSpPr>
                          <p:grpSp>
                            <p:nvGrpSpPr>
                              <p:cNvPr id="109" name="Group 108">
                                <a:extLst>
                                  <a:ext uri="{FF2B5EF4-FFF2-40B4-BE49-F238E27FC236}">
                                    <a16:creationId xmlns:a16="http://schemas.microsoft.com/office/drawing/2014/main" id="{9434CCB9-DDAB-02AE-C929-AA57034EE5FD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2442717" y="1615775"/>
                                <a:ext cx="919690" cy="221985"/>
                                <a:chOff x="2442717" y="1615775"/>
                                <a:chExt cx="919690" cy="221985"/>
                              </a:xfrm>
                            </p:grpSpPr>
                            <p:sp>
                              <p:nvSpPr>
                                <p:cNvPr id="112" name="Freeform: Shape 111">
                                  <a:extLst>
                                    <a:ext uri="{FF2B5EF4-FFF2-40B4-BE49-F238E27FC236}">
                                      <a16:creationId xmlns:a16="http://schemas.microsoft.com/office/drawing/2014/main" id="{73248B72-C69B-19DC-B1B1-745E73735DE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2442717" y="1615775"/>
                                  <a:ext cx="459845" cy="221985"/>
                                </a:xfrm>
                                <a:custGeom>
                                  <a:avLst/>
                                  <a:gdLst>
                                    <a:gd name="connsiteX0" fmla="*/ 0 w 459843"/>
                                    <a:gd name="connsiteY0" fmla="*/ 221993 h 221993"/>
                                    <a:gd name="connsiteX1" fmla="*/ 232564 w 459843"/>
                                    <a:gd name="connsiteY1" fmla="*/ 0 h 221993"/>
                                    <a:gd name="connsiteX2" fmla="*/ 459843 w 459843"/>
                                    <a:gd name="connsiteY2" fmla="*/ 221993 h 221993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</a:cxnLst>
                                  <a:rect l="l" t="t" r="r" b="b"/>
                                  <a:pathLst>
                                    <a:path w="459843" h="221993">
                                      <a:moveTo>
                                        <a:pt x="0" y="221993"/>
                                      </a:moveTo>
                                      <a:cubicBezTo>
                                        <a:pt x="77962" y="110996"/>
                                        <a:pt x="155924" y="0"/>
                                        <a:pt x="232564" y="0"/>
                                      </a:cubicBezTo>
                                      <a:cubicBezTo>
                                        <a:pt x="309204" y="0"/>
                                        <a:pt x="384523" y="110996"/>
                                        <a:pt x="459843" y="221993"/>
                                      </a:cubicBezTo>
                                    </a:path>
                                  </a:pathLst>
                                </a:custGeom>
                                <a:noFill/>
                                <a:ln w="12700">
                                  <a:solidFill>
                                    <a:srgbClr val="FF0000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15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en-US" dirty="0"/>
                                </a:p>
                              </p:txBody>
                            </p:sp>
                            <p:sp>
                              <p:nvSpPr>
                                <p:cNvPr id="113" name="Freeform: Shape 112">
                                  <a:extLst>
                                    <a:ext uri="{FF2B5EF4-FFF2-40B4-BE49-F238E27FC236}">
                                      <a16:creationId xmlns:a16="http://schemas.microsoft.com/office/drawing/2014/main" id="{C0B9732A-15D6-6761-7EF1-238A93E8AE4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2902566" y="1615778"/>
                                  <a:ext cx="459841" cy="221982"/>
                                </a:xfrm>
                                <a:custGeom>
                                  <a:avLst/>
                                  <a:gdLst>
                                    <a:gd name="connsiteX0" fmla="*/ 0 w 459843"/>
                                    <a:gd name="connsiteY0" fmla="*/ 221993 h 221993"/>
                                    <a:gd name="connsiteX1" fmla="*/ 232564 w 459843"/>
                                    <a:gd name="connsiteY1" fmla="*/ 0 h 221993"/>
                                    <a:gd name="connsiteX2" fmla="*/ 459843 w 459843"/>
                                    <a:gd name="connsiteY2" fmla="*/ 221993 h 221993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</a:cxnLst>
                                  <a:rect l="l" t="t" r="r" b="b"/>
                                  <a:pathLst>
                                    <a:path w="459843" h="221993">
                                      <a:moveTo>
                                        <a:pt x="0" y="221993"/>
                                      </a:moveTo>
                                      <a:cubicBezTo>
                                        <a:pt x="77962" y="110996"/>
                                        <a:pt x="155924" y="0"/>
                                        <a:pt x="232564" y="0"/>
                                      </a:cubicBezTo>
                                      <a:cubicBezTo>
                                        <a:pt x="309204" y="0"/>
                                        <a:pt x="384523" y="110996"/>
                                        <a:pt x="459843" y="221993"/>
                                      </a:cubicBezTo>
                                    </a:path>
                                  </a:pathLst>
                                </a:custGeom>
                                <a:noFill/>
                                <a:ln w="12700">
                                  <a:solidFill>
                                    <a:srgbClr val="FF0000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15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en-US" dirty="0"/>
                                </a:p>
                              </p:txBody>
                            </p:sp>
                          </p:grpSp>
                          <p:cxnSp>
                            <p:nvCxnSpPr>
                              <p:cNvPr id="110" name="Straight Connector 109">
                                <a:extLst>
                                  <a:ext uri="{FF2B5EF4-FFF2-40B4-BE49-F238E27FC236}">
                                    <a16:creationId xmlns:a16="http://schemas.microsoft.com/office/drawing/2014/main" id="{BAF9DBA9-B642-82F1-D2AF-3987AA6D11EE}"/>
                                  </a:ext>
                                </a:extLst>
                              </p:cNvPr>
                              <p:cNvCxnSpPr/>
                              <p:nvPr/>
                            </p:nvCxnSpPr>
                            <p:spPr>
                              <a:xfrm rot="5400000">
                                <a:off x="2713803" y="2000086"/>
                                <a:ext cx="377518" cy="0"/>
                              </a:xfrm>
                              <a:prstGeom prst="line">
                                <a:avLst/>
                              </a:prstGeom>
                              <a:ln w="12700">
                                <a:solidFill>
                                  <a:srgbClr val="FF000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sp>
                            <p:nvSpPr>
                              <p:cNvPr id="111" name="Oval 110">
                                <a:extLst>
                                  <a:ext uri="{FF2B5EF4-FFF2-40B4-BE49-F238E27FC236}">
                                    <a16:creationId xmlns:a16="http://schemas.microsoft.com/office/drawing/2014/main" id="{2984E32D-647E-6F8A-394F-4DE67448E48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2675277" y="2191866"/>
                                <a:ext cx="457202" cy="457179"/>
                              </a:xfrm>
                              <a:prstGeom prst="ellipse">
                                <a:avLst/>
                              </a:prstGeom>
                              <a:noFill/>
                              <a:ln w="12700">
                                <a:solidFill>
                                  <a:srgbClr val="FF000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15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en-US" dirty="0"/>
                              </a:p>
                            </p:txBody>
                          </p:sp>
                        </p:grpSp>
                        <p:cxnSp>
                          <p:nvCxnSpPr>
                            <p:cNvPr id="108" name="Straight Connector 107">
                              <a:extLst>
                                <a:ext uri="{FF2B5EF4-FFF2-40B4-BE49-F238E27FC236}">
                                  <a16:creationId xmlns:a16="http://schemas.microsoft.com/office/drawing/2014/main" id="{8762CFE8-FCAA-C6B5-9B7B-9D2B789EBDBF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1569111" y="764437"/>
                              <a:ext cx="1179268" cy="0"/>
                            </a:xfrm>
                            <a:prstGeom prst="line">
                              <a:avLst/>
                            </a:prstGeom>
                            <a:ln w="1905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105" name="Oval 104">
                            <a:extLst>
                              <a:ext uri="{FF2B5EF4-FFF2-40B4-BE49-F238E27FC236}">
                                <a16:creationId xmlns:a16="http://schemas.microsoft.com/office/drawing/2014/main" id="{028BD76F-6E46-3E59-DCA5-60C24E1458E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76693" y="1653087"/>
                            <a:ext cx="2230714" cy="884280"/>
                          </a:xfrm>
                          <a:prstGeom prst="ellipse">
                            <a:avLst/>
                          </a:prstGeom>
                          <a:noFill/>
                          <a:ln w="19050">
                            <a:solidFill>
                              <a:srgbClr val="FFC000"/>
                            </a:solidFill>
                            <a:prstDash val="sysDash"/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en-US" dirty="0"/>
                          </a:p>
                        </p:txBody>
                      </p:sp>
                    </p:grpSp>
                    <p:sp>
                      <p:nvSpPr>
                        <p:cNvPr id="99" name="Text Box 11">
                          <a:extLst>
                            <a:ext uri="{FF2B5EF4-FFF2-40B4-BE49-F238E27FC236}">
                              <a16:creationId xmlns:a16="http://schemas.microsoft.com/office/drawing/2014/main" id="{F15FC0CB-B22C-9B9E-49E6-AC89896ECFDB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4942" y="2675810"/>
                          <a:ext cx="2449360" cy="1563535"/>
                        </a:xfrm>
                        <a:prstGeom prst="rect">
                          <a:avLst/>
                        </a:prstGeom>
                        <a:solidFill>
                          <a:schemeClr val="lt1"/>
                        </a:solidFill>
                        <a:ln w="6350">
                          <a:solidFill>
                            <a:prstClr val="black"/>
                          </a:solidFill>
                        </a:ln>
                      </p:spPr>
                      <p:txBody>
                        <a:bodyPr rot="0" spcFirstLastPara="0" vert="horz" wrap="square" lIns="45720" tIns="182880" rIns="4572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GR,ESR: HSL,LSL, NetMW  calculated as Net of Gross minus AuxLd/StndLd only</a:t>
                          </a:r>
                          <a:r>
                            <a:rPr lang="en-US" sz="800" u="sng" dirty="0">
                              <a:solidFill>
                                <a:srgbClr val="00808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: HSL= Gross-AuxLd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800" u="sng" dirty="0">
                              <a:solidFill>
                                <a:srgbClr val="00808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ESR in a Netted Network </a:t>
                          </a:r>
                          <a:r>
                            <a:rPr lang="en-US" sz="800" u="sng" dirty="0">
                              <a:solidFill>
                                <a:srgbClr val="00808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is eligible </a:t>
                          </a:r>
                          <a:r>
                            <a:rPr lang="en-US" sz="800" u="sng" dirty="0">
                              <a:solidFill>
                                <a:srgbClr val="00808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for WSL treatment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800" u="sng" dirty="0">
                              <a:solidFill>
                                <a:srgbClr val="008080"/>
                              </a:solidFill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Energy Settlements : Net at POI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800" b="1" u="sng" dirty="0">
                              <a:solidFill>
                                <a:srgbClr val="00808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4CP: Gross Load or Net at POI (POLICY Decision)</a:t>
                          </a:r>
                          <a:endParaRPr lang="en-US" sz="1200" b="1" dirty="0">
                            <a:effectLst/>
                            <a:highlight>
                              <a:srgbClr val="FFFF00"/>
                            </a:highlight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800" b="1" u="sng" dirty="0">
                              <a:solidFill>
                                <a:srgbClr val="008080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LRS charge/credit: Gross load behind POI or Net at POI (POLICY Decision)</a:t>
                          </a:r>
                          <a:endParaRPr lang="en-US" sz="1200" b="1" dirty="0">
                            <a:effectLst/>
                            <a:highlight>
                              <a:srgbClr val="FFFF00"/>
                            </a:highlight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800" kern="1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p:txBody>
                    </p:sp>
                    <p:cxnSp>
                      <p:nvCxnSpPr>
                        <p:cNvPr id="100" name="Straight Arrow Connector 99">
                          <a:extLst>
                            <a:ext uri="{FF2B5EF4-FFF2-40B4-BE49-F238E27FC236}">
                              <a16:creationId xmlns:a16="http://schemas.microsoft.com/office/drawing/2014/main" id="{E1E07172-F642-B84A-913F-CD263EEE6AAB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485369" y="1274092"/>
                          <a:ext cx="287020" cy="156210"/>
                        </a:xfrm>
                        <a:prstGeom prst="straightConnector1">
                          <a:avLst/>
                        </a:prstGeom>
                        <a:ln>
                          <a:solidFill>
                            <a:srgbClr val="FFC000"/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101" name="Text Box 11">
                          <a:extLst>
                            <a:ext uri="{FF2B5EF4-FFF2-40B4-BE49-F238E27FC236}">
                              <a16:creationId xmlns:a16="http://schemas.microsoft.com/office/drawing/2014/main" id="{2E072DA2-1821-3C36-132F-71BF0B056691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9003" y="1027074"/>
                          <a:ext cx="445135" cy="489901"/>
                        </a:xfrm>
                        <a:prstGeom prst="rect">
                          <a:avLst/>
                        </a:prstGeom>
                        <a:solidFill>
                          <a:schemeClr val="lt1"/>
                        </a:solidFill>
                        <a:ln w="6350">
                          <a:solidFill>
                            <a:prstClr val="black"/>
                          </a:solidFill>
                        </a:ln>
                      </p:spPr>
                      <p:txBody>
                        <a:bodyPr rot="0" spcFirstLastPara="0" vert="horz" wrap="square" lIns="45720" tIns="45720" rIns="4572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800" kern="1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HSL, LSL, NetMW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102" name="Text Box 11">
                          <a:extLst>
                            <a:ext uri="{FF2B5EF4-FFF2-40B4-BE49-F238E27FC236}">
                              <a16:creationId xmlns:a16="http://schemas.microsoft.com/office/drawing/2014/main" id="{A84DFC77-ADC1-3209-A8A8-41AF0992303C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10387" y="2153246"/>
                          <a:ext cx="221016" cy="212349"/>
                        </a:xfrm>
                        <a:prstGeom prst="rect">
                          <a:avLst/>
                        </a:prstGeom>
                        <a:solidFill>
                          <a:schemeClr val="lt1"/>
                        </a:solidFill>
                        <a:ln w="6350">
                          <a:solidFill>
                            <a:prstClr val="black"/>
                          </a:solidFill>
                        </a:ln>
                      </p:spPr>
                      <p:txBody>
                        <a:bodyPr rot="0" spcFirstLastPara="0" vert="horz" wrap="square" lIns="45720" tIns="45720" rIns="4572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800" kern="1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GR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103" name="Text Box 11">
                          <a:extLst>
                            <a:ext uri="{FF2B5EF4-FFF2-40B4-BE49-F238E27FC236}">
                              <a16:creationId xmlns:a16="http://schemas.microsoft.com/office/drawing/2014/main" id="{F8D06ECD-3DBA-D140-D039-EDEC56F7F6A4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564812" y="1590512"/>
                          <a:ext cx="272268" cy="212349"/>
                        </a:xfrm>
                        <a:prstGeom prst="rect">
                          <a:avLst/>
                        </a:prstGeom>
                        <a:solidFill>
                          <a:schemeClr val="lt1"/>
                        </a:solidFill>
                        <a:ln w="6350">
                          <a:solidFill>
                            <a:prstClr val="black"/>
                          </a:solidFill>
                        </a:ln>
                      </p:spPr>
                      <p:txBody>
                        <a:bodyPr rot="0" spcFirstLastPara="0" vert="horz" wrap="square" lIns="45720" tIns="45720" rIns="4572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800" kern="1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CLR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p:txBody>
                    </p:sp>
                  </p:grpSp>
                  <p:grpSp>
                    <p:nvGrpSpPr>
                      <p:cNvPr id="92" name="Group 91">
                        <a:extLst>
                          <a:ext uri="{FF2B5EF4-FFF2-40B4-BE49-F238E27FC236}">
                            <a16:creationId xmlns:a16="http://schemas.microsoft.com/office/drawing/2014/main" id="{070CAF84-346E-D01C-DECF-346E67BB36C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17976" y="1430022"/>
                        <a:ext cx="443980" cy="381761"/>
                        <a:chOff x="2317976" y="1430022"/>
                        <a:chExt cx="443980" cy="381761"/>
                      </a:xfrm>
                    </p:grpSpPr>
                    <p:grpSp>
                      <p:nvGrpSpPr>
                        <p:cNvPr id="94" name="Group 93">
                          <a:extLst>
                            <a:ext uri="{FF2B5EF4-FFF2-40B4-BE49-F238E27FC236}">
                              <a16:creationId xmlns:a16="http://schemas.microsoft.com/office/drawing/2014/main" id="{EFD1E9C8-B9D3-591D-76E4-A7524D14B9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317976" y="1517092"/>
                          <a:ext cx="443980" cy="294691"/>
                          <a:chOff x="2317976" y="1501031"/>
                          <a:chExt cx="443980" cy="667811"/>
                        </a:xfrm>
                      </p:grpSpPr>
                      <p:cxnSp>
                        <p:nvCxnSpPr>
                          <p:cNvPr id="96" name="Straight Connector 95">
                            <a:extLst>
                              <a:ext uri="{FF2B5EF4-FFF2-40B4-BE49-F238E27FC236}">
                                <a16:creationId xmlns:a16="http://schemas.microsoft.com/office/drawing/2014/main" id="{5598AE7D-C43A-F743-7326-14095835C9BB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>
                            <a:off x="2514020" y="1501031"/>
                            <a:ext cx="0" cy="667811"/>
                          </a:xfrm>
                          <a:prstGeom prst="line">
                            <a:avLst/>
                          </a:prstGeom>
                          <a:ln w="19050"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97" name="Straight Connector 96">
                            <a:extLst>
                              <a:ext uri="{FF2B5EF4-FFF2-40B4-BE49-F238E27FC236}">
                                <a16:creationId xmlns:a16="http://schemas.microsoft.com/office/drawing/2014/main" id="{14DA0069-3886-28B9-B010-1F13FB909ADD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V="1">
                            <a:off x="2317976" y="1703865"/>
                            <a:ext cx="443980" cy="139893"/>
                          </a:xfrm>
                          <a:prstGeom prst="line">
                            <a:avLst/>
                          </a:prstGeom>
                          <a:ln w="19050"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95" name="Straight Arrow Connector 94">
                          <a:extLst>
                            <a:ext uri="{FF2B5EF4-FFF2-40B4-BE49-F238E27FC236}">
                              <a16:creationId xmlns:a16="http://schemas.microsoft.com/office/drawing/2014/main" id="{8F6B12E8-8060-8A11-EF01-BEFB6396DCA2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V="1">
                          <a:off x="2515224" y="1430022"/>
                          <a:ext cx="142733" cy="178408"/>
                        </a:xfrm>
                        <a:prstGeom prst="straightConnector1">
                          <a:avLst/>
                        </a:prstGeom>
                        <a:ln w="9525">
                          <a:prstDash val="dash"/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93" name="Text Box 11">
                        <a:extLst>
                          <a:ext uri="{FF2B5EF4-FFF2-40B4-BE49-F238E27FC236}">
                            <a16:creationId xmlns:a16="http://schemas.microsoft.com/office/drawing/2014/main" id="{117D97FB-9750-FB98-F97B-28CCE0E4439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1007" y="11281"/>
                        <a:ext cx="1186815" cy="275211"/>
                      </a:xfrm>
                      <a:prstGeom prst="rect">
                        <a:avLst/>
                      </a:prstGeom>
                      <a:solidFill>
                        <a:schemeClr val="lt1"/>
                      </a:solidFill>
                      <a:ln w="6350">
                        <a:solidFill>
                          <a:prstClr val="black"/>
                        </a:solidFill>
                      </a:ln>
                    </p:spPr>
                    <p:txBody>
                      <a:bodyPr rot="0" spcFirstLastPara="0" vert="horz" wrap="square" lIns="45720" tIns="274320" rIns="4572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>
                          <a:lnSpc>
                            <a:spcPct val="106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:r>
                          <a:rPr lang="en-US" sz="10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Netted Network </a:t>
                        </a:r>
                        <a:endParaRPr lang="en-US" sz="1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endParaRPr>
                      </a:p>
                      <a:p>
                        <a:pPr marL="0" marR="0">
                          <a:lnSpc>
                            <a:spcPct val="106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:r>
                          <a:rPr lang="en-US" sz="1100" kern="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 </a:t>
                        </a:r>
                        <a:endParaRPr lang="en-US" sz="1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endParaRPr>
                      </a:p>
                    </p:txBody>
                  </p:sp>
                </p:grpSp>
              </p:grpSp>
              <p:grpSp>
                <p:nvGrpSpPr>
                  <p:cNvPr id="78" name="Group 77">
                    <a:extLst>
                      <a:ext uri="{FF2B5EF4-FFF2-40B4-BE49-F238E27FC236}">
                        <a16:creationId xmlns:a16="http://schemas.microsoft.com/office/drawing/2014/main" id="{322AA9CC-C3C5-5A47-9197-549C6F085678}"/>
                      </a:ext>
                    </a:extLst>
                  </p:cNvPr>
                  <p:cNvGrpSpPr/>
                  <p:nvPr/>
                </p:nvGrpSpPr>
                <p:grpSpPr>
                  <a:xfrm>
                    <a:off x="1111250" y="1797050"/>
                    <a:ext cx="603546" cy="254820"/>
                    <a:chOff x="0" y="0"/>
                    <a:chExt cx="603718" cy="255270"/>
                  </a:xfrm>
                </p:grpSpPr>
                <p:sp>
                  <p:nvSpPr>
                    <p:cNvPr id="84" name="Freeform: Shape 83">
                      <a:extLst>
                        <a:ext uri="{FF2B5EF4-FFF2-40B4-BE49-F238E27FC236}">
                          <a16:creationId xmlns:a16="http://schemas.microsoft.com/office/drawing/2014/main" id="{948F24BC-D65B-057B-5CE1-3D38346B4C8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-20637" y="160337"/>
                      <a:ext cx="128270" cy="61595"/>
                    </a:xfrm>
                    <a:custGeom>
                      <a:avLst/>
                      <a:gdLst>
                        <a:gd name="connsiteX0" fmla="*/ 0 w 459843"/>
                        <a:gd name="connsiteY0" fmla="*/ 221993 h 221993"/>
                        <a:gd name="connsiteX1" fmla="*/ 232564 w 459843"/>
                        <a:gd name="connsiteY1" fmla="*/ 0 h 221993"/>
                        <a:gd name="connsiteX2" fmla="*/ 459843 w 459843"/>
                        <a:gd name="connsiteY2" fmla="*/ 221993 h 2219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459843" h="221993">
                          <a:moveTo>
                            <a:pt x="0" y="221993"/>
                          </a:moveTo>
                          <a:cubicBezTo>
                            <a:pt x="77962" y="110996"/>
                            <a:pt x="155924" y="0"/>
                            <a:pt x="232564" y="0"/>
                          </a:cubicBezTo>
                          <a:cubicBezTo>
                            <a:pt x="309204" y="0"/>
                            <a:pt x="384523" y="110996"/>
                            <a:pt x="459843" y="221993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5" name="Freeform: Shape 84">
                      <a:extLst>
                        <a:ext uri="{FF2B5EF4-FFF2-40B4-BE49-F238E27FC236}">
                          <a16:creationId xmlns:a16="http://schemas.microsoft.com/office/drawing/2014/main" id="{D6939049-A842-6930-CC7D-E6D90F15886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-33337" y="33337"/>
                      <a:ext cx="128270" cy="61595"/>
                    </a:xfrm>
                    <a:custGeom>
                      <a:avLst/>
                      <a:gdLst>
                        <a:gd name="connsiteX0" fmla="*/ 0 w 459843"/>
                        <a:gd name="connsiteY0" fmla="*/ 221993 h 221993"/>
                        <a:gd name="connsiteX1" fmla="*/ 232564 w 459843"/>
                        <a:gd name="connsiteY1" fmla="*/ 0 h 221993"/>
                        <a:gd name="connsiteX2" fmla="*/ 459843 w 459843"/>
                        <a:gd name="connsiteY2" fmla="*/ 221993 h 2219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459843" h="221993">
                          <a:moveTo>
                            <a:pt x="0" y="221993"/>
                          </a:moveTo>
                          <a:cubicBezTo>
                            <a:pt x="77962" y="110996"/>
                            <a:pt x="155924" y="0"/>
                            <a:pt x="232564" y="0"/>
                          </a:cubicBezTo>
                          <a:cubicBezTo>
                            <a:pt x="309204" y="0"/>
                            <a:pt x="384523" y="110996"/>
                            <a:pt x="459843" y="221993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cxnSp>
                  <p:nvCxnSpPr>
                    <p:cNvPr id="86" name="Straight Connector 85">
                      <a:extLst>
                        <a:ext uri="{FF2B5EF4-FFF2-40B4-BE49-F238E27FC236}">
                          <a16:creationId xmlns:a16="http://schemas.microsoft.com/office/drawing/2014/main" id="{89E8C409-2C64-8D64-C5FF-809C57A70E34}"/>
                        </a:ext>
                      </a:extLst>
                    </p:cNvPr>
                    <p:cNvCxnSpPr>
                      <a:endCxn id="87" idx="0"/>
                    </p:cNvCxnSpPr>
                    <p:nvPr/>
                  </p:nvCxnSpPr>
                  <p:spPr>
                    <a:xfrm flipV="1">
                      <a:off x="74224" y="122904"/>
                      <a:ext cx="90707" cy="3359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7" name="Oval 86">
                      <a:extLst>
                        <a:ext uri="{FF2B5EF4-FFF2-40B4-BE49-F238E27FC236}">
                          <a16:creationId xmlns:a16="http://schemas.microsoft.com/office/drawing/2014/main" id="{85DE15CA-875B-A3AB-CC12-3351EE628B5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164466" y="59689"/>
                      <a:ext cx="127635" cy="127000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8" name="Text Box 11">
                      <a:extLst>
                        <a:ext uri="{FF2B5EF4-FFF2-40B4-BE49-F238E27FC236}">
                          <a16:creationId xmlns:a16="http://schemas.microsoft.com/office/drawing/2014/main" id="{0BAC4870-BDCC-6E67-A083-C18AF163560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91811" y="8430"/>
                      <a:ext cx="311907" cy="207645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45720" tIns="45720" rIns="4572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p:txBody>
                </p:sp>
              </p:grpSp>
              <p:grpSp>
                <p:nvGrpSpPr>
                  <p:cNvPr id="79" name="Group 78">
                    <a:extLst>
                      <a:ext uri="{FF2B5EF4-FFF2-40B4-BE49-F238E27FC236}">
                        <a16:creationId xmlns:a16="http://schemas.microsoft.com/office/drawing/2014/main" id="{F25DCF54-F5D9-7BC9-0431-F99222BE0683}"/>
                      </a:ext>
                    </a:extLst>
                  </p:cNvPr>
                  <p:cNvGrpSpPr/>
                  <p:nvPr/>
                </p:nvGrpSpPr>
                <p:grpSpPr>
                  <a:xfrm>
                    <a:off x="977900" y="1727200"/>
                    <a:ext cx="341630" cy="695324"/>
                    <a:chOff x="0" y="0"/>
                    <a:chExt cx="341882" cy="695713"/>
                  </a:xfrm>
                </p:grpSpPr>
                <p:sp>
                  <p:nvSpPr>
                    <p:cNvPr id="81" name="Oval 80">
                      <a:extLst>
                        <a:ext uri="{FF2B5EF4-FFF2-40B4-BE49-F238E27FC236}">
                          <a16:creationId xmlns:a16="http://schemas.microsoft.com/office/drawing/2014/main" id="{1AF07201-3FB5-124D-2C12-063D6D2B7C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368300"/>
                      <a:ext cx="341882" cy="327413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cxnSp>
                  <p:nvCxnSpPr>
                    <p:cNvPr id="82" name="Straight Connector 81">
                      <a:extLst>
                        <a:ext uri="{FF2B5EF4-FFF2-40B4-BE49-F238E27FC236}">
                          <a16:creationId xmlns:a16="http://schemas.microsoft.com/office/drawing/2014/main" id="{5E06DCDE-C12E-5070-8957-9DB7ED920E9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71450" y="0"/>
                      <a:ext cx="0" cy="360023"/>
                    </a:xfrm>
                    <a:prstGeom prst="line">
                      <a:avLst/>
                    </a:prstGeom>
                    <a:ln w="19050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3" name="Text Box 11">
                      <a:extLst>
                        <a:ext uri="{FF2B5EF4-FFF2-40B4-BE49-F238E27FC236}">
                          <a16:creationId xmlns:a16="http://schemas.microsoft.com/office/drawing/2014/main" id="{7456BB3C-4F55-A66A-5F2B-77D6797F8BA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53" y="418866"/>
                      <a:ext cx="278429" cy="212854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45720" tIns="45720" rIns="4572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n-US" sz="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p:txBody>
                </p:sp>
              </p:grpSp>
              <p:cxnSp>
                <p:nvCxnSpPr>
                  <p:cNvPr id="80" name="Straight Arrow Connector 79">
                    <a:extLst>
                      <a:ext uri="{FF2B5EF4-FFF2-40B4-BE49-F238E27FC236}">
                        <a16:creationId xmlns:a16="http://schemas.microsoft.com/office/drawing/2014/main" id="{DA074E33-1E25-0489-E874-FD3DFB3D75A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50900" y="2540000"/>
                    <a:ext cx="129575" cy="138752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prstDash val="dash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01C5BD0F-83BD-5C8C-A90D-A17D1C5C06F0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3276600" cy="446565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73" name="Text Box 11">
                <a:extLst>
                  <a:ext uri="{FF2B5EF4-FFF2-40B4-BE49-F238E27FC236}">
                    <a16:creationId xmlns:a16="http://schemas.microsoft.com/office/drawing/2014/main" id="{11865251-933A-B0F5-5607-8A48E14CB4C1}"/>
                  </a:ext>
                </a:extLst>
              </p:cNvPr>
              <p:cNvSpPr txBox="1"/>
              <p:nvPr/>
            </p:nvSpPr>
            <p:spPr>
              <a:xfrm>
                <a:off x="2047875" y="33337"/>
                <a:ext cx="1152525" cy="566737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45720" tIns="274320" rIns="4572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Reactive</a:t>
                </a:r>
                <a:r>
                  <a:rPr lang="en-US" sz="1000" u="sng" dirty="0">
                    <a:solidFill>
                      <a:srgbClr val="00808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Power requirements measured at POIB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1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1F32B71B-F645-BA80-599A-85DA74E28569}"/>
                  </a:ext>
                </a:extLst>
              </p:cNvPr>
              <p:cNvCxnSpPr/>
              <p:nvPr/>
            </p:nvCxnSpPr>
            <p:spPr>
              <a:xfrm flipH="1">
                <a:off x="1790700" y="190500"/>
                <a:ext cx="256175" cy="449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Text Box 11">
              <a:extLst>
                <a:ext uri="{FF2B5EF4-FFF2-40B4-BE49-F238E27FC236}">
                  <a16:creationId xmlns:a16="http://schemas.microsoft.com/office/drawing/2014/main" id="{1C5AF526-B633-0D3D-7C17-D048A74EC4D6}"/>
                </a:ext>
              </a:extLst>
            </p:cNvPr>
            <p:cNvSpPr txBox="1"/>
            <p:nvPr/>
          </p:nvSpPr>
          <p:spPr>
            <a:xfrm>
              <a:off x="1206500" y="1428750"/>
              <a:ext cx="916537" cy="335966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en-US" sz="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NN Load</a:t>
              </a:r>
            </a:p>
            <a:p>
              <a:pPr marL="0" marR="0">
                <a:lnSpc>
                  <a:spcPct val="1060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en-US" sz="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LZLd</a:t>
              </a:r>
              <a:r>
                <a:rPr lang="en-US" sz="800" u="sng" kern="100" dirty="0">
                  <a:solidFill>
                    <a:srgbClr val="0080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: ERCOT Load</a:t>
              </a:r>
              <a:endParaRPr lang="en-US" sz="12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07599293-203B-8A72-AADC-2B5B6E661F75}"/>
                </a:ext>
              </a:extLst>
            </p:cNvPr>
            <p:cNvCxnSpPr/>
            <p:nvPr/>
          </p:nvCxnSpPr>
          <p:spPr>
            <a:xfrm>
              <a:off x="2124075" y="1571625"/>
              <a:ext cx="95308" cy="722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9F1F7EB-1E07-2384-2A3F-E07EC9C92399}"/>
              </a:ext>
            </a:extLst>
          </p:cNvPr>
          <p:cNvGrpSpPr/>
          <p:nvPr/>
        </p:nvGrpSpPr>
        <p:grpSpPr>
          <a:xfrm>
            <a:off x="1597514" y="2815283"/>
            <a:ext cx="603546" cy="264150"/>
            <a:chOff x="3124658" y="3188184"/>
            <a:chExt cx="603546" cy="26415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BE8382-22B2-A3AE-2ED1-FC48E7B43423}"/>
                </a:ext>
              </a:extLst>
            </p:cNvPr>
            <p:cNvGrpSpPr/>
            <p:nvPr/>
          </p:nvGrpSpPr>
          <p:grpSpPr>
            <a:xfrm>
              <a:off x="3124658" y="3188184"/>
              <a:ext cx="603546" cy="264150"/>
              <a:chOff x="6257066" y="3122948"/>
              <a:chExt cx="603546" cy="264150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0D5A982F-811B-8176-CA2B-78E123B14FE7}"/>
                  </a:ext>
                </a:extLst>
              </p:cNvPr>
              <p:cNvSpPr/>
              <p:nvPr/>
            </p:nvSpPr>
            <p:spPr>
              <a:xfrm rot="16200000">
                <a:off x="6234186" y="3289943"/>
                <a:ext cx="132732" cy="61577"/>
              </a:xfrm>
              <a:custGeom>
                <a:avLst/>
                <a:gdLst>
                  <a:gd name="connsiteX0" fmla="*/ 0 w 459843"/>
                  <a:gd name="connsiteY0" fmla="*/ 221993 h 221993"/>
                  <a:gd name="connsiteX1" fmla="*/ 232564 w 459843"/>
                  <a:gd name="connsiteY1" fmla="*/ 0 h 221993"/>
                  <a:gd name="connsiteX2" fmla="*/ 459843 w 459843"/>
                  <a:gd name="connsiteY2" fmla="*/ 221993 h 22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843" h="221993">
                    <a:moveTo>
                      <a:pt x="0" y="221993"/>
                    </a:moveTo>
                    <a:cubicBezTo>
                      <a:pt x="77962" y="110996"/>
                      <a:pt x="155924" y="0"/>
                      <a:pt x="232564" y="0"/>
                    </a:cubicBezTo>
                    <a:cubicBezTo>
                      <a:pt x="309204" y="0"/>
                      <a:pt x="384523" y="110996"/>
                      <a:pt x="459843" y="221993"/>
                    </a:cubicBez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23E6E37E-C9AB-8117-4A5A-0841D6DDA788}"/>
                  </a:ext>
                </a:extLst>
              </p:cNvPr>
              <p:cNvSpPr/>
              <p:nvPr/>
            </p:nvSpPr>
            <p:spPr>
              <a:xfrm rot="16200000">
                <a:off x="6221489" y="3158525"/>
                <a:ext cx="132732" cy="61577"/>
              </a:xfrm>
              <a:custGeom>
                <a:avLst/>
                <a:gdLst>
                  <a:gd name="connsiteX0" fmla="*/ 0 w 459843"/>
                  <a:gd name="connsiteY0" fmla="*/ 221993 h 221993"/>
                  <a:gd name="connsiteX1" fmla="*/ 232564 w 459843"/>
                  <a:gd name="connsiteY1" fmla="*/ 0 h 221993"/>
                  <a:gd name="connsiteX2" fmla="*/ 459843 w 459843"/>
                  <a:gd name="connsiteY2" fmla="*/ 221993 h 22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9843" h="221993">
                    <a:moveTo>
                      <a:pt x="0" y="221993"/>
                    </a:moveTo>
                    <a:cubicBezTo>
                      <a:pt x="77962" y="110996"/>
                      <a:pt x="155924" y="0"/>
                      <a:pt x="232564" y="0"/>
                    </a:cubicBezTo>
                    <a:cubicBezTo>
                      <a:pt x="309204" y="0"/>
                      <a:pt x="384523" y="110996"/>
                      <a:pt x="459843" y="221993"/>
                    </a:cubicBez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5E7748F-5CBE-B15C-B257-12FF03FF5E42}"/>
                  </a:ext>
                </a:extLst>
              </p:cNvPr>
              <p:cNvSpPr/>
              <p:nvPr/>
            </p:nvSpPr>
            <p:spPr>
              <a:xfrm rot="16200000">
                <a:off x="6419247" y="3186940"/>
                <a:ext cx="132075" cy="126964"/>
              </a:xfrm>
              <a:prstGeom prst="ellipse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" name="Text Box 11">
                <a:extLst>
                  <a:ext uri="{FF2B5EF4-FFF2-40B4-BE49-F238E27FC236}">
                    <a16:creationId xmlns:a16="http://schemas.microsoft.com/office/drawing/2014/main" id="{E4550A3A-582D-EFC4-90BB-FB78BEA544D8}"/>
                  </a:ext>
                </a:extLst>
              </p:cNvPr>
              <p:cNvSpPr txBox="1"/>
              <p:nvPr/>
            </p:nvSpPr>
            <p:spPr>
              <a:xfrm>
                <a:off x="6548794" y="3131670"/>
                <a:ext cx="311818" cy="255427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45720" tIns="45720" rIns="4572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6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 WSL</a:t>
                </a:r>
                <a:endParaRPr lang="en-US" sz="1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1483E85-00A5-0E54-C199-DE43E1B9D836}"/>
                </a:ext>
              </a:extLst>
            </p:cNvPr>
            <p:cNvCxnSpPr/>
            <p:nvPr/>
          </p:nvCxnSpPr>
          <p:spPr>
            <a:xfrm flipV="1">
              <a:off x="3204300" y="3320916"/>
              <a:ext cx="90681" cy="34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159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4E4D-0606-33B9-898A-143B3C320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346BE-5221-1314-40C4-A828F39FA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304800"/>
            <a:ext cx="8458200" cy="533400"/>
          </a:xfrm>
        </p:spPr>
        <p:txBody>
          <a:bodyPr/>
          <a:lstStyle/>
          <a:p>
            <a:r>
              <a:rPr lang="en-US" sz="2000" dirty="0"/>
              <a:t>Comparison of PUN (IGF and non-IGF) and Netted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6F0C3-5F6F-A46F-8D28-DF849302B5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535E20B-C41B-D0BA-7D05-4786D92A19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18579"/>
              </p:ext>
            </p:extLst>
          </p:nvPr>
        </p:nvGraphicFramePr>
        <p:xfrm>
          <a:off x="252115" y="770778"/>
          <a:ext cx="8763001" cy="5759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705">
                  <a:extLst>
                    <a:ext uri="{9D8B030D-6E8A-4147-A177-3AD203B41FA5}">
                      <a16:colId xmlns:a16="http://schemas.microsoft.com/office/drawing/2014/main" val="1432352324"/>
                    </a:ext>
                  </a:extLst>
                </a:gridCol>
                <a:gridCol w="2262095">
                  <a:extLst>
                    <a:ext uri="{9D8B030D-6E8A-4147-A177-3AD203B41FA5}">
                      <a16:colId xmlns:a16="http://schemas.microsoft.com/office/drawing/2014/main" val="1872651320"/>
                    </a:ext>
                  </a:extLst>
                </a:gridCol>
                <a:gridCol w="1763459">
                  <a:extLst>
                    <a:ext uri="{9D8B030D-6E8A-4147-A177-3AD203B41FA5}">
                      <a16:colId xmlns:a16="http://schemas.microsoft.com/office/drawing/2014/main" val="1423574298"/>
                    </a:ext>
                  </a:extLst>
                </a:gridCol>
                <a:gridCol w="2503742">
                  <a:extLst>
                    <a:ext uri="{9D8B030D-6E8A-4147-A177-3AD203B41FA5}">
                      <a16:colId xmlns:a16="http://schemas.microsoft.com/office/drawing/2014/main" val="2189477377"/>
                    </a:ext>
                  </a:extLst>
                </a:gridCol>
              </a:tblGrid>
              <a:tr h="30352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</a:rPr>
                        <a:t>IGF PUN 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</a:rPr>
                        <a:t>Non-IGF PUN 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</a:rPr>
                        <a:t>Netted Network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3130936305"/>
                  </a:ext>
                </a:extLst>
              </a:tr>
              <a:tr h="35925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Transmission/Distribution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Transmission only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Transmission only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Both Transmission and Distribution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290061723"/>
                  </a:ext>
                </a:extLst>
              </a:tr>
              <a:tr h="147283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Site can have Settlement Only generation and battery energy storage systems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Yes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Yes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No.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Site cannot have any Settlement only generation or battery energy storage system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All generation and battery energy storage systems must register with ERCOT as Generation Resources or Energy Storage Resource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3874157484"/>
                  </a:ext>
                </a:extLst>
              </a:tr>
              <a:tr h="58913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Interconnection process for any Generation Resource (GR) and Energy Storage Resource (ESR) within this site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Identical to any Generation Resource and Energy Storage Resource for sites with co-located loads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Same as IGF PUN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Same as IGF PUN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497736042"/>
                  </a:ext>
                </a:extLst>
              </a:tr>
              <a:tr h="4418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Modeling for Quarterly Stability </a:t>
                      </a:r>
                      <a:r>
                        <a:rPr lang="en-US" sz="1000" dirty="0" err="1">
                          <a:effectLst/>
                        </a:rPr>
                        <a:t>Assesment</a:t>
                      </a:r>
                      <a:r>
                        <a:rPr lang="en-US" sz="1000" dirty="0">
                          <a:effectLst/>
                        </a:rPr>
                        <a:t> (QSA)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All modeling requirements for conducting adequate QSA studies must be submitted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Same as IGF PUN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Same as IGF PUN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445230053"/>
                  </a:ext>
                </a:extLst>
              </a:tr>
              <a:tr h="107374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Voltage Support/Reactive Requirements (VSS)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As per requirements for GR and/or ESR in ERCOT Nodal protocols Section 3.15 (4 (a) &amp; (b) and Nodal Operating Guide Section 3.3.2, the provision of VSS/Reactive requirements are measured at the POIB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Same as IGF PUN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Same as IGF PUN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2775278450"/>
                  </a:ext>
                </a:extLst>
              </a:tr>
              <a:tr h="88370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Outage process and RPOL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Certain exemptions to RPOL as per 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PURA § 39.151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Planned Outages must be approved by ERCOT.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Planned Outage approval subject to RPOL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Same as Non-IGF PUN unless exempted 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 PURA § 39.151</a:t>
                      </a: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56130815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Telemetry and COP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Only surplus MW available after serving all co-located load for NetMW, HSL,LSL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Same as IGF PUN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Identical to any stand-alone GR and ESR. i.e. show gross capacity minus Aux/Station Load only. 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2477664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596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93915-2537-48F6-8C84-31903F305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D8C68-BA03-013D-7B7F-C11958C4A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18" y="304800"/>
            <a:ext cx="8458200" cy="533400"/>
          </a:xfrm>
        </p:spPr>
        <p:txBody>
          <a:bodyPr/>
          <a:lstStyle/>
          <a:p>
            <a:r>
              <a:rPr lang="en-US" sz="2000" dirty="0"/>
              <a:t>Comparison of PUN (IGF and non-IGF) and Netted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1E382-7F12-FFD4-5048-7078EE6BE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4A579B6-ED81-A043-476A-C19BE31FCF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119100"/>
              </p:ext>
            </p:extLst>
          </p:nvPr>
        </p:nvGraphicFramePr>
        <p:xfrm>
          <a:off x="252115" y="770778"/>
          <a:ext cx="8763001" cy="4465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705">
                  <a:extLst>
                    <a:ext uri="{9D8B030D-6E8A-4147-A177-3AD203B41FA5}">
                      <a16:colId xmlns:a16="http://schemas.microsoft.com/office/drawing/2014/main" val="1432352324"/>
                    </a:ext>
                  </a:extLst>
                </a:gridCol>
                <a:gridCol w="2262095">
                  <a:extLst>
                    <a:ext uri="{9D8B030D-6E8A-4147-A177-3AD203B41FA5}">
                      <a16:colId xmlns:a16="http://schemas.microsoft.com/office/drawing/2014/main" val="1872651320"/>
                    </a:ext>
                  </a:extLst>
                </a:gridCol>
                <a:gridCol w="1763459">
                  <a:extLst>
                    <a:ext uri="{9D8B030D-6E8A-4147-A177-3AD203B41FA5}">
                      <a16:colId xmlns:a16="http://schemas.microsoft.com/office/drawing/2014/main" val="1423574298"/>
                    </a:ext>
                  </a:extLst>
                </a:gridCol>
                <a:gridCol w="2503742">
                  <a:extLst>
                    <a:ext uri="{9D8B030D-6E8A-4147-A177-3AD203B41FA5}">
                      <a16:colId xmlns:a16="http://schemas.microsoft.com/office/drawing/2014/main" val="2189477377"/>
                    </a:ext>
                  </a:extLst>
                </a:gridCol>
              </a:tblGrid>
              <a:tr h="30352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</a:rPr>
                        <a:t>IGF PUN 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</a:rPr>
                        <a:t>Non-IGF PUN 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 dirty="0">
                          <a:effectLst/>
                        </a:rPr>
                        <a:t>Netted Network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3130936305"/>
                  </a:ext>
                </a:extLst>
              </a:tr>
              <a:tr h="35925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Energy Settlements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Net at POI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Net at POI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Net at POI</a:t>
                      </a: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290061723"/>
                  </a:ext>
                </a:extLst>
              </a:tr>
              <a:tr h="623847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Resource Offer MW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How much capacity (MW) can a Resource Offer to sell?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Net at POI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(Surplus MW capacity after self serving all BTM load)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Net at POI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(Surplus capacity after self serving all BTM load)</a:t>
                      </a:r>
                    </a:p>
                    <a:p>
                      <a:pPr marL="0" marR="0">
                        <a:buNone/>
                      </a:pP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Gross MW capacity after serving Aux/Stn load – just like standalone Resource.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3874157484"/>
                  </a:ext>
                </a:extLst>
              </a:tr>
              <a:tr h="58913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Wholesale Storage Load (WSL) eligibility for ESR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Not eligible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Not eligible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Eligible for WSL treatment as BTM load is ERCOT load</a:t>
                      </a: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497736042"/>
                  </a:ext>
                </a:extLst>
              </a:tr>
              <a:tr h="4418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Load Ratio Share (LRS) calculation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Net at POI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Net at POI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TBD Policy decision: gross load or net at POI?</a:t>
                      </a: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445230053"/>
                  </a:ext>
                </a:extLst>
              </a:tr>
              <a:tr h="107374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Transmission Cost (TCOST) allocation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</a:rPr>
                        <a:t>Net at POI</a:t>
                      </a:r>
                      <a:endParaRPr lang="en-US" sz="10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Net at POI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TBD Policy decision: gross load or net at POI?</a:t>
                      </a: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2775278450"/>
                  </a:ext>
                </a:extLst>
              </a:tr>
              <a:tr h="107374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50" dirty="0" err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PowerFlow</a:t>
                      </a: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network model Vs RUC network  model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Different as RUC model is net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Different as RUC model is net</a:t>
                      </a:r>
                    </a:p>
                  </a:txBody>
                  <a:tcPr marL="32129" marR="32129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PowerFlow</a:t>
                      </a:r>
                      <a:r>
                        <a:rPr lang="en-US" sz="10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network model and RUC network model are the same</a:t>
                      </a:r>
                    </a:p>
                  </a:txBody>
                  <a:tcPr marL="32129" marR="32129" marT="0" marB="0"/>
                </a:tc>
                <a:extLst>
                  <a:ext uri="{0D108BD9-81ED-4DB2-BD59-A6C34878D82A}">
                    <a16:rowId xmlns:a16="http://schemas.microsoft.com/office/drawing/2014/main" val="2857364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80828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ADE896BEB19F40A8ECC8C772B1EEFE" ma:contentTypeVersion="9" ma:contentTypeDescription="Create a new document." ma:contentTypeScope="" ma:versionID="342b78505e260379cf1321efcc582549">
  <xsd:schema xmlns:xsd="http://www.w3.org/2001/XMLSchema" xmlns:xs="http://www.w3.org/2001/XMLSchema" xmlns:p="http://schemas.microsoft.com/office/2006/metadata/properties" xmlns:ns3="e642cdfb-3a96-41c1-8159-5de9a5b192bc" xmlns:ns4="2acd5412-1a0a-46e5-a64d-892655bbb31c" targetNamespace="http://schemas.microsoft.com/office/2006/metadata/properties" ma:root="true" ma:fieldsID="a2e08f38f69d404ce04a00a5c5226ded" ns3:_="" ns4:_="">
    <xsd:import namespace="e642cdfb-3a96-41c1-8159-5de9a5b192bc"/>
    <xsd:import namespace="2acd5412-1a0a-46e5-a64d-892655bbb3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42cdfb-3a96-41c1-8159-5de9a5b192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cd5412-1a0a-46e5-a64d-892655bbb31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642cdfb-3a96-41c1-8159-5de9a5b192b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E7323F-511E-49EB-8FAC-3577A00156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42cdfb-3a96-41c1-8159-5de9a5b192bc"/>
    <ds:schemaRef ds:uri="2acd5412-1a0a-46e5-a64d-892655bbb3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48F63C-08AC-4CDD-B36F-0851B11853CB}">
  <ds:schemaRefs>
    <ds:schemaRef ds:uri="e642cdfb-3a96-41c1-8159-5de9a5b192bc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2acd5412-1a0a-46e5-a64d-892655bbb31c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9225</TotalTime>
  <Words>1298</Words>
  <Application>Microsoft Office PowerPoint</Application>
  <PresentationFormat>On-screen Show (4:3)</PresentationFormat>
  <Paragraphs>200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1_Custom Design</vt:lpstr>
      <vt:lpstr>Office Theme</vt:lpstr>
      <vt:lpstr>Custom Design</vt:lpstr>
      <vt:lpstr>PowerPoint Presentation</vt:lpstr>
      <vt:lpstr>Purpose</vt:lpstr>
      <vt:lpstr>Some Terminology</vt:lpstr>
      <vt:lpstr>The Problem: Only One Registration Path for Co-located Load + Generation + Storage</vt:lpstr>
      <vt:lpstr>Netted Networks: The Concept</vt:lpstr>
      <vt:lpstr>Netted Networks Proposed Mechanics</vt:lpstr>
      <vt:lpstr>Comparison of PUN and Netted Network</vt:lpstr>
      <vt:lpstr>Comparison of PUN (IGF and non-IGF) and Netted Networks</vt:lpstr>
      <vt:lpstr>Comparison of PUN (IGF and non-IGF) and Netted Networks</vt:lpstr>
      <vt:lpstr>Further Refinements to the Netted Network concept?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Moorty, Sai</cp:lastModifiedBy>
  <cp:revision>176</cp:revision>
  <cp:lastPrinted>2016-01-21T20:53:15Z</cp:lastPrinted>
  <dcterms:created xsi:type="dcterms:W3CDTF">2016-01-21T15:20:31Z</dcterms:created>
  <dcterms:modified xsi:type="dcterms:W3CDTF">2026-08-17T19:35:24Z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0x010100D9ADE896BEB19F40A8ECC8C772B1EEFE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2023-10-09T16:22:21Z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2daa0fe2-b179-44f7-bd76-73c0f0e1da2a</vt:lpwstr>
  </property>
  <property fmtid="{D5CDD505-2E9C-101B-9397-08002B2CF9AE}" pid="9" name="MSIP_Label_7084cbda-52b8-46fb-a7b7-cb5bd465ed85_ContentBits">
    <vt:lpwstr>0</vt:lpwstr>
  </property>
</Properties>
</file>