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Ex1.xml" ContentType="application/vnd.ms-office.chartex+xml"/>
  <Override PartName="/ppt/charts/style7.xml" ContentType="application/vnd.ms-office.chartstyle+xml"/>
  <Override PartName="/ppt/charts/colors7.xml" ContentType="application/vnd.ms-office.chartcolorstyle+xml"/>
  <Override PartName="/ppt/charts/chart7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8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9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0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1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2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drawings/drawing1.xml" ContentType="application/vnd.openxmlformats-officedocument.drawingml.chartshapes+xml"/>
  <Override PartName="/ppt/charts/chart13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4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Ex2.xml" ContentType="application/vnd.ms-office.chartex+xml"/>
  <Override PartName="/ppt/charts/style16.xml" ContentType="application/vnd.ms-office.chartstyle+xml"/>
  <Override PartName="/ppt/charts/colors16.xml" ContentType="application/vnd.ms-office.chartcolorstyl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4"/>
    <p:sldMasterId id="2147483660" r:id="rId5"/>
  </p:sldMasterIdLst>
  <p:notesMasterIdLst>
    <p:notesMasterId r:id="rId20"/>
  </p:notesMasterIdLst>
  <p:handoutMasterIdLst>
    <p:handoutMasterId r:id="rId21"/>
  </p:handoutMasterIdLst>
  <p:sldIdLst>
    <p:sldId id="272" r:id="rId6"/>
    <p:sldId id="2147478772" r:id="rId7"/>
    <p:sldId id="2147478764" r:id="rId8"/>
    <p:sldId id="2147478795" r:id="rId9"/>
    <p:sldId id="2147478805" r:id="rId10"/>
    <p:sldId id="2147478776" r:id="rId11"/>
    <p:sldId id="2147478794" r:id="rId12"/>
    <p:sldId id="2147478787" r:id="rId13"/>
    <p:sldId id="2147478792" r:id="rId14"/>
    <p:sldId id="2147478767" r:id="rId15"/>
    <p:sldId id="2147478774" r:id="rId16"/>
    <p:sldId id="2147478799" r:id="rId17"/>
    <p:sldId id="2147478803" r:id="rId18"/>
    <p:sldId id="26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2CEC51B-D0BC-D9EB-B7EA-8C1293230503}" name="Long, Brendan" initials="BL" userId="S::Brendan.Long@ercot.com::bd171fad-cb28-47aa-aecb-606fda84a306" providerId="AD"/>
  <p188:author id="{B8994F7B-1FE3-EDDB-8D76-EBC02FC1988D}" name="Benard, Jonathan" initials="JB" userId="S::Jonathan.Benard@ercot.com::09255655-b902-4af6-a0fc-3be7c0c94ea8" providerId="AD"/>
  <p188:author id="{0E44C1F0-BB41-000B-7324-0C1CECDF1EE1}" name="Smith, Nathan" initials="SN" userId="S::nathan.smith@ercot.com::2fcbad6d-5a44-47b3-960d-4f4d0717f10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90C58"/>
    <a:srgbClr val="FF8200"/>
    <a:srgbClr val="DADCDE"/>
    <a:srgbClr val="B1E5ED"/>
    <a:srgbClr val="2794A4"/>
    <a:srgbClr val="00343B"/>
    <a:srgbClr val="00829B"/>
    <a:srgbClr val="E6EBF0"/>
    <a:srgbClr val="FFFFFF"/>
    <a:srgbClr val="A9E5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3E9F5E-DFF6-48F1-8E84-9CD5F4E2704A}" v="416" dt="2026-08-14T18:50:14.4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074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Relationship Id="rId27" Type="http://schemas.microsoft.com/office/2018/10/relationships/authors" Target="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chartUserShapes" Target="../drawings/drawing1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7.xml"/><Relationship Id="rId2" Type="http://schemas.microsoft.com/office/2011/relationships/chartStyle" Target="style7.xml"/><Relationship Id="rId1" Type="http://schemas.openxmlformats.org/officeDocument/2006/relationships/oleObject" Target="NULL" TargetMode="External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16.xml"/><Relationship Id="rId2" Type="http://schemas.microsoft.com/office/2011/relationships/chartStyle" Target="style16.xml"/><Relationship Id="rId1" Type="http://schemas.openxmlformats.org/officeDocument/2006/relationships/oleObject" Target="NULL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b="1">
                <a:solidFill>
                  <a:schemeClr val="accent2"/>
                </a:solidFill>
              </a:rPr>
              <a:t>PTP Bid Count vs DAM Execution Time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'[Aug2026 CMWG Data.xlsx]PTP CNT and Execution Time'!$I$1</c:f>
              <c:strCache>
                <c:ptCount val="1"/>
                <c:pt idx="0">
                  <c:v>RUN_TIME</c:v>
                </c:pt>
              </c:strCache>
            </c:strRef>
          </c:tx>
          <c:spPr>
            <a:ln w="381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00AEC7"/>
              </a:solidFill>
              <a:ln w="12700">
                <a:solidFill>
                  <a:srgbClr val="00AEC7"/>
                </a:solidFill>
              </a:ln>
              <a:effectLst/>
            </c:spPr>
          </c:marker>
          <c:trendline>
            <c:spPr>
              <a:ln w="19050" cap="rnd">
                <a:solidFill>
                  <a:srgbClr val="5B6770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Ref>
              <c:f>'[Aug2026 CMWG Data.xlsx]PTP CNT and Execution Time'!$H$2:$H$242</c:f>
              <c:numCache>
                <c:formatCode>General</c:formatCode>
                <c:ptCount val="241"/>
                <c:pt idx="0">
                  <c:v>0</c:v>
                </c:pt>
                <c:pt idx="1">
                  <c:v>184154</c:v>
                </c:pt>
                <c:pt idx="2">
                  <c:v>189681</c:v>
                </c:pt>
                <c:pt idx="3">
                  <c:v>183244</c:v>
                </c:pt>
                <c:pt idx="4">
                  <c:v>210562</c:v>
                </c:pt>
                <c:pt idx="5">
                  <c:v>207954</c:v>
                </c:pt>
                <c:pt idx="6">
                  <c:v>205163</c:v>
                </c:pt>
                <c:pt idx="7">
                  <c:v>185221</c:v>
                </c:pt>
                <c:pt idx="8">
                  <c:v>186922</c:v>
                </c:pt>
                <c:pt idx="9">
                  <c:v>203237</c:v>
                </c:pt>
                <c:pt idx="10">
                  <c:v>198011</c:v>
                </c:pt>
                <c:pt idx="11">
                  <c:v>187654</c:v>
                </c:pt>
                <c:pt idx="12">
                  <c:v>177093</c:v>
                </c:pt>
                <c:pt idx="13">
                  <c:v>205396</c:v>
                </c:pt>
                <c:pt idx="14">
                  <c:v>217128</c:v>
                </c:pt>
                <c:pt idx="15">
                  <c:v>208325</c:v>
                </c:pt>
                <c:pt idx="16">
                  <c:v>175629</c:v>
                </c:pt>
                <c:pt idx="17">
                  <c:v>197192</c:v>
                </c:pt>
                <c:pt idx="18">
                  <c:v>198489</c:v>
                </c:pt>
                <c:pt idx="19">
                  <c:v>183318</c:v>
                </c:pt>
                <c:pt idx="20">
                  <c:v>187286</c:v>
                </c:pt>
                <c:pt idx="21">
                  <c:v>165752</c:v>
                </c:pt>
                <c:pt idx="22">
                  <c:v>185619</c:v>
                </c:pt>
                <c:pt idx="23">
                  <c:v>196803</c:v>
                </c:pt>
                <c:pt idx="24">
                  <c:v>179340</c:v>
                </c:pt>
                <c:pt idx="25">
                  <c:v>178219</c:v>
                </c:pt>
                <c:pt idx="26">
                  <c:v>157155</c:v>
                </c:pt>
                <c:pt idx="27">
                  <c:v>153325</c:v>
                </c:pt>
                <c:pt idx="28">
                  <c:v>171812</c:v>
                </c:pt>
                <c:pt idx="29">
                  <c:v>166649</c:v>
                </c:pt>
                <c:pt idx="30">
                  <c:v>178828</c:v>
                </c:pt>
                <c:pt idx="31">
                  <c:v>186279</c:v>
                </c:pt>
                <c:pt idx="32">
                  <c:v>186928</c:v>
                </c:pt>
                <c:pt idx="33">
                  <c:v>192279</c:v>
                </c:pt>
                <c:pt idx="34">
                  <c:v>223499</c:v>
                </c:pt>
                <c:pt idx="35">
                  <c:v>188285</c:v>
                </c:pt>
                <c:pt idx="36">
                  <c:v>200657</c:v>
                </c:pt>
                <c:pt idx="37">
                  <c:v>193122</c:v>
                </c:pt>
                <c:pt idx="38">
                  <c:v>181822</c:v>
                </c:pt>
                <c:pt idx="39">
                  <c:v>182672</c:v>
                </c:pt>
                <c:pt idx="40">
                  <c:v>223202</c:v>
                </c:pt>
                <c:pt idx="41">
                  <c:v>212070</c:v>
                </c:pt>
                <c:pt idx="42">
                  <c:v>210536</c:v>
                </c:pt>
                <c:pt idx="43">
                  <c:v>207072</c:v>
                </c:pt>
                <c:pt idx="44">
                  <c:v>202852</c:v>
                </c:pt>
                <c:pt idx="45">
                  <c:v>192395</c:v>
                </c:pt>
                <c:pt idx="46">
                  <c:v>191404</c:v>
                </c:pt>
                <c:pt idx="47">
                  <c:v>184269</c:v>
                </c:pt>
                <c:pt idx="48">
                  <c:v>181773</c:v>
                </c:pt>
                <c:pt idx="49">
                  <c:v>145377</c:v>
                </c:pt>
                <c:pt idx="50">
                  <c:v>170851</c:v>
                </c:pt>
                <c:pt idx="51">
                  <c:v>177523</c:v>
                </c:pt>
                <c:pt idx="52">
                  <c:v>149345</c:v>
                </c:pt>
                <c:pt idx="53">
                  <c:v>138692</c:v>
                </c:pt>
                <c:pt idx="54">
                  <c:v>165629</c:v>
                </c:pt>
                <c:pt idx="55">
                  <c:v>199218</c:v>
                </c:pt>
                <c:pt idx="56">
                  <c:v>188206</c:v>
                </c:pt>
                <c:pt idx="57">
                  <c:v>186490</c:v>
                </c:pt>
                <c:pt idx="58">
                  <c:v>184908</c:v>
                </c:pt>
                <c:pt idx="59">
                  <c:v>210020</c:v>
                </c:pt>
                <c:pt idx="60">
                  <c:v>211044</c:v>
                </c:pt>
                <c:pt idx="61">
                  <c:v>209666</c:v>
                </c:pt>
                <c:pt idx="62">
                  <c:v>199362</c:v>
                </c:pt>
                <c:pt idx="63">
                  <c:v>188978</c:v>
                </c:pt>
                <c:pt idx="64">
                  <c:v>201402</c:v>
                </c:pt>
                <c:pt idx="65">
                  <c:v>182920</c:v>
                </c:pt>
                <c:pt idx="66">
                  <c:v>183373</c:v>
                </c:pt>
                <c:pt idx="67">
                  <c:v>218541</c:v>
                </c:pt>
                <c:pt idx="68">
                  <c:v>187912</c:v>
                </c:pt>
                <c:pt idx="69">
                  <c:v>196274</c:v>
                </c:pt>
                <c:pt idx="70">
                  <c:v>202547</c:v>
                </c:pt>
                <c:pt idx="71">
                  <c:v>209177</c:v>
                </c:pt>
                <c:pt idx="72">
                  <c:v>195149</c:v>
                </c:pt>
                <c:pt idx="73">
                  <c:v>197155</c:v>
                </c:pt>
                <c:pt idx="74">
                  <c:v>213953</c:v>
                </c:pt>
                <c:pt idx="75">
                  <c:v>210841</c:v>
                </c:pt>
                <c:pt idx="76">
                  <c:v>207848</c:v>
                </c:pt>
                <c:pt idx="77">
                  <c:v>186967</c:v>
                </c:pt>
                <c:pt idx="78">
                  <c:v>196731</c:v>
                </c:pt>
                <c:pt idx="79">
                  <c:v>192740</c:v>
                </c:pt>
                <c:pt idx="80">
                  <c:v>183350</c:v>
                </c:pt>
                <c:pt idx="81">
                  <c:v>230361</c:v>
                </c:pt>
                <c:pt idx="82">
                  <c:v>224147</c:v>
                </c:pt>
                <c:pt idx="83">
                  <c:v>219496</c:v>
                </c:pt>
                <c:pt idx="84">
                  <c:v>205969</c:v>
                </c:pt>
                <c:pt idx="85">
                  <c:v>209550</c:v>
                </c:pt>
                <c:pt idx="86">
                  <c:v>208470</c:v>
                </c:pt>
                <c:pt idx="87">
                  <c:v>197444</c:v>
                </c:pt>
                <c:pt idx="88">
                  <c:v>237381</c:v>
                </c:pt>
                <c:pt idx="89">
                  <c:v>233049</c:v>
                </c:pt>
                <c:pt idx="90">
                  <c:v>245901</c:v>
                </c:pt>
                <c:pt idx="91">
                  <c:v>253098</c:v>
                </c:pt>
                <c:pt idx="92">
                  <c:v>236366</c:v>
                </c:pt>
                <c:pt idx="93">
                  <c:v>184753</c:v>
                </c:pt>
                <c:pt idx="94">
                  <c:v>207470</c:v>
                </c:pt>
                <c:pt idx="95">
                  <c:v>252009</c:v>
                </c:pt>
                <c:pt idx="96">
                  <c:v>241271</c:v>
                </c:pt>
                <c:pt idx="97">
                  <c:v>234235</c:v>
                </c:pt>
                <c:pt idx="98">
                  <c:v>223049</c:v>
                </c:pt>
                <c:pt idx="99">
                  <c:v>239099</c:v>
                </c:pt>
                <c:pt idx="100">
                  <c:v>243256</c:v>
                </c:pt>
                <c:pt idx="101">
                  <c:v>223225</c:v>
                </c:pt>
                <c:pt idx="102">
                  <c:v>245830</c:v>
                </c:pt>
                <c:pt idx="103">
                  <c:v>229208</c:v>
                </c:pt>
                <c:pt idx="104">
                  <c:v>226138</c:v>
                </c:pt>
                <c:pt idx="105">
                  <c:v>236156</c:v>
                </c:pt>
                <c:pt idx="106">
                  <c:v>250091</c:v>
                </c:pt>
                <c:pt idx="107">
                  <c:v>265226</c:v>
                </c:pt>
                <c:pt idx="108">
                  <c:v>221870</c:v>
                </c:pt>
                <c:pt idx="109">
                  <c:v>231073</c:v>
                </c:pt>
                <c:pt idx="110">
                  <c:v>261569</c:v>
                </c:pt>
                <c:pt idx="111">
                  <c:v>279381</c:v>
                </c:pt>
                <c:pt idx="112">
                  <c:v>277129</c:v>
                </c:pt>
                <c:pt idx="113">
                  <c:v>207711</c:v>
                </c:pt>
                <c:pt idx="114">
                  <c:v>235676</c:v>
                </c:pt>
                <c:pt idx="115">
                  <c:v>255969</c:v>
                </c:pt>
                <c:pt idx="116">
                  <c:v>253908</c:v>
                </c:pt>
                <c:pt idx="117">
                  <c:v>251447</c:v>
                </c:pt>
                <c:pt idx="118">
                  <c:v>252945</c:v>
                </c:pt>
                <c:pt idx="119">
                  <c:v>236651</c:v>
                </c:pt>
                <c:pt idx="120">
                  <c:v>197024</c:v>
                </c:pt>
                <c:pt idx="121">
                  <c:v>178105</c:v>
                </c:pt>
                <c:pt idx="122">
                  <c:v>176373</c:v>
                </c:pt>
                <c:pt idx="123">
                  <c:v>188698</c:v>
                </c:pt>
                <c:pt idx="124">
                  <c:v>190104</c:v>
                </c:pt>
                <c:pt idx="125">
                  <c:v>229877</c:v>
                </c:pt>
                <c:pt idx="126">
                  <c:v>216613</c:v>
                </c:pt>
                <c:pt idx="127">
                  <c:v>223191</c:v>
                </c:pt>
                <c:pt idx="128">
                  <c:v>209308</c:v>
                </c:pt>
                <c:pt idx="129">
                  <c:v>227642</c:v>
                </c:pt>
                <c:pt idx="130">
                  <c:v>242584</c:v>
                </c:pt>
                <c:pt idx="131">
                  <c:v>221148</c:v>
                </c:pt>
                <c:pt idx="132">
                  <c:v>217065</c:v>
                </c:pt>
                <c:pt idx="133">
                  <c:v>235935</c:v>
                </c:pt>
                <c:pt idx="134">
                  <c:v>221150</c:v>
                </c:pt>
                <c:pt idx="135">
                  <c:v>195376</c:v>
                </c:pt>
                <c:pt idx="136">
                  <c:v>190962</c:v>
                </c:pt>
                <c:pt idx="137">
                  <c:v>205123</c:v>
                </c:pt>
                <c:pt idx="138">
                  <c:v>218941</c:v>
                </c:pt>
                <c:pt idx="139">
                  <c:v>236491</c:v>
                </c:pt>
                <c:pt idx="140">
                  <c:v>216207</c:v>
                </c:pt>
                <c:pt idx="141">
                  <c:v>208190</c:v>
                </c:pt>
                <c:pt idx="142">
                  <c:v>206982</c:v>
                </c:pt>
                <c:pt idx="143">
                  <c:v>207730</c:v>
                </c:pt>
                <c:pt idx="144">
                  <c:v>218436</c:v>
                </c:pt>
                <c:pt idx="145">
                  <c:v>194129</c:v>
                </c:pt>
                <c:pt idx="146">
                  <c:v>182273</c:v>
                </c:pt>
                <c:pt idx="147">
                  <c:v>186671</c:v>
                </c:pt>
                <c:pt idx="148">
                  <c:v>191416</c:v>
                </c:pt>
                <c:pt idx="149">
                  <c:v>196007</c:v>
                </c:pt>
                <c:pt idx="150">
                  <c:v>220458</c:v>
                </c:pt>
                <c:pt idx="151">
                  <c:v>225631</c:v>
                </c:pt>
                <c:pt idx="152">
                  <c:v>194875</c:v>
                </c:pt>
                <c:pt idx="153">
                  <c:v>172416</c:v>
                </c:pt>
                <c:pt idx="154">
                  <c:v>166820</c:v>
                </c:pt>
                <c:pt idx="155">
                  <c:v>163321</c:v>
                </c:pt>
                <c:pt idx="156">
                  <c:v>192380</c:v>
                </c:pt>
                <c:pt idx="157">
                  <c:v>162640</c:v>
                </c:pt>
                <c:pt idx="158">
                  <c:v>182271</c:v>
                </c:pt>
                <c:pt idx="159">
                  <c:v>184458</c:v>
                </c:pt>
                <c:pt idx="160">
                  <c:v>217739</c:v>
                </c:pt>
                <c:pt idx="161">
                  <c:v>223855</c:v>
                </c:pt>
                <c:pt idx="162">
                  <c:v>221119</c:v>
                </c:pt>
                <c:pt idx="163">
                  <c:v>230726</c:v>
                </c:pt>
                <c:pt idx="164">
                  <c:v>223318</c:v>
                </c:pt>
                <c:pt idx="165">
                  <c:v>196874</c:v>
                </c:pt>
                <c:pt idx="166">
                  <c:v>172074</c:v>
                </c:pt>
                <c:pt idx="167">
                  <c:v>166692</c:v>
                </c:pt>
                <c:pt idx="168">
                  <c:v>161987</c:v>
                </c:pt>
                <c:pt idx="169">
                  <c:v>151096</c:v>
                </c:pt>
                <c:pt idx="170">
                  <c:v>152652</c:v>
                </c:pt>
                <c:pt idx="171">
                  <c:v>162498</c:v>
                </c:pt>
                <c:pt idx="172">
                  <c:v>147669</c:v>
                </c:pt>
                <c:pt idx="173">
                  <c:v>174726</c:v>
                </c:pt>
                <c:pt idx="174">
                  <c:v>173463</c:v>
                </c:pt>
                <c:pt idx="175">
                  <c:v>195951</c:v>
                </c:pt>
                <c:pt idx="176">
                  <c:v>209818</c:v>
                </c:pt>
                <c:pt idx="177">
                  <c:v>196338</c:v>
                </c:pt>
                <c:pt idx="178">
                  <c:v>184500</c:v>
                </c:pt>
                <c:pt idx="179">
                  <c:v>180204</c:v>
                </c:pt>
                <c:pt idx="180">
                  <c:v>184727</c:v>
                </c:pt>
                <c:pt idx="181">
                  <c:v>189624</c:v>
                </c:pt>
                <c:pt idx="182">
                  <c:v>191467</c:v>
                </c:pt>
                <c:pt idx="183">
                  <c:v>187319</c:v>
                </c:pt>
                <c:pt idx="184">
                  <c:v>221078</c:v>
                </c:pt>
                <c:pt idx="185">
                  <c:v>234354</c:v>
                </c:pt>
                <c:pt idx="186">
                  <c:v>230478</c:v>
                </c:pt>
                <c:pt idx="187">
                  <c:v>254472</c:v>
                </c:pt>
                <c:pt idx="188">
                  <c:v>244194</c:v>
                </c:pt>
                <c:pt idx="189">
                  <c:v>216230</c:v>
                </c:pt>
                <c:pt idx="190">
                  <c:v>226098</c:v>
                </c:pt>
                <c:pt idx="191">
                  <c:v>193778</c:v>
                </c:pt>
                <c:pt idx="192">
                  <c:v>174721</c:v>
                </c:pt>
                <c:pt idx="193">
                  <c:v>193196</c:v>
                </c:pt>
                <c:pt idx="194">
                  <c:v>234596</c:v>
                </c:pt>
                <c:pt idx="195">
                  <c:v>240808</c:v>
                </c:pt>
                <c:pt idx="196">
                  <c:v>169838</c:v>
                </c:pt>
                <c:pt idx="197">
                  <c:v>208189</c:v>
                </c:pt>
                <c:pt idx="198">
                  <c:v>238363</c:v>
                </c:pt>
                <c:pt idx="199">
                  <c:v>225019</c:v>
                </c:pt>
                <c:pt idx="200">
                  <c:v>237825</c:v>
                </c:pt>
                <c:pt idx="201">
                  <c:v>233159</c:v>
                </c:pt>
                <c:pt idx="202">
                  <c:v>239761</c:v>
                </c:pt>
                <c:pt idx="203">
                  <c:v>238162</c:v>
                </c:pt>
                <c:pt idx="204">
                  <c:v>245492</c:v>
                </c:pt>
                <c:pt idx="205">
                  <c:v>241067</c:v>
                </c:pt>
                <c:pt idx="206">
                  <c:v>234723</c:v>
                </c:pt>
                <c:pt idx="207">
                  <c:v>245249</c:v>
                </c:pt>
                <c:pt idx="208">
                  <c:v>239252</c:v>
                </c:pt>
                <c:pt idx="209">
                  <c:v>217595</c:v>
                </c:pt>
                <c:pt idx="210">
                  <c:v>208322</c:v>
                </c:pt>
                <c:pt idx="211">
                  <c:v>210237</c:v>
                </c:pt>
                <c:pt idx="212">
                  <c:v>180955</c:v>
                </c:pt>
                <c:pt idx="213">
                  <c:v>184951</c:v>
                </c:pt>
                <c:pt idx="214">
                  <c:v>192358</c:v>
                </c:pt>
                <c:pt idx="215">
                  <c:v>211783</c:v>
                </c:pt>
                <c:pt idx="216">
                  <c:v>235821</c:v>
                </c:pt>
                <c:pt idx="217">
                  <c:v>233679</c:v>
                </c:pt>
                <c:pt idx="218">
                  <c:v>202010</c:v>
                </c:pt>
                <c:pt idx="219">
                  <c:v>196892</c:v>
                </c:pt>
                <c:pt idx="220">
                  <c:v>193167</c:v>
                </c:pt>
                <c:pt idx="221">
                  <c:v>208542</c:v>
                </c:pt>
                <c:pt idx="222">
                  <c:v>202431</c:v>
                </c:pt>
                <c:pt idx="223">
                  <c:v>211986</c:v>
                </c:pt>
                <c:pt idx="224">
                  <c:v>225154</c:v>
                </c:pt>
                <c:pt idx="225">
                  <c:v>223096</c:v>
                </c:pt>
                <c:pt idx="226">
                  <c:v>199591</c:v>
                </c:pt>
                <c:pt idx="227">
                  <c:v>204808</c:v>
                </c:pt>
                <c:pt idx="228">
                  <c:v>205415</c:v>
                </c:pt>
                <c:pt idx="229">
                  <c:v>218866</c:v>
                </c:pt>
                <c:pt idx="230">
                  <c:v>223822</c:v>
                </c:pt>
                <c:pt idx="231">
                  <c:v>227640</c:v>
                </c:pt>
                <c:pt idx="232">
                  <c:v>217175</c:v>
                </c:pt>
                <c:pt idx="233">
                  <c:v>216627</c:v>
                </c:pt>
                <c:pt idx="234">
                  <c:v>222046</c:v>
                </c:pt>
                <c:pt idx="235">
                  <c:v>230356</c:v>
                </c:pt>
                <c:pt idx="236">
                  <c:v>225805</c:v>
                </c:pt>
                <c:pt idx="237">
                  <c:v>234195</c:v>
                </c:pt>
                <c:pt idx="238">
                  <c:v>236045</c:v>
                </c:pt>
                <c:pt idx="239">
                  <c:v>210255</c:v>
                </c:pt>
                <c:pt idx="240">
                  <c:v>999999</c:v>
                </c:pt>
              </c:numCache>
            </c:numRef>
          </c:xVal>
          <c:yVal>
            <c:numRef>
              <c:f>'[Aug2026 CMWG Data.xlsx]PTP CNT and Execution Time'!$I$2:$I$242</c:f>
              <c:numCache>
                <c:formatCode>General</c:formatCode>
                <c:ptCount val="241"/>
                <c:pt idx="1">
                  <c:v>1.1980555555555601</c:v>
                </c:pt>
                <c:pt idx="2">
                  <c:v>1.3544444444444399</c:v>
                </c:pt>
                <c:pt idx="3">
                  <c:v>1.5872222222222201</c:v>
                </c:pt>
                <c:pt idx="4">
                  <c:v>1.60805555555556</c:v>
                </c:pt>
                <c:pt idx="5">
                  <c:v>1.73888888888889</c:v>
                </c:pt>
                <c:pt idx="6">
                  <c:v>1.4394444444444401</c:v>
                </c:pt>
                <c:pt idx="7">
                  <c:v>1.58944444444444</c:v>
                </c:pt>
                <c:pt idx="8">
                  <c:v>0.96611111111111103</c:v>
                </c:pt>
                <c:pt idx="9">
                  <c:v>1.6952777777777801</c:v>
                </c:pt>
                <c:pt idx="10">
                  <c:v>1.32416666666667</c:v>
                </c:pt>
                <c:pt idx="11">
                  <c:v>1.5522222222222199</c:v>
                </c:pt>
                <c:pt idx="12">
                  <c:v>1.17</c:v>
                </c:pt>
                <c:pt idx="13">
                  <c:v>2.0274999999999999</c:v>
                </c:pt>
                <c:pt idx="14">
                  <c:v>2.0233333333333299</c:v>
                </c:pt>
                <c:pt idx="15">
                  <c:v>1.5902777777777799</c:v>
                </c:pt>
                <c:pt idx="16">
                  <c:v>1.9080555555555601</c:v>
                </c:pt>
                <c:pt idx="17">
                  <c:v>1.1655555555555599</c:v>
                </c:pt>
                <c:pt idx="18">
                  <c:v>1.8433333333333299</c:v>
                </c:pt>
                <c:pt idx="19">
                  <c:v>1.70722222222222</c:v>
                </c:pt>
                <c:pt idx="20">
                  <c:v>1.5219444444444401</c:v>
                </c:pt>
                <c:pt idx="21">
                  <c:v>1.7524999999999999</c:v>
                </c:pt>
                <c:pt idx="22">
                  <c:v>1.26833333333333</c:v>
                </c:pt>
                <c:pt idx="23">
                  <c:v>1.2563888888888901</c:v>
                </c:pt>
                <c:pt idx="24">
                  <c:v>1.50305555555556</c:v>
                </c:pt>
                <c:pt idx="25">
                  <c:v>1.41916666666667</c:v>
                </c:pt>
                <c:pt idx="26">
                  <c:v>2.2338888888888899</c:v>
                </c:pt>
                <c:pt idx="27">
                  <c:v>0.982222222222222</c:v>
                </c:pt>
                <c:pt idx="28">
                  <c:v>1.3569444444444401</c:v>
                </c:pt>
                <c:pt idx="29">
                  <c:v>1.3669444444444401</c:v>
                </c:pt>
                <c:pt idx="30">
                  <c:v>1.2027777777777799</c:v>
                </c:pt>
                <c:pt idx="31">
                  <c:v>1.30944444444444</c:v>
                </c:pt>
                <c:pt idx="32">
                  <c:v>2.0305555555555599</c:v>
                </c:pt>
                <c:pt idx="33">
                  <c:v>1.6525000000000001</c:v>
                </c:pt>
                <c:pt idx="34">
                  <c:v>1.8530555555555599</c:v>
                </c:pt>
                <c:pt idx="35">
                  <c:v>1.2986111111111101</c:v>
                </c:pt>
                <c:pt idx="36">
                  <c:v>1.6994444444444401</c:v>
                </c:pt>
                <c:pt idx="37">
                  <c:v>1.58777777777778</c:v>
                </c:pt>
                <c:pt idx="38">
                  <c:v>1.2433333333333301</c:v>
                </c:pt>
                <c:pt idx="39">
                  <c:v>0.91305555555555495</c:v>
                </c:pt>
                <c:pt idx="40">
                  <c:v>1.6188888888888899</c:v>
                </c:pt>
                <c:pt idx="41">
                  <c:v>1.69583333333333</c:v>
                </c:pt>
                <c:pt idx="42">
                  <c:v>1.51972222222222</c:v>
                </c:pt>
                <c:pt idx="43">
                  <c:v>1.68305555555556</c:v>
                </c:pt>
                <c:pt idx="44">
                  <c:v>1.51305555555556</c:v>
                </c:pt>
                <c:pt idx="45">
                  <c:v>1.5919444444444399</c:v>
                </c:pt>
                <c:pt idx="46">
                  <c:v>1.6469444444444401</c:v>
                </c:pt>
                <c:pt idx="47">
                  <c:v>1.5208333333333299</c:v>
                </c:pt>
                <c:pt idx="48">
                  <c:v>0.863611111111111</c:v>
                </c:pt>
                <c:pt idx="49">
                  <c:v>0.99222222222222201</c:v>
                </c:pt>
                <c:pt idx="50">
                  <c:v>0.98250000000000004</c:v>
                </c:pt>
                <c:pt idx="51">
                  <c:v>1.1327777777777801</c:v>
                </c:pt>
                <c:pt idx="52">
                  <c:v>0.85361111111111099</c:v>
                </c:pt>
                <c:pt idx="53">
                  <c:v>0.95499999999999996</c:v>
                </c:pt>
                <c:pt idx="54">
                  <c:v>1.37777777777778</c:v>
                </c:pt>
                <c:pt idx="55">
                  <c:v>1.7725</c:v>
                </c:pt>
                <c:pt idx="56">
                  <c:v>1.1894444444444401</c:v>
                </c:pt>
                <c:pt idx="57">
                  <c:v>1.2452777777777799</c:v>
                </c:pt>
                <c:pt idx="58">
                  <c:v>1.155</c:v>
                </c:pt>
                <c:pt idx="59">
                  <c:v>1.5727777777777801</c:v>
                </c:pt>
                <c:pt idx="60">
                  <c:v>1.7277777777777801</c:v>
                </c:pt>
                <c:pt idx="61">
                  <c:v>1.7538888888888899</c:v>
                </c:pt>
                <c:pt idx="62">
                  <c:v>2.0944444444444401</c:v>
                </c:pt>
                <c:pt idx="63">
                  <c:v>1.5033333333333301</c:v>
                </c:pt>
                <c:pt idx="64">
                  <c:v>1.1586111111111099</c:v>
                </c:pt>
                <c:pt idx="65">
                  <c:v>1.2124999999999999</c:v>
                </c:pt>
                <c:pt idx="66">
                  <c:v>1.50583333333333</c:v>
                </c:pt>
                <c:pt idx="67">
                  <c:v>1.6869444444444399</c:v>
                </c:pt>
                <c:pt idx="68">
                  <c:v>1.84916666666667</c:v>
                </c:pt>
                <c:pt idx="69">
                  <c:v>1.48888888888889</c:v>
                </c:pt>
                <c:pt idx="70">
                  <c:v>1.5024999999999999</c:v>
                </c:pt>
                <c:pt idx="71">
                  <c:v>1.5047222222222201</c:v>
                </c:pt>
                <c:pt idx="72">
                  <c:v>1.4183333333333299</c:v>
                </c:pt>
                <c:pt idx="73">
                  <c:v>1.44</c:v>
                </c:pt>
                <c:pt idx="74">
                  <c:v>1.5288888888888901</c:v>
                </c:pt>
                <c:pt idx="75">
                  <c:v>1.9166666666666701</c:v>
                </c:pt>
                <c:pt idx="76">
                  <c:v>1.92611111111111</c:v>
                </c:pt>
                <c:pt idx="77">
                  <c:v>1.4961111111111101</c:v>
                </c:pt>
                <c:pt idx="78">
                  <c:v>1.40194444444444</c:v>
                </c:pt>
                <c:pt idx="79">
                  <c:v>1.9538888888888899</c:v>
                </c:pt>
                <c:pt idx="80">
                  <c:v>1.5788888888888899</c:v>
                </c:pt>
                <c:pt idx="81">
                  <c:v>1.5561111111111099</c:v>
                </c:pt>
                <c:pt idx="82">
                  <c:v>1.925</c:v>
                </c:pt>
                <c:pt idx="83">
                  <c:v>1.74694444444444</c:v>
                </c:pt>
                <c:pt idx="84">
                  <c:v>2.01722222222222</c:v>
                </c:pt>
                <c:pt idx="85">
                  <c:v>1.81277777777778</c:v>
                </c:pt>
                <c:pt idx="86">
                  <c:v>1.5119444444444401</c:v>
                </c:pt>
                <c:pt idx="87">
                  <c:v>1.53722222222222</c:v>
                </c:pt>
                <c:pt idx="88">
                  <c:v>1.7736111111111099</c:v>
                </c:pt>
                <c:pt idx="89">
                  <c:v>1.71333333333333</c:v>
                </c:pt>
                <c:pt idx="90">
                  <c:v>1.96305555555556</c:v>
                </c:pt>
                <c:pt idx="91">
                  <c:v>1.9075</c:v>
                </c:pt>
                <c:pt idx="92">
                  <c:v>1.56361111111111</c:v>
                </c:pt>
                <c:pt idx="93">
                  <c:v>1.21138888888889</c:v>
                </c:pt>
                <c:pt idx="94">
                  <c:v>1.73416666666667</c:v>
                </c:pt>
                <c:pt idx="95">
                  <c:v>2.2719444444444399</c:v>
                </c:pt>
                <c:pt idx="96">
                  <c:v>1.53805555555556</c:v>
                </c:pt>
                <c:pt idx="97">
                  <c:v>2.06277777777778</c:v>
                </c:pt>
                <c:pt idx="98">
                  <c:v>1.9272222222222199</c:v>
                </c:pt>
                <c:pt idx="99">
                  <c:v>1.5725</c:v>
                </c:pt>
                <c:pt idx="100">
                  <c:v>1.69444444444444</c:v>
                </c:pt>
                <c:pt idx="101">
                  <c:v>2.0986111111111101</c:v>
                </c:pt>
                <c:pt idx="102">
                  <c:v>2.08638888888889</c:v>
                </c:pt>
                <c:pt idx="103">
                  <c:v>1.6727777777777799</c:v>
                </c:pt>
                <c:pt idx="104">
                  <c:v>1.95444444444444</c:v>
                </c:pt>
                <c:pt idx="105">
                  <c:v>1.8</c:v>
                </c:pt>
                <c:pt idx="106">
                  <c:v>1.6486111111111099</c:v>
                </c:pt>
                <c:pt idx="107">
                  <c:v>1.7150000000000001</c:v>
                </c:pt>
                <c:pt idx="108">
                  <c:v>1.6950000000000001</c:v>
                </c:pt>
                <c:pt idx="109">
                  <c:v>1.79805555555556</c:v>
                </c:pt>
                <c:pt idx="110">
                  <c:v>2.0044444444444398</c:v>
                </c:pt>
                <c:pt idx="111">
                  <c:v>1.85</c:v>
                </c:pt>
                <c:pt idx="112">
                  <c:v>2.3547222222222199</c:v>
                </c:pt>
                <c:pt idx="113">
                  <c:v>1.53805555555556</c:v>
                </c:pt>
                <c:pt idx="114">
                  <c:v>1.55527777777778</c:v>
                </c:pt>
                <c:pt idx="115">
                  <c:v>1.8419444444444399</c:v>
                </c:pt>
                <c:pt idx="116">
                  <c:v>1.885</c:v>
                </c:pt>
                <c:pt idx="117">
                  <c:v>2.3502777777777801</c:v>
                </c:pt>
                <c:pt idx="118">
                  <c:v>1.81</c:v>
                </c:pt>
                <c:pt idx="119">
                  <c:v>1.52694444444444</c:v>
                </c:pt>
                <c:pt idx="120">
                  <c:v>1.28722222222222</c:v>
                </c:pt>
                <c:pt idx="121">
                  <c:v>1.05138888888889</c:v>
                </c:pt>
                <c:pt idx="122">
                  <c:v>1.14888888888889</c:v>
                </c:pt>
                <c:pt idx="123">
                  <c:v>1.2208333333333301</c:v>
                </c:pt>
                <c:pt idx="124">
                  <c:v>1.24972222222222</c:v>
                </c:pt>
                <c:pt idx="125">
                  <c:v>1.9850000000000001</c:v>
                </c:pt>
                <c:pt idx="126">
                  <c:v>1.2691666666666701</c:v>
                </c:pt>
                <c:pt idx="127">
                  <c:v>1.47861111111111</c:v>
                </c:pt>
                <c:pt idx="128">
                  <c:v>1.2536111111111099</c:v>
                </c:pt>
                <c:pt idx="129">
                  <c:v>1.1438888888888901</c:v>
                </c:pt>
                <c:pt idx="130">
                  <c:v>1.4436111111111101</c:v>
                </c:pt>
                <c:pt idx="131">
                  <c:v>1.64638888888889</c:v>
                </c:pt>
                <c:pt idx="132">
                  <c:v>1.76722222222222</c:v>
                </c:pt>
                <c:pt idx="133">
                  <c:v>1.59527777777778</c:v>
                </c:pt>
                <c:pt idx="134">
                  <c:v>2.16472222222222</c:v>
                </c:pt>
                <c:pt idx="135">
                  <c:v>1.59777777777778</c:v>
                </c:pt>
                <c:pt idx="136">
                  <c:v>1.7397222222222199</c:v>
                </c:pt>
                <c:pt idx="137">
                  <c:v>1.2775000000000001</c:v>
                </c:pt>
                <c:pt idx="138">
                  <c:v>1.585</c:v>
                </c:pt>
                <c:pt idx="139">
                  <c:v>1.6966666666666701</c:v>
                </c:pt>
                <c:pt idx="140">
                  <c:v>2.4038888888888899</c:v>
                </c:pt>
                <c:pt idx="141">
                  <c:v>2.0119444444444401</c:v>
                </c:pt>
                <c:pt idx="142">
                  <c:v>1.24694444444444</c:v>
                </c:pt>
                <c:pt idx="143">
                  <c:v>1.7947222222222201</c:v>
                </c:pt>
                <c:pt idx="144">
                  <c:v>2.4961111111111101</c:v>
                </c:pt>
                <c:pt idx="145">
                  <c:v>1.61527777777778</c:v>
                </c:pt>
                <c:pt idx="146">
                  <c:v>1.02277777777778</c:v>
                </c:pt>
                <c:pt idx="147">
                  <c:v>1.2136111111111101</c:v>
                </c:pt>
                <c:pt idx="148">
                  <c:v>1.54388888888889</c:v>
                </c:pt>
                <c:pt idx="149">
                  <c:v>1.6511111111111101</c:v>
                </c:pt>
                <c:pt idx="150">
                  <c:v>1.95861111111111</c:v>
                </c:pt>
                <c:pt idx="151">
                  <c:v>2.3102777777777801</c:v>
                </c:pt>
                <c:pt idx="152">
                  <c:v>1.4238888888888901</c:v>
                </c:pt>
                <c:pt idx="153">
                  <c:v>1.5830555555555601</c:v>
                </c:pt>
                <c:pt idx="154">
                  <c:v>1.85</c:v>
                </c:pt>
                <c:pt idx="155">
                  <c:v>1.5425</c:v>
                </c:pt>
                <c:pt idx="156">
                  <c:v>2.3880555555555598</c:v>
                </c:pt>
                <c:pt idx="157">
                  <c:v>1.72583333333333</c:v>
                </c:pt>
                <c:pt idx="158">
                  <c:v>2.2636111111111101</c:v>
                </c:pt>
                <c:pt idx="159">
                  <c:v>2.6672222222222199</c:v>
                </c:pt>
                <c:pt idx="160">
                  <c:v>2.5541666666666698</c:v>
                </c:pt>
                <c:pt idx="161">
                  <c:v>2.5883333333333298</c:v>
                </c:pt>
                <c:pt idx="162">
                  <c:v>2.2283333333333299</c:v>
                </c:pt>
                <c:pt idx="163">
                  <c:v>2.4836111111111099</c:v>
                </c:pt>
                <c:pt idx="164">
                  <c:v>2.18722222222222</c:v>
                </c:pt>
                <c:pt idx="165">
                  <c:v>2.20333333333333</c:v>
                </c:pt>
                <c:pt idx="166">
                  <c:v>1.4822222222222201</c:v>
                </c:pt>
                <c:pt idx="167">
                  <c:v>1.4511111111111099</c:v>
                </c:pt>
                <c:pt idx="168">
                  <c:v>1.66361111111111</c:v>
                </c:pt>
                <c:pt idx="169">
                  <c:v>1.58527777777778</c:v>
                </c:pt>
                <c:pt idx="170">
                  <c:v>1.66638888888889</c:v>
                </c:pt>
                <c:pt idx="171">
                  <c:v>1.8461111111111099</c:v>
                </c:pt>
                <c:pt idx="172">
                  <c:v>1.4536111111111101</c:v>
                </c:pt>
                <c:pt idx="173">
                  <c:v>1.48888888888889</c:v>
                </c:pt>
                <c:pt idx="174">
                  <c:v>2.0927777777777798</c:v>
                </c:pt>
                <c:pt idx="175">
                  <c:v>1.8541666666666701</c:v>
                </c:pt>
                <c:pt idx="176">
                  <c:v>2.9963888888888901</c:v>
                </c:pt>
                <c:pt idx="177">
                  <c:v>2.4308333333333301</c:v>
                </c:pt>
                <c:pt idx="178">
                  <c:v>2.2091666666666701</c:v>
                </c:pt>
                <c:pt idx="179">
                  <c:v>2.1094444444444398</c:v>
                </c:pt>
                <c:pt idx="180">
                  <c:v>1.7447222222222201</c:v>
                </c:pt>
                <c:pt idx="181">
                  <c:v>1.80277777777778</c:v>
                </c:pt>
                <c:pt idx="182">
                  <c:v>1.405</c:v>
                </c:pt>
                <c:pt idx="183">
                  <c:v>1.4238888888888901</c:v>
                </c:pt>
                <c:pt idx="184">
                  <c:v>3.00416666666667</c:v>
                </c:pt>
                <c:pt idx="185">
                  <c:v>2.6772222222222202</c:v>
                </c:pt>
                <c:pt idx="186">
                  <c:v>2.64805555555556</c:v>
                </c:pt>
                <c:pt idx="187">
                  <c:v>3.2983333333333298</c:v>
                </c:pt>
                <c:pt idx="188">
                  <c:v>3.1988888888888898</c:v>
                </c:pt>
                <c:pt idx="189">
                  <c:v>2.63944444444444</c:v>
                </c:pt>
                <c:pt idx="190">
                  <c:v>2.3486111111111101</c:v>
                </c:pt>
                <c:pt idx="191">
                  <c:v>2.0947222222222202</c:v>
                </c:pt>
                <c:pt idx="192">
                  <c:v>2.3219444444444401</c:v>
                </c:pt>
                <c:pt idx="193">
                  <c:v>1.6969444444444399</c:v>
                </c:pt>
                <c:pt idx="194">
                  <c:v>2.6791666666666698</c:v>
                </c:pt>
                <c:pt idx="195">
                  <c:v>3.2386111111111102</c:v>
                </c:pt>
                <c:pt idx="196">
                  <c:v>2.0525000000000002</c:v>
                </c:pt>
                <c:pt idx="197">
                  <c:v>2.6974999999999998</c:v>
                </c:pt>
                <c:pt idx="198">
                  <c:v>3.4047222222222202</c:v>
                </c:pt>
                <c:pt idx="199">
                  <c:v>3.0405555555555601</c:v>
                </c:pt>
                <c:pt idx="200">
                  <c:v>2.6372222222222201</c:v>
                </c:pt>
                <c:pt idx="201">
                  <c:v>3.6794444444444401</c:v>
                </c:pt>
                <c:pt idx="202">
                  <c:v>2.6552777777777798</c:v>
                </c:pt>
                <c:pt idx="203">
                  <c:v>2.4752777777777801</c:v>
                </c:pt>
                <c:pt idx="204">
                  <c:v>2.6155555555555599</c:v>
                </c:pt>
                <c:pt idx="205">
                  <c:v>2.6524999999999999</c:v>
                </c:pt>
                <c:pt idx="206">
                  <c:v>2.64611111111111</c:v>
                </c:pt>
                <c:pt idx="207">
                  <c:v>2.8208333333333302</c:v>
                </c:pt>
                <c:pt idx="208">
                  <c:v>3.4091666666666698</c:v>
                </c:pt>
                <c:pt idx="209">
                  <c:v>1.94166666666667</c:v>
                </c:pt>
                <c:pt idx="210">
                  <c:v>2.0330555555555598</c:v>
                </c:pt>
                <c:pt idx="211">
                  <c:v>2.0350000000000001</c:v>
                </c:pt>
                <c:pt idx="212">
                  <c:v>2.0727777777777798</c:v>
                </c:pt>
                <c:pt idx="213">
                  <c:v>1.52527777777778</c:v>
                </c:pt>
                <c:pt idx="214">
                  <c:v>1.80138888888889</c:v>
                </c:pt>
                <c:pt idx="215">
                  <c:v>2.3574999999999999</c:v>
                </c:pt>
                <c:pt idx="216">
                  <c:v>3.08666666666667</c:v>
                </c:pt>
                <c:pt idx="217">
                  <c:v>2.1425000000000001</c:v>
                </c:pt>
                <c:pt idx="218">
                  <c:v>1.7391666666666701</c:v>
                </c:pt>
                <c:pt idx="219">
                  <c:v>1.50722222222222</c:v>
                </c:pt>
                <c:pt idx="220">
                  <c:v>2.0105555555555599</c:v>
                </c:pt>
                <c:pt idx="221">
                  <c:v>1.5674999999999999</c:v>
                </c:pt>
                <c:pt idx="222">
                  <c:v>2.0102777777777798</c:v>
                </c:pt>
                <c:pt idx="223">
                  <c:v>1.8427777777777801</c:v>
                </c:pt>
                <c:pt idx="224">
                  <c:v>2.17305555555556</c:v>
                </c:pt>
                <c:pt idx="225">
                  <c:v>2.0772222222222201</c:v>
                </c:pt>
                <c:pt idx="226">
                  <c:v>2.0966666666666698</c:v>
                </c:pt>
                <c:pt idx="227">
                  <c:v>2.3847222222222202</c:v>
                </c:pt>
                <c:pt idx="228">
                  <c:v>1.9541666666666699</c:v>
                </c:pt>
                <c:pt idx="229">
                  <c:v>2.5541666666666698</c:v>
                </c:pt>
                <c:pt idx="230">
                  <c:v>2.0988888888888901</c:v>
                </c:pt>
                <c:pt idx="231">
                  <c:v>1.96194444444444</c:v>
                </c:pt>
                <c:pt idx="232">
                  <c:v>2.0772222222222201</c:v>
                </c:pt>
                <c:pt idx="233">
                  <c:v>2.40027777777778</c:v>
                </c:pt>
                <c:pt idx="234">
                  <c:v>3.0980555555555598</c:v>
                </c:pt>
                <c:pt idx="235">
                  <c:v>2.3458333333333301</c:v>
                </c:pt>
                <c:pt idx="236">
                  <c:v>2.64777777777778</c:v>
                </c:pt>
                <c:pt idx="237">
                  <c:v>2.70722222222222</c:v>
                </c:pt>
                <c:pt idx="238">
                  <c:v>2.75166666666667</c:v>
                </c:pt>
                <c:pt idx="239">
                  <c:v>1.6144444444444399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8C40-460B-BE26-A3F8A0A716D6}"/>
            </c:ext>
          </c:extLst>
        </c:ser>
        <c:ser>
          <c:idx val="1"/>
          <c:order val="1"/>
          <c:tx>
            <c:strRef>
              <c:f>'[Aug2026 CMWG Data.xlsx]PTP CNT and Execution Time'!$J$1</c:f>
              <c:strCache>
                <c:ptCount val="1"/>
                <c:pt idx="0">
                  <c:v>2:30hr</c:v>
                </c:pt>
              </c:strCache>
            </c:strRef>
          </c:tx>
          <c:spPr>
            <a:ln w="25400" cap="rnd">
              <a:solidFill>
                <a:srgbClr val="FFD100"/>
              </a:solidFill>
              <a:round/>
            </a:ln>
            <a:effectLst/>
          </c:spPr>
          <c:marker>
            <c:symbol val="none"/>
          </c:marker>
          <c:xVal>
            <c:numRef>
              <c:f>'[Aug2026 CMWG Data.xlsx]PTP CNT and Execution Time'!$H$2:$H$242</c:f>
              <c:numCache>
                <c:formatCode>General</c:formatCode>
                <c:ptCount val="241"/>
                <c:pt idx="0">
                  <c:v>0</c:v>
                </c:pt>
                <c:pt idx="1">
                  <c:v>184154</c:v>
                </c:pt>
                <c:pt idx="2">
                  <c:v>189681</c:v>
                </c:pt>
                <c:pt idx="3">
                  <c:v>183244</c:v>
                </c:pt>
                <c:pt idx="4">
                  <c:v>210562</c:v>
                </c:pt>
                <c:pt idx="5">
                  <c:v>207954</c:v>
                </c:pt>
                <c:pt idx="6">
                  <c:v>205163</c:v>
                </c:pt>
                <c:pt idx="7">
                  <c:v>185221</c:v>
                </c:pt>
                <c:pt idx="8">
                  <c:v>186922</c:v>
                </c:pt>
                <c:pt idx="9">
                  <c:v>203237</c:v>
                </c:pt>
                <c:pt idx="10">
                  <c:v>198011</c:v>
                </c:pt>
                <c:pt idx="11">
                  <c:v>187654</c:v>
                </c:pt>
                <c:pt idx="12">
                  <c:v>177093</c:v>
                </c:pt>
                <c:pt idx="13">
                  <c:v>205396</c:v>
                </c:pt>
                <c:pt idx="14">
                  <c:v>217128</c:v>
                </c:pt>
                <c:pt idx="15">
                  <c:v>208325</c:v>
                </c:pt>
                <c:pt idx="16">
                  <c:v>175629</c:v>
                </c:pt>
                <c:pt idx="17">
                  <c:v>197192</c:v>
                </c:pt>
                <c:pt idx="18">
                  <c:v>198489</c:v>
                </c:pt>
                <c:pt idx="19">
                  <c:v>183318</c:v>
                </c:pt>
                <c:pt idx="20">
                  <c:v>187286</c:v>
                </c:pt>
                <c:pt idx="21">
                  <c:v>165752</c:v>
                </c:pt>
                <c:pt idx="22">
                  <c:v>185619</c:v>
                </c:pt>
                <c:pt idx="23">
                  <c:v>196803</c:v>
                </c:pt>
                <c:pt idx="24">
                  <c:v>179340</c:v>
                </c:pt>
                <c:pt idx="25">
                  <c:v>178219</c:v>
                </c:pt>
                <c:pt idx="26">
                  <c:v>157155</c:v>
                </c:pt>
                <c:pt idx="27">
                  <c:v>153325</c:v>
                </c:pt>
                <c:pt idx="28">
                  <c:v>171812</c:v>
                </c:pt>
                <c:pt idx="29">
                  <c:v>166649</c:v>
                </c:pt>
                <c:pt idx="30">
                  <c:v>178828</c:v>
                </c:pt>
                <c:pt idx="31">
                  <c:v>186279</c:v>
                </c:pt>
                <c:pt idx="32">
                  <c:v>186928</c:v>
                </c:pt>
                <c:pt idx="33">
                  <c:v>192279</c:v>
                </c:pt>
                <c:pt idx="34">
                  <c:v>223499</c:v>
                </c:pt>
                <c:pt idx="35">
                  <c:v>188285</c:v>
                </c:pt>
                <c:pt idx="36">
                  <c:v>200657</c:v>
                </c:pt>
                <c:pt idx="37">
                  <c:v>193122</c:v>
                </c:pt>
                <c:pt idx="38">
                  <c:v>181822</c:v>
                </c:pt>
                <c:pt idx="39">
                  <c:v>182672</c:v>
                </c:pt>
                <c:pt idx="40">
                  <c:v>223202</c:v>
                </c:pt>
                <c:pt idx="41">
                  <c:v>212070</c:v>
                </c:pt>
                <c:pt idx="42">
                  <c:v>210536</c:v>
                </c:pt>
                <c:pt idx="43">
                  <c:v>207072</c:v>
                </c:pt>
                <c:pt idx="44">
                  <c:v>202852</c:v>
                </c:pt>
                <c:pt idx="45">
                  <c:v>192395</c:v>
                </c:pt>
                <c:pt idx="46">
                  <c:v>191404</c:v>
                </c:pt>
                <c:pt idx="47">
                  <c:v>184269</c:v>
                </c:pt>
                <c:pt idx="48">
                  <c:v>181773</c:v>
                </c:pt>
                <c:pt idx="49">
                  <c:v>145377</c:v>
                </c:pt>
                <c:pt idx="50">
                  <c:v>170851</c:v>
                </c:pt>
                <c:pt idx="51">
                  <c:v>177523</c:v>
                </c:pt>
                <c:pt idx="52">
                  <c:v>149345</c:v>
                </c:pt>
                <c:pt idx="53">
                  <c:v>138692</c:v>
                </c:pt>
                <c:pt idx="54">
                  <c:v>165629</c:v>
                </c:pt>
                <c:pt idx="55">
                  <c:v>199218</c:v>
                </c:pt>
                <c:pt idx="56">
                  <c:v>188206</c:v>
                </c:pt>
                <c:pt idx="57">
                  <c:v>186490</c:v>
                </c:pt>
                <c:pt idx="58">
                  <c:v>184908</c:v>
                </c:pt>
                <c:pt idx="59">
                  <c:v>210020</c:v>
                </c:pt>
                <c:pt idx="60">
                  <c:v>211044</c:v>
                </c:pt>
                <c:pt idx="61">
                  <c:v>209666</c:v>
                </c:pt>
                <c:pt idx="62">
                  <c:v>199362</c:v>
                </c:pt>
                <c:pt idx="63">
                  <c:v>188978</c:v>
                </c:pt>
                <c:pt idx="64">
                  <c:v>201402</c:v>
                </c:pt>
                <c:pt idx="65">
                  <c:v>182920</c:v>
                </c:pt>
                <c:pt idx="66">
                  <c:v>183373</c:v>
                </c:pt>
                <c:pt idx="67">
                  <c:v>218541</c:v>
                </c:pt>
                <c:pt idx="68">
                  <c:v>187912</c:v>
                </c:pt>
                <c:pt idx="69">
                  <c:v>196274</c:v>
                </c:pt>
                <c:pt idx="70">
                  <c:v>202547</c:v>
                </c:pt>
                <c:pt idx="71">
                  <c:v>209177</c:v>
                </c:pt>
                <c:pt idx="72">
                  <c:v>195149</c:v>
                </c:pt>
                <c:pt idx="73">
                  <c:v>197155</c:v>
                </c:pt>
                <c:pt idx="74">
                  <c:v>213953</c:v>
                </c:pt>
                <c:pt idx="75">
                  <c:v>210841</c:v>
                </c:pt>
                <c:pt idx="76">
                  <c:v>207848</c:v>
                </c:pt>
                <c:pt idx="77">
                  <c:v>186967</c:v>
                </c:pt>
                <c:pt idx="78">
                  <c:v>196731</c:v>
                </c:pt>
                <c:pt idx="79">
                  <c:v>192740</c:v>
                </c:pt>
                <c:pt idx="80">
                  <c:v>183350</c:v>
                </c:pt>
                <c:pt idx="81">
                  <c:v>230361</c:v>
                </c:pt>
                <c:pt idx="82">
                  <c:v>224147</c:v>
                </c:pt>
                <c:pt idx="83">
                  <c:v>219496</c:v>
                </c:pt>
                <c:pt idx="84">
                  <c:v>205969</c:v>
                </c:pt>
                <c:pt idx="85">
                  <c:v>209550</c:v>
                </c:pt>
                <c:pt idx="86">
                  <c:v>208470</c:v>
                </c:pt>
                <c:pt idx="87">
                  <c:v>197444</c:v>
                </c:pt>
                <c:pt idx="88">
                  <c:v>237381</c:v>
                </c:pt>
                <c:pt idx="89">
                  <c:v>233049</c:v>
                </c:pt>
                <c:pt idx="90">
                  <c:v>245901</c:v>
                </c:pt>
                <c:pt idx="91">
                  <c:v>253098</c:v>
                </c:pt>
                <c:pt idx="92">
                  <c:v>236366</c:v>
                </c:pt>
                <c:pt idx="93">
                  <c:v>184753</c:v>
                </c:pt>
                <c:pt idx="94">
                  <c:v>207470</c:v>
                </c:pt>
                <c:pt idx="95">
                  <c:v>252009</c:v>
                </c:pt>
                <c:pt idx="96">
                  <c:v>241271</c:v>
                </c:pt>
                <c:pt idx="97">
                  <c:v>234235</c:v>
                </c:pt>
                <c:pt idx="98">
                  <c:v>223049</c:v>
                </c:pt>
                <c:pt idx="99">
                  <c:v>239099</c:v>
                </c:pt>
                <c:pt idx="100">
                  <c:v>243256</c:v>
                </c:pt>
                <c:pt idx="101">
                  <c:v>223225</c:v>
                </c:pt>
                <c:pt idx="102">
                  <c:v>245830</c:v>
                </c:pt>
                <c:pt idx="103">
                  <c:v>229208</c:v>
                </c:pt>
                <c:pt idx="104">
                  <c:v>226138</c:v>
                </c:pt>
                <c:pt idx="105">
                  <c:v>236156</c:v>
                </c:pt>
                <c:pt idx="106">
                  <c:v>250091</c:v>
                </c:pt>
                <c:pt idx="107">
                  <c:v>265226</c:v>
                </c:pt>
                <c:pt idx="108">
                  <c:v>221870</c:v>
                </c:pt>
                <c:pt idx="109">
                  <c:v>231073</c:v>
                </c:pt>
                <c:pt idx="110">
                  <c:v>261569</c:v>
                </c:pt>
                <c:pt idx="111">
                  <c:v>279381</c:v>
                </c:pt>
                <c:pt idx="112">
                  <c:v>277129</c:v>
                </c:pt>
                <c:pt idx="113">
                  <c:v>207711</c:v>
                </c:pt>
                <c:pt idx="114">
                  <c:v>235676</c:v>
                </c:pt>
                <c:pt idx="115">
                  <c:v>255969</c:v>
                </c:pt>
                <c:pt idx="116">
                  <c:v>253908</c:v>
                </c:pt>
                <c:pt idx="117">
                  <c:v>251447</c:v>
                </c:pt>
                <c:pt idx="118">
                  <c:v>252945</c:v>
                </c:pt>
                <c:pt idx="119">
                  <c:v>236651</c:v>
                </c:pt>
                <c:pt idx="120">
                  <c:v>197024</c:v>
                </c:pt>
                <c:pt idx="121">
                  <c:v>178105</c:v>
                </c:pt>
                <c:pt idx="122">
                  <c:v>176373</c:v>
                </c:pt>
                <c:pt idx="123">
                  <c:v>188698</c:v>
                </c:pt>
                <c:pt idx="124">
                  <c:v>190104</c:v>
                </c:pt>
                <c:pt idx="125">
                  <c:v>229877</c:v>
                </c:pt>
                <c:pt idx="126">
                  <c:v>216613</c:v>
                </c:pt>
                <c:pt idx="127">
                  <c:v>223191</c:v>
                </c:pt>
                <c:pt idx="128">
                  <c:v>209308</c:v>
                </c:pt>
                <c:pt idx="129">
                  <c:v>227642</c:v>
                </c:pt>
                <c:pt idx="130">
                  <c:v>242584</c:v>
                </c:pt>
                <c:pt idx="131">
                  <c:v>221148</c:v>
                </c:pt>
                <c:pt idx="132">
                  <c:v>217065</c:v>
                </c:pt>
                <c:pt idx="133">
                  <c:v>235935</c:v>
                </c:pt>
                <c:pt idx="134">
                  <c:v>221150</c:v>
                </c:pt>
                <c:pt idx="135">
                  <c:v>195376</c:v>
                </c:pt>
                <c:pt idx="136">
                  <c:v>190962</c:v>
                </c:pt>
                <c:pt idx="137">
                  <c:v>205123</c:v>
                </c:pt>
                <c:pt idx="138">
                  <c:v>218941</c:v>
                </c:pt>
                <c:pt idx="139">
                  <c:v>236491</c:v>
                </c:pt>
                <c:pt idx="140">
                  <c:v>216207</c:v>
                </c:pt>
                <c:pt idx="141">
                  <c:v>208190</c:v>
                </c:pt>
                <c:pt idx="142">
                  <c:v>206982</c:v>
                </c:pt>
                <c:pt idx="143">
                  <c:v>207730</c:v>
                </c:pt>
                <c:pt idx="144">
                  <c:v>218436</c:v>
                </c:pt>
                <c:pt idx="145">
                  <c:v>194129</c:v>
                </c:pt>
                <c:pt idx="146">
                  <c:v>182273</c:v>
                </c:pt>
                <c:pt idx="147">
                  <c:v>186671</c:v>
                </c:pt>
                <c:pt idx="148">
                  <c:v>191416</c:v>
                </c:pt>
                <c:pt idx="149">
                  <c:v>196007</c:v>
                </c:pt>
                <c:pt idx="150">
                  <c:v>220458</c:v>
                </c:pt>
                <c:pt idx="151">
                  <c:v>225631</c:v>
                </c:pt>
                <c:pt idx="152">
                  <c:v>194875</c:v>
                </c:pt>
                <c:pt idx="153">
                  <c:v>172416</c:v>
                </c:pt>
                <c:pt idx="154">
                  <c:v>166820</c:v>
                </c:pt>
                <c:pt idx="155">
                  <c:v>163321</c:v>
                </c:pt>
                <c:pt idx="156">
                  <c:v>192380</c:v>
                </c:pt>
                <c:pt idx="157">
                  <c:v>162640</c:v>
                </c:pt>
                <c:pt idx="158">
                  <c:v>182271</c:v>
                </c:pt>
                <c:pt idx="159">
                  <c:v>184458</c:v>
                </c:pt>
                <c:pt idx="160">
                  <c:v>217739</c:v>
                </c:pt>
                <c:pt idx="161">
                  <c:v>223855</c:v>
                </c:pt>
                <c:pt idx="162">
                  <c:v>221119</c:v>
                </c:pt>
                <c:pt idx="163">
                  <c:v>230726</c:v>
                </c:pt>
                <c:pt idx="164">
                  <c:v>223318</c:v>
                </c:pt>
                <c:pt idx="165">
                  <c:v>196874</c:v>
                </c:pt>
                <c:pt idx="166">
                  <c:v>172074</c:v>
                </c:pt>
                <c:pt idx="167">
                  <c:v>166692</c:v>
                </c:pt>
                <c:pt idx="168">
                  <c:v>161987</c:v>
                </c:pt>
                <c:pt idx="169">
                  <c:v>151096</c:v>
                </c:pt>
                <c:pt idx="170">
                  <c:v>152652</c:v>
                </c:pt>
                <c:pt idx="171">
                  <c:v>162498</c:v>
                </c:pt>
                <c:pt idx="172">
                  <c:v>147669</c:v>
                </c:pt>
                <c:pt idx="173">
                  <c:v>174726</c:v>
                </c:pt>
                <c:pt idx="174">
                  <c:v>173463</c:v>
                </c:pt>
                <c:pt idx="175">
                  <c:v>195951</c:v>
                </c:pt>
                <c:pt idx="176">
                  <c:v>209818</c:v>
                </c:pt>
                <c:pt idx="177">
                  <c:v>196338</c:v>
                </c:pt>
                <c:pt idx="178">
                  <c:v>184500</c:v>
                </c:pt>
                <c:pt idx="179">
                  <c:v>180204</c:v>
                </c:pt>
                <c:pt idx="180">
                  <c:v>184727</c:v>
                </c:pt>
                <c:pt idx="181">
                  <c:v>189624</c:v>
                </c:pt>
                <c:pt idx="182">
                  <c:v>191467</c:v>
                </c:pt>
                <c:pt idx="183">
                  <c:v>187319</c:v>
                </c:pt>
                <c:pt idx="184">
                  <c:v>221078</c:v>
                </c:pt>
                <c:pt idx="185">
                  <c:v>234354</c:v>
                </c:pt>
                <c:pt idx="186">
                  <c:v>230478</c:v>
                </c:pt>
                <c:pt idx="187">
                  <c:v>254472</c:v>
                </c:pt>
                <c:pt idx="188">
                  <c:v>244194</c:v>
                </c:pt>
                <c:pt idx="189">
                  <c:v>216230</c:v>
                </c:pt>
                <c:pt idx="190">
                  <c:v>226098</c:v>
                </c:pt>
                <c:pt idx="191">
                  <c:v>193778</c:v>
                </c:pt>
                <c:pt idx="192">
                  <c:v>174721</c:v>
                </c:pt>
                <c:pt idx="193">
                  <c:v>193196</c:v>
                </c:pt>
                <c:pt idx="194">
                  <c:v>234596</c:v>
                </c:pt>
                <c:pt idx="195">
                  <c:v>240808</c:v>
                </c:pt>
                <c:pt idx="196">
                  <c:v>169838</c:v>
                </c:pt>
                <c:pt idx="197">
                  <c:v>208189</c:v>
                </c:pt>
                <c:pt idx="198">
                  <c:v>238363</c:v>
                </c:pt>
                <c:pt idx="199">
                  <c:v>225019</c:v>
                </c:pt>
                <c:pt idx="200">
                  <c:v>237825</c:v>
                </c:pt>
                <c:pt idx="201">
                  <c:v>233159</c:v>
                </c:pt>
                <c:pt idx="202">
                  <c:v>239761</c:v>
                </c:pt>
                <c:pt idx="203">
                  <c:v>238162</c:v>
                </c:pt>
                <c:pt idx="204">
                  <c:v>245492</c:v>
                </c:pt>
                <c:pt idx="205">
                  <c:v>241067</c:v>
                </c:pt>
                <c:pt idx="206">
                  <c:v>234723</c:v>
                </c:pt>
                <c:pt idx="207">
                  <c:v>245249</c:v>
                </c:pt>
                <c:pt idx="208">
                  <c:v>239252</c:v>
                </c:pt>
                <c:pt idx="209">
                  <c:v>217595</c:v>
                </c:pt>
                <c:pt idx="210">
                  <c:v>208322</c:v>
                </c:pt>
                <c:pt idx="211">
                  <c:v>210237</c:v>
                </c:pt>
                <c:pt idx="212">
                  <c:v>180955</c:v>
                </c:pt>
                <c:pt idx="213">
                  <c:v>184951</c:v>
                </c:pt>
                <c:pt idx="214">
                  <c:v>192358</c:v>
                </c:pt>
                <c:pt idx="215">
                  <c:v>211783</c:v>
                </c:pt>
                <c:pt idx="216">
                  <c:v>235821</c:v>
                </c:pt>
                <c:pt idx="217">
                  <c:v>233679</c:v>
                </c:pt>
                <c:pt idx="218">
                  <c:v>202010</c:v>
                </c:pt>
                <c:pt idx="219">
                  <c:v>196892</c:v>
                </c:pt>
                <c:pt idx="220">
                  <c:v>193167</c:v>
                </c:pt>
                <c:pt idx="221">
                  <c:v>208542</c:v>
                </c:pt>
                <c:pt idx="222">
                  <c:v>202431</c:v>
                </c:pt>
                <c:pt idx="223">
                  <c:v>211986</c:v>
                </c:pt>
                <c:pt idx="224">
                  <c:v>225154</c:v>
                </c:pt>
                <c:pt idx="225">
                  <c:v>223096</c:v>
                </c:pt>
                <c:pt idx="226">
                  <c:v>199591</c:v>
                </c:pt>
                <c:pt idx="227">
                  <c:v>204808</c:v>
                </c:pt>
                <c:pt idx="228">
                  <c:v>205415</c:v>
                </c:pt>
                <c:pt idx="229">
                  <c:v>218866</c:v>
                </c:pt>
                <c:pt idx="230">
                  <c:v>223822</c:v>
                </c:pt>
                <c:pt idx="231">
                  <c:v>227640</c:v>
                </c:pt>
                <c:pt idx="232">
                  <c:v>217175</c:v>
                </c:pt>
                <c:pt idx="233">
                  <c:v>216627</c:v>
                </c:pt>
                <c:pt idx="234">
                  <c:v>222046</c:v>
                </c:pt>
                <c:pt idx="235">
                  <c:v>230356</c:v>
                </c:pt>
                <c:pt idx="236">
                  <c:v>225805</c:v>
                </c:pt>
                <c:pt idx="237">
                  <c:v>234195</c:v>
                </c:pt>
                <c:pt idx="238">
                  <c:v>236045</c:v>
                </c:pt>
                <c:pt idx="239">
                  <c:v>210255</c:v>
                </c:pt>
                <c:pt idx="240">
                  <c:v>999999</c:v>
                </c:pt>
              </c:numCache>
            </c:numRef>
          </c:xVal>
          <c:yVal>
            <c:numRef>
              <c:f>'[Aug2026 CMWG Data.xlsx]PTP CNT and Execution Time'!$J$2:$J$242</c:f>
              <c:numCache>
                <c:formatCode>General</c:formatCode>
                <c:ptCount val="241"/>
                <c:pt idx="0">
                  <c:v>2.5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2.5</c:v>
                </c:pt>
                <c:pt idx="7">
                  <c:v>2.5</c:v>
                </c:pt>
                <c:pt idx="8">
                  <c:v>2.5</c:v>
                </c:pt>
                <c:pt idx="9">
                  <c:v>2.5</c:v>
                </c:pt>
                <c:pt idx="10">
                  <c:v>2.5</c:v>
                </c:pt>
                <c:pt idx="11">
                  <c:v>2.5</c:v>
                </c:pt>
                <c:pt idx="12">
                  <c:v>2.5</c:v>
                </c:pt>
                <c:pt idx="13">
                  <c:v>2.5</c:v>
                </c:pt>
                <c:pt idx="14">
                  <c:v>2.5</c:v>
                </c:pt>
                <c:pt idx="15">
                  <c:v>2.5</c:v>
                </c:pt>
                <c:pt idx="16">
                  <c:v>2.5</c:v>
                </c:pt>
                <c:pt idx="17">
                  <c:v>2.5</c:v>
                </c:pt>
                <c:pt idx="18">
                  <c:v>2.5</c:v>
                </c:pt>
                <c:pt idx="19">
                  <c:v>2.5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2.5</c:v>
                </c:pt>
                <c:pt idx="26">
                  <c:v>2.5</c:v>
                </c:pt>
                <c:pt idx="27">
                  <c:v>2.5</c:v>
                </c:pt>
                <c:pt idx="28">
                  <c:v>2.5</c:v>
                </c:pt>
                <c:pt idx="29">
                  <c:v>2.5</c:v>
                </c:pt>
                <c:pt idx="30">
                  <c:v>2.5</c:v>
                </c:pt>
                <c:pt idx="31">
                  <c:v>2.5</c:v>
                </c:pt>
                <c:pt idx="32">
                  <c:v>2.5</c:v>
                </c:pt>
                <c:pt idx="33">
                  <c:v>2.5</c:v>
                </c:pt>
                <c:pt idx="34">
                  <c:v>2.5</c:v>
                </c:pt>
                <c:pt idx="35">
                  <c:v>2.5</c:v>
                </c:pt>
                <c:pt idx="36">
                  <c:v>2.5</c:v>
                </c:pt>
                <c:pt idx="37">
                  <c:v>2.5</c:v>
                </c:pt>
                <c:pt idx="38">
                  <c:v>2.5</c:v>
                </c:pt>
                <c:pt idx="39">
                  <c:v>2.5</c:v>
                </c:pt>
                <c:pt idx="40">
                  <c:v>2.5</c:v>
                </c:pt>
                <c:pt idx="41">
                  <c:v>2.5</c:v>
                </c:pt>
                <c:pt idx="42">
                  <c:v>2.5</c:v>
                </c:pt>
                <c:pt idx="43">
                  <c:v>2.5</c:v>
                </c:pt>
                <c:pt idx="44">
                  <c:v>2.5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  <c:pt idx="48">
                  <c:v>2.5</c:v>
                </c:pt>
                <c:pt idx="49">
                  <c:v>2.5</c:v>
                </c:pt>
                <c:pt idx="50">
                  <c:v>2.5</c:v>
                </c:pt>
                <c:pt idx="51">
                  <c:v>2.5</c:v>
                </c:pt>
                <c:pt idx="52">
                  <c:v>2.5</c:v>
                </c:pt>
                <c:pt idx="53">
                  <c:v>2.5</c:v>
                </c:pt>
                <c:pt idx="54">
                  <c:v>2.5</c:v>
                </c:pt>
                <c:pt idx="55">
                  <c:v>2.5</c:v>
                </c:pt>
                <c:pt idx="56">
                  <c:v>2.5</c:v>
                </c:pt>
                <c:pt idx="57">
                  <c:v>2.5</c:v>
                </c:pt>
                <c:pt idx="58">
                  <c:v>2.5</c:v>
                </c:pt>
                <c:pt idx="59">
                  <c:v>2.5</c:v>
                </c:pt>
                <c:pt idx="60">
                  <c:v>2.5</c:v>
                </c:pt>
                <c:pt idx="61">
                  <c:v>2.5</c:v>
                </c:pt>
                <c:pt idx="62">
                  <c:v>2.5</c:v>
                </c:pt>
                <c:pt idx="63">
                  <c:v>2.5</c:v>
                </c:pt>
                <c:pt idx="64">
                  <c:v>2.5</c:v>
                </c:pt>
                <c:pt idx="65">
                  <c:v>2.5</c:v>
                </c:pt>
                <c:pt idx="66">
                  <c:v>2.5</c:v>
                </c:pt>
                <c:pt idx="67">
                  <c:v>2.5</c:v>
                </c:pt>
                <c:pt idx="68">
                  <c:v>2.5</c:v>
                </c:pt>
                <c:pt idx="69">
                  <c:v>2.5</c:v>
                </c:pt>
                <c:pt idx="70">
                  <c:v>2.5</c:v>
                </c:pt>
                <c:pt idx="71">
                  <c:v>2.5</c:v>
                </c:pt>
                <c:pt idx="72">
                  <c:v>2.5</c:v>
                </c:pt>
                <c:pt idx="73">
                  <c:v>2.5</c:v>
                </c:pt>
                <c:pt idx="74">
                  <c:v>2.5</c:v>
                </c:pt>
                <c:pt idx="75">
                  <c:v>2.5</c:v>
                </c:pt>
                <c:pt idx="76">
                  <c:v>2.5</c:v>
                </c:pt>
                <c:pt idx="77">
                  <c:v>2.5</c:v>
                </c:pt>
                <c:pt idx="78">
                  <c:v>2.5</c:v>
                </c:pt>
                <c:pt idx="79">
                  <c:v>2.5</c:v>
                </c:pt>
                <c:pt idx="80">
                  <c:v>2.5</c:v>
                </c:pt>
                <c:pt idx="81">
                  <c:v>2.5</c:v>
                </c:pt>
                <c:pt idx="82">
                  <c:v>2.5</c:v>
                </c:pt>
                <c:pt idx="83">
                  <c:v>2.5</c:v>
                </c:pt>
                <c:pt idx="84">
                  <c:v>2.5</c:v>
                </c:pt>
                <c:pt idx="85">
                  <c:v>2.5</c:v>
                </c:pt>
                <c:pt idx="86">
                  <c:v>2.5</c:v>
                </c:pt>
                <c:pt idx="87">
                  <c:v>2.5</c:v>
                </c:pt>
                <c:pt idx="88">
                  <c:v>2.5</c:v>
                </c:pt>
                <c:pt idx="89">
                  <c:v>2.5</c:v>
                </c:pt>
                <c:pt idx="90">
                  <c:v>2.5</c:v>
                </c:pt>
                <c:pt idx="91">
                  <c:v>2.5</c:v>
                </c:pt>
                <c:pt idx="92">
                  <c:v>2.5</c:v>
                </c:pt>
                <c:pt idx="93">
                  <c:v>2.5</c:v>
                </c:pt>
                <c:pt idx="94">
                  <c:v>2.5</c:v>
                </c:pt>
                <c:pt idx="95">
                  <c:v>2.5</c:v>
                </c:pt>
                <c:pt idx="96">
                  <c:v>2.5</c:v>
                </c:pt>
                <c:pt idx="97">
                  <c:v>2.5</c:v>
                </c:pt>
                <c:pt idx="98">
                  <c:v>2.5</c:v>
                </c:pt>
                <c:pt idx="99">
                  <c:v>2.5</c:v>
                </c:pt>
                <c:pt idx="100">
                  <c:v>2.5</c:v>
                </c:pt>
                <c:pt idx="101">
                  <c:v>2.5</c:v>
                </c:pt>
                <c:pt idx="102">
                  <c:v>2.5</c:v>
                </c:pt>
                <c:pt idx="103">
                  <c:v>2.5</c:v>
                </c:pt>
                <c:pt idx="104">
                  <c:v>2.5</c:v>
                </c:pt>
                <c:pt idx="105">
                  <c:v>2.5</c:v>
                </c:pt>
                <c:pt idx="106">
                  <c:v>2.5</c:v>
                </c:pt>
                <c:pt idx="107">
                  <c:v>2.5</c:v>
                </c:pt>
                <c:pt idx="108">
                  <c:v>2.5</c:v>
                </c:pt>
                <c:pt idx="109">
                  <c:v>2.5</c:v>
                </c:pt>
                <c:pt idx="110">
                  <c:v>2.5</c:v>
                </c:pt>
                <c:pt idx="111">
                  <c:v>2.5</c:v>
                </c:pt>
                <c:pt idx="112">
                  <c:v>2.5</c:v>
                </c:pt>
                <c:pt idx="113">
                  <c:v>2.5</c:v>
                </c:pt>
                <c:pt idx="114">
                  <c:v>2.5</c:v>
                </c:pt>
                <c:pt idx="115">
                  <c:v>2.5</c:v>
                </c:pt>
                <c:pt idx="116">
                  <c:v>2.5</c:v>
                </c:pt>
                <c:pt idx="117">
                  <c:v>2.5</c:v>
                </c:pt>
                <c:pt idx="118">
                  <c:v>2.5</c:v>
                </c:pt>
                <c:pt idx="119">
                  <c:v>2.5</c:v>
                </c:pt>
                <c:pt idx="120">
                  <c:v>2.5</c:v>
                </c:pt>
                <c:pt idx="121">
                  <c:v>2.5</c:v>
                </c:pt>
                <c:pt idx="122">
                  <c:v>2.5</c:v>
                </c:pt>
                <c:pt idx="123">
                  <c:v>2.5</c:v>
                </c:pt>
                <c:pt idx="124">
                  <c:v>2.5</c:v>
                </c:pt>
                <c:pt idx="125">
                  <c:v>2.5</c:v>
                </c:pt>
                <c:pt idx="126">
                  <c:v>2.5</c:v>
                </c:pt>
                <c:pt idx="127">
                  <c:v>2.5</c:v>
                </c:pt>
                <c:pt idx="128">
                  <c:v>2.5</c:v>
                </c:pt>
                <c:pt idx="129">
                  <c:v>2.5</c:v>
                </c:pt>
                <c:pt idx="130">
                  <c:v>2.5</c:v>
                </c:pt>
                <c:pt idx="131">
                  <c:v>2.5</c:v>
                </c:pt>
                <c:pt idx="132">
                  <c:v>2.5</c:v>
                </c:pt>
                <c:pt idx="133">
                  <c:v>2.5</c:v>
                </c:pt>
                <c:pt idx="134">
                  <c:v>2.5</c:v>
                </c:pt>
                <c:pt idx="135">
                  <c:v>2.5</c:v>
                </c:pt>
                <c:pt idx="136">
                  <c:v>2.5</c:v>
                </c:pt>
                <c:pt idx="137">
                  <c:v>2.5</c:v>
                </c:pt>
                <c:pt idx="138">
                  <c:v>2.5</c:v>
                </c:pt>
                <c:pt idx="139">
                  <c:v>2.5</c:v>
                </c:pt>
                <c:pt idx="140">
                  <c:v>2.5</c:v>
                </c:pt>
                <c:pt idx="141">
                  <c:v>2.5</c:v>
                </c:pt>
                <c:pt idx="142">
                  <c:v>2.5</c:v>
                </c:pt>
                <c:pt idx="143">
                  <c:v>2.5</c:v>
                </c:pt>
                <c:pt idx="144">
                  <c:v>2.5</c:v>
                </c:pt>
                <c:pt idx="145">
                  <c:v>2.5</c:v>
                </c:pt>
                <c:pt idx="146">
                  <c:v>2.5</c:v>
                </c:pt>
                <c:pt idx="147">
                  <c:v>2.5</c:v>
                </c:pt>
                <c:pt idx="148">
                  <c:v>2.5</c:v>
                </c:pt>
                <c:pt idx="149">
                  <c:v>2.5</c:v>
                </c:pt>
                <c:pt idx="150">
                  <c:v>2.5</c:v>
                </c:pt>
                <c:pt idx="151">
                  <c:v>2.5</c:v>
                </c:pt>
                <c:pt idx="152">
                  <c:v>2.5</c:v>
                </c:pt>
                <c:pt idx="153">
                  <c:v>2.5</c:v>
                </c:pt>
                <c:pt idx="154">
                  <c:v>2.5</c:v>
                </c:pt>
                <c:pt idx="155">
                  <c:v>2.5</c:v>
                </c:pt>
                <c:pt idx="156">
                  <c:v>2.5</c:v>
                </c:pt>
                <c:pt idx="157">
                  <c:v>2.5</c:v>
                </c:pt>
                <c:pt idx="158">
                  <c:v>2.5</c:v>
                </c:pt>
                <c:pt idx="159">
                  <c:v>2.5</c:v>
                </c:pt>
                <c:pt idx="160">
                  <c:v>2.5</c:v>
                </c:pt>
                <c:pt idx="161">
                  <c:v>2.5</c:v>
                </c:pt>
                <c:pt idx="162">
                  <c:v>2.5</c:v>
                </c:pt>
                <c:pt idx="163">
                  <c:v>2.5</c:v>
                </c:pt>
                <c:pt idx="164">
                  <c:v>2.5</c:v>
                </c:pt>
                <c:pt idx="165">
                  <c:v>2.5</c:v>
                </c:pt>
                <c:pt idx="166">
                  <c:v>2.5</c:v>
                </c:pt>
                <c:pt idx="167">
                  <c:v>2.5</c:v>
                </c:pt>
                <c:pt idx="168">
                  <c:v>2.5</c:v>
                </c:pt>
                <c:pt idx="169">
                  <c:v>2.5</c:v>
                </c:pt>
                <c:pt idx="170">
                  <c:v>2.5</c:v>
                </c:pt>
                <c:pt idx="171">
                  <c:v>2.5</c:v>
                </c:pt>
                <c:pt idx="172">
                  <c:v>2.5</c:v>
                </c:pt>
                <c:pt idx="173">
                  <c:v>2.5</c:v>
                </c:pt>
                <c:pt idx="174">
                  <c:v>2.5</c:v>
                </c:pt>
                <c:pt idx="175">
                  <c:v>2.5</c:v>
                </c:pt>
                <c:pt idx="176">
                  <c:v>2.5</c:v>
                </c:pt>
                <c:pt idx="177">
                  <c:v>2.5</c:v>
                </c:pt>
                <c:pt idx="178">
                  <c:v>2.5</c:v>
                </c:pt>
                <c:pt idx="179">
                  <c:v>2.5</c:v>
                </c:pt>
                <c:pt idx="180">
                  <c:v>2.5</c:v>
                </c:pt>
                <c:pt idx="181">
                  <c:v>2.5</c:v>
                </c:pt>
                <c:pt idx="182">
                  <c:v>2.5</c:v>
                </c:pt>
                <c:pt idx="183">
                  <c:v>2.5</c:v>
                </c:pt>
                <c:pt idx="184">
                  <c:v>2.5</c:v>
                </c:pt>
                <c:pt idx="185">
                  <c:v>2.5</c:v>
                </c:pt>
                <c:pt idx="186">
                  <c:v>2.5</c:v>
                </c:pt>
                <c:pt idx="187">
                  <c:v>2.5</c:v>
                </c:pt>
                <c:pt idx="188">
                  <c:v>2.5</c:v>
                </c:pt>
                <c:pt idx="189">
                  <c:v>2.5</c:v>
                </c:pt>
                <c:pt idx="190">
                  <c:v>2.5</c:v>
                </c:pt>
                <c:pt idx="191">
                  <c:v>2.5</c:v>
                </c:pt>
                <c:pt idx="192">
                  <c:v>2.5</c:v>
                </c:pt>
                <c:pt idx="193">
                  <c:v>2.5</c:v>
                </c:pt>
                <c:pt idx="194">
                  <c:v>2.5</c:v>
                </c:pt>
                <c:pt idx="195">
                  <c:v>2.5</c:v>
                </c:pt>
                <c:pt idx="196">
                  <c:v>2.5</c:v>
                </c:pt>
                <c:pt idx="197">
                  <c:v>2.5</c:v>
                </c:pt>
                <c:pt idx="198">
                  <c:v>2.5</c:v>
                </c:pt>
                <c:pt idx="199">
                  <c:v>2.5</c:v>
                </c:pt>
                <c:pt idx="200">
                  <c:v>2.5</c:v>
                </c:pt>
                <c:pt idx="201">
                  <c:v>2.5</c:v>
                </c:pt>
                <c:pt idx="202">
                  <c:v>2.5</c:v>
                </c:pt>
                <c:pt idx="203">
                  <c:v>2.5</c:v>
                </c:pt>
                <c:pt idx="204">
                  <c:v>2.5</c:v>
                </c:pt>
                <c:pt idx="205">
                  <c:v>2.5</c:v>
                </c:pt>
                <c:pt idx="206">
                  <c:v>2.5</c:v>
                </c:pt>
                <c:pt idx="207">
                  <c:v>2.5</c:v>
                </c:pt>
                <c:pt idx="208">
                  <c:v>2.5</c:v>
                </c:pt>
                <c:pt idx="209">
                  <c:v>2.5</c:v>
                </c:pt>
                <c:pt idx="210">
                  <c:v>2.5</c:v>
                </c:pt>
                <c:pt idx="211">
                  <c:v>2.5</c:v>
                </c:pt>
                <c:pt idx="212">
                  <c:v>2.5</c:v>
                </c:pt>
                <c:pt idx="213">
                  <c:v>2.5</c:v>
                </c:pt>
                <c:pt idx="214">
                  <c:v>2.5</c:v>
                </c:pt>
                <c:pt idx="215">
                  <c:v>2.5</c:v>
                </c:pt>
                <c:pt idx="216">
                  <c:v>2.5</c:v>
                </c:pt>
                <c:pt idx="217">
                  <c:v>2.5</c:v>
                </c:pt>
                <c:pt idx="218">
                  <c:v>2.5</c:v>
                </c:pt>
                <c:pt idx="219">
                  <c:v>2.5</c:v>
                </c:pt>
                <c:pt idx="220">
                  <c:v>2.5</c:v>
                </c:pt>
                <c:pt idx="221">
                  <c:v>2.5</c:v>
                </c:pt>
                <c:pt idx="222">
                  <c:v>2.5</c:v>
                </c:pt>
                <c:pt idx="223">
                  <c:v>2.5</c:v>
                </c:pt>
                <c:pt idx="224">
                  <c:v>2.5</c:v>
                </c:pt>
                <c:pt idx="225">
                  <c:v>2.5</c:v>
                </c:pt>
                <c:pt idx="226">
                  <c:v>2.5</c:v>
                </c:pt>
                <c:pt idx="227">
                  <c:v>2.5</c:v>
                </c:pt>
                <c:pt idx="228">
                  <c:v>2.5</c:v>
                </c:pt>
                <c:pt idx="229">
                  <c:v>2.5</c:v>
                </c:pt>
                <c:pt idx="230">
                  <c:v>2.5</c:v>
                </c:pt>
                <c:pt idx="231">
                  <c:v>2.5</c:v>
                </c:pt>
                <c:pt idx="232">
                  <c:v>2.5</c:v>
                </c:pt>
                <c:pt idx="233">
                  <c:v>2.5</c:v>
                </c:pt>
                <c:pt idx="234">
                  <c:v>2.5</c:v>
                </c:pt>
                <c:pt idx="235">
                  <c:v>2.5</c:v>
                </c:pt>
                <c:pt idx="236">
                  <c:v>2.5</c:v>
                </c:pt>
                <c:pt idx="237">
                  <c:v>2.5</c:v>
                </c:pt>
                <c:pt idx="238">
                  <c:v>2.5</c:v>
                </c:pt>
                <c:pt idx="239">
                  <c:v>2.5</c:v>
                </c:pt>
                <c:pt idx="240">
                  <c:v>2.5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8C40-460B-BE26-A3F8A0A716D6}"/>
            </c:ext>
          </c:extLst>
        </c:ser>
        <c:ser>
          <c:idx val="2"/>
          <c:order val="2"/>
          <c:tx>
            <c:strRef>
              <c:f>'[Aug2026 CMWG Data.xlsx]PTP CNT and Execution Time'!$K$1</c:f>
              <c:strCache>
                <c:ptCount val="1"/>
                <c:pt idx="0">
                  <c:v>3:30hr</c:v>
                </c:pt>
              </c:strCache>
            </c:strRef>
          </c:tx>
          <c:spPr>
            <a:ln w="25400" cap="rnd">
              <a:solidFill>
                <a:srgbClr val="FF8200"/>
              </a:solidFill>
              <a:round/>
            </a:ln>
            <a:effectLst/>
          </c:spPr>
          <c:marker>
            <c:symbol val="none"/>
          </c:marker>
          <c:xVal>
            <c:numRef>
              <c:f>'[Aug2026 CMWG Data.xlsx]PTP CNT and Execution Time'!$H$2:$H$242</c:f>
              <c:numCache>
                <c:formatCode>General</c:formatCode>
                <c:ptCount val="241"/>
                <c:pt idx="0">
                  <c:v>0</c:v>
                </c:pt>
                <c:pt idx="1">
                  <c:v>184154</c:v>
                </c:pt>
                <c:pt idx="2">
                  <c:v>189681</c:v>
                </c:pt>
                <c:pt idx="3">
                  <c:v>183244</c:v>
                </c:pt>
                <c:pt idx="4">
                  <c:v>210562</c:v>
                </c:pt>
                <c:pt idx="5">
                  <c:v>207954</c:v>
                </c:pt>
                <c:pt idx="6">
                  <c:v>205163</c:v>
                </c:pt>
                <c:pt idx="7">
                  <c:v>185221</c:v>
                </c:pt>
                <c:pt idx="8">
                  <c:v>186922</c:v>
                </c:pt>
                <c:pt idx="9">
                  <c:v>203237</c:v>
                </c:pt>
                <c:pt idx="10">
                  <c:v>198011</c:v>
                </c:pt>
                <c:pt idx="11">
                  <c:v>187654</c:v>
                </c:pt>
                <c:pt idx="12">
                  <c:v>177093</c:v>
                </c:pt>
                <c:pt idx="13">
                  <c:v>205396</c:v>
                </c:pt>
                <c:pt idx="14">
                  <c:v>217128</c:v>
                </c:pt>
                <c:pt idx="15">
                  <c:v>208325</c:v>
                </c:pt>
                <c:pt idx="16">
                  <c:v>175629</c:v>
                </c:pt>
                <c:pt idx="17">
                  <c:v>197192</c:v>
                </c:pt>
                <c:pt idx="18">
                  <c:v>198489</c:v>
                </c:pt>
                <c:pt idx="19">
                  <c:v>183318</c:v>
                </c:pt>
                <c:pt idx="20">
                  <c:v>187286</c:v>
                </c:pt>
                <c:pt idx="21">
                  <c:v>165752</c:v>
                </c:pt>
                <c:pt idx="22">
                  <c:v>185619</c:v>
                </c:pt>
                <c:pt idx="23">
                  <c:v>196803</c:v>
                </c:pt>
                <c:pt idx="24">
                  <c:v>179340</c:v>
                </c:pt>
                <c:pt idx="25">
                  <c:v>178219</c:v>
                </c:pt>
                <c:pt idx="26">
                  <c:v>157155</c:v>
                </c:pt>
                <c:pt idx="27">
                  <c:v>153325</c:v>
                </c:pt>
                <c:pt idx="28">
                  <c:v>171812</c:v>
                </c:pt>
                <c:pt idx="29">
                  <c:v>166649</c:v>
                </c:pt>
                <c:pt idx="30">
                  <c:v>178828</c:v>
                </c:pt>
                <c:pt idx="31">
                  <c:v>186279</c:v>
                </c:pt>
                <c:pt idx="32">
                  <c:v>186928</c:v>
                </c:pt>
                <c:pt idx="33">
                  <c:v>192279</c:v>
                </c:pt>
                <c:pt idx="34">
                  <c:v>223499</c:v>
                </c:pt>
                <c:pt idx="35">
                  <c:v>188285</c:v>
                </c:pt>
                <c:pt idx="36">
                  <c:v>200657</c:v>
                </c:pt>
                <c:pt idx="37">
                  <c:v>193122</c:v>
                </c:pt>
                <c:pt idx="38">
                  <c:v>181822</c:v>
                </c:pt>
                <c:pt idx="39">
                  <c:v>182672</c:v>
                </c:pt>
                <c:pt idx="40">
                  <c:v>223202</c:v>
                </c:pt>
                <c:pt idx="41">
                  <c:v>212070</c:v>
                </c:pt>
                <c:pt idx="42">
                  <c:v>210536</c:v>
                </c:pt>
                <c:pt idx="43">
                  <c:v>207072</c:v>
                </c:pt>
                <c:pt idx="44">
                  <c:v>202852</c:v>
                </c:pt>
                <c:pt idx="45">
                  <c:v>192395</c:v>
                </c:pt>
                <c:pt idx="46">
                  <c:v>191404</c:v>
                </c:pt>
                <c:pt idx="47">
                  <c:v>184269</c:v>
                </c:pt>
                <c:pt idx="48">
                  <c:v>181773</c:v>
                </c:pt>
                <c:pt idx="49">
                  <c:v>145377</c:v>
                </c:pt>
                <c:pt idx="50">
                  <c:v>170851</c:v>
                </c:pt>
                <c:pt idx="51">
                  <c:v>177523</c:v>
                </c:pt>
                <c:pt idx="52">
                  <c:v>149345</c:v>
                </c:pt>
                <c:pt idx="53">
                  <c:v>138692</c:v>
                </c:pt>
                <c:pt idx="54">
                  <c:v>165629</c:v>
                </c:pt>
                <c:pt idx="55">
                  <c:v>199218</c:v>
                </c:pt>
                <c:pt idx="56">
                  <c:v>188206</c:v>
                </c:pt>
                <c:pt idx="57">
                  <c:v>186490</c:v>
                </c:pt>
                <c:pt idx="58">
                  <c:v>184908</c:v>
                </c:pt>
                <c:pt idx="59">
                  <c:v>210020</c:v>
                </c:pt>
                <c:pt idx="60">
                  <c:v>211044</c:v>
                </c:pt>
                <c:pt idx="61">
                  <c:v>209666</c:v>
                </c:pt>
                <c:pt idx="62">
                  <c:v>199362</c:v>
                </c:pt>
                <c:pt idx="63">
                  <c:v>188978</c:v>
                </c:pt>
                <c:pt idx="64">
                  <c:v>201402</c:v>
                </c:pt>
                <c:pt idx="65">
                  <c:v>182920</c:v>
                </c:pt>
                <c:pt idx="66">
                  <c:v>183373</c:v>
                </c:pt>
                <c:pt idx="67">
                  <c:v>218541</c:v>
                </c:pt>
                <c:pt idx="68">
                  <c:v>187912</c:v>
                </c:pt>
                <c:pt idx="69">
                  <c:v>196274</c:v>
                </c:pt>
                <c:pt idx="70">
                  <c:v>202547</c:v>
                </c:pt>
                <c:pt idx="71">
                  <c:v>209177</c:v>
                </c:pt>
                <c:pt idx="72">
                  <c:v>195149</c:v>
                </c:pt>
                <c:pt idx="73">
                  <c:v>197155</c:v>
                </c:pt>
                <c:pt idx="74">
                  <c:v>213953</c:v>
                </c:pt>
                <c:pt idx="75">
                  <c:v>210841</c:v>
                </c:pt>
                <c:pt idx="76">
                  <c:v>207848</c:v>
                </c:pt>
                <c:pt idx="77">
                  <c:v>186967</c:v>
                </c:pt>
                <c:pt idx="78">
                  <c:v>196731</c:v>
                </c:pt>
                <c:pt idx="79">
                  <c:v>192740</c:v>
                </c:pt>
                <c:pt idx="80">
                  <c:v>183350</c:v>
                </c:pt>
                <c:pt idx="81">
                  <c:v>230361</c:v>
                </c:pt>
                <c:pt idx="82">
                  <c:v>224147</c:v>
                </c:pt>
                <c:pt idx="83">
                  <c:v>219496</c:v>
                </c:pt>
                <c:pt idx="84">
                  <c:v>205969</c:v>
                </c:pt>
                <c:pt idx="85">
                  <c:v>209550</c:v>
                </c:pt>
                <c:pt idx="86">
                  <c:v>208470</c:v>
                </c:pt>
                <c:pt idx="87">
                  <c:v>197444</c:v>
                </c:pt>
                <c:pt idx="88">
                  <c:v>237381</c:v>
                </c:pt>
                <c:pt idx="89">
                  <c:v>233049</c:v>
                </c:pt>
                <c:pt idx="90">
                  <c:v>245901</c:v>
                </c:pt>
                <c:pt idx="91">
                  <c:v>253098</c:v>
                </c:pt>
                <c:pt idx="92">
                  <c:v>236366</c:v>
                </c:pt>
                <c:pt idx="93">
                  <c:v>184753</c:v>
                </c:pt>
                <c:pt idx="94">
                  <c:v>207470</c:v>
                </c:pt>
                <c:pt idx="95">
                  <c:v>252009</c:v>
                </c:pt>
                <c:pt idx="96">
                  <c:v>241271</c:v>
                </c:pt>
                <c:pt idx="97">
                  <c:v>234235</c:v>
                </c:pt>
                <c:pt idx="98">
                  <c:v>223049</c:v>
                </c:pt>
                <c:pt idx="99">
                  <c:v>239099</c:v>
                </c:pt>
                <c:pt idx="100">
                  <c:v>243256</c:v>
                </c:pt>
                <c:pt idx="101">
                  <c:v>223225</c:v>
                </c:pt>
                <c:pt idx="102">
                  <c:v>245830</c:v>
                </c:pt>
                <c:pt idx="103">
                  <c:v>229208</c:v>
                </c:pt>
                <c:pt idx="104">
                  <c:v>226138</c:v>
                </c:pt>
                <c:pt idx="105">
                  <c:v>236156</c:v>
                </c:pt>
                <c:pt idx="106">
                  <c:v>250091</c:v>
                </c:pt>
                <c:pt idx="107">
                  <c:v>265226</c:v>
                </c:pt>
                <c:pt idx="108">
                  <c:v>221870</c:v>
                </c:pt>
                <c:pt idx="109">
                  <c:v>231073</c:v>
                </c:pt>
                <c:pt idx="110">
                  <c:v>261569</c:v>
                </c:pt>
                <c:pt idx="111">
                  <c:v>279381</c:v>
                </c:pt>
                <c:pt idx="112">
                  <c:v>277129</c:v>
                </c:pt>
                <c:pt idx="113">
                  <c:v>207711</c:v>
                </c:pt>
                <c:pt idx="114">
                  <c:v>235676</c:v>
                </c:pt>
                <c:pt idx="115">
                  <c:v>255969</c:v>
                </c:pt>
                <c:pt idx="116">
                  <c:v>253908</c:v>
                </c:pt>
                <c:pt idx="117">
                  <c:v>251447</c:v>
                </c:pt>
                <c:pt idx="118">
                  <c:v>252945</c:v>
                </c:pt>
                <c:pt idx="119">
                  <c:v>236651</c:v>
                </c:pt>
                <c:pt idx="120">
                  <c:v>197024</c:v>
                </c:pt>
                <c:pt idx="121">
                  <c:v>178105</c:v>
                </c:pt>
                <c:pt idx="122">
                  <c:v>176373</c:v>
                </c:pt>
                <c:pt idx="123">
                  <c:v>188698</c:v>
                </c:pt>
                <c:pt idx="124">
                  <c:v>190104</c:v>
                </c:pt>
                <c:pt idx="125">
                  <c:v>229877</c:v>
                </c:pt>
                <c:pt idx="126">
                  <c:v>216613</c:v>
                </c:pt>
                <c:pt idx="127">
                  <c:v>223191</c:v>
                </c:pt>
                <c:pt idx="128">
                  <c:v>209308</c:v>
                </c:pt>
                <c:pt idx="129">
                  <c:v>227642</c:v>
                </c:pt>
                <c:pt idx="130">
                  <c:v>242584</c:v>
                </c:pt>
                <c:pt idx="131">
                  <c:v>221148</c:v>
                </c:pt>
                <c:pt idx="132">
                  <c:v>217065</c:v>
                </c:pt>
                <c:pt idx="133">
                  <c:v>235935</c:v>
                </c:pt>
                <c:pt idx="134">
                  <c:v>221150</c:v>
                </c:pt>
                <c:pt idx="135">
                  <c:v>195376</c:v>
                </c:pt>
                <c:pt idx="136">
                  <c:v>190962</c:v>
                </c:pt>
                <c:pt idx="137">
                  <c:v>205123</c:v>
                </c:pt>
                <c:pt idx="138">
                  <c:v>218941</c:v>
                </c:pt>
                <c:pt idx="139">
                  <c:v>236491</c:v>
                </c:pt>
                <c:pt idx="140">
                  <c:v>216207</c:v>
                </c:pt>
                <c:pt idx="141">
                  <c:v>208190</c:v>
                </c:pt>
                <c:pt idx="142">
                  <c:v>206982</c:v>
                </c:pt>
                <c:pt idx="143">
                  <c:v>207730</c:v>
                </c:pt>
                <c:pt idx="144">
                  <c:v>218436</c:v>
                </c:pt>
                <c:pt idx="145">
                  <c:v>194129</c:v>
                </c:pt>
                <c:pt idx="146">
                  <c:v>182273</c:v>
                </c:pt>
                <c:pt idx="147">
                  <c:v>186671</c:v>
                </c:pt>
                <c:pt idx="148">
                  <c:v>191416</c:v>
                </c:pt>
                <c:pt idx="149">
                  <c:v>196007</c:v>
                </c:pt>
                <c:pt idx="150">
                  <c:v>220458</c:v>
                </c:pt>
                <c:pt idx="151">
                  <c:v>225631</c:v>
                </c:pt>
                <c:pt idx="152">
                  <c:v>194875</c:v>
                </c:pt>
                <c:pt idx="153">
                  <c:v>172416</c:v>
                </c:pt>
                <c:pt idx="154">
                  <c:v>166820</c:v>
                </c:pt>
                <c:pt idx="155">
                  <c:v>163321</c:v>
                </c:pt>
                <c:pt idx="156">
                  <c:v>192380</c:v>
                </c:pt>
                <c:pt idx="157">
                  <c:v>162640</c:v>
                </c:pt>
                <c:pt idx="158">
                  <c:v>182271</c:v>
                </c:pt>
                <c:pt idx="159">
                  <c:v>184458</c:v>
                </c:pt>
                <c:pt idx="160">
                  <c:v>217739</c:v>
                </c:pt>
                <c:pt idx="161">
                  <c:v>223855</c:v>
                </c:pt>
                <c:pt idx="162">
                  <c:v>221119</c:v>
                </c:pt>
                <c:pt idx="163">
                  <c:v>230726</c:v>
                </c:pt>
                <c:pt idx="164">
                  <c:v>223318</c:v>
                </c:pt>
                <c:pt idx="165">
                  <c:v>196874</c:v>
                </c:pt>
                <c:pt idx="166">
                  <c:v>172074</c:v>
                </c:pt>
                <c:pt idx="167">
                  <c:v>166692</c:v>
                </c:pt>
                <c:pt idx="168">
                  <c:v>161987</c:v>
                </c:pt>
                <c:pt idx="169">
                  <c:v>151096</c:v>
                </c:pt>
                <c:pt idx="170">
                  <c:v>152652</c:v>
                </c:pt>
                <c:pt idx="171">
                  <c:v>162498</c:v>
                </c:pt>
                <c:pt idx="172">
                  <c:v>147669</c:v>
                </c:pt>
                <c:pt idx="173">
                  <c:v>174726</c:v>
                </c:pt>
                <c:pt idx="174">
                  <c:v>173463</c:v>
                </c:pt>
                <c:pt idx="175">
                  <c:v>195951</c:v>
                </c:pt>
                <c:pt idx="176">
                  <c:v>209818</c:v>
                </c:pt>
                <c:pt idx="177">
                  <c:v>196338</c:v>
                </c:pt>
                <c:pt idx="178">
                  <c:v>184500</c:v>
                </c:pt>
                <c:pt idx="179">
                  <c:v>180204</c:v>
                </c:pt>
                <c:pt idx="180">
                  <c:v>184727</c:v>
                </c:pt>
                <c:pt idx="181">
                  <c:v>189624</c:v>
                </c:pt>
                <c:pt idx="182">
                  <c:v>191467</c:v>
                </c:pt>
                <c:pt idx="183">
                  <c:v>187319</c:v>
                </c:pt>
                <c:pt idx="184">
                  <c:v>221078</c:v>
                </c:pt>
                <c:pt idx="185">
                  <c:v>234354</c:v>
                </c:pt>
                <c:pt idx="186">
                  <c:v>230478</c:v>
                </c:pt>
                <c:pt idx="187">
                  <c:v>254472</c:v>
                </c:pt>
                <c:pt idx="188">
                  <c:v>244194</c:v>
                </c:pt>
                <c:pt idx="189">
                  <c:v>216230</c:v>
                </c:pt>
                <c:pt idx="190">
                  <c:v>226098</c:v>
                </c:pt>
                <c:pt idx="191">
                  <c:v>193778</c:v>
                </c:pt>
                <c:pt idx="192">
                  <c:v>174721</c:v>
                </c:pt>
                <c:pt idx="193">
                  <c:v>193196</c:v>
                </c:pt>
                <c:pt idx="194">
                  <c:v>234596</c:v>
                </c:pt>
                <c:pt idx="195">
                  <c:v>240808</c:v>
                </c:pt>
                <c:pt idx="196">
                  <c:v>169838</c:v>
                </c:pt>
                <c:pt idx="197">
                  <c:v>208189</c:v>
                </c:pt>
                <c:pt idx="198">
                  <c:v>238363</c:v>
                </c:pt>
                <c:pt idx="199">
                  <c:v>225019</c:v>
                </c:pt>
                <c:pt idx="200">
                  <c:v>237825</c:v>
                </c:pt>
                <c:pt idx="201">
                  <c:v>233159</c:v>
                </c:pt>
                <c:pt idx="202">
                  <c:v>239761</c:v>
                </c:pt>
                <c:pt idx="203">
                  <c:v>238162</c:v>
                </c:pt>
                <c:pt idx="204">
                  <c:v>245492</c:v>
                </c:pt>
                <c:pt idx="205">
                  <c:v>241067</c:v>
                </c:pt>
                <c:pt idx="206">
                  <c:v>234723</c:v>
                </c:pt>
                <c:pt idx="207">
                  <c:v>245249</c:v>
                </c:pt>
                <c:pt idx="208">
                  <c:v>239252</c:v>
                </c:pt>
                <c:pt idx="209">
                  <c:v>217595</c:v>
                </c:pt>
                <c:pt idx="210">
                  <c:v>208322</c:v>
                </c:pt>
                <c:pt idx="211">
                  <c:v>210237</c:v>
                </c:pt>
                <c:pt idx="212">
                  <c:v>180955</c:v>
                </c:pt>
                <c:pt idx="213">
                  <c:v>184951</c:v>
                </c:pt>
                <c:pt idx="214">
                  <c:v>192358</c:v>
                </c:pt>
                <c:pt idx="215">
                  <c:v>211783</c:v>
                </c:pt>
                <c:pt idx="216">
                  <c:v>235821</c:v>
                </c:pt>
                <c:pt idx="217">
                  <c:v>233679</c:v>
                </c:pt>
                <c:pt idx="218">
                  <c:v>202010</c:v>
                </c:pt>
                <c:pt idx="219">
                  <c:v>196892</c:v>
                </c:pt>
                <c:pt idx="220">
                  <c:v>193167</c:v>
                </c:pt>
                <c:pt idx="221">
                  <c:v>208542</c:v>
                </c:pt>
                <c:pt idx="222">
                  <c:v>202431</c:v>
                </c:pt>
                <c:pt idx="223">
                  <c:v>211986</c:v>
                </c:pt>
                <c:pt idx="224">
                  <c:v>225154</c:v>
                </c:pt>
                <c:pt idx="225">
                  <c:v>223096</c:v>
                </c:pt>
                <c:pt idx="226">
                  <c:v>199591</c:v>
                </c:pt>
                <c:pt idx="227">
                  <c:v>204808</c:v>
                </c:pt>
                <c:pt idx="228">
                  <c:v>205415</c:v>
                </c:pt>
                <c:pt idx="229">
                  <c:v>218866</c:v>
                </c:pt>
                <c:pt idx="230">
                  <c:v>223822</c:v>
                </c:pt>
                <c:pt idx="231">
                  <c:v>227640</c:v>
                </c:pt>
                <c:pt idx="232">
                  <c:v>217175</c:v>
                </c:pt>
                <c:pt idx="233">
                  <c:v>216627</c:v>
                </c:pt>
                <c:pt idx="234">
                  <c:v>222046</c:v>
                </c:pt>
                <c:pt idx="235">
                  <c:v>230356</c:v>
                </c:pt>
                <c:pt idx="236">
                  <c:v>225805</c:v>
                </c:pt>
                <c:pt idx="237">
                  <c:v>234195</c:v>
                </c:pt>
                <c:pt idx="238">
                  <c:v>236045</c:v>
                </c:pt>
                <c:pt idx="239">
                  <c:v>210255</c:v>
                </c:pt>
                <c:pt idx="240">
                  <c:v>999999</c:v>
                </c:pt>
              </c:numCache>
            </c:numRef>
          </c:xVal>
          <c:yVal>
            <c:numRef>
              <c:f>'[Aug2026 CMWG Data.xlsx]PTP CNT and Execution Time'!$K$2:$K$242</c:f>
              <c:numCache>
                <c:formatCode>General</c:formatCode>
                <c:ptCount val="241"/>
                <c:pt idx="0">
                  <c:v>3.5</c:v>
                </c:pt>
                <c:pt idx="1">
                  <c:v>3.5</c:v>
                </c:pt>
                <c:pt idx="2">
                  <c:v>3.5</c:v>
                </c:pt>
                <c:pt idx="3">
                  <c:v>3.5</c:v>
                </c:pt>
                <c:pt idx="4">
                  <c:v>3.5</c:v>
                </c:pt>
                <c:pt idx="5">
                  <c:v>3.5</c:v>
                </c:pt>
                <c:pt idx="6">
                  <c:v>3.5</c:v>
                </c:pt>
                <c:pt idx="7">
                  <c:v>3.5</c:v>
                </c:pt>
                <c:pt idx="8">
                  <c:v>3.5</c:v>
                </c:pt>
                <c:pt idx="9">
                  <c:v>3.5</c:v>
                </c:pt>
                <c:pt idx="10">
                  <c:v>3.5</c:v>
                </c:pt>
                <c:pt idx="11">
                  <c:v>3.5</c:v>
                </c:pt>
                <c:pt idx="12">
                  <c:v>3.5</c:v>
                </c:pt>
                <c:pt idx="13">
                  <c:v>3.5</c:v>
                </c:pt>
                <c:pt idx="14">
                  <c:v>3.5</c:v>
                </c:pt>
                <c:pt idx="15">
                  <c:v>3.5</c:v>
                </c:pt>
                <c:pt idx="16">
                  <c:v>3.5</c:v>
                </c:pt>
                <c:pt idx="17">
                  <c:v>3.5</c:v>
                </c:pt>
                <c:pt idx="18">
                  <c:v>3.5</c:v>
                </c:pt>
                <c:pt idx="19">
                  <c:v>3.5</c:v>
                </c:pt>
                <c:pt idx="20">
                  <c:v>3.5</c:v>
                </c:pt>
                <c:pt idx="21">
                  <c:v>3.5</c:v>
                </c:pt>
                <c:pt idx="22">
                  <c:v>3.5</c:v>
                </c:pt>
                <c:pt idx="23">
                  <c:v>3.5</c:v>
                </c:pt>
                <c:pt idx="24">
                  <c:v>3.5</c:v>
                </c:pt>
                <c:pt idx="25">
                  <c:v>3.5</c:v>
                </c:pt>
                <c:pt idx="26">
                  <c:v>3.5</c:v>
                </c:pt>
                <c:pt idx="27">
                  <c:v>3.5</c:v>
                </c:pt>
                <c:pt idx="28">
                  <c:v>3.5</c:v>
                </c:pt>
                <c:pt idx="29">
                  <c:v>3.5</c:v>
                </c:pt>
                <c:pt idx="30">
                  <c:v>3.5</c:v>
                </c:pt>
                <c:pt idx="31">
                  <c:v>3.5</c:v>
                </c:pt>
                <c:pt idx="32">
                  <c:v>3.5</c:v>
                </c:pt>
                <c:pt idx="33">
                  <c:v>3.5</c:v>
                </c:pt>
                <c:pt idx="34">
                  <c:v>3.5</c:v>
                </c:pt>
                <c:pt idx="35">
                  <c:v>3.5</c:v>
                </c:pt>
                <c:pt idx="36">
                  <c:v>3.5</c:v>
                </c:pt>
                <c:pt idx="37">
                  <c:v>3.5</c:v>
                </c:pt>
                <c:pt idx="38">
                  <c:v>3.5</c:v>
                </c:pt>
                <c:pt idx="39">
                  <c:v>3.5</c:v>
                </c:pt>
                <c:pt idx="40">
                  <c:v>3.5</c:v>
                </c:pt>
                <c:pt idx="41">
                  <c:v>3.5</c:v>
                </c:pt>
                <c:pt idx="42">
                  <c:v>3.5</c:v>
                </c:pt>
                <c:pt idx="43">
                  <c:v>3.5</c:v>
                </c:pt>
                <c:pt idx="44">
                  <c:v>3.5</c:v>
                </c:pt>
                <c:pt idx="45">
                  <c:v>3.5</c:v>
                </c:pt>
                <c:pt idx="46">
                  <c:v>3.5</c:v>
                </c:pt>
                <c:pt idx="47">
                  <c:v>3.5</c:v>
                </c:pt>
                <c:pt idx="48">
                  <c:v>3.5</c:v>
                </c:pt>
                <c:pt idx="49">
                  <c:v>3.5</c:v>
                </c:pt>
                <c:pt idx="50">
                  <c:v>3.5</c:v>
                </c:pt>
                <c:pt idx="51">
                  <c:v>3.5</c:v>
                </c:pt>
                <c:pt idx="52">
                  <c:v>3.5</c:v>
                </c:pt>
                <c:pt idx="53">
                  <c:v>3.5</c:v>
                </c:pt>
                <c:pt idx="54">
                  <c:v>3.5</c:v>
                </c:pt>
                <c:pt idx="55">
                  <c:v>3.5</c:v>
                </c:pt>
                <c:pt idx="56">
                  <c:v>3.5</c:v>
                </c:pt>
                <c:pt idx="57">
                  <c:v>3.5</c:v>
                </c:pt>
                <c:pt idx="58">
                  <c:v>3.5</c:v>
                </c:pt>
                <c:pt idx="59">
                  <c:v>3.5</c:v>
                </c:pt>
                <c:pt idx="60">
                  <c:v>3.5</c:v>
                </c:pt>
                <c:pt idx="61">
                  <c:v>3.5</c:v>
                </c:pt>
                <c:pt idx="62">
                  <c:v>3.5</c:v>
                </c:pt>
                <c:pt idx="63">
                  <c:v>3.5</c:v>
                </c:pt>
                <c:pt idx="64">
                  <c:v>3.5</c:v>
                </c:pt>
                <c:pt idx="65">
                  <c:v>3.5</c:v>
                </c:pt>
                <c:pt idx="66">
                  <c:v>3.5</c:v>
                </c:pt>
                <c:pt idx="67">
                  <c:v>3.5</c:v>
                </c:pt>
                <c:pt idx="68">
                  <c:v>3.5</c:v>
                </c:pt>
                <c:pt idx="69">
                  <c:v>3.5</c:v>
                </c:pt>
                <c:pt idx="70">
                  <c:v>3.5</c:v>
                </c:pt>
                <c:pt idx="71">
                  <c:v>3.5</c:v>
                </c:pt>
                <c:pt idx="72">
                  <c:v>3.5</c:v>
                </c:pt>
                <c:pt idx="73">
                  <c:v>3.5</c:v>
                </c:pt>
                <c:pt idx="74">
                  <c:v>3.5</c:v>
                </c:pt>
                <c:pt idx="75">
                  <c:v>3.5</c:v>
                </c:pt>
                <c:pt idx="76">
                  <c:v>3.5</c:v>
                </c:pt>
                <c:pt idx="77">
                  <c:v>3.5</c:v>
                </c:pt>
                <c:pt idx="78">
                  <c:v>3.5</c:v>
                </c:pt>
                <c:pt idx="79">
                  <c:v>3.5</c:v>
                </c:pt>
                <c:pt idx="80">
                  <c:v>3.5</c:v>
                </c:pt>
                <c:pt idx="81">
                  <c:v>3.5</c:v>
                </c:pt>
                <c:pt idx="82">
                  <c:v>3.5</c:v>
                </c:pt>
                <c:pt idx="83">
                  <c:v>3.5</c:v>
                </c:pt>
                <c:pt idx="84">
                  <c:v>3.5</c:v>
                </c:pt>
                <c:pt idx="85">
                  <c:v>3.5</c:v>
                </c:pt>
                <c:pt idx="86">
                  <c:v>3.5</c:v>
                </c:pt>
                <c:pt idx="87">
                  <c:v>3.5</c:v>
                </c:pt>
                <c:pt idx="88">
                  <c:v>3.5</c:v>
                </c:pt>
                <c:pt idx="89">
                  <c:v>3.5</c:v>
                </c:pt>
                <c:pt idx="90">
                  <c:v>3.5</c:v>
                </c:pt>
                <c:pt idx="91">
                  <c:v>3.5</c:v>
                </c:pt>
                <c:pt idx="92">
                  <c:v>3.5</c:v>
                </c:pt>
                <c:pt idx="93">
                  <c:v>3.5</c:v>
                </c:pt>
                <c:pt idx="94">
                  <c:v>3.5</c:v>
                </c:pt>
                <c:pt idx="95">
                  <c:v>3.5</c:v>
                </c:pt>
                <c:pt idx="96">
                  <c:v>3.5</c:v>
                </c:pt>
                <c:pt idx="97">
                  <c:v>3.5</c:v>
                </c:pt>
                <c:pt idx="98">
                  <c:v>3.5</c:v>
                </c:pt>
                <c:pt idx="99">
                  <c:v>3.5</c:v>
                </c:pt>
                <c:pt idx="100">
                  <c:v>3.5</c:v>
                </c:pt>
                <c:pt idx="101">
                  <c:v>3.5</c:v>
                </c:pt>
                <c:pt idx="102">
                  <c:v>3.5</c:v>
                </c:pt>
                <c:pt idx="103">
                  <c:v>3.5</c:v>
                </c:pt>
                <c:pt idx="104">
                  <c:v>3.5</c:v>
                </c:pt>
                <c:pt idx="105">
                  <c:v>3.5</c:v>
                </c:pt>
                <c:pt idx="106">
                  <c:v>3.5</c:v>
                </c:pt>
                <c:pt idx="107">
                  <c:v>3.5</c:v>
                </c:pt>
                <c:pt idx="108">
                  <c:v>3.5</c:v>
                </c:pt>
                <c:pt idx="109">
                  <c:v>3.5</c:v>
                </c:pt>
                <c:pt idx="110">
                  <c:v>3.5</c:v>
                </c:pt>
                <c:pt idx="111">
                  <c:v>3.5</c:v>
                </c:pt>
                <c:pt idx="112">
                  <c:v>3.5</c:v>
                </c:pt>
                <c:pt idx="113">
                  <c:v>3.5</c:v>
                </c:pt>
                <c:pt idx="114">
                  <c:v>3.5</c:v>
                </c:pt>
                <c:pt idx="115">
                  <c:v>3.5</c:v>
                </c:pt>
                <c:pt idx="116">
                  <c:v>3.5</c:v>
                </c:pt>
                <c:pt idx="117">
                  <c:v>3.5</c:v>
                </c:pt>
                <c:pt idx="118">
                  <c:v>3.5</c:v>
                </c:pt>
                <c:pt idx="119">
                  <c:v>3.5</c:v>
                </c:pt>
                <c:pt idx="120">
                  <c:v>3.5</c:v>
                </c:pt>
                <c:pt idx="121">
                  <c:v>3.5</c:v>
                </c:pt>
                <c:pt idx="122">
                  <c:v>3.5</c:v>
                </c:pt>
                <c:pt idx="123">
                  <c:v>3.5</c:v>
                </c:pt>
                <c:pt idx="124">
                  <c:v>3.5</c:v>
                </c:pt>
                <c:pt idx="125">
                  <c:v>3.5</c:v>
                </c:pt>
                <c:pt idx="126">
                  <c:v>3.5</c:v>
                </c:pt>
                <c:pt idx="127">
                  <c:v>3.5</c:v>
                </c:pt>
                <c:pt idx="128">
                  <c:v>3.5</c:v>
                </c:pt>
                <c:pt idx="129">
                  <c:v>3.5</c:v>
                </c:pt>
                <c:pt idx="130">
                  <c:v>3.5</c:v>
                </c:pt>
                <c:pt idx="131">
                  <c:v>3.5</c:v>
                </c:pt>
                <c:pt idx="132">
                  <c:v>3.5</c:v>
                </c:pt>
                <c:pt idx="133">
                  <c:v>3.5</c:v>
                </c:pt>
                <c:pt idx="134">
                  <c:v>3.5</c:v>
                </c:pt>
                <c:pt idx="135">
                  <c:v>3.5</c:v>
                </c:pt>
                <c:pt idx="136">
                  <c:v>3.5</c:v>
                </c:pt>
                <c:pt idx="137">
                  <c:v>3.5</c:v>
                </c:pt>
                <c:pt idx="138">
                  <c:v>3.5</c:v>
                </c:pt>
                <c:pt idx="139">
                  <c:v>3.5</c:v>
                </c:pt>
                <c:pt idx="140">
                  <c:v>3.5</c:v>
                </c:pt>
                <c:pt idx="141">
                  <c:v>3.5</c:v>
                </c:pt>
                <c:pt idx="142">
                  <c:v>3.5</c:v>
                </c:pt>
                <c:pt idx="143">
                  <c:v>3.5</c:v>
                </c:pt>
                <c:pt idx="144">
                  <c:v>3.5</c:v>
                </c:pt>
                <c:pt idx="145">
                  <c:v>3.5</c:v>
                </c:pt>
                <c:pt idx="146">
                  <c:v>3.5</c:v>
                </c:pt>
                <c:pt idx="147">
                  <c:v>3.5</c:v>
                </c:pt>
                <c:pt idx="148">
                  <c:v>3.5</c:v>
                </c:pt>
                <c:pt idx="149">
                  <c:v>3.5</c:v>
                </c:pt>
                <c:pt idx="150">
                  <c:v>3.5</c:v>
                </c:pt>
                <c:pt idx="151">
                  <c:v>3.5</c:v>
                </c:pt>
                <c:pt idx="152">
                  <c:v>3.5</c:v>
                </c:pt>
                <c:pt idx="153">
                  <c:v>3.5</c:v>
                </c:pt>
                <c:pt idx="154">
                  <c:v>3.5</c:v>
                </c:pt>
                <c:pt idx="155">
                  <c:v>3.5</c:v>
                </c:pt>
                <c:pt idx="156">
                  <c:v>3.5</c:v>
                </c:pt>
                <c:pt idx="157">
                  <c:v>3.5</c:v>
                </c:pt>
                <c:pt idx="158">
                  <c:v>3.5</c:v>
                </c:pt>
                <c:pt idx="159">
                  <c:v>3.5</c:v>
                </c:pt>
                <c:pt idx="160">
                  <c:v>3.5</c:v>
                </c:pt>
                <c:pt idx="161">
                  <c:v>3.5</c:v>
                </c:pt>
                <c:pt idx="162">
                  <c:v>3.5</c:v>
                </c:pt>
                <c:pt idx="163">
                  <c:v>3.5</c:v>
                </c:pt>
                <c:pt idx="164">
                  <c:v>3.5</c:v>
                </c:pt>
                <c:pt idx="165">
                  <c:v>3.5</c:v>
                </c:pt>
                <c:pt idx="166">
                  <c:v>3.5</c:v>
                </c:pt>
                <c:pt idx="167">
                  <c:v>3.5</c:v>
                </c:pt>
                <c:pt idx="168">
                  <c:v>3.5</c:v>
                </c:pt>
                <c:pt idx="169">
                  <c:v>3.5</c:v>
                </c:pt>
                <c:pt idx="170">
                  <c:v>3.5</c:v>
                </c:pt>
                <c:pt idx="171">
                  <c:v>3.5</c:v>
                </c:pt>
                <c:pt idx="172">
                  <c:v>3.5</c:v>
                </c:pt>
                <c:pt idx="173">
                  <c:v>3.5</c:v>
                </c:pt>
                <c:pt idx="174">
                  <c:v>3.5</c:v>
                </c:pt>
                <c:pt idx="175">
                  <c:v>3.5</c:v>
                </c:pt>
                <c:pt idx="176">
                  <c:v>3.5</c:v>
                </c:pt>
                <c:pt idx="177">
                  <c:v>3.5</c:v>
                </c:pt>
                <c:pt idx="178">
                  <c:v>3.5</c:v>
                </c:pt>
                <c:pt idx="179">
                  <c:v>3.5</c:v>
                </c:pt>
                <c:pt idx="180">
                  <c:v>3.5</c:v>
                </c:pt>
                <c:pt idx="181">
                  <c:v>3.5</c:v>
                </c:pt>
                <c:pt idx="182">
                  <c:v>3.5</c:v>
                </c:pt>
                <c:pt idx="183">
                  <c:v>3.5</c:v>
                </c:pt>
                <c:pt idx="184">
                  <c:v>3.5</c:v>
                </c:pt>
                <c:pt idx="185">
                  <c:v>3.5</c:v>
                </c:pt>
                <c:pt idx="186">
                  <c:v>3.5</c:v>
                </c:pt>
                <c:pt idx="187">
                  <c:v>3.5</c:v>
                </c:pt>
                <c:pt idx="188">
                  <c:v>3.5</c:v>
                </c:pt>
                <c:pt idx="189">
                  <c:v>3.5</c:v>
                </c:pt>
                <c:pt idx="190">
                  <c:v>3.5</c:v>
                </c:pt>
                <c:pt idx="191">
                  <c:v>3.5</c:v>
                </c:pt>
                <c:pt idx="192">
                  <c:v>3.5</c:v>
                </c:pt>
                <c:pt idx="193">
                  <c:v>3.5</c:v>
                </c:pt>
                <c:pt idx="194">
                  <c:v>3.5</c:v>
                </c:pt>
                <c:pt idx="195">
                  <c:v>3.5</c:v>
                </c:pt>
                <c:pt idx="196">
                  <c:v>3.5</c:v>
                </c:pt>
                <c:pt idx="197">
                  <c:v>3.5</c:v>
                </c:pt>
                <c:pt idx="198">
                  <c:v>3.5</c:v>
                </c:pt>
                <c:pt idx="199">
                  <c:v>3.5</c:v>
                </c:pt>
                <c:pt idx="200">
                  <c:v>3.5</c:v>
                </c:pt>
                <c:pt idx="201">
                  <c:v>3.5</c:v>
                </c:pt>
                <c:pt idx="202">
                  <c:v>3.5</c:v>
                </c:pt>
                <c:pt idx="203">
                  <c:v>3.5</c:v>
                </c:pt>
                <c:pt idx="204">
                  <c:v>3.5</c:v>
                </c:pt>
                <c:pt idx="205">
                  <c:v>3.5</c:v>
                </c:pt>
                <c:pt idx="206">
                  <c:v>3.5</c:v>
                </c:pt>
                <c:pt idx="207">
                  <c:v>3.5</c:v>
                </c:pt>
                <c:pt idx="208">
                  <c:v>3.5</c:v>
                </c:pt>
                <c:pt idx="209">
                  <c:v>3.5</c:v>
                </c:pt>
                <c:pt idx="210">
                  <c:v>3.5</c:v>
                </c:pt>
                <c:pt idx="211">
                  <c:v>3.5</c:v>
                </c:pt>
                <c:pt idx="212">
                  <c:v>3.5</c:v>
                </c:pt>
                <c:pt idx="213">
                  <c:v>3.5</c:v>
                </c:pt>
                <c:pt idx="214">
                  <c:v>3.5</c:v>
                </c:pt>
                <c:pt idx="215">
                  <c:v>3.5</c:v>
                </c:pt>
                <c:pt idx="216">
                  <c:v>3.5</c:v>
                </c:pt>
                <c:pt idx="217">
                  <c:v>3.5</c:v>
                </c:pt>
                <c:pt idx="218">
                  <c:v>3.5</c:v>
                </c:pt>
                <c:pt idx="219">
                  <c:v>3.5</c:v>
                </c:pt>
                <c:pt idx="220">
                  <c:v>3.5</c:v>
                </c:pt>
                <c:pt idx="221">
                  <c:v>3.5</c:v>
                </c:pt>
                <c:pt idx="222">
                  <c:v>3.5</c:v>
                </c:pt>
                <c:pt idx="223">
                  <c:v>3.5</c:v>
                </c:pt>
                <c:pt idx="224">
                  <c:v>3.5</c:v>
                </c:pt>
                <c:pt idx="225">
                  <c:v>3.5</c:v>
                </c:pt>
                <c:pt idx="226">
                  <c:v>3.5</c:v>
                </c:pt>
                <c:pt idx="227">
                  <c:v>3.5</c:v>
                </c:pt>
                <c:pt idx="228">
                  <c:v>3.5</c:v>
                </c:pt>
                <c:pt idx="229">
                  <c:v>3.5</c:v>
                </c:pt>
                <c:pt idx="230">
                  <c:v>3.5</c:v>
                </c:pt>
                <c:pt idx="231">
                  <c:v>3.5</c:v>
                </c:pt>
                <c:pt idx="232">
                  <c:v>3.5</c:v>
                </c:pt>
                <c:pt idx="233">
                  <c:v>3.5</c:v>
                </c:pt>
                <c:pt idx="234">
                  <c:v>3.5</c:v>
                </c:pt>
                <c:pt idx="235">
                  <c:v>3.5</c:v>
                </c:pt>
                <c:pt idx="236">
                  <c:v>3.5</c:v>
                </c:pt>
                <c:pt idx="237">
                  <c:v>3.5</c:v>
                </c:pt>
                <c:pt idx="238">
                  <c:v>3.5</c:v>
                </c:pt>
                <c:pt idx="239">
                  <c:v>3.5</c:v>
                </c:pt>
                <c:pt idx="240">
                  <c:v>3.5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8C40-460B-BE26-A3F8A0A716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60091632"/>
        <c:axId val="1963408048"/>
      </c:scatterChart>
      <c:valAx>
        <c:axId val="1760091632"/>
        <c:scaling>
          <c:orientation val="minMax"/>
          <c:max val="300000"/>
          <c:min val="120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>
                    <a:solidFill>
                      <a:schemeClr val="accent2"/>
                    </a:solidFill>
                  </a:rPr>
                  <a:t>PTP Bid Count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63408048"/>
        <c:crosses val="autoZero"/>
        <c:crossBetween val="midCat"/>
      </c:valAx>
      <c:valAx>
        <c:axId val="1963408048"/>
        <c:scaling>
          <c:orientation val="minMax"/>
          <c:max val="4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>
                    <a:solidFill>
                      <a:schemeClr val="accent2"/>
                    </a:solidFill>
                  </a:rPr>
                  <a:t>DAM Execution Time</a:t>
                </a:r>
                <a:r>
                  <a:rPr lang="en-US" b="1" baseline="0">
                    <a:solidFill>
                      <a:schemeClr val="accent2"/>
                    </a:solidFill>
                  </a:rPr>
                  <a:t> (Hours)</a:t>
                </a:r>
                <a:endParaRPr lang="en-US" b="1">
                  <a:solidFill>
                    <a:schemeClr val="accent2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6009163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'Bids by Path'!$R$28</c:f>
              <c:strCache>
                <c:ptCount val="1"/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'Bids by Path'!$Q$29:$Q$50</c:f>
              <c:strCache>
                <c:ptCount val="22"/>
                <c:pt idx="0">
                  <c:v>&lt;$-10</c:v>
                </c:pt>
                <c:pt idx="1">
                  <c:v>$-9</c:v>
                </c:pt>
                <c:pt idx="2">
                  <c:v>$-8</c:v>
                </c:pt>
                <c:pt idx="3">
                  <c:v>$-7</c:v>
                </c:pt>
                <c:pt idx="4">
                  <c:v>$-6</c:v>
                </c:pt>
                <c:pt idx="5">
                  <c:v>$-5</c:v>
                </c:pt>
                <c:pt idx="6">
                  <c:v>$-4</c:v>
                </c:pt>
                <c:pt idx="7">
                  <c:v>$-3</c:v>
                </c:pt>
                <c:pt idx="8">
                  <c:v>$-2</c:v>
                </c:pt>
                <c:pt idx="9">
                  <c:v>$-1</c:v>
                </c:pt>
                <c:pt idx="10">
                  <c:v>$0</c:v>
                </c:pt>
                <c:pt idx="11">
                  <c:v>$1</c:v>
                </c:pt>
                <c:pt idx="12">
                  <c:v>$2</c:v>
                </c:pt>
                <c:pt idx="13">
                  <c:v>$3</c:v>
                </c:pt>
                <c:pt idx="14">
                  <c:v>$4</c:v>
                </c:pt>
                <c:pt idx="15">
                  <c:v>$5</c:v>
                </c:pt>
                <c:pt idx="16">
                  <c:v>$6</c:v>
                </c:pt>
                <c:pt idx="17">
                  <c:v>$7</c:v>
                </c:pt>
                <c:pt idx="18">
                  <c:v>$8</c:v>
                </c:pt>
                <c:pt idx="19">
                  <c:v>$9</c:v>
                </c:pt>
                <c:pt idx="20">
                  <c:v>$10</c:v>
                </c:pt>
                <c:pt idx="21">
                  <c:v>&gt;$10</c:v>
                </c:pt>
              </c:strCache>
            </c:strRef>
          </c:cat>
          <c:val>
            <c:numRef>
              <c:f>'Bids by Path'!$R$29:$R$50</c:f>
              <c:numCache>
                <c:formatCode>General</c:formatCode>
                <c:ptCount val="22"/>
                <c:pt idx="0">
                  <c:v>1933.5</c:v>
                </c:pt>
                <c:pt idx="1">
                  <c:v>2081.5</c:v>
                </c:pt>
                <c:pt idx="2">
                  <c:v>2080</c:v>
                </c:pt>
                <c:pt idx="3">
                  <c:v>2071</c:v>
                </c:pt>
                <c:pt idx="4">
                  <c:v>2061</c:v>
                </c:pt>
                <c:pt idx="5">
                  <c:v>2021.5</c:v>
                </c:pt>
                <c:pt idx="6">
                  <c:v>2006.5</c:v>
                </c:pt>
                <c:pt idx="7">
                  <c:v>1952</c:v>
                </c:pt>
                <c:pt idx="8">
                  <c:v>1882.5</c:v>
                </c:pt>
                <c:pt idx="9">
                  <c:v>1671.5</c:v>
                </c:pt>
                <c:pt idx="10">
                  <c:v>582.5</c:v>
                </c:pt>
                <c:pt idx="11">
                  <c:v>0</c:v>
                </c:pt>
                <c:pt idx="12">
                  <c:v>1519</c:v>
                </c:pt>
                <c:pt idx="13">
                  <c:v>1813</c:v>
                </c:pt>
                <c:pt idx="14">
                  <c:v>1927.5</c:v>
                </c:pt>
                <c:pt idx="15">
                  <c:v>1994.5</c:v>
                </c:pt>
                <c:pt idx="16">
                  <c:v>2032</c:v>
                </c:pt>
                <c:pt idx="17">
                  <c:v>2044</c:v>
                </c:pt>
                <c:pt idx="18">
                  <c:v>2067</c:v>
                </c:pt>
                <c:pt idx="19">
                  <c:v>2070</c:v>
                </c:pt>
                <c:pt idx="20">
                  <c:v>2078.5</c:v>
                </c:pt>
                <c:pt idx="21">
                  <c:v>1931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B8-452F-B7C1-C81FF80C856E}"/>
            </c:ext>
          </c:extLst>
        </c:ser>
        <c:ser>
          <c:idx val="1"/>
          <c:order val="1"/>
          <c:tx>
            <c:strRef>
              <c:f>'Bids by Path'!$S$28</c:f>
              <c:strCache>
                <c:ptCount val="1"/>
                <c:pt idx="0">
                  <c:v>Hedging</c:v>
                </c:pt>
              </c:strCache>
            </c:strRef>
          </c:tx>
          <c:spPr>
            <a:solidFill>
              <a:srgbClr val="890C58"/>
            </a:solidFill>
            <a:ln>
              <a:noFill/>
            </a:ln>
            <a:effectLst/>
          </c:spPr>
          <c:invertIfNegative val="0"/>
          <c:cat>
            <c:strRef>
              <c:f>'Bids by Path'!$Q$29:$Q$50</c:f>
              <c:strCache>
                <c:ptCount val="22"/>
                <c:pt idx="0">
                  <c:v>&lt;$-10</c:v>
                </c:pt>
                <c:pt idx="1">
                  <c:v>$-9</c:v>
                </c:pt>
                <c:pt idx="2">
                  <c:v>$-8</c:v>
                </c:pt>
                <c:pt idx="3">
                  <c:v>$-7</c:v>
                </c:pt>
                <c:pt idx="4">
                  <c:v>$-6</c:v>
                </c:pt>
                <c:pt idx="5">
                  <c:v>$-5</c:v>
                </c:pt>
                <c:pt idx="6">
                  <c:v>$-4</c:v>
                </c:pt>
                <c:pt idx="7">
                  <c:v>$-3</c:v>
                </c:pt>
                <c:pt idx="8">
                  <c:v>$-2</c:v>
                </c:pt>
                <c:pt idx="9">
                  <c:v>$-1</c:v>
                </c:pt>
                <c:pt idx="10">
                  <c:v>$0</c:v>
                </c:pt>
                <c:pt idx="11">
                  <c:v>$1</c:v>
                </c:pt>
                <c:pt idx="12">
                  <c:v>$2</c:v>
                </c:pt>
                <c:pt idx="13">
                  <c:v>$3</c:v>
                </c:pt>
                <c:pt idx="14">
                  <c:v>$4</c:v>
                </c:pt>
                <c:pt idx="15">
                  <c:v>$5</c:v>
                </c:pt>
                <c:pt idx="16">
                  <c:v>$6</c:v>
                </c:pt>
                <c:pt idx="17">
                  <c:v>$7</c:v>
                </c:pt>
                <c:pt idx="18">
                  <c:v>$8</c:v>
                </c:pt>
                <c:pt idx="19">
                  <c:v>$9</c:v>
                </c:pt>
                <c:pt idx="20">
                  <c:v>$10</c:v>
                </c:pt>
                <c:pt idx="21">
                  <c:v>&gt;$10</c:v>
                </c:pt>
              </c:strCache>
            </c:strRef>
          </c:cat>
          <c:val>
            <c:numRef>
              <c:f>'Bids by Path'!$S$29:$S$50</c:f>
              <c:numCache>
                <c:formatCode>#,##0</c:formatCode>
                <c:ptCount val="22"/>
                <c:pt idx="0">
                  <c:v>357</c:v>
                </c:pt>
                <c:pt idx="1">
                  <c:v>61</c:v>
                </c:pt>
                <c:pt idx="2">
                  <c:v>64</c:v>
                </c:pt>
                <c:pt idx="3">
                  <c:v>82</c:v>
                </c:pt>
                <c:pt idx="4">
                  <c:v>102</c:v>
                </c:pt>
                <c:pt idx="5">
                  <c:v>181</c:v>
                </c:pt>
                <c:pt idx="6">
                  <c:v>211</c:v>
                </c:pt>
                <c:pt idx="7">
                  <c:v>320</c:v>
                </c:pt>
                <c:pt idx="8">
                  <c:v>459</c:v>
                </c:pt>
                <c:pt idx="9">
                  <c:v>881</c:v>
                </c:pt>
                <c:pt idx="10">
                  <c:v>3059</c:v>
                </c:pt>
                <c:pt idx="11">
                  <c:v>4224</c:v>
                </c:pt>
                <c:pt idx="12">
                  <c:v>1186</c:v>
                </c:pt>
                <c:pt idx="13">
                  <c:v>598</c:v>
                </c:pt>
                <c:pt idx="14">
                  <c:v>369</c:v>
                </c:pt>
                <c:pt idx="15">
                  <c:v>235</c:v>
                </c:pt>
                <c:pt idx="16">
                  <c:v>160</c:v>
                </c:pt>
                <c:pt idx="17">
                  <c:v>136</c:v>
                </c:pt>
                <c:pt idx="18">
                  <c:v>90</c:v>
                </c:pt>
                <c:pt idx="19">
                  <c:v>84</c:v>
                </c:pt>
                <c:pt idx="20">
                  <c:v>67</c:v>
                </c:pt>
                <c:pt idx="21">
                  <c:v>362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FB8-452F-B7C1-C81FF80C85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465629696"/>
        <c:axId val="465627776"/>
      </c:barChart>
      <c:catAx>
        <c:axId val="46562969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65627776"/>
        <c:crosses val="autoZero"/>
        <c:auto val="1"/>
        <c:lblAlgn val="ctr"/>
        <c:lblOffset val="100"/>
        <c:noMultiLvlLbl val="0"/>
      </c:catAx>
      <c:valAx>
        <c:axId val="46562777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465629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Average Daily PTP</a:t>
            </a:r>
            <a:r>
              <a:rPr lang="en-US" baseline="0" dirty="0"/>
              <a:t> Bids, Categorized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2"/>
          <c:order val="2"/>
          <c:tx>
            <c:strRef>
              <c:f>'Total Percentages'!$G$1</c:f>
              <c:strCache>
                <c:ptCount val="1"/>
                <c:pt idx="0">
                  <c:v>Awarded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6A6066BF-F6E9-4347-ABFC-1C08A25FBE4B}" type="CELLREF">
                      <a:rPr lang="en-US"/>
                      <a:pPr/>
                      <a:t>[CELLREF]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{6A6066BF-F6E9-4347-ABFC-1C08A25FBE4B}</c15:txfldGUID>
                      <c15:f>'Total Percentages'!$G$3</c15:f>
                      <c15:dlblFieldTableCache>
                        <c:ptCount val="1"/>
                        <c:pt idx="0">
                          <c:v>55.9%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0-91F6-45ED-B256-B3DCB2A6AB7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'Total Percentages'!$G$2</c:f>
              <c:numCache>
                <c:formatCode>#,##0</c:formatCode>
                <c:ptCount val="1"/>
                <c:pt idx="0">
                  <c:v>115248.52100840336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1F6-45ED-B256-B3DCB2A6AB74}"/>
            </c:ext>
          </c:extLst>
        </c:ser>
        <c:ser>
          <c:idx val="3"/>
          <c:order val="3"/>
          <c:tx>
            <c:strRef>
              <c:f>'Total Percentages'!$H$1</c:f>
              <c:strCache>
                <c:ptCount val="1"/>
                <c:pt idx="0">
                  <c:v>Unawarded, Efficient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23EAB1ED-429D-43C7-913B-DFFA8C701AC9}" type="CELLREF">
                      <a:rPr lang="en-US" baseline="0">
                        <a:solidFill>
                          <a:schemeClr val="bg1"/>
                        </a:solidFill>
                      </a:rPr>
                      <a:pPr/>
                      <a:t>[CELLREF]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{23EAB1ED-429D-43C7-913B-DFFA8C701AC9}</c15:txfldGUID>
                      <c15:f>'Total Percentages'!$H$3</c15:f>
                      <c15:dlblFieldTableCache>
                        <c:ptCount val="1"/>
                        <c:pt idx="0">
                          <c:v>11.7%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2-91F6-45ED-B256-B3DCB2A6AB7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'Total Percentages'!$H$2</c:f>
              <c:numCache>
                <c:formatCode>#,##0</c:formatCode>
                <c:ptCount val="1"/>
                <c:pt idx="0">
                  <c:v>24117.147058823528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1F6-45ED-B256-B3DCB2A6AB74}"/>
            </c:ext>
          </c:extLst>
        </c:ser>
        <c:ser>
          <c:idx val="4"/>
          <c:order val="4"/>
          <c:tx>
            <c:strRef>
              <c:f>'Total Percentages'!$I$1</c:f>
              <c:strCache>
                <c:ptCount val="1"/>
                <c:pt idx="0">
                  <c:v>Unawarded, Safe Harbor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258D5BEE-B2FD-459E-82C9-8A71C0900FE2}" type="CELLREF">
                      <a:rPr lang="en-US"/>
                      <a:pPr/>
                      <a:t>[CELLREF]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{258D5BEE-B2FD-459E-82C9-8A71C0900FE2}</c15:txfldGUID>
                      <c15:f>'Total Percentages'!$I$3</c15:f>
                      <c15:dlblFieldTableCache>
                        <c:ptCount val="1"/>
                        <c:pt idx="0">
                          <c:v>10.0%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4-91F6-45ED-B256-B3DCB2A6AB7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'Total Percentages'!$I$2</c:f>
              <c:numCache>
                <c:formatCode>#,##0</c:formatCode>
                <c:ptCount val="1"/>
                <c:pt idx="0">
                  <c:v>20537.806722689074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1F6-45ED-B256-B3DCB2A6AB74}"/>
            </c:ext>
          </c:extLst>
        </c:ser>
        <c:ser>
          <c:idx val="5"/>
          <c:order val="5"/>
          <c:tx>
            <c:strRef>
              <c:f>'Total Percentages'!$K$1</c:f>
              <c:strCache>
                <c:ptCount val="1"/>
                <c:pt idx="0">
                  <c:v>Unawarded, Inefficient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D8528135-86CD-47AE-ACF4-FD461F1CB5DE}" type="CELLREF">
                      <a:rPr lang="en-US"/>
                      <a:pPr/>
                      <a:t>[CELLREF]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{D8528135-86CD-47AE-ACF4-FD461F1CB5DE}</c15:txfldGUID>
                      <c15:f>'Total Percentages'!$K$3</c15:f>
                      <c15:dlblFieldTableCache>
                        <c:ptCount val="1"/>
                        <c:pt idx="0">
                          <c:v>22.5%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6-91F6-45ED-B256-B3DCB2A6AB7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'Total Percentages'!$K$2</c:f>
              <c:numCache>
                <c:formatCode>#,##0</c:formatCode>
                <c:ptCount val="1"/>
                <c:pt idx="0">
                  <c:v>46310.693277310922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1F6-45ED-B256-B3DCB2A6AB7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02269424"/>
        <c:axId val="302277104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'Total Percentages'!$E$1</c15:sqref>
                        </c15:formulaRef>
                      </c:ext>
                    </c:extLst>
                    <c:strCache>
                      <c:ptCount val="1"/>
                      <c:pt idx="0">
                        <c:v>Bid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uri="{02D57815-91ED-43cb-92C2-25804820EDAC}">
                        <c15:formulaRef>
                          <c15:sqref>'Total Percentages'!$E$2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206214.16806722688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8-91F6-45ED-B256-B3DCB2A6AB74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'Total Percentages'!$F$1</c15:sqref>
                        </c15:formulaRef>
                      </c:ext>
                    </c:extLst>
                    <c:strCache>
                      <c:ptCount val="1"/>
                      <c:pt idx="0">
                        <c:v>Unawarded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'Total Percentages'!$F$2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90965.647058823524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91F6-45ED-B256-B3DCB2A6AB74}"/>
                  </c:ext>
                </c:extLst>
              </c15:ser>
            </c15:filteredBarSeries>
          </c:ext>
        </c:extLst>
      </c:barChart>
      <c:catAx>
        <c:axId val="30226942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02277104"/>
        <c:crosses val="autoZero"/>
        <c:auto val="1"/>
        <c:lblAlgn val="ctr"/>
        <c:lblOffset val="100"/>
        <c:noMultiLvlLbl val="0"/>
      </c:catAx>
      <c:valAx>
        <c:axId val="3022771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 b="0" i="0" u="none" strike="noStrike" kern="1200" baseline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</a:rPr>
                  <a:t>Average Daily PTP Bids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2269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b" anchorCtr="0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Daily</a:t>
            </a:r>
            <a:r>
              <a:rPr lang="en-US" baseline="0" dirty="0"/>
              <a:t> PTP Interval Bids</a:t>
            </a:r>
            <a:r>
              <a:rPr lang="en-US" dirty="0"/>
              <a:t>,</a:t>
            </a:r>
            <a:r>
              <a:rPr lang="en-US" baseline="0" dirty="0"/>
              <a:t> Categorized ($1, 20%, 50th)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2"/>
          <c:order val="2"/>
          <c:tx>
            <c:strRef>
              <c:f>'Count Per Day'!$G$1</c:f>
              <c:strCache>
                <c:ptCount val="1"/>
                <c:pt idx="0">
                  <c:v>Awarded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'Count Per Day'!$A$2:$A$239</c:f>
              <c:numCache>
                <c:formatCode>m/d/yyyy</c:formatCode>
                <c:ptCount val="238"/>
                <c:pt idx="0">
                  <c:v>45997</c:v>
                </c:pt>
                <c:pt idx="1">
                  <c:v>45998</c:v>
                </c:pt>
                <c:pt idx="2">
                  <c:v>45999</c:v>
                </c:pt>
                <c:pt idx="3">
                  <c:v>46000</c:v>
                </c:pt>
                <c:pt idx="4">
                  <c:v>46001</c:v>
                </c:pt>
                <c:pt idx="5">
                  <c:v>46002</c:v>
                </c:pt>
                <c:pt idx="6">
                  <c:v>46003</c:v>
                </c:pt>
                <c:pt idx="7">
                  <c:v>46004</c:v>
                </c:pt>
                <c:pt idx="8">
                  <c:v>46005</c:v>
                </c:pt>
                <c:pt idx="9">
                  <c:v>46006</c:v>
                </c:pt>
                <c:pt idx="10">
                  <c:v>46007</c:v>
                </c:pt>
                <c:pt idx="11">
                  <c:v>46008</c:v>
                </c:pt>
                <c:pt idx="12">
                  <c:v>46009</c:v>
                </c:pt>
                <c:pt idx="13">
                  <c:v>46010</c:v>
                </c:pt>
                <c:pt idx="14">
                  <c:v>46011</c:v>
                </c:pt>
                <c:pt idx="15">
                  <c:v>46012</c:v>
                </c:pt>
                <c:pt idx="16">
                  <c:v>46013</c:v>
                </c:pt>
                <c:pt idx="17">
                  <c:v>46014</c:v>
                </c:pt>
                <c:pt idx="18">
                  <c:v>46015</c:v>
                </c:pt>
                <c:pt idx="19">
                  <c:v>46016</c:v>
                </c:pt>
                <c:pt idx="20">
                  <c:v>46017</c:v>
                </c:pt>
                <c:pt idx="21">
                  <c:v>46018</c:v>
                </c:pt>
                <c:pt idx="22">
                  <c:v>46019</c:v>
                </c:pt>
                <c:pt idx="23">
                  <c:v>46020</c:v>
                </c:pt>
                <c:pt idx="24">
                  <c:v>46021</c:v>
                </c:pt>
                <c:pt idx="25">
                  <c:v>46022</c:v>
                </c:pt>
                <c:pt idx="26">
                  <c:v>46023</c:v>
                </c:pt>
                <c:pt idx="27">
                  <c:v>46024</c:v>
                </c:pt>
                <c:pt idx="28">
                  <c:v>46025</c:v>
                </c:pt>
                <c:pt idx="29">
                  <c:v>46026</c:v>
                </c:pt>
                <c:pt idx="30">
                  <c:v>46027</c:v>
                </c:pt>
                <c:pt idx="31">
                  <c:v>46028</c:v>
                </c:pt>
                <c:pt idx="32">
                  <c:v>46029</c:v>
                </c:pt>
                <c:pt idx="33">
                  <c:v>46030</c:v>
                </c:pt>
                <c:pt idx="34">
                  <c:v>46031</c:v>
                </c:pt>
                <c:pt idx="35">
                  <c:v>46032</c:v>
                </c:pt>
                <c:pt idx="36">
                  <c:v>46033</c:v>
                </c:pt>
                <c:pt idx="37">
                  <c:v>46034</c:v>
                </c:pt>
                <c:pt idx="38">
                  <c:v>46035</c:v>
                </c:pt>
                <c:pt idx="39">
                  <c:v>46036</c:v>
                </c:pt>
                <c:pt idx="40">
                  <c:v>46037</c:v>
                </c:pt>
                <c:pt idx="41">
                  <c:v>46038</c:v>
                </c:pt>
                <c:pt idx="42">
                  <c:v>46039</c:v>
                </c:pt>
                <c:pt idx="43">
                  <c:v>46040</c:v>
                </c:pt>
                <c:pt idx="44">
                  <c:v>46041</c:v>
                </c:pt>
                <c:pt idx="45">
                  <c:v>46042</c:v>
                </c:pt>
                <c:pt idx="46">
                  <c:v>46043</c:v>
                </c:pt>
                <c:pt idx="47">
                  <c:v>46044</c:v>
                </c:pt>
                <c:pt idx="48">
                  <c:v>46045</c:v>
                </c:pt>
                <c:pt idx="49">
                  <c:v>46046</c:v>
                </c:pt>
                <c:pt idx="50">
                  <c:v>46047</c:v>
                </c:pt>
                <c:pt idx="51">
                  <c:v>46048</c:v>
                </c:pt>
                <c:pt idx="52">
                  <c:v>46049</c:v>
                </c:pt>
                <c:pt idx="53">
                  <c:v>46050</c:v>
                </c:pt>
                <c:pt idx="54">
                  <c:v>46051</c:v>
                </c:pt>
                <c:pt idx="55">
                  <c:v>46052</c:v>
                </c:pt>
                <c:pt idx="56">
                  <c:v>46053</c:v>
                </c:pt>
                <c:pt idx="57">
                  <c:v>46054</c:v>
                </c:pt>
                <c:pt idx="58">
                  <c:v>46055</c:v>
                </c:pt>
                <c:pt idx="59">
                  <c:v>46056</c:v>
                </c:pt>
                <c:pt idx="60">
                  <c:v>46057</c:v>
                </c:pt>
                <c:pt idx="61">
                  <c:v>46058</c:v>
                </c:pt>
                <c:pt idx="62">
                  <c:v>46059</c:v>
                </c:pt>
                <c:pt idx="63">
                  <c:v>46060</c:v>
                </c:pt>
                <c:pt idx="64">
                  <c:v>46061</c:v>
                </c:pt>
                <c:pt idx="65">
                  <c:v>46062</c:v>
                </c:pt>
                <c:pt idx="66">
                  <c:v>46063</c:v>
                </c:pt>
                <c:pt idx="67">
                  <c:v>46064</c:v>
                </c:pt>
                <c:pt idx="68">
                  <c:v>46065</c:v>
                </c:pt>
                <c:pt idx="69">
                  <c:v>46066</c:v>
                </c:pt>
                <c:pt idx="70">
                  <c:v>46067</c:v>
                </c:pt>
                <c:pt idx="71">
                  <c:v>46068</c:v>
                </c:pt>
                <c:pt idx="72">
                  <c:v>46069</c:v>
                </c:pt>
                <c:pt idx="73">
                  <c:v>46070</c:v>
                </c:pt>
                <c:pt idx="74">
                  <c:v>46071</c:v>
                </c:pt>
                <c:pt idx="75">
                  <c:v>46072</c:v>
                </c:pt>
                <c:pt idx="76">
                  <c:v>46073</c:v>
                </c:pt>
                <c:pt idx="77">
                  <c:v>46074</c:v>
                </c:pt>
                <c:pt idx="78">
                  <c:v>46075</c:v>
                </c:pt>
                <c:pt idx="79">
                  <c:v>46076</c:v>
                </c:pt>
                <c:pt idx="80">
                  <c:v>46077</c:v>
                </c:pt>
                <c:pt idx="81">
                  <c:v>46078</c:v>
                </c:pt>
                <c:pt idx="82">
                  <c:v>46079</c:v>
                </c:pt>
                <c:pt idx="83">
                  <c:v>46080</c:v>
                </c:pt>
                <c:pt idx="84">
                  <c:v>46081</c:v>
                </c:pt>
                <c:pt idx="85">
                  <c:v>46082</c:v>
                </c:pt>
                <c:pt idx="86">
                  <c:v>46083</c:v>
                </c:pt>
                <c:pt idx="87">
                  <c:v>46084</c:v>
                </c:pt>
                <c:pt idx="88">
                  <c:v>46085</c:v>
                </c:pt>
                <c:pt idx="89">
                  <c:v>46086</c:v>
                </c:pt>
                <c:pt idx="90">
                  <c:v>46087</c:v>
                </c:pt>
                <c:pt idx="91">
                  <c:v>46088</c:v>
                </c:pt>
                <c:pt idx="92">
                  <c:v>46089</c:v>
                </c:pt>
                <c:pt idx="93">
                  <c:v>46090</c:v>
                </c:pt>
                <c:pt idx="94">
                  <c:v>46091</c:v>
                </c:pt>
                <c:pt idx="95">
                  <c:v>46092</c:v>
                </c:pt>
                <c:pt idx="96">
                  <c:v>46093</c:v>
                </c:pt>
                <c:pt idx="97">
                  <c:v>46094</c:v>
                </c:pt>
                <c:pt idx="98">
                  <c:v>46095</c:v>
                </c:pt>
                <c:pt idx="99">
                  <c:v>46096</c:v>
                </c:pt>
                <c:pt idx="100">
                  <c:v>46097</c:v>
                </c:pt>
                <c:pt idx="101">
                  <c:v>46098</c:v>
                </c:pt>
                <c:pt idx="102">
                  <c:v>46099</c:v>
                </c:pt>
                <c:pt idx="103">
                  <c:v>46100</c:v>
                </c:pt>
                <c:pt idx="104">
                  <c:v>46101</c:v>
                </c:pt>
                <c:pt idx="105">
                  <c:v>46102</c:v>
                </c:pt>
                <c:pt idx="106">
                  <c:v>46103</c:v>
                </c:pt>
                <c:pt idx="107">
                  <c:v>46104</c:v>
                </c:pt>
                <c:pt idx="108">
                  <c:v>46105</c:v>
                </c:pt>
                <c:pt idx="109">
                  <c:v>46106</c:v>
                </c:pt>
                <c:pt idx="110">
                  <c:v>46107</c:v>
                </c:pt>
                <c:pt idx="111">
                  <c:v>46108</c:v>
                </c:pt>
                <c:pt idx="112">
                  <c:v>46109</c:v>
                </c:pt>
                <c:pt idx="113">
                  <c:v>46110</c:v>
                </c:pt>
                <c:pt idx="114">
                  <c:v>46111</c:v>
                </c:pt>
                <c:pt idx="115">
                  <c:v>46112</c:v>
                </c:pt>
                <c:pt idx="116">
                  <c:v>46113</c:v>
                </c:pt>
                <c:pt idx="117">
                  <c:v>46114</c:v>
                </c:pt>
                <c:pt idx="118">
                  <c:v>46115</c:v>
                </c:pt>
                <c:pt idx="119">
                  <c:v>46116</c:v>
                </c:pt>
                <c:pt idx="120">
                  <c:v>46117</c:v>
                </c:pt>
                <c:pt idx="121">
                  <c:v>46118</c:v>
                </c:pt>
                <c:pt idx="122">
                  <c:v>46119</c:v>
                </c:pt>
                <c:pt idx="123">
                  <c:v>46120</c:v>
                </c:pt>
                <c:pt idx="124">
                  <c:v>46121</c:v>
                </c:pt>
                <c:pt idx="125">
                  <c:v>46122</c:v>
                </c:pt>
                <c:pt idx="126">
                  <c:v>46123</c:v>
                </c:pt>
                <c:pt idx="127">
                  <c:v>46124</c:v>
                </c:pt>
                <c:pt idx="128">
                  <c:v>46125</c:v>
                </c:pt>
                <c:pt idx="129">
                  <c:v>46126</c:v>
                </c:pt>
                <c:pt idx="130">
                  <c:v>46127</c:v>
                </c:pt>
                <c:pt idx="131">
                  <c:v>46128</c:v>
                </c:pt>
                <c:pt idx="132">
                  <c:v>46129</c:v>
                </c:pt>
                <c:pt idx="133">
                  <c:v>46130</c:v>
                </c:pt>
                <c:pt idx="134">
                  <c:v>46131</c:v>
                </c:pt>
                <c:pt idx="135">
                  <c:v>46132</c:v>
                </c:pt>
                <c:pt idx="136">
                  <c:v>46133</c:v>
                </c:pt>
                <c:pt idx="137">
                  <c:v>46134</c:v>
                </c:pt>
                <c:pt idx="138">
                  <c:v>46135</c:v>
                </c:pt>
                <c:pt idx="139">
                  <c:v>46136</c:v>
                </c:pt>
                <c:pt idx="140">
                  <c:v>46137</c:v>
                </c:pt>
                <c:pt idx="141">
                  <c:v>46138</c:v>
                </c:pt>
                <c:pt idx="142">
                  <c:v>46139</c:v>
                </c:pt>
                <c:pt idx="143">
                  <c:v>46140</c:v>
                </c:pt>
                <c:pt idx="144">
                  <c:v>46141</c:v>
                </c:pt>
                <c:pt idx="145">
                  <c:v>46142</c:v>
                </c:pt>
                <c:pt idx="146">
                  <c:v>46143</c:v>
                </c:pt>
                <c:pt idx="147">
                  <c:v>46144</c:v>
                </c:pt>
                <c:pt idx="148">
                  <c:v>46145</c:v>
                </c:pt>
                <c:pt idx="149">
                  <c:v>46146</c:v>
                </c:pt>
                <c:pt idx="150">
                  <c:v>46147</c:v>
                </c:pt>
                <c:pt idx="151">
                  <c:v>46148</c:v>
                </c:pt>
                <c:pt idx="152">
                  <c:v>46149</c:v>
                </c:pt>
                <c:pt idx="153">
                  <c:v>46150</c:v>
                </c:pt>
                <c:pt idx="154">
                  <c:v>46151</c:v>
                </c:pt>
                <c:pt idx="155">
                  <c:v>46152</c:v>
                </c:pt>
                <c:pt idx="156">
                  <c:v>46153</c:v>
                </c:pt>
                <c:pt idx="157">
                  <c:v>46154</c:v>
                </c:pt>
                <c:pt idx="158">
                  <c:v>46155</c:v>
                </c:pt>
                <c:pt idx="159">
                  <c:v>46156</c:v>
                </c:pt>
                <c:pt idx="160">
                  <c:v>46157</c:v>
                </c:pt>
                <c:pt idx="161">
                  <c:v>46158</c:v>
                </c:pt>
                <c:pt idx="162">
                  <c:v>46159</c:v>
                </c:pt>
                <c:pt idx="163">
                  <c:v>46160</c:v>
                </c:pt>
                <c:pt idx="164">
                  <c:v>46161</c:v>
                </c:pt>
                <c:pt idx="165">
                  <c:v>46162</c:v>
                </c:pt>
                <c:pt idx="166">
                  <c:v>46163</c:v>
                </c:pt>
                <c:pt idx="167">
                  <c:v>46164</c:v>
                </c:pt>
                <c:pt idx="168">
                  <c:v>46165</c:v>
                </c:pt>
                <c:pt idx="169">
                  <c:v>46166</c:v>
                </c:pt>
                <c:pt idx="170">
                  <c:v>46167</c:v>
                </c:pt>
                <c:pt idx="171">
                  <c:v>46168</c:v>
                </c:pt>
                <c:pt idx="172">
                  <c:v>46169</c:v>
                </c:pt>
                <c:pt idx="173">
                  <c:v>46170</c:v>
                </c:pt>
                <c:pt idx="174">
                  <c:v>46171</c:v>
                </c:pt>
                <c:pt idx="175">
                  <c:v>46172</c:v>
                </c:pt>
                <c:pt idx="176">
                  <c:v>46173</c:v>
                </c:pt>
                <c:pt idx="177">
                  <c:v>46174</c:v>
                </c:pt>
                <c:pt idx="178">
                  <c:v>46175</c:v>
                </c:pt>
                <c:pt idx="179">
                  <c:v>46176</c:v>
                </c:pt>
                <c:pt idx="180">
                  <c:v>46177</c:v>
                </c:pt>
                <c:pt idx="181">
                  <c:v>46178</c:v>
                </c:pt>
                <c:pt idx="182">
                  <c:v>46179</c:v>
                </c:pt>
                <c:pt idx="183">
                  <c:v>46180</c:v>
                </c:pt>
                <c:pt idx="184">
                  <c:v>46181</c:v>
                </c:pt>
                <c:pt idx="185">
                  <c:v>46182</c:v>
                </c:pt>
                <c:pt idx="186">
                  <c:v>46183</c:v>
                </c:pt>
                <c:pt idx="187">
                  <c:v>46184</c:v>
                </c:pt>
                <c:pt idx="188">
                  <c:v>46185</c:v>
                </c:pt>
                <c:pt idx="189">
                  <c:v>46186</c:v>
                </c:pt>
                <c:pt idx="190">
                  <c:v>46187</c:v>
                </c:pt>
                <c:pt idx="191">
                  <c:v>46188</c:v>
                </c:pt>
                <c:pt idx="192">
                  <c:v>46189</c:v>
                </c:pt>
                <c:pt idx="193">
                  <c:v>46190</c:v>
                </c:pt>
                <c:pt idx="194">
                  <c:v>46191</c:v>
                </c:pt>
                <c:pt idx="195">
                  <c:v>46192</c:v>
                </c:pt>
                <c:pt idx="196">
                  <c:v>46193</c:v>
                </c:pt>
                <c:pt idx="197">
                  <c:v>46194</c:v>
                </c:pt>
                <c:pt idx="198">
                  <c:v>46195</c:v>
                </c:pt>
                <c:pt idx="199">
                  <c:v>46196</c:v>
                </c:pt>
                <c:pt idx="200">
                  <c:v>46197</c:v>
                </c:pt>
                <c:pt idx="201">
                  <c:v>46198</c:v>
                </c:pt>
                <c:pt idx="202">
                  <c:v>46199</c:v>
                </c:pt>
                <c:pt idx="203">
                  <c:v>46200</c:v>
                </c:pt>
                <c:pt idx="204">
                  <c:v>46201</c:v>
                </c:pt>
                <c:pt idx="205">
                  <c:v>46202</c:v>
                </c:pt>
                <c:pt idx="206">
                  <c:v>46203</c:v>
                </c:pt>
                <c:pt idx="207">
                  <c:v>46204</c:v>
                </c:pt>
                <c:pt idx="208">
                  <c:v>46205</c:v>
                </c:pt>
                <c:pt idx="209">
                  <c:v>46206</c:v>
                </c:pt>
                <c:pt idx="210">
                  <c:v>46207</c:v>
                </c:pt>
                <c:pt idx="211">
                  <c:v>46208</c:v>
                </c:pt>
                <c:pt idx="212">
                  <c:v>46209</c:v>
                </c:pt>
                <c:pt idx="213">
                  <c:v>46210</c:v>
                </c:pt>
                <c:pt idx="214">
                  <c:v>46211</c:v>
                </c:pt>
                <c:pt idx="215">
                  <c:v>46212</c:v>
                </c:pt>
                <c:pt idx="216">
                  <c:v>46213</c:v>
                </c:pt>
                <c:pt idx="217">
                  <c:v>46214</c:v>
                </c:pt>
                <c:pt idx="218">
                  <c:v>46215</c:v>
                </c:pt>
                <c:pt idx="219">
                  <c:v>46216</c:v>
                </c:pt>
                <c:pt idx="220">
                  <c:v>46217</c:v>
                </c:pt>
                <c:pt idx="221">
                  <c:v>46218</c:v>
                </c:pt>
                <c:pt idx="222">
                  <c:v>46219</c:v>
                </c:pt>
                <c:pt idx="223">
                  <c:v>46220</c:v>
                </c:pt>
                <c:pt idx="224">
                  <c:v>46221</c:v>
                </c:pt>
                <c:pt idx="225">
                  <c:v>46222</c:v>
                </c:pt>
                <c:pt idx="226">
                  <c:v>46223</c:v>
                </c:pt>
                <c:pt idx="227">
                  <c:v>46224</c:v>
                </c:pt>
                <c:pt idx="228">
                  <c:v>46225</c:v>
                </c:pt>
                <c:pt idx="229">
                  <c:v>46226</c:v>
                </c:pt>
                <c:pt idx="230">
                  <c:v>46227</c:v>
                </c:pt>
                <c:pt idx="231">
                  <c:v>46228</c:v>
                </c:pt>
                <c:pt idx="232">
                  <c:v>46229</c:v>
                </c:pt>
                <c:pt idx="233">
                  <c:v>46230</c:v>
                </c:pt>
                <c:pt idx="234">
                  <c:v>46231</c:v>
                </c:pt>
                <c:pt idx="235">
                  <c:v>46232</c:v>
                </c:pt>
                <c:pt idx="236">
                  <c:v>46233</c:v>
                </c:pt>
                <c:pt idx="237">
                  <c:v>46234</c:v>
                </c:pt>
              </c:numCache>
            </c:numRef>
          </c:cat>
          <c:val>
            <c:numRef>
              <c:f>'Count Per Day'!$G$2:$G$239</c:f>
              <c:numCache>
                <c:formatCode>#,##0</c:formatCode>
                <c:ptCount val="238"/>
                <c:pt idx="0">
                  <c:v>99221</c:v>
                </c:pt>
                <c:pt idx="1">
                  <c:v>104489</c:v>
                </c:pt>
                <c:pt idx="2">
                  <c:v>100329</c:v>
                </c:pt>
                <c:pt idx="3">
                  <c:v>108233</c:v>
                </c:pt>
                <c:pt idx="4">
                  <c:v>105445</c:v>
                </c:pt>
                <c:pt idx="5">
                  <c:v>103746</c:v>
                </c:pt>
                <c:pt idx="6">
                  <c:v>101280</c:v>
                </c:pt>
                <c:pt idx="7">
                  <c:v>92189</c:v>
                </c:pt>
                <c:pt idx="8">
                  <c:v>101067</c:v>
                </c:pt>
                <c:pt idx="9">
                  <c:v>106837</c:v>
                </c:pt>
                <c:pt idx="10">
                  <c:v>105035</c:v>
                </c:pt>
                <c:pt idx="11">
                  <c:v>90920</c:v>
                </c:pt>
                <c:pt idx="12">
                  <c:v>100599</c:v>
                </c:pt>
                <c:pt idx="13">
                  <c:v>109028</c:v>
                </c:pt>
                <c:pt idx="14">
                  <c:v>107143</c:v>
                </c:pt>
                <c:pt idx="15">
                  <c:v>98880</c:v>
                </c:pt>
                <c:pt idx="16">
                  <c:v>104487</c:v>
                </c:pt>
                <c:pt idx="17">
                  <c:v>105323</c:v>
                </c:pt>
                <c:pt idx="18">
                  <c:v>101040</c:v>
                </c:pt>
                <c:pt idx="19">
                  <c:v>101469</c:v>
                </c:pt>
                <c:pt idx="20">
                  <c:v>95275</c:v>
                </c:pt>
                <c:pt idx="21">
                  <c:v>100252</c:v>
                </c:pt>
                <c:pt idx="22">
                  <c:v>105299</c:v>
                </c:pt>
                <c:pt idx="23">
                  <c:v>95763</c:v>
                </c:pt>
                <c:pt idx="24">
                  <c:v>98211</c:v>
                </c:pt>
                <c:pt idx="25">
                  <c:v>95003</c:v>
                </c:pt>
                <c:pt idx="26">
                  <c:v>90335</c:v>
                </c:pt>
                <c:pt idx="27">
                  <c:v>102071</c:v>
                </c:pt>
                <c:pt idx="28">
                  <c:v>100831</c:v>
                </c:pt>
                <c:pt idx="29">
                  <c:v>100987</c:v>
                </c:pt>
                <c:pt idx="30">
                  <c:v>97887</c:v>
                </c:pt>
                <c:pt idx="31">
                  <c:v>102930</c:v>
                </c:pt>
                <c:pt idx="32">
                  <c:v>97293</c:v>
                </c:pt>
                <c:pt idx="33">
                  <c:v>103352</c:v>
                </c:pt>
                <c:pt idx="34">
                  <c:v>103383</c:v>
                </c:pt>
                <c:pt idx="35">
                  <c:v>101824</c:v>
                </c:pt>
                <c:pt idx="36">
                  <c:v>100664</c:v>
                </c:pt>
                <c:pt idx="37">
                  <c:v>95767</c:v>
                </c:pt>
                <c:pt idx="38">
                  <c:v>100058</c:v>
                </c:pt>
                <c:pt idx="39">
                  <c:v>109453</c:v>
                </c:pt>
                <c:pt idx="40">
                  <c:v>106084</c:v>
                </c:pt>
                <c:pt idx="41">
                  <c:v>107476</c:v>
                </c:pt>
                <c:pt idx="42">
                  <c:v>107533</c:v>
                </c:pt>
                <c:pt idx="43">
                  <c:v>108552</c:v>
                </c:pt>
                <c:pt idx="44">
                  <c:v>105646</c:v>
                </c:pt>
                <c:pt idx="45">
                  <c:v>92608</c:v>
                </c:pt>
                <c:pt idx="46">
                  <c:v>97085</c:v>
                </c:pt>
                <c:pt idx="47">
                  <c:v>94890</c:v>
                </c:pt>
                <c:pt idx="48">
                  <c:v>80320</c:v>
                </c:pt>
                <c:pt idx="49">
                  <c:v>74910</c:v>
                </c:pt>
                <c:pt idx="50">
                  <c:v>68873</c:v>
                </c:pt>
                <c:pt idx="51">
                  <c:v>67866</c:v>
                </c:pt>
                <c:pt idx="52">
                  <c:v>81776</c:v>
                </c:pt>
                <c:pt idx="53">
                  <c:v>95456</c:v>
                </c:pt>
                <c:pt idx="54">
                  <c:v>111567</c:v>
                </c:pt>
                <c:pt idx="55">
                  <c:v>101029</c:v>
                </c:pt>
                <c:pt idx="56">
                  <c:v>102363</c:v>
                </c:pt>
                <c:pt idx="57">
                  <c:v>107790</c:v>
                </c:pt>
                <c:pt idx="58">
                  <c:v>113934</c:v>
                </c:pt>
                <c:pt idx="59">
                  <c:v>120952</c:v>
                </c:pt>
                <c:pt idx="60">
                  <c:v>114744</c:v>
                </c:pt>
                <c:pt idx="61">
                  <c:v>113379</c:v>
                </c:pt>
                <c:pt idx="62">
                  <c:v>107589</c:v>
                </c:pt>
                <c:pt idx="63">
                  <c:v>114404</c:v>
                </c:pt>
                <c:pt idx="64">
                  <c:v>106500</c:v>
                </c:pt>
                <c:pt idx="65">
                  <c:v>103269</c:v>
                </c:pt>
                <c:pt idx="66">
                  <c:v>107942</c:v>
                </c:pt>
                <c:pt idx="67">
                  <c:v>104049</c:v>
                </c:pt>
                <c:pt idx="68">
                  <c:v>107794</c:v>
                </c:pt>
                <c:pt idx="69">
                  <c:v>115602</c:v>
                </c:pt>
                <c:pt idx="70">
                  <c:v>112296</c:v>
                </c:pt>
                <c:pt idx="71">
                  <c:v>110853</c:v>
                </c:pt>
                <c:pt idx="72">
                  <c:v>112127</c:v>
                </c:pt>
                <c:pt idx="73">
                  <c:v>110192</c:v>
                </c:pt>
                <c:pt idx="74">
                  <c:v>107803</c:v>
                </c:pt>
                <c:pt idx="75">
                  <c:v>110536</c:v>
                </c:pt>
                <c:pt idx="76">
                  <c:v>107386</c:v>
                </c:pt>
                <c:pt idx="77">
                  <c:v>113249</c:v>
                </c:pt>
                <c:pt idx="78">
                  <c:v>106568</c:v>
                </c:pt>
                <c:pt idx="79">
                  <c:v>113885</c:v>
                </c:pt>
                <c:pt idx="80">
                  <c:v>121787</c:v>
                </c:pt>
                <c:pt idx="81">
                  <c:v>121334</c:v>
                </c:pt>
                <c:pt idx="82">
                  <c:v>120618</c:v>
                </c:pt>
                <c:pt idx="83">
                  <c:v>118715</c:v>
                </c:pt>
                <c:pt idx="84">
                  <c:v>122524</c:v>
                </c:pt>
                <c:pt idx="85">
                  <c:v>124568</c:v>
                </c:pt>
                <c:pt idx="86">
                  <c:v>116594</c:v>
                </c:pt>
                <c:pt idx="87">
                  <c:v>118157</c:v>
                </c:pt>
                <c:pt idx="88">
                  <c:v>121759</c:v>
                </c:pt>
                <c:pt idx="89">
                  <c:v>118814</c:v>
                </c:pt>
                <c:pt idx="90">
                  <c:v>116088</c:v>
                </c:pt>
                <c:pt idx="91">
                  <c:v>122250</c:v>
                </c:pt>
                <c:pt idx="92">
                  <c:v>95395</c:v>
                </c:pt>
                <c:pt idx="93">
                  <c:v>115310</c:v>
                </c:pt>
                <c:pt idx="94">
                  <c:v>122294</c:v>
                </c:pt>
                <c:pt idx="95">
                  <c:v>123106</c:v>
                </c:pt>
                <c:pt idx="96">
                  <c:v>118594</c:v>
                </c:pt>
                <c:pt idx="97">
                  <c:v>124451</c:v>
                </c:pt>
                <c:pt idx="98">
                  <c:v>129898</c:v>
                </c:pt>
                <c:pt idx="99">
                  <c:v>120156</c:v>
                </c:pt>
                <c:pt idx="100">
                  <c:v>120870</c:v>
                </c:pt>
                <c:pt idx="101">
                  <c:v>129102</c:v>
                </c:pt>
                <c:pt idx="102">
                  <c:v>123688</c:v>
                </c:pt>
                <c:pt idx="103">
                  <c:v>124603</c:v>
                </c:pt>
                <c:pt idx="104">
                  <c:v>127261</c:v>
                </c:pt>
                <c:pt idx="105">
                  <c:v>126833</c:v>
                </c:pt>
                <c:pt idx="106">
                  <c:v>122923</c:v>
                </c:pt>
                <c:pt idx="107">
                  <c:v>119627</c:v>
                </c:pt>
                <c:pt idx="108">
                  <c:v>123194</c:v>
                </c:pt>
                <c:pt idx="109">
                  <c:v>126758</c:v>
                </c:pt>
                <c:pt idx="110">
                  <c:v>122017</c:v>
                </c:pt>
                <c:pt idx="111">
                  <c:v>130178</c:v>
                </c:pt>
                <c:pt idx="112">
                  <c:v>115709</c:v>
                </c:pt>
                <c:pt idx="113">
                  <c:v>120665</c:v>
                </c:pt>
                <c:pt idx="114">
                  <c:v>125284</c:v>
                </c:pt>
                <c:pt idx="115">
                  <c:v>126572</c:v>
                </c:pt>
                <c:pt idx="116">
                  <c:v>125761</c:v>
                </c:pt>
                <c:pt idx="117">
                  <c:v>132259</c:v>
                </c:pt>
                <c:pt idx="118">
                  <c:v>130083</c:v>
                </c:pt>
                <c:pt idx="119">
                  <c:v>119537</c:v>
                </c:pt>
                <c:pt idx="120">
                  <c:v>113334</c:v>
                </c:pt>
                <c:pt idx="121">
                  <c:v>110756</c:v>
                </c:pt>
                <c:pt idx="122">
                  <c:v>115942</c:v>
                </c:pt>
                <c:pt idx="123">
                  <c:v>112578</c:v>
                </c:pt>
                <c:pt idx="124">
                  <c:v>123819</c:v>
                </c:pt>
                <c:pt idx="125">
                  <c:v>117226</c:v>
                </c:pt>
                <c:pt idx="126">
                  <c:v>114788</c:v>
                </c:pt>
                <c:pt idx="127">
                  <c:v>114180</c:v>
                </c:pt>
                <c:pt idx="128">
                  <c:v>110163</c:v>
                </c:pt>
                <c:pt idx="129">
                  <c:v>115221</c:v>
                </c:pt>
                <c:pt idx="130">
                  <c:v>117800</c:v>
                </c:pt>
                <c:pt idx="131">
                  <c:v>115994</c:v>
                </c:pt>
                <c:pt idx="132">
                  <c:v>121291</c:v>
                </c:pt>
                <c:pt idx="133">
                  <c:v>122516</c:v>
                </c:pt>
                <c:pt idx="134">
                  <c:v>109381</c:v>
                </c:pt>
                <c:pt idx="135">
                  <c:v>108176</c:v>
                </c:pt>
                <c:pt idx="136">
                  <c:v>113164</c:v>
                </c:pt>
                <c:pt idx="137">
                  <c:v>111745</c:v>
                </c:pt>
                <c:pt idx="138">
                  <c:v>110314</c:v>
                </c:pt>
                <c:pt idx="139">
                  <c:v>115250</c:v>
                </c:pt>
                <c:pt idx="140">
                  <c:v>115171</c:v>
                </c:pt>
                <c:pt idx="141">
                  <c:v>107833</c:v>
                </c:pt>
                <c:pt idx="142">
                  <c:v>100902</c:v>
                </c:pt>
                <c:pt idx="143">
                  <c:v>111036</c:v>
                </c:pt>
                <c:pt idx="144">
                  <c:v>112561</c:v>
                </c:pt>
                <c:pt idx="145">
                  <c:v>105241</c:v>
                </c:pt>
                <c:pt idx="146">
                  <c:v>117636</c:v>
                </c:pt>
                <c:pt idx="147">
                  <c:v>105095</c:v>
                </c:pt>
                <c:pt idx="148">
                  <c:v>109528</c:v>
                </c:pt>
                <c:pt idx="149">
                  <c:v>119740</c:v>
                </c:pt>
                <c:pt idx="150">
                  <c:v>118130</c:v>
                </c:pt>
                <c:pt idx="151">
                  <c:v>107434</c:v>
                </c:pt>
                <c:pt idx="152">
                  <c:v>110513</c:v>
                </c:pt>
                <c:pt idx="153">
                  <c:v>101793</c:v>
                </c:pt>
                <c:pt idx="154">
                  <c:v>106764</c:v>
                </c:pt>
                <c:pt idx="155">
                  <c:v>117288</c:v>
                </c:pt>
                <c:pt idx="156">
                  <c:v>99495</c:v>
                </c:pt>
                <c:pt idx="157">
                  <c:v>105646</c:v>
                </c:pt>
                <c:pt idx="158">
                  <c:v>109742</c:v>
                </c:pt>
                <c:pt idx="159">
                  <c:v>120957</c:v>
                </c:pt>
                <c:pt idx="160">
                  <c:v>126447</c:v>
                </c:pt>
                <c:pt idx="161">
                  <c:v>126048</c:v>
                </c:pt>
                <c:pt idx="162">
                  <c:v>131779</c:v>
                </c:pt>
                <c:pt idx="163">
                  <c:v>126928</c:v>
                </c:pt>
                <c:pt idx="164">
                  <c:v>120457</c:v>
                </c:pt>
                <c:pt idx="165">
                  <c:v>110949</c:v>
                </c:pt>
                <c:pt idx="166">
                  <c:v>111302</c:v>
                </c:pt>
                <c:pt idx="167">
                  <c:v>112645</c:v>
                </c:pt>
                <c:pt idx="168">
                  <c:v>109597</c:v>
                </c:pt>
                <c:pt idx="169">
                  <c:v>106473</c:v>
                </c:pt>
                <c:pt idx="170">
                  <c:v>114460</c:v>
                </c:pt>
                <c:pt idx="171">
                  <c:v>104467</c:v>
                </c:pt>
                <c:pt idx="172">
                  <c:v>110089</c:v>
                </c:pt>
                <c:pt idx="173">
                  <c:v>114039</c:v>
                </c:pt>
                <c:pt idx="174">
                  <c:v>118340</c:v>
                </c:pt>
                <c:pt idx="175">
                  <c:v>126844</c:v>
                </c:pt>
                <c:pt idx="176">
                  <c:v>126275</c:v>
                </c:pt>
                <c:pt idx="177">
                  <c:v>118144</c:v>
                </c:pt>
                <c:pt idx="178">
                  <c:v>112831</c:v>
                </c:pt>
                <c:pt idx="179">
                  <c:v>113520</c:v>
                </c:pt>
                <c:pt idx="180">
                  <c:v>115052</c:v>
                </c:pt>
                <c:pt idx="181">
                  <c:v>115132</c:v>
                </c:pt>
                <c:pt idx="182">
                  <c:v>117356</c:v>
                </c:pt>
                <c:pt idx="183">
                  <c:v>131087</c:v>
                </c:pt>
                <c:pt idx="184">
                  <c:v>134611</c:v>
                </c:pt>
                <c:pt idx="185">
                  <c:v>130101</c:v>
                </c:pt>
                <c:pt idx="186">
                  <c:v>133630</c:v>
                </c:pt>
                <c:pt idx="187">
                  <c:v>133538</c:v>
                </c:pt>
                <c:pt idx="188">
                  <c:v>135075</c:v>
                </c:pt>
                <c:pt idx="189">
                  <c:v>133070</c:v>
                </c:pt>
                <c:pt idx="190">
                  <c:v>124620</c:v>
                </c:pt>
                <c:pt idx="191">
                  <c:v>108824</c:v>
                </c:pt>
                <c:pt idx="192">
                  <c:v>118435</c:v>
                </c:pt>
                <c:pt idx="193">
                  <c:v>133236</c:v>
                </c:pt>
                <c:pt idx="194">
                  <c:v>133139</c:v>
                </c:pt>
                <c:pt idx="195">
                  <c:v>101818</c:v>
                </c:pt>
                <c:pt idx="196">
                  <c:v>123603</c:v>
                </c:pt>
                <c:pt idx="197">
                  <c:v>132743</c:v>
                </c:pt>
                <c:pt idx="198">
                  <c:v>138955</c:v>
                </c:pt>
                <c:pt idx="199">
                  <c:v>136585</c:v>
                </c:pt>
                <c:pt idx="200">
                  <c:v>136213</c:v>
                </c:pt>
                <c:pt idx="201">
                  <c:v>134287</c:v>
                </c:pt>
                <c:pt idx="202">
                  <c:v>142836</c:v>
                </c:pt>
                <c:pt idx="203">
                  <c:v>142085</c:v>
                </c:pt>
                <c:pt idx="204">
                  <c:v>137625</c:v>
                </c:pt>
                <c:pt idx="205">
                  <c:v>136005</c:v>
                </c:pt>
                <c:pt idx="206">
                  <c:v>139794</c:v>
                </c:pt>
                <c:pt idx="207">
                  <c:v>139796</c:v>
                </c:pt>
                <c:pt idx="208">
                  <c:v>132597</c:v>
                </c:pt>
                <c:pt idx="209">
                  <c:v>128714</c:v>
                </c:pt>
                <c:pt idx="210">
                  <c:v>133380</c:v>
                </c:pt>
                <c:pt idx="211">
                  <c:v>120361</c:v>
                </c:pt>
                <c:pt idx="212">
                  <c:v>120797</c:v>
                </c:pt>
                <c:pt idx="213">
                  <c:v>124040</c:v>
                </c:pt>
                <c:pt idx="214">
                  <c:v>126487</c:v>
                </c:pt>
                <c:pt idx="215">
                  <c:v>135129</c:v>
                </c:pt>
                <c:pt idx="216">
                  <c:v>139101</c:v>
                </c:pt>
                <c:pt idx="217">
                  <c:v>127475</c:v>
                </c:pt>
                <c:pt idx="218">
                  <c:v>124439</c:v>
                </c:pt>
                <c:pt idx="219">
                  <c:v>122016</c:v>
                </c:pt>
                <c:pt idx="220">
                  <c:v>123913</c:v>
                </c:pt>
                <c:pt idx="221">
                  <c:v>122571</c:v>
                </c:pt>
                <c:pt idx="222">
                  <c:v>125571</c:v>
                </c:pt>
                <c:pt idx="223">
                  <c:v>139342</c:v>
                </c:pt>
                <c:pt idx="224">
                  <c:v>136537</c:v>
                </c:pt>
                <c:pt idx="225">
                  <c:v>125135</c:v>
                </c:pt>
                <c:pt idx="226">
                  <c:v>125258</c:v>
                </c:pt>
                <c:pt idx="227">
                  <c:v>123186</c:v>
                </c:pt>
                <c:pt idx="228">
                  <c:v>127530</c:v>
                </c:pt>
                <c:pt idx="229">
                  <c:v>123479</c:v>
                </c:pt>
                <c:pt idx="230">
                  <c:v>127241</c:v>
                </c:pt>
                <c:pt idx="231">
                  <c:v>133943</c:v>
                </c:pt>
                <c:pt idx="232">
                  <c:v>134916</c:v>
                </c:pt>
                <c:pt idx="233">
                  <c:v>133297</c:v>
                </c:pt>
                <c:pt idx="234">
                  <c:v>136346</c:v>
                </c:pt>
                <c:pt idx="235">
                  <c:v>130581</c:v>
                </c:pt>
                <c:pt idx="236">
                  <c:v>135081</c:v>
                </c:pt>
                <c:pt idx="237">
                  <c:v>138046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15-4D62-8B05-00C94F2FE9C7}"/>
            </c:ext>
          </c:extLst>
        </c:ser>
        <c:ser>
          <c:idx val="3"/>
          <c:order val="3"/>
          <c:tx>
            <c:strRef>
              <c:f>'Count Per Day'!$H$1</c:f>
              <c:strCache>
                <c:ptCount val="1"/>
                <c:pt idx="0">
                  <c:v>Unawarded, Efficient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'Count Per Day'!$A$2:$A$239</c:f>
              <c:numCache>
                <c:formatCode>m/d/yyyy</c:formatCode>
                <c:ptCount val="238"/>
                <c:pt idx="0">
                  <c:v>45997</c:v>
                </c:pt>
                <c:pt idx="1">
                  <c:v>45998</c:v>
                </c:pt>
                <c:pt idx="2">
                  <c:v>45999</c:v>
                </c:pt>
                <c:pt idx="3">
                  <c:v>46000</c:v>
                </c:pt>
                <c:pt idx="4">
                  <c:v>46001</c:v>
                </c:pt>
                <c:pt idx="5">
                  <c:v>46002</c:v>
                </c:pt>
                <c:pt idx="6">
                  <c:v>46003</c:v>
                </c:pt>
                <c:pt idx="7">
                  <c:v>46004</c:v>
                </c:pt>
                <c:pt idx="8">
                  <c:v>46005</c:v>
                </c:pt>
                <c:pt idx="9">
                  <c:v>46006</c:v>
                </c:pt>
                <c:pt idx="10">
                  <c:v>46007</c:v>
                </c:pt>
                <c:pt idx="11">
                  <c:v>46008</c:v>
                </c:pt>
                <c:pt idx="12">
                  <c:v>46009</c:v>
                </c:pt>
                <c:pt idx="13">
                  <c:v>46010</c:v>
                </c:pt>
                <c:pt idx="14">
                  <c:v>46011</c:v>
                </c:pt>
                <c:pt idx="15">
                  <c:v>46012</c:v>
                </c:pt>
                <c:pt idx="16">
                  <c:v>46013</c:v>
                </c:pt>
                <c:pt idx="17">
                  <c:v>46014</c:v>
                </c:pt>
                <c:pt idx="18">
                  <c:v>46015</c:v>
                </c:pt>
                <c:pt idx="19">
                  <c:v>46016</c:v>
                </c:pt>
                <c:pt idx="20">
                  <c:v>46017</c:v>
                </c:pt>
                <c:pt idx="21">
                  <c:v>46018</c:v>
                </c:pt>
                <c:pt idx="22">
                  <c:v>46019</c:v>
                </c:pt>
                <c:pt idx="23">
                  <c:v>46020</c:v>
                </c:pt>
                <c:pt idx="24">
                  <c:v>46021</c:v>
                </c:pt>
                <c:pt idx="25">
                  <c:v>46022</c:v>
                </c:pt>
                <c:pt idx="26">
                  <c:v>46023</c:v>
                </c:pt>
                <c:pt idx="27">
                  <c:v>46024</c:v>
                </c:pt>
                <c:pt idx="28">
                  <c:v>46025</c:v>
                </c:pt>
                <c:pt idx="29">
                  <c:v>46026</c:v>
                </c:pt>
                <c:pt idx="30">
                  <c:v>46027</c:v>
                </c:pt>
                <c:pt idx="31">
                  <c:v>46028</c:v>
                </c:pt>
                <c:pt idx="32">
                  <c:v>46029</c:v>
                </c:pt>
                <c:pt idx="33">
                  <c:v>46030</c:v>
                </c:pt>
                <c:pt idx="34">
                  <c:v>46031</c:v>
                </c:pt>
                <c:pt idx="35">
                  <c:v>46032</c:v>
                </c:pt>
                <c:pt idx="36">
                  <c:v>46033</c:v>
                </c:pt>
                <c:pt idx="37">
                  <c:v>46034</c:v>
                </c:pt>
                <c:pt idx="38">
                  <c:v>46035</c:v>
                </c:pt>
                <c:pt idx="39">
                  <c:v>46036</c:v>
                </c:pt>
                <c:pt idx="40">
                  <c:v>46037</c:v>
                </c:pt>
                <c:pt idx="41">
                  <c:v>46038</c:v>
                </c:pt>
                <c:pt idx="42">
                  <c:v>46039</c:v>
                </c:pt>
                <c:pt idx="43">
                  <c:v>46040</c:v>
                </c:pt>
                <c:pt idx="44">
                  <c:v>46041</c:v>
                </c:pt>
                <c:pt idx="45">
                  <c:v>46042</c:v>
                </c:pt>
                <c:pt idx="46">
                  <c:v>46043</c:v>
                </c:pt>
                <c:pt idx="47">
                  <c:v>46044</c:v>
                </c:pt>
                <c:pt idx="48">
                  <c:v>46045</c:v>
                </c:pt>
                <c:pt idx="49">
                  <c:v>46046</c:v>
                </c:pt>
                <c:pt idx="50">
                  <c:v>46047</c:v>
                </c:pt>
                <c:pt idx="51">
                  <c:v>46048</c:v>
                </c:pt>
                <c:pt idx="52">
                  <c:v>46049</c:v>
                </c:pt>
                <c:pt idx="53">
                  <c:v>46050</c:v>
                </c:pt>
                <c:pt idx="54">
                  <c:v>46051</c:v>
                </c:pt>
                <c:pt idx="55">
                  <c:v>46052</c:v>
                </c:pt>
                <c:pt idx="56">
                  <c:v>46053</c:v>
                </c:pt>
                <c:pt idx="57">
                  <c:v>46054</c:v>
                </c:pt>
                <c:pt idx="58">
                  <c:v>46055</c:v>
                </c:pt>
                <c:pt idx="59">
                  <c:v>46056</c:v>
                </c:pt>
                <c:pt idx="60">
                  <c:v>46057</c:v>
                </c:pt>
                <c:pt idx="61">
                  <c:v>46058</c:v>
                </c:pt>
                <c:pt idx="62">
                  <c:v>46059</c:v>
                </c:pt>
                <c:pt idx="63">
                  <c:v>46060</c:v>
                </c:pt>
                <c:pt idx="64">
                  <c:v>46061</c:v>
                </c:pt>
                <c:pt idx="65">
                  <c:v>46062</c:v>
                </c:pt>
                <c:pt idx="66">
                  <c:v>46063</c:v>
                </c:pt>
                <c:pt idx="67">
                  <c:v>46064</c:v>
                </c:pt>
                <c:pt idx="68">
                  <c:v>46065</c:v>
                </c:pt>
                <c:pt idx="69">
                  <c:v>46066</c:v>
                </c:pt>
                <c:pt idx="70">
                  <c:v>46067</c:v>
                </c:pt>
                <c:pt idx="71">
                  <c:v>46068</c:v>
                </c:pt>
                <c:pt idx="72">
                  <c:v>46069</c:v>
                </c:pt>
                <c:pt idx="73">
                  <c:v>46070</c:v>
                </c:pt>
                <c:pt idx="74">
                  <c:v>46071</c:v>
                </c:pt>
                <c:pt idx="75">
                  <c:v>46072</c:v>
                </c:pt>
                <c:pt idx="76">
                  <c:v>46073</c:v>
                </c:pt>
                <c:pt idx="77">
                  <c:v>46074</c:v>
                </c:pt>
                <c:pt idx="78">
                  <c:v>46075</c:v>
                </c:pt>
                <c:pt idx="79">
                  <c:v>46076</c:v>
                </c:pt>
                <c:pt idx="80">
                  <c:v>46077</c:v>
                </c:pt>
                <c:pt idx="81">
                  <c:v>46078</c:v>
                </c:pt>
                <c:pt idx="82">
                  <c:v>46079</c:v>
                </c:pt>
                <c:pt idx="83">
                  <c:v>46080</c:v>
                </c:pt>
                <c:pt idx="84">
                  <c:v>46081</c:v>
                </c:pt>
                <c:pt idx="85">
                  <c:v>46082</c:v>
                </c:pt>
                <c:pt idx="86">
                  <c:v>46083</c:v>
                </c:pt>
                <c:pt idx="87">
                  <c:v>46084</c:v>
                </c:pt>
                <c:pt idx="88">
                  <c:v>46085</c:v>
                </c:pt>
                <c:pt idx="89">
                  <c:v>46086</c:v>
                </c:pt>
                <c:pt idx="90">
                  <c:v>46087</c:v>
                </c:pt>
                <c:pt idx="91">
                  <c:v>46088</c:v>
                </c:pt>
                <c:pt idx="92">
                  <c:v>46089</c:v>
                </c:pt>
                <c:pt idx="93">
                  <c:v>46090</c:v>
                </c:pt>
                <c:pt idx="94">
                  <c:v>46091</c:v>
                </c:pt>
                <c:pt idx="95">
                  <c:v>46092</c:v>
                </c:pt>
                <c:pt idx="96">
                  <c:v>46093</c:v>
                </c:pt>
                <c:pt idx="97">
                  <c:v>46094</c:v>
                </c:pt>
                <c:pt idx="98">
                  <c:v>46095</c:v>
                </c:pt>
                <c:pt idx="99">
                  <c:v>46096</c:v>
                </c:pt>
                <c:pt idx="100">
                  <c:v>46097</c:v>
                </c:pt>
                <c:pt idx="101">
                  <c:v>46098</c:v>
                </c:pt>
                <c:pt idx="102">
                  <c:v>46099</c:v>
                </c:pt>
                <c:pt idx="103">
                  <c:v>46100</c:v>
                </c:pt>
                <c:pt idx="104">
                  <c:v>46101</c:v>
                </c:pt>
                <c:pt idx="105">
                  <c:v>46102</c:v>
                </c:pt>
                <c:pt idx="106">
                  <c:v>46103</c:v>
                </c:pt>
                <c:pt idx="107">
                  <c:v>46104</c:v>
                </c:pt>
                <c:pt idx="108">
                  <c:v>46105</c:v>
                </c:pt>
                <c:pt idx="109">
                  <c:v>46106</c:v>
                </c:pt>
                <c:pt idx="110">
                  <c:v>46107</c:v>
                </c:pt>
                <c:pt idx="111">
                  <c:v>46108</c:v>
                </c:pt>
                <c:pt idx="112">
                  <c:v>46109</c:v>
                </c:pt>
                <c:pt idx="113">
                  <c:v>46110</c:v>
                </c:pt>
                <c:pt idx="114">
                  <c:v>46111</c:v>
                </c:pt>
                <c:pt idx="115">
                  <c:v>46112</c:v>
                </c:pt>
                <c:pt idx="116">
                  <c:v>46113</c:v>
                </c:pt>
                <c:pt idx="117">
                  <c:v>46114</c:v>
                </c:pt>
                <c:pt idx="118">
                  <c:v>46115</c:v>
                </c:pt>
                <c:pt idx="119">
                  <c:v>46116</c:v>
                </c:pt>
                <c:pt idx="120">
                  <c:v>46117</c:v>
                </c:pt>
                <c:pt idx="121">
                  <c:v>46118</c:v>
                </c:pt>
                <c:pt idx="122">
                  <c:v>46119</c:v>
                </c:pt>
                <c:pt idx="123">
                  <c:v>46120</c:v>
                </c:pt>
                <c:pt idx="124">
                  <c:v>46121</c:v>
                </c:pt>
                <c:pt idx="125">
                  <c:v>46122</c:v>
                </c:pt>
                <c:pt idx="126">
                  <c:v>46123</c:v>
                </c:pt>
                <c:pt idx="127">
                  <c:v>46124</c:v>
                </c:pt>
                <c:pt idx="128">
                  <c:v>46125</c:v>
                </c:pt>
                <c:pt idx="129">
                  <c:v>46126</c:v>
                </c:pt>
                <c:pt idx="130">
                  <c:v>46127</c:v>
                </c:pt>
                <c:pt idx="131">
                  <c:v>46128</c:v>
                </c:pt>
                <c:pt idx="132">
                  <c:v>46129</c:v>
                </c:pt>
                <c:pt idx="133">
                  <c:v>46130</c:v>
                </c:pt>
                <c:pt idx="134">
                  <c:v>46131</c:v>
                </c:pt>
                <c:pt idx="135">
                  <c:v>46132</c:v>
                </c:pt>
                <c:pt idx="136">
                  <c:v>46133</c:v>
                </c:pt>
                <c:pt idx="137">
                  <c:v>46134</c:v>
                </c:pt>
                <c:pt idx="138">
                  <c:v>46135</c:v>
                </c:pt>
                <c:pt idx="139">
                  <c:v>46136</c:v>
                </c:pt>
                <c:pt idx="140">
                  <c:v>46137</c:v>
                </c:pt>
                <c:pt idx="141">
                  <c:v>46138</c:v>
                </c:pt>
                <c:pt idx="142">
                  <c:v>46139</c:v>
                </c:pt>
                <c:pt idx="143">
                  <c:v>46140</c:v>
                </c:pt>
                <c:pt idx="144">
                  <c:v>46141</c:v>
                </c:pt>
                <c:pt idx="145">
                  <c:v>46142</c:v>
                </c:pt>
                <c:pt idx="146">
                  <c:v>46143</c:v>
                </c:pt>
                <c:pt idx="147">
                  <c:v>46144</c:v>
                </c:pt>
                <c:pt idx="148">
                  <c:v>46145</c:v>
                </c:pt>
                <c:pt idx="149">
                  <c:v>46146</c:v>
                </c:pt>
                <c:pt idx="150">
                  <c:v>46147</c:v>
                </c:pt>
                <c:pt idx="151">
                  <c:v>46148</c:v>
                </c:pt>
                <c:pt idx="152">
                  <c:v>46149</c:v>
                </c:pt>
                <c:pt idx="153">
                  <c:v>46150</c:v>
                </c:pt>
                <c:pt idx="154">
                  <c:v>46151</c:v>
                </c:pt>
                <c:pt idx="155">
                  <c:v>46152</c:v>
                </c:pt>
                <c:pt idx="156">
                  <c:v>46153</c:v>
                </c:pt>
                <c:pt idx="157">
                  <c:v>46154</c:v>
                </c:pt>
                <c:pt idx="158">
                  <c:v>46155</c:v>
                </c:pt>
                <c:pt idx="159">
                  <c:v>46156</c:v>
                </c:pt>
                <c:pt idx="160">
                  <c:v>46157</c:v>
                </c:pt>
                <c:pt idx="161">
                  <c:v>46158</c:v>
                </c:pt>
                <c:pt idx="162">
                  <c:v>46159</c:v>
                </c:pt>
                <c:pt idx="163">
                  <c:v>46160</c:v>
                </c:pt>
                <c:pt idx="164">
                  <c:v>46161</c:v>
                </c:pt>
                <c:pt idx="165">
                  <c:v>46162</c:v>
                </c:pt>
                <c:pt idx="166">
                  <c:v>46163</c:v>
                </c:pt>
                <c:pt idx="167">
                  <c:v>46164</c:v>
                </c:pt>
                <c:pt idx="168">
                  <c:v>46165</c:v>
                </c:pt>
                <c:pt idx="169">
                  <c:v>46166</c:v>
                </c:pt>
                <c:pt idx="170">
                  <c:v>46167</c:v>
                </c:pt>
                <c:pt idx="171">
                  <c:v>46168</c:v>
                </c:pt>
                <c:pt idx="172">
                  <c:v>46169</c:v>
                </c:pt>
                <c:pt idx="173">
                  <c:v>46170</c:v>
                </c:pt>
                <c:pt idx="174">
                  <c:v>46171</c:v>
                </c:pt>
                <c:pt idx="175">
                  <c:v>46172</c:v>
                </c:pt>
                <c:pt idx="176">
                  <c:v>46173</c:v>
                </c:pt>
                <c:pt idx="177">
                  <c:v>46174</c:v>
                </c:pt>
                <c:pt idx="178">
                  <c:v>46175</c:v>
                </c:pt>
                <c:pt idx="179">
                  <c:v>46176</c:v>
                </c:pt>
                <c:pt idx="180">
                  <c:v>46177</c:v>
                </c:pt>
                <c:pt idx="181">
                  <c:v>46178</c:v>
                </c:pt>
                <c:pt idx="182">
                  <c:v>46179</c:v>
                </c:pt>
                <c:pt idx="183">
                  <c:v>46180</c:v>
                </c:pt>
                <c:pt idx="184">
                  <c:v>46181</c:v>
                </c:pt>
                <c:pt idx="185">
                  <c:v>46182</c:v>
                </c:pt>
                <c:pt idx="186">
                  <c:v>46183</c:v>
                </c:pt>
                <c:pt idx="187">
                  <c:v>46184</c:v>
                </c:pt>
                <c:pt idx="188">
                  <c:v>46185</c:v>
                </c:pt>
                <c:pt idx="189">
                  <c:v>46186</c:v>
                </c:pt>
                <c:pt idx="190">
                  <c:v>46187</c:v>
                </c:pt>
                <c:pt idx="191">
                  <c:v>46188</c:v>
                </c:pt>
                <c:pt idx="192">
                  <c:v>46189</c:v>
                </c:pt>
                <c:pt idx="193">
                  <c:v>46190</c:v>
                </c:pt>
                <c:pt idx="194">
                  <c:v>46191</c:v>
                </c:pt>
                <c:pt idx="195">
                  <c:v>46192</c:v>
                </c:pt>
                <c:pt idx="196">
                  <c:v>46193</c:v>
                </c:pt>
                <c:pt idx="197">
                  <c:v>46194</c:v>
                </c:pt>
                <c:pt idx="198">
                  <c:v>46195</c:v>
                </c:pt>
                <c:pt idx="199">
                  <c:v>46196</c:v>
                </c:pt>
                <c:pt idx="200">
                  <c:v>46197</c:v>
                </c:pt>
                <c:pt idx="201">
                  <c:v>46198</c:v>
                </c:pt>
                <c:pt idx="202">
                  <c:v>46199</c:v>
                </c:pt>
                <c:pt idx="203">
                  <c:v>46200</c:v>
                </c:pt>
                <c:pt idx="204">
                  <c:v>46201</c:v>
                </c:pt>
                <c:pt idx="205">
                  <c:v>46202</c:v>
                </c:pt>
                <c:pt idx="206">
                  <c:v>46203</c:v>
                </c:pt>
                <c:pt idx="207">
                  <c:v>46204</c:v>
                </c:pt>
                <c:pt idx="208">
                  <c:v>46205</c:v>
                </c:pt>
                <c:pt idx="209">
                  <c:v>46206</c:v>
                </c:pt>
                <c:pt idx="210">
                  <c:v>46207</c:v>
                </c:pt>
                <c:pt idx="211">
                  <c:v>46208</c:v>
                </c:pt>
                <c:pt idx="212">
                  <c:v>46209</c:v>
                </c:pt>
                <c:pt idx="213">
                  <c:v>46210</c:v>
                </c:pt>
                <c:pt idx="214">
                  <c:v>46211</c:v>
                </c:pt>
                <c:pt idx="215">
                  <c:v>46212</c:v>
                </c:pt>
                <c:pt idx="216">
                  <c:v>46213</c:v>
                </c:pt>
                <c:pt idx="217">
                  <c:v>46214</c:v>
                </c:pt>
                <c:pt idx="218">
                  <c:v>46215</c:v>
                </c:pt>
                <c:pt idx="219">
                  <c:v>46216</c:v>
                </c:pt>
                <c:pt idx="220">
                  <c:v>46217</c:v>
                </c:pt>
                <c:pt idx="221">
                  <c:v>46218</c:v>
                </c:pt>
                <c:pt idx="222">
                  <c:v>46219</c:v>
                </c:pt>
                <c:pt idx="223">
                  <c:v>46220</c:v>
                </c:pt>
                <c:pt idx="224">
                  <c:v>46221</c:v>
                </c:pt>
                <c:pt idx="225">
                  <c:v>46222</c:v>
                </c:pt>
                <c:pt idx="226">
                  <c:v>46223</c:v>
                </c:pt>
                <c:pt idx="227">
                  <c:v>46224</c:v>
                </c:pt>
                <c:pt idx="228">
                  <c:v>46225</c:v>
                </c:pt>
                <c:pt idx="229">
                  <c:v>46226</c:v>
                </c:pt>
                <c:pt idx="230">
                  <c:v>46227</c:v>
                </c:pt>
                <c:pt idx="231">
                  <c:v>46228</c:v>
                </c:pt>
                <c:pt idx="232">
                  <c:v>46229</c:v>
                </c:pt>
                <c:pt idx="233">
                  <c:v>46230</c:v>
                </c:pt>
                <c:pt idx="234">
                  <c:v>46231</c:v>
                </c:pt>
                <c:pt idx="235">
                  <c:v>46232</c:v>
                </c:pt>
                <c:pt idx="236">
                  <c:v>46233</c:v>
                </c:pt>
                <c:pt idx="237">
                  <c:v>46234</c:v>
                </c:pt>
              </c:numCache>
            </c:numRef>
          </c:cat>
          <c:val>
            <c:numRef>
              <c:f>'Count Per Day'!$H$2:$H$239</c:f>
              <c:numCache>
                <c:formatCode>#,##0</c:formatCode>
                <c:ptCount val="238"/>
                <c:pt idx="0">
                  <c:v>23095</c:v>
                </c:pt>
                <c:pt idx="1">
                  <c:v>25776</c:v>
                </c:pt>
                <c:pt idx="2">
                  <c:v>24478</c:v>
                </c:pt>
                <c:pt idx="3">
                  <c:v>29421</c:v>
                </c:pt>
                <c:pt idx="4">
                  <c:v>25327</c:v>
                </c:pt>
                <c:pt idx="5">
                  <c:v>27465</c:v>
                </c:pt>
                <c:pt idx="6">
                  <c:v>26893</c:v>
                </c:pt>
                <c:pt idx="7">
                  <c:v>24144</c:v>
                </c:pt>
                <c:pt idx="8">
                  <c:v>22822</c:v>
                </c:pt>
                <c:pt idx="9">
                  <c:v>23170</c:v>
                </c:pt>
                <c:pt idx="10">
                  <c:v>24392</c:v>
                </c:pt>
                <c:pt idx="11">
                  <c:v>19822</c:v>
                </c:pt>
                <c:pt idx="12">
                  <c:v>21995</c:v>
                </c:pt>
                <c:pt idx="13">
                  <c:v>22578</c:v>
                </c:pt>
                <c:pt idx="14">
                  <c:v>25231</c:v>
                </c:pt>
                <c:pt idx="15">
                  <c:v>21757</c:v>
                </c:pt>
                <c:pt idx="16">
                  <c:v>23749</c:v>
                </c:pt>
                <c:pt idx="17">
                  <c:v>26092</c:v>
                </c:pt>
                <c:pt idx="18">
                  <c:v>24140</c:v>
                </c:pt>
                <c:pt idx="19">
                  <c:v>24340</c:v>
                </c:pt>
                <c:pt idx="20">
                  <c:v>20615</c:v>
                </c:pt>
                <c:pt idx="21">
                  <c:v>22323</c:v>
                </c:pt>
                <c:pt idx="22">
                  <c:v>23007</c:v>
                </c:pt>
                <c:pt idx="23">
                  <c:v>20263</c:v>
                </c:pt>
                <c:pt idx="24">
                  <c:v>22421</c:v>
                </c:pt>
                <c:pt idx="25">
                  <c:v>20677</c:v>
                </c:pt>
                <c:pt idx="26">
                  <c:v>21394</c:v>
                </c:pt>
                <c:pt idx="27">
                  <c:v>21524</c:v>
                </c:pt>
                <c:pt idx="28">
                  <c:v>24928</c:v>
                </c:pt>
                <c:pt idx="29">
                  <c:v>26749</c:v>
                </c:pt>
                <c:pt idx="30">
                  <c:v>24350</c:v>
                </c:pt>
                <c:pt idx="31">
                  <c:v>24908</c:v>
                </c:pt>
                <c:pt idx="32">
                  <c:v>25737</c:v>
                </c:pt>
                <c:pt idx="33">
                  <c:v>27118</c:v>
                </c:pt>
                <c:pt idx="34">
                  <c:v>25479</c:v>
                </c:pt>
                <c:pt idx="35">
                  <c:v>23961</c:v>
                </c:pt>
                <c:pt idx="36">
                  <c:v>25666</c:v>
                </c:pt>
                <c:pt idx="37">
                  <c:v>23487</c:v>
                </c:pt>
                <c:pt idx="38">
                  <c:v>25815</c:v>
                </c:pt>
                <c:pt idx="39">
                  <c:v>26733</c:v>
                </c:pt>
                <c:pt idx="40">
                  <c:v>27907</c:v>
                </c:pt>
                <c:pt idx="41">
                  <c:v>26513</c:v>
                </c:pt>
                <c:pt idx="42">
                  <c:v>25238</c:v>
                </c:pt>
                <c:pt idx="43">
                  <c:v>26123</c:v>
                </c:pt>
                <c:pt idx="44">
                  <c:v>23237</c:v>
                </c:pt>
                <c:pt idx="45">
                  <c:v>22641</c:v>
                </c:pt>
                <c:pt idx="46">
                  <c:v>23944</c:v>
                </c:pt>
                <c:pt idx="47">
                  <c:v>24116</c:v>
                </c:pt>
                <c:pt idx="48">
                  <c:v>15682</c:v>
                </c:pt>
                <c:pt idx="49">
                  <c:v>12500</c:v>
                </c:pt>
                <c:pt idx="50">
                  <c:v>10733</c:v>
                </c:pt>
                <c:pt idx="51">
                  <c:v>10071</c:v>
                </c:pt>
                <c:pt idx="52">
                  <c:v>14035</c:v>
                </c:pt>
                <c:pt idx="53">
                  <c:v>19360</c:v>
                </c:pt>
                <c:pt idx="54">
                  <c:v>22131</c:v>
                </c:pt>
                <c:pt idx="55">
                  <c:v>22083</c:v>
                </c:pt>
                <c:pt idx="56">
                  <c:v>20476</c:v>
                </c:pt>
                <c:pt idx="57">
                  <c:v>26043</c:v>
                </c:pt>
                <c:pt idx="58">
                  <c:v>22939</c:v>
                </c:pt>
                <c:pt idx="59">
                  <c:v>25838</c:v>
                </c:pt>
                <c:pt idx="60">
                  <c:v>26417</c:v>
                </c:pt>
                <c:pt idx="61">
                  <c:v>25509</c:v>
                </c:pt>
                <c:pt idx="62">
                  <c:v>25819</c:v>
                </c:pt>
                <c:pt idx="63">
                  <c:v>26987</c:v>
                </c:pt>
                <c:pt idx="64">
                  <c:v>25156</c:v>
                </c:pt>
                <c:pt idx="65">
                  <c:v>20899</c:v>
                </c:pt>
                <c:pt idx="66">
                  <c:v>25090</c:v>
                </c:pt>
                <c:pt idx="67">
                  <c:v>25593</c:v>
                </c:pt>
                <c:pt idx="68">
                  <c:v>25965</c:v>
                </c:pt>
                <c:pt idx="69">
                  <c:v>27359</c:v>
                </c:pt>
                <c:pt idx="70">
                  <c:v>25262</c:v>
                </c:pt>
                <c:pt idx="71">
                  <c:v>24995</c:v>
                </c:pt>
                <c:pt idx="72">
                  <c:v>24663</c:v>
                </c:pt>
                <c:pt idx="73">
                  <c:v>23859</c:v>
                </c:pt>
                <c:pt idx="74">
                  <c:v>25271</c:v>
                </c:pt>
                <c:pt idx="75">
                  <c:v>25361</c:v>
                </c:pt>
                <c:pt idx="76">
                  <c:v>23490</c:v>
                </c:pt>
                <c:pt idx="77">
                  <c:v>22847</c:v>
                </c:pt>
                <c:pt idx="78">
                  <c:v>24537</c:v>
                </c:pt>
                <c:pt idx="79">
                  <c:v>22658</c:v>
                </c:pt>
                <c:pt idx="80">
                  <c:v>25803</c:v>
                </c:pt>
                <c:pt idx="81">
                  <c:v>25160</c:v>
                </c:pt>
                <c:pt idx="82">
                  <c:v>29442</c:v>
                </c:pt>
                <c:pt idx="83">
                  <c:v>29524</c:v>
                </c:pt>
                <c:pt idx="84">
                  <c:v>27745</c:v>
                </c:pt>
                <c:pt idx="85">
                  <c:v>28212</c:v>
                </c:pt>
                <c:pt idx="86">
                  <c:v>26677</c:v>
                </c:pt>
                <c:pt idx="87">
                  <c:v>25816</c:v>
                </c:pt>
                <c:pt idx="88">
                  <c:v>28683</c:v>
                </c:pt>
                <c:pt idx="89">
                  <c:v>28623</c:v>
                </c:pt>
                <c:pt idx="90">
                  <c:v>28467</c:v>
                </c:pt>
                <c:pt idx="91">
                  <c:v>28233</c:v>
                </c:pt>
                <c:pt idx="92">
                  <c:v>24672</c:v>
                </c:pt>
                <c:pt idx="93">
                  <c:v>22140</c:v>
                </c:pt>
                <c:pt idx="94">
                  <c:v>27861</c:v>
                </c:pt>
                <c:pt idx="95">
                  <c:v>27727</c:v>
                </c:pt>
                <c:pt idx="96">
                  <c:v>25829</c:v>
                </c:pt>
                <c:pt idx="97">
                  <c:v>27735</c:v>
                </c:pt>
                <c:pt idx="98">
                  <c:v>29896</c:v>
                </c:pt>
                <c:pt idx="99">
                  <c:v>27460</c:v>
                </c:pt>
                <c:pt idx="100">
                  <c:v>24885</c:v>
                </c:pt>
                <c:pt idx="101">
                  <c:v>27874</c:v>
                </c:pt>
                <c:pt idx="102">
                  <c:v>27200</c:v>
                </c:pt>
                <c:pt idx="103">
                  <c:v>27431</c:v>
                </c:pt>
                <c:pt idx="104">
                  <c:v>28911</c:v>
                </c:pt>
                <c:pt idx="105">
                  <c:v>28589</c:v>
                </c:pt>
                <c:pt idx="106">
                  <c:v>28479</c:v>
                </c:pt>
                <c:pt idx="107">
                  <c:v>25461</c:v>
                </c:pt>
                <c:pt idx="108">
                  <c:v>28167</c:v>
                </c:pt>
                <c:pt idx="109">
                  <c:v>28143</c:v>
                </c:pt>
                <c:pt idx="110">
                  <c:v>29451</c:v>
                </c:pt>
                <c:pt idx="111">
                  <c:v>31467</c:v>
                </c:pt>
                <c:pt idx="112">
                  <c:v>25851</c:v>
                </c:pt>
                <c:pt idx="113">
                  <c:v>28575</c:v>
                </c:pt>
                <c:pt idx="114">
                  <c:v>28958</c:v>
                </c:pt>
                <c:pt idx="115">
                  <c:v>29642</c:v>
                </c:pt>
                <c:pt idx="116">
                  <c:v>28986</c:v>
                </c:pt>
                <c:pt idx="117">
                  <c:v>28647</c:v>
                </c:pt>
                <c:pt idx="118">
                  <c:v>25769</c:v>
                </c:pt>
                <c:pt idx="119">
                  <c:v>22716</c:v>
                </c:pt>
                <c:pt idx="120">
                  <c:v>22039</c:v>
                </c:pt>
                <c:pt idx="121">
                  <c:v>17789</c:v>
                </c:pt>
                <c:pt idx="122">
                  <c:v>20981</c:v>
                </c:pt>
                <c:pt idx="123">
                  <c:v>21642</c:v>
                </c:pt>
                <c:pt idx="124">
                  <c:v>25683</c:v>
                </c:pt>
                <c:pt idx="125">
                  <c:v>25344</c:v>
                </c:pt>
                <c:pt idx="126">
                  <c:v>23590</c:v>
                </c:pt>
                <c:pt idx="127">
                  <c:v>24269</c:v>
                </c:pt>
                <c:pt idx="128">
                  <c:v>23554</c:v>
                </c:pt>
                <c:pt idx="129">
                  <c:v>24349</c:v>
                </c:pt>
                <c:pt idx="130">
                  <c:v>21116</c:v>
                </c:pt>
                <c:pt idx="131">
                  <c:v>21096</c:v>
                </c:pt>
                <c:pt idx="132">
                  <c:v>21980</c:v>
                </c:pt>
                <c:pt idx="133">
                  <c:v>23583</c:v>
                </c:pt>
                <c:pt idx="134">
                  <c:v>22861</c:v>
                </c:pt>
                <c:pt idx="135">
                  <c:v>22472</c:v>
                </c:pt>
                <c:pt idx="136">
                  <c:v>23776</c:v>
                </c:pt>
                <c:pt idx="137">
                  <c:v>22457</c:v>
                </c:pt>
                <c:pt idx="138">
                  <c:v>22277</c:v>
                </c:pt>
                <c:pt idx="139">
                  <c:v>20432</c:v>
                </c:pt>
                <c:pt idx="140">
                  <c:v>19995</c:v>
                </c:pt>
                <c:pt idx="141">
                  <c:v>19690</c:v>
                </c:pt>
                <c:pt idx="142">
                  <c:v>18022</c:v>
                </c:pt>
                <c:pt idx="143">
                  <c:v>19531</c:v>
                </c:pt>
                <c:pt idx="144">
                  <c:v>18513</c:v>
                </c:pt>
                <c:pt idx="145">
                  <c:v>17640</c:v>
                </c:pt>
                <c:pt idx="146">
                  <c:v>19575</c:v>
                </c:pt>
                <c:pt idx="147">
                  <c:v>20031</c:v>
                </c:pt>
                <c:pt idx="148">
                  <c:v>19108</c:v>
                </c:pt>
                <c:pt idx="149">
                  <c:v>20844</c:v>
                </c:pt>
                <c:pt idx="150">
                  <c:v>20359</c:v>
                </c:pt>
                <c:pt idx="151">
                  <c:v>18510</c:v>
                </c:pt>
                <c:pt idx="152">
                  <c:v>19054</c:v>
                </c:pt>
                <c:pt idx="153">
                  <c:v>16306</c:v>
                </c:pt>
                <c:pt idx="154">
                  <c:v>15965</c:v>
                </c:pt>
                <c:pt idx="155">
                  <c:v>19971</c:v>
                </c:pt>
                <c:pt idx="156">
                  <c:v>16629</c:v>
                </c:pt>
                <c:pt idx="157">
                  <c:v>18733</c:v>
                </c:pt>
                <c:pt idx="158">
                  <c:v>19071</c:v>
                </c:pt>
                <c:pt idx="159">
                  <c:v>21676</c:v>
                </c:pt>
                <c:pt idx="160">
                  <c:v>21395</c:v>
                </c:pt>
                <c:pt idx="161">
                  <c:v>21159</c:v>
                </c:pt>
                <c:pt idx="162">
                  <c:v>22347</c:v>
                </c:pt>
                <c:pt idx="163">
                  <c:v>21732</c:v>
                </c:pt>
                <c:pt idx="164">
                  <c:v>18900</c:v>
                </c:pt>
                <c:pt idx="165">
                  <c:v>19424</c:v>
                </c:pt>
                <c:pt idx="166">
                  <c:v>18541</c:v>
                </c:pt>
                <c:pt idx="167">
                  <c:v>18004</c:v>
                </c:pt>
                <c:pt idx="168">
                  <c:v>17258</c:v>
                </c:pt>
                <c:pt idx="169">
                  <c:v>17743</c:v>
                </c:pt>
                <c:pt idx="170">
                  <c:v>17357</c:v>
                </c:pt>
                <c:pt idx="171">
                  <c:v>14299</c:v>
                </c:pt>
                <c:pt idx="172">
                  <c:v>21149</c:v>
                </c:pt>
                <c:pt idx="173">
                  <c:v>20967</c:v>
                </c:pt>
                <c:pt idx="174">
                  <c:v>23330</c:v>
                </c:pt>
                <c:pt idx="175">
                  <c:v>23355</c:v>
                </c:pt>
                <c:pt idx="176">
                  <c:v>21221</c:v>
                </c:pt>
                <c:pt idx="177">
                  <c:v>20154</c:v>
                </c:pt>
                <c:pt idx="178">
                  <c:v>21857</c:v>
                </c:pt>
                <c:pt idx="179">
                  <c:v>22599</c:v>
                </c:pt>
                <c:pt idx="180">
                  <c:v>24632</c:v>
                </c:pt>
                <c:pt idx="181">
                  <c:v>25409</c:v>
                </c:pt>
                <c:pt idx="182">
                  <c:v>24500</c:v>
                </c:pt>
                <c:pt idx="183">
                  <c:v>25229</c:v>
                </c:pt>
                <c:pt idx="184">
                  <c:v>25942</c:v>
                </c:pt>
                <c:pt idx="185">
                  <c:v>26092</c:v>
                </c:pt>
                <c:pt idx="186">
                  <c:v>28880</c:v>
                </c:pt>
                <c:pt idx="187">
                  <c:v>27508</c:v>
                </c:pt>
                <c:pt idx="188">
                  <c:v>26456</c:v>
                </c:pt>
                <c:pt idx="189">
                  <c:v>28045</c:v>
                </c:pt>
                <c:pt idx="190">
                  <c:v>25631</c:v>
                </c:pt>
                <c:pt idx="191">
                  <c:v>21759</c:v>
                </c:pt>
                <c:pt idx="192">
                  <c:v>22916</c:v>
                </c:pt>
                <c:pt idx="193">
                  <c:v>26703</c:v>
                </c:pt>
                <c:pt idx="194">
                  <c:v>24296</c:v>
                </c:pt>
                <c:pt idx="195">
                  <c:v>18693</c:v>
                </c:pt>
                <c:pt idx="196">
                  <c:v>26643</c:v>
                </c:pt>
                <c:pt idx="197">
                  <c:v>26743</c:v>
                </c:pt>
                <c:pt idx="198">
                  <c:v>22605</c:v>
                </c:pt>
                <c:pt idx="199">
                  <c:v>26948</c:v>
                </c:pt>
                <c:pt idx="200">
                  <c:v>26633</c:v>
                </c:pt>
                <c:pt idx="201">
                  <c:v>27385</c:v>
                </c:pt>
                <c:pt idx="202">
                  <c:v>25265</c:v>
                </c:pt>
                <c:pt idx="203">
                  <c:v>27739</c:v>
                </c:pt>
                <c:pt idx="204">
                  <c:v>24935</c:v>
                </c:pt>
                <c:pt idx="205">
                  <c:v>23820</c:v>
                </c:pt>
                <c:pt idx="206">
                  <c:v>27196</c:v>
                </c:pt>
                <c:pt idx="207">
                  <c:v>27739</c:v>
                </c:pt>
                <c:pt idx="208">
                  <c:v>26919</c:v>
                </c:pt>
                <c:pt idx="209">
                  <c:v>25217</c:v>
                </c:pt>
                <c:pt idx="210">
                  <c:v>27379</c:v>
                </c:pt>
                <c:pt idx="211">
                  <c:v>22203</c:v>
                </c:pt>
                <c:pt idx="212">
                  <c:v>22922</c:v>
                </c:pt>
                <c:pt idx="213">
                  <c:v>26032</c:v>
                </c:pt>
                <c:pt idx="214">
                  <c:v>28207</c:v>
                </c:pt>
                <c:pt idx="215">
                  <c:v>28848</c:v>
                </c:pt>
                <c:pt idx="216">
                  <c:v>29326</c:v>
                </c:pt>
                <c:pt idx="217">
                  <c:v>29287</c:v>
                </c:pt>
                <c:pt idx="218">
                  <c:v>28725</c:v>
                </c:pt>
                <c:pt idx="219">
                  <c:v>25975</c:v>
                </c:pt>
                <c:pt idx="220">
                  <c:v>27560</c:v>
                </c:pt>
                <c:pt idx="221">
                  <c:v>26904</c:v>
                </c:pt>
                <c:pt idx="222">
                  <c:v>27729</c:v>
                </c:pt>
                <c:pt idx="223">
                  <c:v>30706</c:v>
                </c:pt>
                <c:pt idx="224">
                  <c:v>30889</c:v>
                </c:pt>
                <c:pt idx="225">
                  <c:v>26762</c:v>
                </c:pt>
                <c:pt idx="226">
                  <c:v>27267</c:v>
                </c:pt>
                <c:pt idx="227">
                  <c:v>24598</c:v>
                </c:pt>
                <c:pt idx="228">
                  <c:v>24600</c:v>
                </c:pt>
                <c:pt idx="229">
                  <c:v>26358</c:v>
                </c:pt>
                <c:pt idx="230">
                  <c:v>27168</c:v>
                </c:pt>
                <c:pt idx="231">
                  <c:v>25545</c:v>
                </c:pt>
                <c:pt idx="232">
                  <c:v>26663</c:v>
                </c:pt>
                <c:pt idx="233">
                  <c:v>24579</c:v>
                </c:pt>
                <c:pt idx="234">
                  <c:v>26017</c:v>
                </c:pt>
                <c:pt idx="235">
                  <c:v>26757</c:v>
                </c:pt>
                <c:pt idx="236">
                  <c:v>27952</c:v>
                </c:pt>
                <c:pt idx="237">
                  <c:v>27045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015-4D62-8B05-00C94F2FE9C7}"/>
            </c:ext>
          </c:extLst>
        </c:ser>
        <c:ser>
          <c:idx val="4"/>
          <c:order val="4"/>
          <c:tx>
            <c:strRef>
              <c:f>'Count Per Day'!$I$1</c:f>
              <c:strCache>
                <c:ptCount val="1"/>
                <c:pt idx="0">
                  <c:v>Unawarded, Safe Harbor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'Count Per Day'!$A$2:$A$239</c:f>
              <c:numCache>
                <c:formatCode>m/d/yyyy</c:formatCode>
                <c:ptCount val="238"/>
                <c:pt idx="0">
                  <c:v>45997</c:v>
                </c:pt>
                <c:pt idx="1">
                  <c:v>45998</c:v>
                </c:pt>
                <c:pt idx="2">
                  <c:v>45999</c:v>
                </c:pt>
                <c:pt idx="3">
                  <c:v>46000</c:v>
                </c:pt>
                <c:pt idx="4">
                  <c:v>46001</c:v>
                </c:pt>
                <c:pt idx="5">
                  <c:v>46002</c:v>
                </c:pt>
                <c:pt idx="6">
                  <c:v>46003</c:v>
                </c:pt>
                <c:pt idx="7">
                  <c:v>46004</c:v>
                </c:pt>
                <c:pt idx="8">
                  <c:v>46005</c:v>
                </c:pt>
                <c:pt idx="9">
                  <c:v>46006</c:v>
                </c:pt>
                <c:pt idx="10">
                  <c:v>46007</c:v>
                </c:pt>
                <c:pt idx="11">
                  <c:v>46008</c:v>
                </c:pt>
                <c:pt idx="12">
                  <c:v>46009</c:v>
                </c:pt>
                <c:pt idx="13">
                  <c:v>46010</c:v>
                </c:pt>
                <c:pt idx="14">
                  <c:v>46011</c:v>
                </c:pt>
                <c:pt idx="15">
                  <c:v>46012</c:v>
                </c:pt>
                <c:pt idx="16">
                  <c:v>46013</c:v>
                </c:pt>
                <c:pt idx="17">
                  <c:v>46014</c:v>
                </c:pt>
                <c:pt idx="18">
                  <c:v>46015</c:v>
                </c:pt>
                <c:pt idx="19">
                  <c:v>46016</c:v>
                </c:pt>
                <c:pt idx="20">
                  <c:v>46017</c:v>
                </c:pt>
                <c:pt idx="21">
                  <c:v>46018</c:v>
                </c:pt>
                <c:pt idx="22">
                  <c:v>46019</c:v>
                </c:pt>
                <c:pt idx="23">
                  <c:v>46020</c:v>
                </c:pt>
                <c:pt idx="24">
                  <c:v>46021</c:v>
                </c:pt>
                <c:pt idx="25">
                  <c:v>46022</c:v>
                </c:pt>
                <c:pt idx="26">
                  <c:v>46023</c:v>
                </c:pt>
                <c:pt idx="27">
                  <c:v>46024</c:v>
                </c:pt>
                <c:pt idx="28">
                  <c:v>46025</c:v>
                </c:pt>
                <c:pt idx="29">
                  <c:v>46026</c:v>
                </c:pt>
                <c:pt idx="30">
                  <c:v>46027</c:v>
                </c:pt>
                <c:pt idx="31">
                  <c:v>46028</c:v>
                </c:pt>
                <c:pt idx="32">
                  <c:v>46029</c:v>
                </c:pt>
                <c:pt idx="33">
                  <c:v>46030</c:v>
                </c:pt>
                <c:pt idx="34">
                  <c:v>46031</c:v>
                </c:pt>
                <c:pt idx="35">
                  <c:v>46032</c:v>
                </c:pt>
                <c:pt idx="36">
                  <c:v>46033</c:v>
                </c:pt>
                <c:pt idx="37">
                  <c:v>46034</c:v>
                </c:pt>
                <c:pt idx="38">
                  <c:v>46035</c:v>
                </c:pt>
                <c:pt idx="39">
                  <c:v>46036</c:v>
                </c:pt>
                <c:pt idx="40">
                  <c:v>46037</c:v>
                </c:pt>
                <c:pt idx="41">
                  <c:v>46038</c:v>
                </c:pt>
                <c:pt idx="42">
                  <c:v>46039</c:v>
                </c:pt>
                <c:pt idx="43">
                  <c:v>46040</c:v>
                </c:pt>
                <c:pt idx="44">
                  <c:v>46041</c:v>
                </c:pt>
                <c:pt idx="45">
                  <c:v>46042</c:v>
                </c:pt>
                <c:pt idx="46">
                  <c:v>46043</c:v>
                </c:pt>
                <c:pt idx="47">
                  <c:v>46044</c:v>
                </c:pt>
                <c:pt idx="48">
                  <c:v>46045</c:v>
                </c:pt>
                <c:pt idx="49">
                  <c:v>46046</c:v>
                </c:pt>
                <c:pt idx="50">
                  <c:v>46047</c:v>
                </c:pt>
                <c:pt idx="51">
                  <c:v>46048</c:v>
                </c:pt>
                <c:pt idx="52">
                  <c:v>46049</c:v>
                </c:pt>
                <c:pt idx="53">
                  <c:v>46050</c:v>
                </c:pt>
                <c:pt idx="54">
                  <c:v>46051</c:v>
                </c:pt>
                <c:pt idx="55">
                  <c:v>46052</c:v>
                </c:pt>
                <c:pt idx="56">
                  <c:v>46053</c:v>
                </c:pt>
                <c:pt idx="57">
                  <c:v>46054</c:v>
                </c:pt>
                <c:pt idx="58">
                  <c:v>46055</c:v>
                </c:pt>
                <c:pt idx="59">
                  <c:v>46056</c:v>
                </c:pt>
                <c:pt idx="60">
                  <c:v>46057</c:v>
                </c:pt>
                <c:pt idx="61">
                  <c:v>46058</c:v>
                </c:pt>
                <c:pt idx="62">
                  <c:v>46059</c:v>
                </c:pt>
                <c:pt idx="63">
                  <c:v>46060</c:v>
                </c:pt>
                <c:pt idx="64">
                  <c:v>46061</c:v>
                </c:pt>
                <c:pt idx="65">
                  <c:v>46062</c:v>
                </c:pt>
                <c:pt idx="66">
                  <c:v>46063</c:v>
                </c:pt>
                <c:pt idx="67">
                  <c:v>46064</c:v>
                </c:pt>
                <c:pt idx="68">
                  <c:v>46065</c:v>
                </c:pt>
                <c:pt idx="69">
                  <c:v>46066</c:v>
                </c:pt>
                <c:pt idx="70">
                  <c:v>46067</c:v>
                </c:pt>
                <c:pt idx="71">
                  <c:v>46068</c:v>
                </c:pt>
                <c:pt idx="72">
                  <c:v>46069</c:v>
                </c:pt>
                <c:pt idx="73">
                  <c:v>46070</c:v>
                </c:pt>
                <c:pt idx="74">
                  <c:v>46071</c:v>
                </c:pt>
                <c:pt idx="75">
                  <c:v>46072</c:v>
                </c:pt>
                <c:pt idx="76">
                  <c:v>46073</c:v>
                </c:pt>
                <c:pt idx="77">
                  <c:v>46074</c:v>
                </c:pt>
                <c:pt idx="78">
                  <c:v>46075</c:v>
                </c:pt>
                <c:pt idx="79">
                  <c:v>46076</c:v>
                </c:pt>
                <c:pt idx="80">
                  <c:v>46077</c:v>
                </c:pt>
                <c:pt idx="81">
                  <c:v>46078</c:v>
                </c:pt>
                <c:pt idx="82">
                  <c:v>46079</c:v>
                </c:pt>
                <c:pt idx="83">
                  <c:v>46080</c:v>
                </c:pt>
                <c:pt idx="84">
                  <c:v>46081</c:v>
                </c:pt>
                <c:pt idx="85">
                  <c:v>46082</c:v>
                </c:pt>
                <c:pt idx="86">
                  <c:v>46083</c:v>
                </c:pt>
                <c:pt idx="87">
                  <c:v>46084</c:v>
                </c:pt>
                <c:pt idx="88">
                  <c:v>46085</c:v>
                </c:pt>
                <c:pt idx="89">
                  <c:v>46086</c:v>
                </c:pt>
                <c:pt idx="90">
                  <c:v>46087</c:v>
                </c:pt>
                <c:pt idx="91">
                  <c:v>46088</c:v>
                </c:pt>
                <c:pt idx="92">
                  <c:v>46089</c:v>
                </c:pt>
                <c:pt idx="93">
                  <c:v>46090</c:v>
                </c:pt>
                <c:pt idx="94">
                  <c:v>46091</c:v>
                </c:pt>
                <c:pt idx="95">
                  <c:v>46092</c:v>
                </c:pt>
                <c:pt idx="96">
                  <c:v>46093</c:v>
                </c:pt>
                <c:pt idx="97">
                  <c:v>46094</c:v>
                </c:pt>
                <c:pt idx="98">
                  <c:v>46095</c:v>
                </c:pt>
                <c:pt idx="99">
                  <c:v>46096</c:v>
                </c:pt>
                <c:pt idx="100">
                  <c:v>46097</c:v>
                </c:pt>
                <c:pt idx="101">
                  <c:v>46098</c:v>
                </c:pt>
                <c:pt idx="102">
                  <c:v>46099</c:v>
                </c:pt>
                <c:pt idx="103">
                  <c:v>46100</c:v>
                </c:pt>
                <c:pt idx="104">
                  <c:v>46101</c:v>
                </c:pt>
                <c:pt idx="105">
                  <c:v>46102</c:v>
                </c:pt>
                <c:pt idx="106">
                  <c:v>46103</c:v>
                </c:pt>
                <c:pt idx="107">
                  <c:v>46104</c:v>
                </c:pt>
                <c:pt idx="108">
                  <c:v>46105</c:v>
                </c:pt>
                <c:pt idx="109">
                  <c:v>46106</c:v>
                </c:pt>
                <c:pt idx="110">
                  <c:v>46107</c:v>
                </c:pt>
                <c:pt idx="111">
                  <c:v>46108</c:v>
                </c:pt>
                <c:pt idx="112">
                  <c:v>46109</c:v>
                </c:pt>
                <c:pt idx="113">
                  <c:v>46110</c:v>
                </c:pt>
                <c:pt idx="114">
                  <c:v>46111</c:v>
                </c:pt>
                <c:pt idx="115">
                  <c:v>46112</c:v>
                </c:pt>
                <c:pt idx="116">
                  <c:v>46113</c:v>
                </c:pt>
                <c:pt idx="117">
                  <c:v>46114</c:v>
                </c:pt>
                <c:pt idx="118">
                  <c:v>46115</c:v>
                </c:pt>
                <c:pt idx="119">
                  <c:v>46116</c:v>
                </c:pt>
                <c:pt idx="120">
                  <c:v>46117</c:v>
                </c:pt>
                <c:pt idx="121">
                  <c:v>46118</c:v>
                </c:pt>
                <c:pt idx="122">
                  <c:v>46119</c:v>
                </c:pt>
                <c:pt idx="123">
                  <c:v>46120</c:v>
                </c:pt>
                <c:pt idx="124">
                  <c:v>46121</c:v>
                </c:pt>
                <c:pt idx="125">
                  <c:v>46122</c:v>
                </c:pt>
                <c:pt idx="126">
                  <c:v>46123</c:v>
                </c:pt>
                <c:pt idx="127">
                  <c:v>46124</c:v>
                </c:pt>
                <c:pt idx="128">
                  <c:v>46125</c:v>
                </c:pt>
                <c:pt idx="129">
                  <c:v>46126</c:v>
                </c:pt>
                <c:pt idx="130">
                  <c:v>46127</c:v>
                </c:pt>
                <c:pt idx="131">
                  <c:v>46128</c:v>
                </c:pt>
                <c:pt idx="132">
                  <c:v>46129</c:v>
                </c:pt>
                <c:pt idx="133">
                  <c:v>46130</c:v>
                </c:pt>
                <c:pt idx="134">
                  <c:v>46131</c:v>
                </c:pt>
                <c:pt idx="135">
                  <c:v>46132</c:v>
                </c:pt>
                <c:pt idx="136">
                  <c:v>46133</c:v>
                </c:pt>
                <c:pt idx="137">
                  <c:v>46134</c:v>
                </c:pt>
                <c:pt idx="138">
                  <c:v>46135</c:v>
                </c:pt>
                <c:pt idx="139">
                  <c:v>46136</c:v>
                </c:pt>
                <c:pt idx="140">
                  <c:v>46137</c:v>
                </c:pt>
                <c:pt idx="141">
                  <c:v>46138</c:v>
                </c:pt>
                <c:pt idx="142">
                  <c:v>46139</c:v>
                </c:pt>
                <c:pt idx="143">
                  <c:v>46140</c:v>
                </c:pt>
                <c:pt idx="144">
                  <c:v>46141</c:v>
                </c:pt>
                <c:pt idx="145">
                  <c:v>46142</c:v>
                </c:pt>
                <c:pt idx="146">
                  <c:v>46143</c:v>
                </c:pt>
                <c:pt idx="147">
                  <c:v>46144</c:v>
                </c:pt>
                <c:pt idx="148">
                  <c:v>46145</c:v>
                </c:pt>
                <c:pt idx="149">
                  <c:v>46146</c:v>
                </c:pt>
                <c:pt idx="150">
                  <c:v>46147</c:v>
                </c:pt>
                <c:pt idx="151">
                  <c:v>46148</c:v>
                </c:pt>
                <c:pt idx="152">
                  <c:v>46149</c:v>
                </c:pt>
                <c:pt idx="153">
                  <c:v>46150</c:v>
                </c:pt>
                <c:pt idx="154">
                  <c:v>46151</c:v>
                </c:pt>
                <c:pt idx="155">
                  <c:v>46152</c:v>
                </c:pt>
                <c:pt idx="156">
                  <c:v>46153</c:v>
                </c:pt>
                <c:pt idx="157">
                  <c:v>46154</c:v>
                </c:pt>
                <c:pt idx="158">
                  <c:v>46155</c:v>
                </c:pt>
                <c:pt idx="159">
                  <c:v>46156</c:v>
                </c:pt>
                <c:pt idx="160">
                  <c:v>46157</c:v>
                </c:pt>
                <c:pt idx="161">
                  <c:v>46158</c:v>
                </c:pt>
                <c:pt idx="162">
                  <c:v>46159</c:v>
                </c:pt>
                <c:pt idx="163">
                  <c:v>46160</c:v>
                </c:pt>
                <c:pt idx="164">
                  <c:v>46161</c:v>
                </c:pt>
                <c:pt idx="165">
                  <c:v>46162</c:v>
                </c:pt>
                <c:pt idx="166">
                  <c:v>46163</c:v>
                </c:pt>
                <c:pt idx="167">
                  <c:v>46164</c:v>
                </c:pt>
                <c:pt idx="168">
                  <c:v>46165</c:v>
                </c:pt>
                <c:pt idx="169">
                  <c:v>46166</c:v>
                </c:pt>
                <c:pt idx="170">
                  <c:v>46167</c:v>
                </c:pt>
                <c:pt idx="171">
                  <c:v>46168</c:v>
                </c:pt>
                <c:pt idx="172">
                  <c:v>46169</c:v>
                </c:pt>
                <c:pt idx="173">
                  <c:v>46170</c:v>
                </c:pt>
                <c:pt idx="174">
                  <c:v>46171</c:v>
                </c:pt>
                <c:pt idx="175">
                  <c:v>46172</c:v>
                </c:pt>
                <c:pt idx="176">
                  <c:v>46173</c:v>
                </c:pt>
                <c:pt idx="177">
                  <c:v>46174</c:v>
                </c:pt>
                <c:pt idx="178">
                  <c:v>46175</c:v>
                </c:pt>
                <c:pt idx="179">
                  <c:v>46176</c:v>
                </c:pt>
                <c:pt idx="180">
                  <c:v>46177</c:v>
                </c:pt>
                <c:pt idx="181">
                  <c:v>46178</c:v>
                </c:pt>
                <c:pt idx="182">
                  <c:v>46179</c:v>
                </c:pt>
                <c:pt idx="183">
                  <c:v>46180</c:v>
                </c:pt>
                <c:pt idx="184">
                  <c:v>46181</c:v>
                </c:pt>
                <c:pt idx="185">
                  <c:v>46182</c:v>
                </c:pt>
                <c:pt idx="186">
                  <c:v>46183</c:v>
                </c:pt>
                <c:pt idx="187">
                  <c:v>46184</c:v>
                </c:pt>
                <c:pt idx="188">
                  <c:v>46185</c:v>
                </c:pt>
                <c:pt idx="189">
                  <c:v>46186</c:v>
                </c:pt>
                <c:pt idx="190">
                  <c:v>46187</c:v>
                </c:pt>
                <c:pt idx="191">
                  <c:v>46188</c:v>
                </c:pt>
                <c:pt idx="192">
                  <c:v>46189</c:v>
                </c:pt>
                <c:pt idx="193">
                  <c:v>46190</c:v>
                </c:pt>
                <c:pt idx="194">
                  <c:v>46191</c:v>
                </c:pt>
                <c:pt idx="195">
                  <c:v>46192</c:v>
                </c:pt>
                <c:pt idx="196">
                  <c:v>46193</c:v>
                </c:pt>
                <c:pt idx="197">
                  <c:v>46194</c:v>
                </c:pt>
                <c:pt idx="198">
                  <c:v>46195</c:v>
                </c:pt>
                <c:pt idx="199">
                  <c:v>46196</c:v>
                </c:pt>
                <c:pt idx="200">
                  <c:v>46197</c:v>
                </c:pt>
                <c:pt idx="201">
                  <c:v>46198</c:v>
                </c:pt>
                <c:pt idx="202">
                  <c:v>46199</c:v>
                </c:pt>
                <c:pt idx="203">
                  <c:v>46200</c:v>
                </c:pt>
                <c:pt idx="204">
                  <c:v>46201</c:v>
                </c:pt>
                <c:pt idx="205">
                  <c:v>46202</c:v>
                </c:pt>
                <c:pt idx="206">
                  <c:v>46203</c:v>
                </c:pt>
                <c:pt idx="207">
                  <c:v>46204</c:v>
                </c:pt>
                <c:pt idx="208">
                  <c:v>46205</c:v>
                </c:pt>
                <c:pt idx="209">
                  <c:v>46206</c:v>
                </c:pt>
                <c:pt idx="210">
                  <c:v>46207</c:v>
                </c:pt>
                <c:pt idx="211">
                  <c:v>46208</c:v>
                </c:pt>
                <c:pt idx="212">
                  <c:v>46209</c:v>
                </c:pt>
                <c:pt idx="213">
                  <c:v>46210</c:v>
                </c:pt>
                <c:pt idx="214">
                  <c:v>46211</c:v>
                </c:pt>
                <c:pt idx="215">
                  <c:v>46212</c:v>
                </c:pt>
                <c:pt idx="216">
                  <c:v>46213</c:v>
                </c:pt>
                <c:pt idx="217">
                  <c:v>46214</c:v>
                </c:pt>
                <c:pt idx="218">
                  <c:v>46215</c:v>
                </c:pt>
                <c:pt idx="219">
                  <c:v>46216</c:v>
                </c:pt>
                <c:pt idx="220">
                  <c:v>46217</c:v>
                </c:pt>
                <c:pt idx="221">
                  <c:v>46218</c:v>
                </c:pt>
                <c:pt idx="222">
                  <c:v>46219</c:v>
                </c:pt>
                <c:pt idx="223">
                  <c:v>46220</c:v>
                </c:pt>
                <c:pt idx="224">
                  <c:v>46221</c:v>
                </c:pt>
                <c:pt idx="225">
                  <c:v>46222</c:v>
                </c:pt>
                <c:pt idx="226">
                  <c:v>46223</c:v>
                </c:pt>
                <c:pt idx="227">
                  <c:v>46224</c:v>
                </c:pt>
                <c:pt idx="228">
                  <c:v>46225</c:v>
                </c:pt>
                <c:pt idx="229">
                  <c:v>46226</c:v>
                </c:pt>
                <c:pt idx="230">
                  <c:v>46227</c:v>
                </c:pt>
                <c:pt idx="231">
                  <c:v>46228</c:v>
                </c:pt>
                <c:pt idx="232">
                  <c:v>46229</c:v>
                </c:pt>
                <c:pt idx="233">
                  <c:v>46230</c:v>
                </c:pt>
                <c:pt idx="234">
                  <c:v>46231</c:v>
                </c:pt>
                <c:pt idx="235">
                  <c:v>46232</c:v>
                </c:pt>
                <c:pt idx="236">
                  <c:v>46233</c:v>
                </c:pt>
                <c:pt idx="237">
                  <c:v>46234</c:v>
                </c:pt>
              </c:numCache>
            </c:numRef>
          </c:cat>
          <c:val>
            <c:numRef>
              <c:f>'Count Per Day'!$I$2:$I$239</c:f>
              <c:numCache>
                <c:formatCode>#,##0</c:formatCode>
                <c:ptCount val="238"/>
                <c:pt idx="0">
                  <c:v>14198</c:v>
                </c:pt>
                <c:pt idx="1">
                  <c:v>12140</c:v>
                </c:pt>
                <c:pt idx="2">
                  <c:v>19532</c:v>
                </c:pt>
                <c:pt idx="3">
                  <c:v>20685</c:v>
                </c:pt>
                <c:pt idx="4">
                  <c:v>26420</c:v>
                </c:pt>
                <c:pt idx="5">
                  <c:v>25439</c:v>
                </c:pt>
                <c:pt idx="6">
                  <c:v>10472</c:v>
                </c:pt>
                <c:pt idx="7">
                  <c:v>28084</c:v>
                </c:pt>
                <c:pt idx="8">
                  <c:v>35956</c:v>
                </c:pt>
                <c:pt idx="9">
                  <c:v>24586</c:v>
                </c:pt>
                <c:pt idx="10">
                  <c:v>9803</c:v>
                </c:pt>
                <c:pt idx="11">
                  <c:v>22068</c:v>
                </c:pt>
                <c:pt idx="12">
                  <c:v>35784</c:v>
                </c:pt>
                <c:pt idx="13">
                  <c:v>40088</c:v>
                </c:pt>
                <c:pt idx="14">
                  <c:v>25669</c:v>
                </c:pt>
                <c:pt idx="15">
                  <c:v>12565</c:v>
                </c:pt>
                <c:pt idx="16">
                  <c:v>20201</c:v>
                </c:pt>
                <c:pt idx="17">
                  <c:v>19624</c:v>
                </c:pt>
                <c:pt idx="18">
                  <c:v>10996</c:v>
                </c:pt>
                <c:pt idx="19">
                  <c:v>12096</c:v>
                </c:pt>
                <c:pt idx="20">
                  <c:v>7756</c:v>
                </c:pt>
                <c:pt idx="21">
                  <c:v>18518</c:v>
                </c:pt>
                <c:pt idx="22">
                  <c:v>19213</c:v>
                </c:pt>
                <c:pt idx="23">
                  <c:v>32051</c:v>
                </c:pt>
                <c:pt idx="24">
                  <c:v>18242</c:v>
                </c:pt>
                <c:pt idx="25">
                  <c:v>5724</c:v>
                </c:pt>
                <c:pt idx="26">
                  <c:v>4623</c:v>
                </c:pt>
                <c:pt idx="27">
                  <c:v>9181</c:v>
                </c:pt>
                <c:pt idx="28">
                  <c:v>5660</c:v>
                </c:pt>
                <c:pt idx="29">
                  <c:v>9387</c:v>
                </c:pt>
                <c:pt idx="30">
                  <c:v>15755</c:v>
                </c:pt>
                <c:pt idx="31">
                  <c:v>15960</c:v>
                </c:pt>
                <c:pt idx="32">
                  <c:v>21071</c:v>
                </c:pt>
                <c:pt idx="33">
                  <c:v>36872</c:v>
                </c:pt>
                <c:pt idx="34">
                  <c:v>12413</c:v>
                </c:pt>
                <c:pt idx="35">
                  <c:v>33328</c:v>
                </c:pt>
                <c:pt idx="36">
                  <c:v>21640</c:v>
                </c:pt>
                <c:pt idx="37">
                  <c:v>20451</c:v>
                </c:pt>
                <c:pt idx="38">
                  <c:v>12935</c:v>
                </c:pt>
                <c:pt idx="39">
                  <c:v>34201</c:v>
                </c:pt>
                <c:pt idx="40">
                  <c:v>29074</c:v>
                </c:pt>
                <c:pt idx="41">
                  <c:v>26952</c:v>
                </c:pt>
                <c:pt idx="42">
                  <c:v>29093</c:v>
                </c:pt>
                <c:pt idx="43">
                  <c:v>18483</c:v>
                </c:pt>
                <c:pt idx="44">
                  <c:v>19320</c:v>
                </c:pt>
                <c:pt idx="45">
                  <c:v>28316</c:v>
                </c:pt>
                <c:pt idx="46">
                  <c:v>13261</c:v>
                </c:pt>
                <c:pt idx="47">
                  <c:v>14237</c:v>
                </c:pt>
                <c:pt idx="48">
                  <c:v>13345</c:v>
                </c:pt>
                <c:pt idx="49">
                  <c:v>59356</c:v>
                </c:pt>
                <c:pt idx="50">
                  <c:v>78161</c:v>
                </c:pt>
                <c:pt idx="51">
                  <c:v>49190</c:v>
                </c:pt>
                <c:pt idx="52">
                  <c:v>9894</c:v>
                </c:pt>
                <c:pt idx="53">
                  <c:v>10316</c:v>
                </c:pt>
                <c:pt idx="54">
                  <c:v>18989</c:v>
                </c:pt>
                <c:pt idx="55">
                  <c:v>17465</c:v>
                </c:pt>
                <c:pt idx="56">
                  <c:v>18290</c:v>
                </c:pt>
                <c:pt idx="57">
                  <c:v>6376</c:v>
                </c:pt>
                <c:pt idx="58">
                  <c:v>24935</c:v>
                </c:pt>
                <c:pt idx="59">
                  <c:v>16672</c:v>
                </c:pt>
                <c:pt idx="60">
                  <c:v>16072</c:v>
                </c:pt>
                <c:pt idx="61">
                  <c:v>11664</c:v>
                </c:pt>
                <c:pt idx="62">
                  <c:v>9687</c:v>
                </c:pt>
                <c:pt idx="63">
                  <c:v>11087</c:v>
                </c:pt>
                <c:pt idx="64">
                  <c:v>8969</c:v>
                </c:pt>
                <c:pt idx="65">
                  <c:v>19566</c:v>
                </c:pt>
                <c:pt idx="66">
                  <c:v>34558</c:v>
                </c:pt>
                <c:pt idx="67">
                  <c:v>11117</c:v>
                </c:pt>
                <c:pt idx="68">
                  <c:v>13965</c:v>
                </c:pt>
                <c:pt idx="69">
                  <c:v>17065</c:v>
                </c:pt>
                <c:pt idx="70">
                  <c:v>24971</c:v>
                </c:pt>
                <c:pt idx="71">
                  <c:v>15067</c:v>
                </c:pt>
                <c:pt idx="72">
                  <c:v>21729</c:v>
                </c:pt>
                <c:pt idx="73">
                  <c:v>33270</c:v>
                </c:pt>
                <c:pt idx="74">
                  <c:v>27886</c:v>
                </c:pt>
                <c:pt idx="75">
                  <c:v>27323</c:v>
                </c:pt>
                <c:pt idx="76">
                  <c:v>13643</c:v>
                </c:pt>
                <c:pt idx="77">
                  <c:v>21195</c:v>
                </c:pt>
                <c:pt idx="78">
                  <c:v>20484</c:v>
                </c:pt>
                <c:pt idx="79">
                  <c:v>11912</c:v>
                </c:pt>
                <c:pt idx="80">
                  <c:v>33406</c:v>
                </c:pt>
                <c:pt idx="81">
                  <c:v>26012</c:v>
                </c:pt>
                <c:pt idx="82">
                  <c:v>16674</c:v>
                </c:pt>
                <c:pt idx="83">
                  <c:v>11666</c:v>
                </c:pt>
                <c:pt idx="84">
                  <c:v>15567</c:v>
                </c:pt>
                <c:pt idx="85">
                  <c:v>10544</c:v>
                </c:pt>
                <c:pt idx="86">
                  <c:v>9391</c:v>
                </c:pt>
                <c:pt idx="87">
                  <c:v>35682</c:v>
                </c:pt>
                <c:pt idx="88">
                  <c:v>24199</c:v>
                </c:pt>
                <c:pt idx="89">
                  <c:v>45361</c:v>
                </c:pt>
                <c:pt idx="90">
                  <c:v>48887</c:v>
                </c:pt>
                <c:pt idx="91">
                  <c:v>26092</c:v>
                </c:pt>
                <c:pt idx="92">
                  <c:v>17976</c:v>
                </c:pt>
                <c:pt idx="93">
                  <c:v>22038</c:v>
                </c:pt>
                <c:pt idx="94">
                  <c:v>41369</c:v>
                </c:pt>
                <c:pt idx="95">
                  <c:v>33869</c:v>
                </c:pt>
                <c:pt idx="96">
                  <c:v>34396</c:v>
                </c:pt>
                <c:pt idx="97">
                  <c:v>21244</c:v>
                </c:pt>
                <c:pt idx="98">
                  <c:v>17892</c:v>
                </c:pt>
                <c:pt idx="99">
                  <c:v>42490</c:v>
                </c:pt>
                <c:pt idx="100">
                  <c:v>25555</c:v>
                </c:pt>
                <c:pt idx="101">
                  <c:v>33834</c:v>
                </c:pt>
                <c:pt idx="102">
                  <c:v>19266</c:v>
                </c:pt>
                <c:pt idx="103">
                  <c:v>20476</c:v>
                </c:pt>
                <c:pt idx="104">
                  <c:v>20193</c:v>
                </c:pt>
                <c:pt idx="105">
                  <c:v>29293</c:v>
                </c:pt>
                <c:pt idx="106">
                  <c:v>45943</c:v>
                </c:pt>
                <c:pt idx="107">
                  <c:v>18684</c:v>
                </c:pt>
                <c:pt idx="108">
                  <c:v>22931</c:v>
                </c:pt>
                <c:pt idx="109">
                  <c:v>39484</c:v>
                </c:pt>
                <c:pt idx="110">
                  <c:v>57651</c:v>
                </c:pt>
                <c:pt idx="111">
                  <c:v>45458</c:v>
                </c:pt>
                <c:pt idx="112">
                  <c:v>17468</c:v>
                </c:pt>
                <c:pt idx="113">
                  <c:v>25316</c:v>
                </c:pt>
                <c:pt idx="114">
                  <c:v>33524</c:v>
                </c:pt>
                <c:pt idx="115">
                  <c:v>23891</c:v>
                </c:pt>
                <c:pt idx="116">
                  <c:v>28434</c:v>
                </c:pt>
                <c:pt idx="117">
                  <c:v>23942</c:v>
                </c:pt>
                <c:pt idx="118">
                  <c:v>19627</c:v>
                </c:pt>
                <c:pt idx="119">
                  <c:v>11195</c:v>
                </c:pt>
                <c:pt idx="120">
                  <c:v>7779</c:v>
                </c:pt>
                <c:pt idx="121">
                  <c:v>11936</c:v>
                </c:pt>
                <c:pt idx="122">
                  <c:v>9563</c:v>
                </c:pt>
                <c:pt idx="123">
                  <c:v>11938</c:v>
                </c:pt>
                <c:pt idx="124">
                  <c:v>23116</c:v>
                </c:pt>
                <c:pt idx="125">
                  <c:v>20371</c:v>
                </c:pt>
                <c:pt idx="126">
                  <c:v>24918</c:v>
                </c:pt>
                <c:pt idx="127">
                  <c:v>21867</c:v>
                </c:pt>
                <c:pt idx="128">
                  <c:v>37448</c:v>
                </c:pt>
                <c:pt idx="129">
                  <c:v>42621</c:v>
                </c:pt>
                <c:pt idx="130">
                  <c:v>28580</c:v>
                </c:pt>
                <c:pt idx="131">
                  <c:v>24955</c:v>
                </c:pt>
                <c:pt idx="132">
                  <c:v>31356</c:v>
                </c:pt>
                <c:pt idx="133">
                  <c:v>23817</c:v>
                </c:pt>
                <c:pt idx="134">
                  <c:v>19502</c:v>
                </c:pt>
                <c:pt idx="135">
                  <c:v>17584</c:v>
                </c:pt>
                <c:pt idx="136">
                  <c:v>21823</c:v>
                </c:pt>
                <c:pt idx="137">
                  <c:v>28198</c:v>
                </c:pt>
                <c:pt idx="138">
                  <c:v>41489</c:v>
                </c:pt>
                <c:pt idx="139">
                  <c:v>25619</c:v>
                </c:pt>
                <c:pt idx="140">
                  <c:v>22504</c:v>
                </c:pt>
                <c:pt idx="141">
                  <c:v>30488</c:v>
                </c:pt>
                <c:pt idx="142">
                  <c:v>41996</c:v>
                </c:pt>
                <c:pt idx="143">
                  <c:v>35250</c:v>
                </c:pt>
                <c:pt idx="144">
                  <c:v>16135</c:v>
                </c:pt>
                <c:pt idx="145">
                  <c:v>14837</c:v>
                </c:pt>
                <c:pt idx="146">
                  <c:v>8403</c:v>
                </c:pt>
                <c:pt idx="147">
                  <c:v>24514</c:v>
                </c:pt>
                <c:pt idx="148">
                  <c:v>17373</c:v>
                </c:pt>
                <c:pt idx="149">
                  <c:v>24165</c:v>
                </c:pt>
                <c:pt idx="150">
                  <c:v>33517</c:v>
                </c:pt>
                <c:pt idx="151">
                  <c:v>23187</c:v>
                </c:pt>
                <c:pt idx="152">
                  <c:v>5662</c:v>
                </c:pt>
                <c:pt idx="153">
                  <c:v>12206</c:v>
                </c:pt>
                <c:pt idx="154">
                  <c:v>6489</c:v>
                </c:pt>
                <c:pt idx="155">
                  <c:v>12268</c:v>
                </c:pt>
                <c:pt idx="156">
                  <c:v>10771</c:v>
                </c:pt>
                <c:pt idx="157">
                  <c:v>14724</c:v>
                </c:pt>
                <c:pt idx="158">
                  <c:v>13209</c:v>
                </c:pt>
                <c:pt idx="159">
                  <c:v>30271</c:v>
                </c:pt>
                <c:pt idx="160">
                  <c:v>31485</c:v>
                </c:pt>
                <c:pt idx="161">
                  <c:v>29317</c:v>
                </c:pt>
                <c:pt idx="162">
                  <c:v>33565</c:v>
                </c:pt>
                <c:pt idx="163">
                  <c:v>33715</c:v>
                </c:pt>
                <c:pt idx="164">
                  <c:v>16603</c:v>
                </c:pt>
                <c:pt idx="165">
                  <c:v>6351</c:v>
                </c:pt>
                <c:pt idx="166">
                  <c:v>4682</c:v>
                </c:pt>
                <c:pt idx="167">
                  <c:v>2533</c:v>
                </c:pt>
                <c:pt idx="168">
                  <c:v>1521</c:v>
                </c:pt>
                <c:pt idx="169">
                  <c:v>2033</c:v>
                </c:pt>
                <c:pt idx="170">
                  <c:v>3197</c:v>
                </c:pt>
                <c:pt idx="171">
                  <c:v>8011</c:v>
                </c:pt>
                <c:pt idx="172">
                  <c:v>14111</c:v>
                </c:pt>
                <c:pt idx="173">
                  <c:v>6803</c:v>
                </c:pt>
                <c:pt idx="174">
                  <c:v>18281</c:v>
                </c:pt>
                <c:pt idx="175">
                  <c:v>22309</c:v>
                </c:pt>
                <c:pt idx="176">
                  <c:v>13742</c:v>
                </c:pt>
                <c:pt idx="177">
                  <c:v>12641</c:v>
                </c:pt>
                <c:pt idx="178">
                  <c:v>8382</c:v>
                </c:pt>
                <c:pt idx="179">
                  <c:v>9832</c:v>
                </c:pt>
                <c:pt idx="180">
                  <c:v>11400</c:v>
                </c:pt>
                <c:pt idx="181">
                  <c:v>12357</c:v>
                </c:pt>
                <c:pt idx="182">
                  <c:v>12405</c:v>
                </c:pt>
                <c:pt idx="183">
                  <c:v>22654</c:v>
                </c:pt>
                <c:pt idx="184">
                  <c:v>32849</c:v>
                </c:pt>
                <c:pt idx="185">
                  <c:v>34581</c:v>
                </c:pt>
                <c:pt idx="186">
                  <c:v>44753</c:v>
                </c:pt>
                <c:pt idx="187">
                  <c:v>37033</c:v>
                </c:pt>
                <c:pt idx="188">
                  <c:v>11146</c:v>
                </c:pt>
                <c:pt idx="189">
                  <c:v>18842</c:v>
                </c:pt>
                <c:pt idx="190">
                  <c:v>4885</c:v>
                </c:pt>
                <c:pt idx="191">
                  <c:v>13033</c:v>
                </c:pt>
                <c:pt idx="192">
                  <c:v>15656</c:v>
                </c:pt>
                <c:pt idx="193">
                  <c:v>29611</c:v>
                </c:pt>
                <c:pt idx="194">
                  <c:v>38552</c:v>
                </c:pt>
                <c:pt idx="195">
                  <c:v>13912</c:v>
                </c:pt>
                <c:pt idx="196">
                  <c:v>12684</c:v>
                </c:pt>
                <c:pt idx="197">
                  <c:v>30277</c:v>
                </c:pt>
                <c:pt idx="198">
                  <c:v>21253</c:v>
                </c:pt>
                <c:pt idx="199">
                  <c:v>20418</c:v>
                </c:pt>
                <c:pt idx="200">
                  <c:v>19561</c:v>
                </c:pt>
                <c:pt idx="201">
                  <c:v>23689</c:v>
                </c:pt>
                <c:pt idx="202">
                  <c:v>20175</c:v>
                </c:pt>
                <c:pt idx="203">
                  <c:v>20309</c:v>
                </c:pt>
                <c:pt idx="204">
                  <c:v>22077</c:v>
                </c:pt>
                <c:pt idx="205">
                  <c:v>23847</c:v>
                </c:pt>
                <c:pt idx="206">
                  <c:v>19760</c:v>
                </c:pt>
                <c:pt idx="207">
                  <c:v>15227</c:v>
                </c:pt>
                <c:pt idx="208">
                  <c:v>9536</c:v>
                </c:pt>
                <c:pt idx="209">
                  <c:v>8319</c:v>
                </c:pt>
                <c:pt idx="210">
                  <c:v>5138</c:v>
                </c:pt>
                <c:pt idx="211">
                  <c:v>4950</c:v>
                </c:pt>
                <c:pt idx="212">
                  <c:v>5301</c:v>
                </c:pt>
                <c:pt idx="213">
                  <c:v>4243</c:v>
                </c:pt>
                <c:pt idx="214">
                  <c:v>6397</c:v>
                </c:pt>
                <c:pt idx="215">
                  <c:v>15346</c:v>
                </c:pt>
                <c:pt idx="216">
                  <c:v>11609</c:v>
                </c:pt>
                <c:pt idx="217">
                  <c:v>4200</c:v>
                </c:pt>
                <c:pt idx="218">
                  <c:v>4907</c:v>
                </c:pt>
                <c:pt idx="219">
                  <c:v>8533</c:v>
                </c:pt>
                <c:pt idx="220">
                  <c:v>15881</c:v>
                </c:pt>
                <c:pt idx="221">
                  <c:v>13722</c:v>
                </c:pt>
                <c:pt idx="222">
                  <c:v>14049</c:v>
                </c:pt>
                <c:pt idx="223">
                  <c:v>7140</c:v>
                </c:pt>
                <c:pt idx="224">
                  <c:v>8846</c:v>
                </c:pt>
                <c:pt idx="225">
                  <c:v>7327</c:v>
                </c:pt>
                <c:pt idx="226">
                  <c:v>11632</c:v>
                </c:pt>
                <c:pt idx="227">
                  <c:v>18288</c:v>
                </c:pt>
                <c:pt idx="228">
                  <c:v>22206</c:v>
                </c:pt>
                <c:pt idx="229">
                  <c:v>23273</c:v>
                </c:pt>
                <c:pt idx="230">
                  <c:v>20188</c:v>
                </c:pt>
                <c:pt idx="231">
                  <c:v>10851</c:v>
                </c:pt>
                <c:pt idx="232">
                  <c:v>10673</c:v>
                </c:pt>
                <c:pt idx="233">
                  <c:v>20673</c:v>
                </c:pt>
                <c:pt idx="234">
                  <c:v>18570</c:v>
                </c:pt>
                <c:pt idx="235">
                  <c:v>20233</c:v>
                </c:pt>
                <c:pt idx="236">
                  <c:v>25008</c:v>
                </c:pt>
                <c:pt idx="237">
                  <c:v>25188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15-4D62-8B05-00C94F2FE9C7}"/>
            </c:ext>
          </c:extLst>
        </c:ser>
        <c:ser>
          <c:idx val="5"/>
          <c:order val="5"/>
          <c:tx>
            <c:strRef>
              <c:f>'Count Per Day'!$J$1</c:f>
              <c:strCache>
                <c:ptCount val="1"/>
                <c:pt idx="0">
                  <c:v>Unawarded, Inefficient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'Count Per Day'!$A$2:$A$239</c:f>
              <c:numCache>
                <c:formatCode>m/d/yyyy</c:formatCode>
                <c:ptCount val="238"/>
                <c:pt idx="0">
                  <c:v>45997</c:v>
                </c:pt>
                <c:pt idx="1">
                  <c:v>45998</c:v>
                </c:pt>
                <c:pt idx="2">
                  <c:v>45999</c:v>
                </c:pt>
                <c:pt idx="3">
                  <c:v>46000</c:v>
                </c:pt>
                <c:pt idx="4">
                  <c:v>46001</c:v>
                </c:pt>
                <c:pt idx="5">
                  <c:v>46002</c:v>
                </c:pt>
                <c:pt idx="6">
                  <c:v>46003</c:v>
                </c:pt>
                <c:pt idx="7">
                  <c:v>46004</c:v>
                </c:pt>
                <c:pt idx="8">
                  <c:v>46005</c:v>
                </c:pt>
                <c:pt idx="9">
                  <c:v>46006</c:v>
                </c:pt>
                <c:pt idx="10">
                  <c:v>46007</c:v>
                </c:pt>
                <c:pt idx="11">
                  <c:v>46008</c:v>
                </c:pt>
                <c:pt idx="12">
                  <c:v>46009</c:v>
                </c:pt>
                <c:pt idx="13">
                  <c:v>46010</c:v>
                </c:pt>
                <c:pt idx="14">
                  <c:v>46011</c:v>
                </c:pt>
                <c:pt idx="15">
                  <c:v>46012</c:v>
                </c:pt>
                <c:pt idx="16">
                  <c:v>46013</c:v>
                </c:pt>
                <c:pt idx="17">
                  <c:v>46014</c:v>
                </c:pt>
                <c:pt idx="18">
                  <c:v>46015</c:v>
                </c:pt>
                <c:pt idx="19">
                  <c:v>46016</c:v>
                </c:pt>
                <c:pt idx="20">
                  <c:v>46017</c:v>
                </c:pt>
                <c:pt idx="21">
                  <c:v>46018</c:v>
                </c:pt>
                <c:pt idx="22">
                  <c:v>46019</c:v>
                </c:pt>
                <c:pt idx="23">
                  <c:v>46020</c:v>
                </c:pt>
                <c:pt idx="24">
                  <c:v>46021</c:v>
                </c:pt>
                <c:pt idx="25">
                  <c:v>46022</c:v>
                </c:pt>
                <c:pt idx="26">
                  <c:v>46023</c:v>
                </c:pt>
                <c:pt idx="27">
                  <c:v>46024</c:v>
                </c:pt>
                <c:pt idx="28">
                  <c:v>46025</c:v>
                </c:pt>
                <c:pt idx="29">
                  <c:v>46026</c:v>
                </c:pt>
                <c:pt idx="30">
                  <c:v>46027</c:v>
                </c:pt>
                <c:pt idx="31">
                  <c:v>46028</c:v>
                </c:pt>
                <c:pt idx="32">
                  <c:v>46029</c:v>
                </c:pt>
                <c:pt idx="33">
                  <c:v>46030</c:v>
                </c:pt>
                <c:pt idx="34">
                  <c:v>46031</c:v>
                </c:pt>
                <c:pt idx="35">
                  <c:v>46032</c:v>
                </c:pt>
                <c:pt idx="36">
                  <c:v>46033</c:v>
                </c:pt>
                <c:pt idx="37">
                  <c:v>46034</c:v>
                </c:pt>
                <c:pt idx="38">
                  <c:v>46035</c:v>
                </c:pt>
                <c:pt idx="39">
                  <c:v>46036</c:v>
                </c:pt>
                <c:pt idx="40">
                  <c:v>46037</c:v>
                </c:pt>
                <c:pt idx="41">
                  <c:v>46038</c:v>
                </c:pt>
                <c:pt idx="42">
                  <c:v>46039</c:v>
                </c:pt>
                <c:pt idx="43">
                  <c:v>46040</c:v>
                </c:pt>
                <c:pt idx="44">
                  <c:v>46041</c:v>
                </c:pt>
                <c:pt idx="45">
                  <c:v>46042</c:v>
                </c:pt>
                <c:pt idx="46">
                  <c:v>46043</c:v>
                </c:pt>
                <c:pt idx="47">
                  <c:v>46044</c:v>
                </c:pt>
                <c:pt idx="48">
                  <c:v>46045</c:v>
                </c:pt>
                <c:pt idx="49">
                  <c:v>46046</c:v>
                </c:pt>
                <c:pt idx="50">
                  <c:v>46047</c:v>
                </c:pt>
                <c:pt idx="51">
                  <c:v>46048</c:v>
                </c:pt>
                <c:pt idx="52">
                  <c:v>46049</c:v>
                </c:pt>
                <c:pt idx="53">
                  <c:v>46050</c:v>
                </c:pt>
                <c:pt idx="54">
                  <c:v>46051</c:v>
                </c:pt>
                <c:pt idx="55">
                  <c:v>46052</c:v>
                </c:pt>
                <c:pt idx="56">
                  <c:v>46053</c:v>
                </c:pt>
                <c:pt idx="57">
                  <c:v>46054</c:v>
                </c:pt>
                <c:pt idx="58">
                  <c:v>46055</c:v>
                </c:pt>
                <c:pt idx="59">
                  <c:v>46056</c:v>
                </c:pt>
                <c:pt idx="60">
                  <c:v>46057</c:v>
                </c:pt>
                <c:pt idx="61">
                  <c:v>46058</c:v>
                </c:pt>
                <c:pt idx="62">
                  <c:v>46059</c:v>
                </c:pt>
                <c:pt idx="63">
                  <c:v>46060</c:v>
                </c:pt>
                <c:pt idx="64">
                  <c:v>46061</c:v>
                </c:pt>
                <c:pt idx="65">
                  <c:v>46062</c:v>
                </c:pt>
                <c:pt idx="66">
                  <c:v>46063</c:v>
                </c:pt>
                <c:pt idx="67">
                  <c:v>46064</c:v>
                </c:pt>
                <c:pt idx="68">
                  <c:v>46065</c:v>
                </c:pt>
                <c:pt idx="69">
                  <c:v>46066</c:v>
                </c:pt>
                <c:pt idx="70">
                  <c:v>46067</c:v>
                </c:pt>
                <c:pt idx="71">
                  <c:v>46068</c:v>
                </c:pt>
                <c:pt idx="72">
                  <c:v>46069</c:v>
                </c:pt>
                <c:pt idx="73">
                  <c:v>46070</c:v>
                </c:pt>
                <c:pt idx="74">
                  <c:v>46071</c:v>
                </c:pt>
                <c:pt idx="75">
                  <c:v>46072</c:v>
                </c:pt>
                <c:pt idx="76">
                  <c:v>46073</c:v>
                </c:pt>
                <c:pt idx="77">
                  <c:v>46074</c:v>
                </c:pt>
                <c:pt idx="78">
                  <c:v>46075</c:v>
                </c:pt>
                <c:pt idx="79">
                  <c:v>46076</c:v>
                </c:pt>
                <c:pt idx="80">
                  <c:v>46077</c:v>
                </c:pt>
                <c:pt idx="81">
                  <c:v>46078</c:v>
                </c:pt>
                <c:pt idx="82">
                  <c:v>46079</c:v>
                </c:pt>
                <c:pt idx="83">
                  <c:v>46080</c:v>
                </c:pt>
                <c:pt idx="84">
                  <c:v>46081</c:v>
                </c:pt>
                <c:pt idx="85">
                  <c:v>46082</c:v>
                </c:pt>
                <c:pt idx="86">
                  <c:v>46083</c:v>
                </c:pt>
                <c:pt idx="87">
                  <c:v>46084</c:v>
                </c:pt>
                <c:pt idx="88">
                  <c:v>46085</c:v>
                </c:pt>
                <c:pt idx="89">
                  <c:v>46086</c:v>
                </c:pt>
                <c:pt idx="90">
                  <c:v>46087</c:v>
                </c:pt>
                <c:pt idx="91">
                  <c:v>46088</c:v>
                </c:pt>
                <c:pt idx="92">
                  <c:v>46089</c:v>
                </c:pt>
                <c:pt idx="93">
                  <c:v>46090</c:v>
                </c:pt>
                <c:pt idx="94">
                  <c:v>46091</c:v>
                </c:pt>
                <c:pt idx="95">
                  <c:v>46092</c:v>
                </c:pt>
                <c:pt idx="96">
                  <c:v>46093</c:v>
                </c:pt>
                <c:pt idx="97">
                  <c:v>46094</c:v>
                </c:pt>
                <c:pt idx="98">
                  <c:v>46095</c:v>
                </c:pt>
                <c:pt idx="99">
                  <c:v>46096</c:v>
                </c:pt>
                <c:pt idx="100">
                  <c:v>46097</c:v>
                </c:pt>
                <c:pt idx="101">
                  <c:v>46098</c:v>
                </c:pt>
                <c:pt idx="102">
                  <c:v>46099</c:v>
                </c:pt>
                <c:pt idx="103">
                  <c:v>46100</c:v>
                </c:pt>
                <c:pt idx="104">
                  <c:v>46101</c:v>
                </c:pt>
                <c:pt idx="105">
                  <c:v>46102</c:v>
                </c:pt>
                <c:pt idx="106">
                  <c:v>46103</c:v>
                </c:pt>
                <c:pt idx="107">
                  <c:v>46104</c:v>
                </c:pt>
                <c:pt idx="108">
                  <c:v>46105</c:v>
                </c:pt>
                <c:pt idx="109">
                  <c:v>46106</c:v>
                </c:pt>
                <c:pt idx="110">
                  <c:v>46107</c:v>
                </c:pt>
                <c:pt idx="111">
                  <c:v>46108</c:v>
                </c:pt>
                <c:pt idx="112">
                  <c:v>46109</c:v>
                </c:pt>
                <c:pt idx="113">
                  <c:v>46110</c:v>
                </c:pt>
                <c:pt idx="114">
                  <c:v>46111</c:v>
                </c:pt>
                <c:pt idx="115">
                  <c:v>46112</c:v>
                </c:pt>
                <c:pt idx="116">
                  <c:v>46113</c:v>
                </c:pt>
                <c:pt idx="117">
                  <c:v>46114</c:v>
                </c:pt>
                <c:pt idx="118">
                  <c:v>46115</c:v>
                </c:pt>
                <c:pt idx="119">
                  <c:v>46116</c:v>
                </c:pt>
                <c:pt idx="120">
                  <c:v>46117</c:v>
                </c:pt>
                <c:pt idx="121">
                  <c:v>46118</c:v>
                </c:pt>
                <c:pt idx="122">
                  <c:v>46119</c:v>
                </c:pt>
                <c:pt idx="123">
                  <c:v>46120</c:v>
                </c:pt>
                <c:pt idx="124">
                  <c:v>46121</c:v>
                </c:pt>
                <c:pt idx="125">
                  <c:v>46122</c:v>
                </c:pt>
                <c:pt idx="126">
                  <c:v>46123</c:v>
                </c:pt>
                <c:pt idx="127">
                  <c:v>46124</c:v>
                </c:pt>
                <c:pt idx="128">
                  <c:v>46125</c:v>
                </c:pt>
                <c:pt idx="129">
                  <c:v>46126</c:v>
                </c:pt>
                <c:pt idx="130">
                  <c:v>46127</c:v>
                </c:pt>
                <c:pt idx="131">
                  <c:v>46128</c:v>
                </c:pt>
                <c:pt idx="132">
                  <c:v>46129</c:v>
                </c:pt>
                <c:pt idx="133">
                  <c:v>46130</c:v>
                </c:pt>
                <c:pt idx="134">
                  <c:v>46131</c:v>
                </c:pt>
                <c:pt idx="135">
                  <c:v>46132</c:v>
                </c:pt>
                <c:pt idx="136">
                  <c:v>46133</c:v>
                </c:pt>
                <c:pt idx="137">
                  <c:v>46134</c:v>
                </c:pt>
                <c:pt idx="138">
                  <c:v>46135</c:v>
                </c:pt>
                <c:pt idx="139">
                  <c:v>46136</c:v>
                </c:pt>
                <c:pt idx="140">
                  <c:v>46137</c:v>
                </c:pt>
                <c:pt idx="141">
                  <c:v>46138</c:v>
                </c:pt>
                <c:pt idx="142">
                  <c:v>46139</c:v>
                </c:pt>
                <c:pt idx="143">
                  <c:v>46140</c:v>
                </c:pt>
                <c:pt idx="144">
                  <c:v>46141</c:v>
                </c:pt>
                <c:pt idx="145">
                  <c:v>46142</c:v>
                </c:pt>
                <c:pt idx="146">
                  <c:v>46143</c:v>
                </c:pt>
                <c:pt idx="147">
                  <c:v>46144</c:v>
                </c:pt>
                <c:pt idx="148">
                  <c:v>46145</c:v>
                </c:pt>
                <c:pt idx="149">
                  <c:v>46146</c:v>
                </c:pt>
                <c:pt idx="150">
                  <c:v>46147</c:v>
                </c:pt>
                <c:pt idx="151">
                  <c:v>46148</c:v>
                </c:pt>
                <c:pt idx="152">
                  <c:v>46149</c:v>
                </c:pt>
                <c:pt idx="153">
                  <c:v>46150</c:v>
                </c:pt>
                <c:pt idx="154">
                  <c:v>46151</c:v>
                </c:pt>
                <c:pt idx="155">
                  <c:v>46152</c:v>
                </c:pt>
                <c:pt idx="156">
                  <c:v>46153</c:v>
                </c:pt>
                <c:pt idx="157">
                  <c:v>46154</c:v>
                </c:pt>
                <c:pt idx="158">
                  <c:v>46155</c:v>
                </c:pt>
                <c:pt idx="159">
                  <c:v>46156</c:v>
                </c:pt>
                <c:pt idx="160">
                  <c:v>46157</c:v>
                </c:pt>
                <c:pt idx="161">
                  <c:v>46158</c:v>
                </c:pt>
                <c:pt idx="162">
                  <c:v>46159</c:v>
                </c:pt>
                <c:pt idx="163">
                  <c:v>46160</c:v>
                </c:pt>
                <c:pt idx="164">
                  <c:v>46161</c:v>
                </c:pt>
                <c:pt idx="165">
                  <c:v>46162</c:v>
                </c:pt>
                <c:pt idx="166">
                  <c:v>46163</c:v>
                </c:pt>
                <c:pt idx="167">
                  <c:v>46164</c:v>
                </c:pt>
                <c:pt idx="168">
                  <c:v>46165</c:v>
                </c:pt>
                <c:pt idx="169">
                  <c:v>46166</c:v>
                </c:pt>
                <c:pt idx="170">
                  <c:v>46167</c:v>
                </c:pt>
                <c:pt idx="171">
                  <c:v>46168</c:v>
                </c:pt>
                <c:pt idx="172">
                  <c:v>46169</c:v>
                </c:pt>
                <c:pt idx="173">
                  <c:v>46170</c:v>
                </c:pt>
                <c:pt idx="174">
                  <c:v>46171</c:v>
                </c:pt>
                <c:pt idx="175">
                  <c:v>46172</c:v>
                </c:pt>
                <c:pt idx="176">
                  <c:v>46173</c:v>
                </c:pt>
                <c:pt idx="177">
                  <c:v>46174</c:v>
                </c:pt>
                <c:pt idx="178">
                  <c:v>46175</c:v>
                </c:pt>
                <c:pt idx="179">
                  <c:v>46176</c:v>
                </c:pt>
                <c:pt idx="180">
                  <c:v>46177</c:v>
                </c:pt>
                <c:pt idx="181">
                  <c:v>46178</c:v>
                </c:pt>
                <c:pt idx="182">
                  <c:v>46179</c:v>
                </c:pt>
                <c:pt idx="183">
                  <c:v>46180</c:v>
                </c:pt>
                <c:pt idx="184">
                  <c:v>46181</c:v>
                </c:pt>
                <c:pt idx="185">
                  <c:v>46182</c:v>
                </c:pt>
                <c:pt idx="186">
                  <c:v>46183</c:v>
                </c:pt>
                <c:pt idx="187">
                  <c:v>46184</c:v>
                </c:pt>
                <c:pt idx="188">
                  <c:v>46185</c:v>
                </c:pt>
                <c:pt idx="189">
                  <c:v>46186</c:v>
                </c:pt>
                <c:pt idx="190">
                  <c:v>46187</c:v>
                </c:pt>
                <c:pt idx="191">
                  <c:v>46188</c:v>
                </c:pt>
                <c:pt idx="192">
                  <c:v>46189</c:v>
                </c:pt>
                <c:pt idx="193">
                  <c:v>46190</c:v>
                </c:pt>
                <c:pt idx="194">
                  <c:v>46191</c:v>
                </c:pt>
                <c:pt idx="195">
                  <c:v>46192</c:v>
                </c:pt>
                <c:pt idx="196">
                  <c:v>46193</c:v>
                </c:pt>
                <c:pt idx="197">
                  <c:v>46194</c:v>
                </c:pt>
                <c:pt idx="198">
                  <c:v>46195</c:v>
                </c:pt>
                <c:pt idx="199">
                  <c:v>46196</c:v>
                </c:pt>
                <c:pt idx="200">
                  <c:v>46197</c:v>
                </c:pt>
                <c:pt idx="201">
                  <c:v>46198</c:v>
                </c:pt>
                <c:pt idx="202">
                  <c:v>46199</c:v>
                </c:pt>
                <c:pt idx="203">
                  <c:v>46200</c:v>
                </c:pt>
                <c:pt idx="204">
                  <c:v>46201</c:v>
                </c:pt>
                <c:pt idx="205">
                  <c:v>46202</c:v>
                </c:pt>
                <c:pt idx="206">
                  <c:v>46203</c:v>
                </c:pt>
                <c:pt idx="207">
                  <c:v>46204</c:v>
                </c:pt>
                <c:pt idx="208">
                  <c:v>46205</c:v>
                </c:pt>
                <c:pt idx="209">
                  <c:v>46206</c:v>
                </c:pt>
                <c:pt idx="210">
                  <c:v>46207</c:v>
                </c:pt>
                <c:pt idx="211">
                  <c:v>46208</c:v>
                </c:pt>
                <c:pt idx="212">
                  <c:v>46209</c:v>
                </c:pt>
                <c:pt idx="213">
                  <c:v>46210</c:v>
                </c:pt>
                <c:pt idx="214">
                  <c:v>46211</c:v>
                </c:pt>
                <c:pt idx="215">
                  <c:v>46212</c:v>
                </c:pt>
                <c:pt idx="216">
                  <c:v>46213</c:v>
                </c:pt>
                <c:pt idx="217">
                  <c:v>46214</c:v>
                </c:pt>
                <c:pt idx="218">
                  <c:v>46215</c:v>
                </c:pt>
                <c:pt idx="219">
                  <c:v>46216</c:v>
                </c:pt>
                <c:pt idx="220">
                  <c:v>46217</c:v>
                </c:pt>
                <c:pt idx="221">
                  <c:v>46218</c:v>
                </c:pt>
                <c:pt idx="222">
                  <c:v>46219</c:v>
                </c:pt>
                <c:pt idx="223">
                  <c:v>46220</c:v>
                </c:pt>
                <c:pt idx="224">
                  <c:v>46221</c:v>
                </c:pt>
                <c:pt idx="225">
                  <c:v>46222</c:v>
                </c:pt>
                <c:pt idx="226">
                  <c:v>46223</c:v>
                </c:pt>
                <c:pt idx="227">
                  <c:v>46224</c:v>
                </c:pt>
                <c:pt idx="228">
                  <c:v>46225</c:v>
                </c:pt>
                <c:pt idx="229">
                  <c:v>46226</c:v>
                </c:pt>
                <c:pt idx="230">
                  <c:v>46227</c:v>
                </c:pt>
                <c:pt idx="231">
                  <c:v>46228</c:v>
                </c:pt>
                <c:pt idx="232">
                  <c:v>46229</c:v>
                </c:pt>
                <c:pt idx="233">
                  <c:v>46230</c:v>
                </c:pt>
                <c:pt idx="234">
                  <c:v>46231</c:v>
                </c:pt>
                <c:pt idx="235">
                  <c:v>46232</c:v>
                </c:pt>
                <c:pt idx="236">
                  <c:v>46233</c:v>
                </c:pt>
                <c:pt idx="237">
                  <c:v>46234</c:v>
                </c:pt>
              </c:numCache>
            </c:numRef>
          </c:cat>
          <c:val>
            <c:numRef>
              <c:f>'Count Per Day'!$J$2:$J$239</c:f>
              <c:numCache>
                <c:formatCode>#,##0</c:formatCode>
                <c:ptCount val="238"/>
                <c:pt idx="0">
                  <c:v>47640</c:v>
                </c:pt>
                <c:pt idx="1">
                  <c:v>47276</c:v>
                </c:pt>
                <c:pt idx="2">
                  <c:v>38905</c:v>
                </c:pt>
                <c:pt idx="3">
                  <c:v>52223</c:v>
                </c:pt>
                <c:pt idx="4">
                  <c:v>50762</c:v>
                </c:pt>
                <c:pt idx="5">
                  <c:v>48513</c:v>
                </c:pt>
                <c:pt idx="6">
                  <c:v>46576</c:v>
                </c:pt>
                <c:pt idx="7">
                  <c:v>42505</c:v>
                </c:pt>
                <c:pt idx="8">
                  <c:v>43392</c:v>
                </c:pt>
                <c:pt idx="9">
                  <c:v>43418</c:v>
                </c:pt>
                <c:pt idx="10">
                  <c:v>48424</c:v>
                </c:pt>
                <c:pt idx="11">
                  <c:v>44283</c:v>
                </c:pt>
                <c:pt idx="12">
                  <c:v>47018</c:v>
                </c:pt>
                <c:pt idx="13">
                  <c:v>45434</c:v>
                </c:pt>
                <c:pt idx="14">
                  <c:v>50282</c:v>
                </c:pt>
                <c:pt idx="15">
                  <c:v>42427</c:v>
                </c:pt>
                <c:pt idx="16">
                  <c:v>48755</c:v>
                </c:pt>
                <c:pt idx="17">
                  <c:v>47450</c:v>
                </c:pt>
                <c:pt idx="18">
                  <c:v>47142</c:v>
                </c:pt>
                <c:pt idx="19">
                  <c:v>49381</c:v>
                </c:pt>
                <c:pt idx="20">
                  <c:v>42106</c:v>
                </c:pt>
                <c:pt idx="21">
                  <c:v>44526</c:v>
                </c:pt>
                <c:pt idx="22">
                  <c:v>49284</c:v>
                </c:pt>
                <c:pt idx="23">
                  <c:v>31263</c:v>
                </c:pt>
                <c:pt idx="24">
                  <c:v>39345</c:v>
                </c:pt>
                <c:pt idx="25">
                  <c:v>35751</c:v>
                </c:pt>
                <c:pt idx="26">
                  <c:v>36973</c:v>
                </c:pt>
                <c:pt idx="27">
                  <c:v>39036</c:v>
                </c:pt>
                <c:pt idx="28">
                  <c:v>35230</c:v>
                </c:pt>
                <c:pt idx="29">
                  <c:v>41705</c:v>
                </c:pt>
                <c:pt idx="30">
                  <c:v>48287</c:v>
                </c:pt>
                <c:pt idx="31">
                  <c:v>43130</c:v>
                </c:pt>
                <c:pt idx="32">
                  <c:v>48178</c:v>
                </c:pt>
                <c:pt idx="33">
                  <c:v>56157</c:v>
                </c:pt>
                <c:pt idx="34">
                  <c:v>47010</c:v>
                </c:pt>
                <c:pt idx="35">
                  <c:v>41544</c:v>
                </c:pt>
                <c:pt idx="36">
                  <c:v>45152</c:v>
                </c:pt>
                <c:pt idx="37">
                  <c:v>42117</c:v>
                </c:pt>
                <c:pt idx="38">
                  <c:v>43864</c:v>
                </c:pt>
                <c:pt idx="39">
                  <c:v>52815</c:v>
                </c:pt>
                <c:pt idx="40">
                  <c:v>49005</c:v>
                </c:pt>
                <c:pt idx="41">
                  <c:v>49595</c:v>
                </c:pt>
                <c:pt idx="42">
                  <c:v>45208</c:v>
                </c:pt>
                <c:pt idx="43">
                  <c:v>49694</c:v>
                </c:pt>
                <c:pt idx="44">
                  <c:v>44192</c:v>
                </c:pt>
                <c:pt idx="45">
                  <c:v>47839</c:v>
                </c:pt>
                <c:pt idx="46">
                  <c:v>49979</c:v>
                </c:pt>
                <c:pt idx="47">
                  <c:v>48530</c:v>
                </c:pt>
                <c:pt idx="48">
                  <c:v>36030</c:v>
                </c:pt>
                <c:pt idx="49">
                  <c:v>24085</c:v>
                </c:pt>
                <c:pt idx="50">
                  <c:v>19756</c:v>
                </c:pt>
                <c:pt idx="51">
                  <c:v>22218</c:v>
                </c:pt>
                <c:pt idx="52">
                  <c:v>32987</c:v>
                </c:pt>
                <c:pt idx="53">
                  <c:v>40497</c:v>
                </c:pt>
                <c:pt idx="54">
                  <c:v>46531</c:v>
                </c:pt>
                <c:pt idx="55">
                  <c:v>47629</c:v>
                </c:pt>
                <c:pt idx="56">
                  <c:v>45361</c:v>
                </c:pt>
                <c:pt idx="57">
                  <c:v>44699</c:v>
                </c:pt>
                <c:pt idx="58">
                  <c:v>48212</c:v>
                </c:pt>
                <c:pt idx="59">
                  <c:v>47582</c:v>
                </c:pt>
                <c:pt idx="60">
                  <c:v>52433</c:v>
                </c:pt>
                <c:pt idx="61">
                  <c:v>48810</c:v>
                </c:pt>
                <c:pt idx="62">
                  <c:v>45883</c:v>
                </c:pt>
                <c:pt idx="63">
                  <c:v>48924</c:v>
                </c:pt>
                <c:pt idx="64">
                  <c:v>42295</c:v>
                </c:pt>
                <c:pt idx="65">
                  <c:v>39639</c:v>
                </c:pt>
                <c:pt idx="66">
                  <c:v>50951</c:v>
                </c:pt>
                <c:pt idx="67">
                  <c:v>47153</c:v>
                </c:pt>
                <c:pt idx="68">
                  <c:v>48550</c:v>
                </c:pt>
                <c:pt idx="69">
                  <c:v>42521</c:v>
                </c:pt>
                <c:pt idx="70">
                  <c:v>46648</c:v>
                </c:pt>
                <c:pt idx="71">
                  <c:v>44234</c:v>
                </c:pt>
                <c:pt idx="72">
                  <c:v>38636</c:v>
                </c:pt>
                <c:pt idx="73">
                  <c:v>46632</c:v>
                </c:pt>
                <c:pt idx="74">
                  <c:v>49881</c:v>
                </c:pt>
                <c:pt idx="75">
                  <c:v>44628</c:v>
                </c:pt>
                <c:pt idx="76">
                  <c:v>42448</c:v>
                </c:pt>
                <c:pt idx="77">
                  <c:v>39440</c:v>
                </c:pt>
                <c:pt idx="78">
                  <c:v>41151</c:v>
                </c:pt>
                <c:pt idx="79">
                  <c:v>34895</c:v>
                </c:pt>
                <c:pt idx="80">
                  <c:v>49365</c:v>
                </c:pt>
                <c:pt idx="81">
                  <c:v>51641</c:v>
                </c:pt>
                <c:pt idx="82">
                  <c:v>52762</c:v>
                </c:pt>
                <c:pt idx="83">
                  <c:v>46064</c:v>
                </c:pt>
                <c:pt idx="84">
                  <c:v>43714</c:v>
                </c:pt>
                <c:pt idx="85">
                  <c:v>45146</c:v>
                </c:pt>
                <c:pt idx="86">
                  <c:v>44782</c:v>
                </c:pt>
                <c:pt idx="87">
                  <c:v>57726</c:v>
                </c:pt>
                <c:pt idx="88">
                  <c:v>58408</c:v>
                </c:pt>
                <c:pt idx="89">
                  <c:v>53103</c:v>
                </c:pt>
                <c:pt idx="90">
                  <c:v>59656</c:v>
                </c:pt>
                <c:pt idx="91">
                  <c:v>59791</c:v>
                </c:pt>
                <c:pt idx="92">
                  <c:v>46710</c:v>
                </c:pt>
                <c:pt idx="93">
                  <c:v>47982</c:v>
                </c:pt>
                <c:pt idx="94">
                  <c:v>60485</c:v>
                </c:pt>
                <c:pt idx="95">
                  <c:v>56569</c:v>
                </c:pt>
                <c:pt idx="96">
                  <c:v>55416</c:v>
                </c:pt>
                <c:pt idx="97">
                  <c:v>49619</c:v>
                </c:pt>
                <c:pt idx="98">
                  <c:v>61413</c:v>
                </c:pt>
                <c:pt idx="99">
                  <c:v>53150</c:v>
                </c:pt>
                <c:pt idx="100">
                  <c:v>51915</c:v>
                </c:pt>
                <c:pt idx="101">
                  <c:v>55020</c:v>
                </c:pt>
                <c:pt idx="102">
                  <c:v>59054</c:v>
                </c:pt>
                <c:pt idx="103">
                  <c:v>53628</c:v>
                </c:pt>
                <c:pt idx="104">
                  <c:v>59791</c:v>
                </c:pt>
                <c:pt idx="105">
                  <c:v>65376</c:v>
                </c:pt>
                <c:pt idx="106">
                  <c:v>67881</c:v>
                </c:pt>
                <c:pt idx="107">
                  <c:v>58098</c:v>
                </c:pt>
                <c:pt idx="108">
                  <c:v>56781</c:v>
                </c:pt>
                <c:pt idx="109">
                  <c:v>67184</c:v>
                </c:pt>
                <c:pt idx="110">
                  <c:v>70262</c:v>
                </c:pt>
                <c:pt idx="111">
                  <c:v>70026</c:v>
                </c:pt>
                <c:pt idx="112">
                  <c:v>48683</c:v>
                </c:pt>
                <c:pt idx="113">
                  <c:v>61120</c:v>
                </c:pt>
                <c:pt idx="114">
                  <c:v>68203</c:v>
                </c:pt>
                <c:pt idx="115">
                  <c:v>73803</c:v>
                </c:pt>
                <c:pt idx="116">
                  <c:v>68266</c:v>
                </c:pt>
                <c:pt idx="117">
                  <c:v>68097</c:v>
                </c:pt>
                <c:pt idx="118">
                  <c:v>61172</c:v>
                </c:pt>
                <c:pt idx="119">
                  <c:v>43576</c:v>
                </c:pt>
                <c:pt idx="120">
                  <c:v>34953</c:v>
                </c:pt>
                <c:pt idx="121">
                  <c:v>35892</c:v>
                </c:pt>
                <c:pt idx="122">
                  <c:v>42212</c:v>
                </c:pt>
                <c:pt idx="123">
                  <c:v>43946</c:v>
                </c:pt>
                <c:pt idx="124">
                  <c:v>57259</c:v>
                </c:pt>
                <c:pt idx="125">
                  <c:v>53672</c:v>
                </c:pt>
                <c:pt idx="126">
                  <c:v>59895</c:v>
                </c:pt>
                <c:pt idx="127">
                  <c:v>48992</c:v>
                </c:pt>
                <c:pt idx="128">
                  <c:v>56477</c:v>
                </c:pt>
                <c:pt idx="129">
                  <c:v>60393</c:v>
                </c:pt>
                <c:pt idx="130">
                  <c:v>53652</c:v>
                </c:pt>
                <c:pt idx="131">
                  <c:v>55020</c:v>
                </c:pt>
                <c:pt idx="132">
                  <c:v>61308</c:v>
                </c:pt>
                <c:pt idx="133">
                  <c:v>51234</c:v>
                </c:pt>
                <c:pt idx="134">
                  <c:v>43632</c:v>
                </c:pt>
                <c:pt idx="135">
                  <c:v>42730</c:v>
                </c:pt>
                <c:pt idx="136">
                  <c:v>46360</c:v>
                </c:pt>
                <c:pt idx="137">
                  <c:v>56541</c:v>
                </c:pt>
                <c:pt idx="138">
                  <c:v>62411</c:v>
                </c:pt>
                <c:pt idx="139">
                  <c:v>54906</c:v>
                </c:pt>
                <c:pt idx="140">
                  <c:v>50520</c:v>
                </c:pt>
                <c:pt idx="141">
                  <c:v>48971</c:v>
                </c:pt>
                <c:pt idx="142">
                  <c:v>46810</c:v>
                </c:pt>
                <c:pt idx="143">
                  <c:v>52619</c:v>
                </c:pt>
                <c:pt idx="144">
                  <c:v>46920</c:v>
                </c:pt>
                <c:pt idx="145">
                  <c:v>44555</c:v>
                </c:pt>
                <c:pt idx="146">
                  <c:v>41057</c:v>
                </c:pt>
                <c:pt idx="147">
                  <c:v>41776</c:v>
                </c:pt>
                <c:pt idx="148">
                  <c:v>49998</c:v>
                </c:pt>
                <c:pt idx="149">
                  <c:v>55709</c:v>
                </c:pt>
                <c:pt idx="150">
                  <c:v>53625</c:v>
                </c:pt>
                <c:pt idx="151">
                  <c:v>45744</c:v>
                </c:pt>
                <c:pt idx="152">
                  <c:v>37187</c:v>
                </c:pt>
                <c:pt idx="153">
                  <c:v>36515</c:v>
                </c:pt>
                <c:pt idx="154">
                  <c:v>34103</c:v>
                </c:pt>
                <c:pt idx="155">
                  <c:v>42853</c:v>
                </c:pt>
                <c:pt idx="156">
                  <c:v>35745</c:v>
                </c:pt>
                <c:pt idx="157">
                  <c:v>43168</c:v>
                </c:pt>
                <c:pt idx="158">
                  <c:v>42436</c:v>
                </c:pt>
                <c:pt idx="159">
                  <c:v>44835</c:v>
                </c:pt>
                <c:pt idx="160">
                  <c:v>44528</c:v>
                </c:pt>
                <c:pt idx="161">
                  <c:v>44595</c:v>
                </c:pt>
                <c:pt idx="162">
                  <c:v>43035</c:v>
                </c:pt>
                <c:pt idx="163">
                  <c:v>40943</c:v>
                </c:pt>
                <c:pt idx="164">
                  <c:v>40914</c:v>
                </c:pt>
                <c:pt idx="165">
                  <c:v>35350</c:v>
                </c:pt>
                <c:pt idx="166">
                  <c:v>32167</c:v>
                </c:pt>
                <c:pt idx="167">
                  <c:v>28805</c:v>
                </c:pt>
                <c:pt idx="168">
                  <c:v>22720</c:v>
                </c:pt>
                <c:pt idx="169">
                  <c:v>26403</c:v>
                </c:pt>
                <c:pt idx="170">
                  <c:v>27484</c:v>
                </c:pt>
                <c:pt idx="171">
                  <c:v>20892</c:v>
                </c:pt>
                <c:pt idx="172">
                  <c:v>29377</c:v>
                </c:pt>
                <c:pt idx="173">
                  <c:v>31654</c:v>
                </c:pt>
                <c:pt idx="174">
                  <c:v>36000</c:v>
                </c:pt>
                <c:pt idx="175">
                  <c:v>37310</c:v>
                </c:pt>
                <c:pt idx="176">
                  <c:v>35100</c:v>
                </c:pt>
                <c:pt idx="177">
                  <c:v>33561</c:v>
                </c:pt>
                <c:pt idx="178">
                  <c:v>37134</c:v>
                </c:pt>
                <c:pt idx="179">
                  <c:v>38776</c:v>
                </c:pt>
                <c:pt idx="180">
                  <c:v>38540</c:v>
                </c:pt>
                <c:pt idx="181">
                  <c:v>38569</c:v>
                </c:pt>
                <c:pt idx="182">
                  <c:v>33058</c:v>
                </c:pt>
                <c:pt idx="183">
                  <c:v>42108</c:v>
                </c:pt>
                <c:pt idx="184">
                  <c:v>40952</c:v>
                </c:pt>
                <c:pt idx="185">
                  <c:v>39704</c:v>
                </c:pt>
                <c:pt idx="186">
                  <c:v>47209</c:v>
                </c:pt>
                <c:pt idx="187">
                  <c:v>46115</c:v>
                </c:pt>
                <c:pt idx="188">
                  <c:v>43553</c:v>
                </c:pt>
                <c:pt idx="189">
                  <c:v>46141</c:v>
                </c:pt>
                <c:pt idx="190">
                  <c:v>38642</c:v>
                </c:pt>
                <c:pt idx="191">
                  <c:v>31105</c:v>
                </c:pt>
                <c:pt idx="192">
                  <c:v>36189</c:v>
                </c:pt>
                <c:pt idx="193">
                  <c:v>45046</c:v>
                </c:pt>
                <c:pt idx="194">
                  <c:v>44821</c:v>
                </c:pt>
                <c:pt idx="195">
                  <c:v>35415</c:v>
                </c:pt>
                <c:pt idx="196">
                  <c:v>45259</c:v>
                </c:pt>
                <c:pt idx="197">
                  <c:v>48600</c:v>
                </c:pt>
                <c:pt idx="198">
                  <c:v>42206</c:v>
                </c:pt>
                <c:pt idx="199">
                  <c:v>53874</c:v>
                </c:pt>
                <c:pt idx="200">
                  <c:v>50752</c:v>
                </c:pt>
                <c:pt idx="201">
                  <c:v>54400</c:v>
                </c:pt>
                <c:pt idx="202">
                  <c:v>49886</c:v>
                </c:pt>
                <c:pt idx="203">
                  <c:v>55359</c:v>
                </c:pt>
                <c:pt idx="204">
                  <c:v>56430</c:v>
                </c:pt>
                <c:pt idx="205">
                  <c:v>51051</c:v>
                </c:pt>
                <c:pt idx="206">
                  <c:v>58499</c:v>
                </c:pt>
                <c:pt idx="207">
                  <c:v>56490</c:v>
                </c:pt>
                <c:pt idx="208">
                  <c:v>48543</c:v>
                </c:pt>
                <c:pt idx="209">
                  <c:v>46072</c:v>
                </c:pt>
                <c:pt idx="210">
                  <c:v>44340</c:v>
                </c:pt>
                <c:pt idx="211">
                  <c:v>33441</c:v>
                </c:pt>
                <c:pt idx="212">
                  <c:v>35931</c:v>
                </c:pt>
                <c:pt idx="213">
                  <c:v>38043</c:v>
                </c:pt>
                <c:pt idx="214">
                  <c:v>50692</c:v>
                </c:pt>
                <c:pt idx="215">
                  <c:v>56498</c:v>
                </c:pt>
                <c:pt idx="216">
                  <c:v>53643</c:v>
                </c:pt>
                <c:pt idx="217">
                  <c:v>41048</c:v>
                </c:pt>
                <c:pt idx="218">
                  <c:v>38821</c:v>
                </c:pt>
                <c:pt idx="219">
                  <c:v>36643</c:v>
                </c:pt>
                <c:pt idx="220">
                  <c:v>41188</c:v>
                </c:pt>
                <c:pt idx="221">
                  <c:v>39234</c:v>
                </c:pt>
                <c:pt idx="222">
                  <c:v>44637</c:v>
                </c:pt>
                <c:pt idx="223">
                  <c:v>47966</c:v>
                </c:pt>
                <c:pt idx="224">
                  <c:v>46824</c:v>
                </c:pt>
                <c:pt idx="225">
                  <c:v>40367</c:v>
                </c:pt>
                <c:pt idx="226">
                  <c:v>40651</c:v>
                </c:pt>
                <c:pt idx="227">
                  <c:v>39343</c:v>
                </c:pt>
                <c:pt idx="228">
                  <c:v>44530</c:v>
                </c:pt>
                <c:pt idx="229">
                  <c:v>50712</c:v>
                </c:pt>
                <c:pt idx="230">
                  <c:v>53043</c:v>
                </c:pt>
                <c:pt idx="231">
                  <c:v>46836</c:v>
                </c:pt>
                <c:pt idx="232">
                  <c:v>44375</c:v>
                </c:pt>
                <c:pt idx="233">
                  <c:v>43497</c:v>
                </c:pt>
                <c:pt idx="234">
                  <c:v>49423</c:v>
                </c:pt>
                <c:pt idx="235">
                  <c:v>48234</c:v>
                </c:pt>
                <c:pt idx="236">
                  <c:v>46154</c:v>
                </c:pt>
                <c:pt idx="237">
                  <c:v>45766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015-4D62-8B05-00C94F2FE9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630831296"/>
        <c:axId val="630826016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'Count Per Day'!$E$1</c15:sqref>
                        </c15:formulaRef>
                      </c:ext>
                    </c:extLst>
                    <c:strCache>
                      <c:ptCount val="1"/>
                      <c:pt idx="0">
                        <c:v>Bid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'Count Per Day'!$A$2:$A$239</c15:sqref>
                        </c15:formulaRef>
                      </c:ext>
                    </c:extLst>
                    <c:numCache>
                      <c:formatCode>m/d/yyyy</c:formatCode>
                      <c:ptCount val="238"/>
                      <c:pt idx="0">
                        <c:v>45997</c:v>
                      </c:pt>
                      <c:pt idx="1">
                        <c:v>45998</c:v>
                      </c:pt>
                      <c:pt idx="2">
                        <c:v>45999</c:v>
                      </c:pt>
                      <c:pt idx="3">
                        <c:v>46000</c:v>
                      </c:pt>
                      <c:pt idx="4">
                        <c:v>46001</c:v>
                      </c:pt>
                      <c:pt idx="5">
                        <c:v>46002</c:v>
                      </c:pt>
                      <c:pt idx="6">
                        <c:v>46003</c:v>
                      </c:pt>
                      <c:pt idx="7">
                        <c:v>46004</c:v>
                      </c:pt>
                      <c:pt idx="8">
                        <c:v>46005</c:v>
                      </c:pt>
                      <c:pt idx="9">
                        <c:v>46006</c:v>
                      </c:pt>
                      <c:pt idx="10">
                        <c:v>46007</c:v>
                      </c:pt>
                      <c:pt idx="11">
                        <c:v>46008</c:v>
                      </c:pt>
                      <c:pt idx="12">
                        <c:v>46009</c:v>
                      </c:pt>
                      <c:pt idx="13">
                        <c:v>46010</c:v>
                      </c:pt>
                      <c:pt idx="14">
                        <c:v>46011</c:v>
                      </c:pt>
                      <c:pt idx="15">
                        <c:v>46012</c:v>
                      </c:pt>
                      <c:pt idx="16">
                        <c:v>46013</c:v>
                      </c:pt>
                      <c:pt idx="17">
                        <c:v>46014</c:v>
                      </c:pt>
                      <c:pt idx="18">
                        <c:v>46015</c:v>
                      </c:pt>
                      <c:pt idx="19">
                        <c:v>46016</c:v>
                      </c:pt>
                      <c:pt idx="20">
                        <c:v>46017</c:v>
                      </c:pt>
                      <c:pt idx="21">
                        <c:v>46018</c:v>
                      </c:pt>
                      <c:pt idx="22">
                        <c:v>46019</c:v>
                      </c:pt>
                      <c:pt idx="23">
                        <c:v>46020</c:v>
                      </c:pt>
                      <c:pt idx="24">
                        <c:v>46021</c:v>
                      </c:pt>
                      <c:pt idx="25">
                        <c:v>46022</c:v>
                      </c:pt>
                      <c:pt idx="26">
                        <c:v>46023</c:v>
                      </c:pt>
                      <c:pt idx="27">
                        <c:v>46024</c:v>
                      </c:pt>
                      <c:pt idx="28">
                        <c:v>46025</c:v>
                      </c:pt>
                      <c:pt idx="29">
                        <c:v>46026</c:v>
                      </c:pt>
                      <c:pt idx="30">
                        <c:v>46027</c:v>
                      </c:pt>
                      <c:pt idx="31">
                        <c:v>46028</c:v>
                      </c:pt>
                      <c:pt idx="32">
                        <c:v>46029</c:v>
                      </c:pt>
                      <c:pt idx="33">
                        <c:v>46030</c:v>
                      </c:pt>
                      <c:pt idx="34">
                        <c:v>46031</c:v>
                      </c:pt>
                      <c:pt idx="35">
                        <c:v>46032</c:v>
                      </c:pt>
                      <c:pt idx="36">
                        <c:v>46033</c:v>
                      </c:pt>
                      <c:pt idx="37">
                        <c:v>46034</c:v>
                      </c:pt>
                      <c:pt idx="38">
                        <c:v>46035</c:v>
                      </c:pt>
                      <c:pt idx="39">
                        <c:v>46036</c:v>
                      </c:pt>
                      <c:pt idx="40">
                        <c:v>46037</c:v>
                      </c:pt>
                      <c:pt idx="41">
                        <c:v>46038</c:v>
                      </c:pt>
                      <c:pt idx="42">
                        <c:v>46039</c:v>
                      </c:pt>
                      <c:pt idx="43">
                        <c:v>46040</c:v>
                      </c:pt>
                      <c:pt idx="44">
                        <c:v>46041</c:v>
                      </c:pt>
                      <c:pt idx="45">
                        <c:v>46042</c:v>
                      </c:pt>
                      <c:pt idx="46">
                        <c:v>46043</c:v>
                      </c:pt>
                      <c:pt idx="47">
                        <c:v>46044</c:v>
                      </c:pt>
                      <c:pt idx="48">
                        <c:v>46045</c:v>
                      </c:pt>
                      <c:pt idx="49">
                        <c:v>46046</c:v>
                      </c:pt>
                      <c:pt idx="50">
                        <c:v>46047</c:v>
                      </c:pt>
                      <c:pt idx="51">
                        <c:v>46048</c:v>
                      </c:pt>
                      <c:pt idx="52">
                        <c:v>46049</c:v>
                      </c:pt>
                      <c:pt idx="53">
                        <c:v>46050</c:v>
                      </c:pt>
                      <c:pt idx="54">
                        <c:v>46051</c:v>
                      </c:pt>
                      <c:pt idx="55">
                        <c:v>46052</c:v>
                      </c:pt>
                      <c:pt idx="56">
                        <c:v>46053</c:v>
                      </c:pt>
                      <c:pt idx="57">
                        <c:v>46054</c:v>
                      </c:pt>
                      <c:pt idx="58">
                        <c:v>46055</c:v>
                      </c:pt>
                      <c:pt idx="59">
                        <c:v>46056</c:v>
                      </c:pt>
                      <c:pt idx="60">
                        <c:v>46057</c:v>
                      </c:pt>
                      <c:pt idx="61">
                        <c:v>46058</c:v>
                      </c:pt>
                      <c:pt idx="62">
                        <c:v>46059</c:v>
                      </c:pt>
                      <c:pt idx="63">
                        <c:v>46060</c:v>
                      </c:pt>
                      <c:pt idx="64">
                        <c:v>46061</c:v>
                      </c:pt>
                      <c:pt idx="65">
                        <c:v>46062</c:v>
                      </c:pt>
                      <c:pt idx="66">
                        <c:v>46063</c:v>
                      </c:pt>
                      <c:pt idx="67">
                        <c:v>46064</c:v>
                      </c:pt>
                      <c:pt idx="68">
                        <c:v>46065</c:v>
                      </c:pt>
                      <c:pt idx="69">
                        <c:v>46066</c:v>
                      </c:pt>
                      <c:pt idx="70">
                        <c:v>46067</c:v>
                      </c:pt>
                      <c:pt idx="71">
                        <c:v>46068</c:v>
                      </c:pt>
                      <c:pt idx="72">
                        <c:v>46069</c:v>
                      </c:pt>
                      <c:pt idx="73">
                        <c:v>46070</c:v>
                      </c:pt>
                      <c:pt idx="74">
                        <c:v>46071</c:v>
                      </c:pt>
                      <c:pt idx="75">
                        <c:v>46072</c:v>
                      </c:pt>
                      <c:pt idx="76">
                        <c:v>46073</c:v>
                      </c:pt>
                      <c:pt idx="77">
                        <c:v>46074</c:v>
                      </c:pt>
                      <c:pt idx="78">
                        <c:v>46075</c:v>
                      </c:pt>
                      <c:pt idx="79">
                        <c:v>46076</c:v>
                      </c:pt>
                      <c:pt idx="80">
                        <c:v>46077</c:v>
                      </c:pt>
                      <c:pt idx="81">
                        <c:v>46078</c:v>
                      </c:pt>
                      <c:pt idx="82">
                        <c:v>46079</c:v>
                      </c:pt>
                      <c:pt idx="83">
                        <c:v>46080</c:v>
                      </c:pt>
                      <c:pt idx="84">
                        <c:v>46081</c:v>
                      </c:pt>
                      <c:pt idx="85">
                        <c:v>46082</c:v>
                      </c:pt>
                      <c:pt idx="86">
                        <c:v>46083</c:v>
                      </c:pt>
                      <c:pt idx="87">
                        <c:v>46084</c:v>
                      </c:pt>
                      <c:pt idx="88">
                        <c:v>46085</c:v>
                      </c:pt>
                      <c:pt idx="89">
                        <c:v>46086</c:v>
                      </c:pt>
                      <c:pt idx="90">
                        <c:v>46087</c:v>
                      </c:pt>
                      <c:pt idx="91">
                        <c:v>46088</c:v>
                      </c:pt>
                      <c:pt idx="92">
                        <c:v>46089</c:v>
                      </c:pt>
                      <c:pt idx="93">
                        <c:v>46090</c:v>
                      </c:pt>
                      <c:pt idx="94">
                        <c:v>46091</c:v>
                      </c:pt>
                      <c:pt idx="95">
                        <c:v>46092</c:v>
                      </c:pt>
                      <c:pt idx="96">
                        <c:v>46093</c:v>
                      </c:pt>
                      <c:pt idx="97">
                        <c:v>46094</c:v>
                      </c:pt>
                      <c:pt idx="98">
                        <c:v>46095</c:v>
                      </c:pt>
                      <c:pt idx="99">
                        <c:v>46096</c:v>
                      </c:pt>
                      <c:pt idx="100">
                        <c:v>46097</c:v>
                      </c:pt>
                      <c:pt idx="101">
                        <c:v>46098</c:v>
                      </c:pt>
                      <c:pt idx="102">
                        <c:v>46099</c:v>
                      </c:pt>
                      <c:pt idx="103">
                        <c:v>46100</c:v>
                      </c:pt>
                      <c:pt idx="104">
                        <c:v>46101</c:v>
                      </c:pt>
                      <c:pt idx="105">
                        <c:v>46102</c:v>
                      </c:pt>
                      <c:pt idx="106">
                        <c:v>46103</c:v>
                      </c:pt>
                      <c:pt idx="107">
                        <c:v>46104</c:v>
                      </c:pt>
                      <c:pt idx="108">
                        <c:v>46105</c:v>
                      </c:pt>
                      <c:pt idx="109">
                        <c:v>46106</c:v>
                      </c:pt>
                      <c:pt idx="110">
                        <c:v>46107</c:v>
                      </c:pt>
                      <c:pt idx="111">
                        <c:v>46108</c:v>
                      </c:pt>
                      <c:pt idx="112">
                        <c:v>46109</c:v>
                      </c:pt>
                      <c:pt idx="113">
                        <c:v>46110</c:v>
                      </c:pt>
                      <c:pt idx="114">
                        <c:v>46111</c:v>
                      </c:pt>
                      <c:pt idx="115">
                        <c:v>46112</c:v>
                      </c:pt>
                      <c:pt idx="116">
                        <c:v>46113</c:v>
                      </c:pt>
                      <c:pt idx="117">
                        <c:v>46114</c:v>
                      </c:pt>
                      <c:pt idx="118">
                        <c:v>46115</c:v>
                      </c:pt>
                      <c:pt idx="119">
                        <c:v>46116</c:v>
                      </c:pt>
                      <c:pt idx="120">
                        <c:v>46117</c:v>
                      </c:pt>
                      <c:pt idx="121">
                        <c:v>46118</c:v>
                      </c:pt>
                      <c:pt idx="122">
                        <c:v>46119</c:v>
                      </c:pt>
                      <c:pt idx="123">
                        <c:v>46120</c:v>
                      </c:pt>
                      <c:pt idx="124">
                        <c:v>46121</c:v>
                      </c:pt>
                      <c:pt idx="125">
                        <c:v>46122</c:v>
                      </c:pt>
                      <c:pt idx="126">
                        <c:v>46123</c:v>
                      </c:pt>
                      <c:pt idx="127">
                        <c:v>46124</c:v>
                      </c:pt>
                      <c:pt idx="128">
                        <c:v>46125</c:v>
                      </c:pt>
                      <c:pt idx="129">
                        <c:v>46126</c:v>
                      </c:pt>
                      <c:pt idx="130">
                        <c:v>46127</c:v>
                      </c:pt>
                      <c:pt idx="131">
                        <c:v>46128</c:v>
                      </c:pt>
                      <c:pt idx="132">
                        <c:v>46129</c:v>
                      </c:pt>
                      <c:pt idx="133">
                        <c:v>46130</c:v>
                      </c:pt>
                      <c:pt idx="134">
                        <c:v>46131</c:v>
                      </c:pt>
                      <c:pt idx="135">
                        <c:v>46132</c:v>
                      </c:pt>
                      <c:pt idx="136">
                        <c:v>46133</c:v>
                      </c:pt>
                      <c:pt idx="137">
                        <c:v>46134</c:v>
                      </c:pt>
                      <c:pt idx="138">
                        <c:v>46135</c:v>
                      </c:pt>
                      <c:pt idx="139">
                        <c:v>46136</c:v>
                      </c:pt>
                      <c:pt idx="140">
                        <c:v>46137</c:v>
                      </c:pt>
                      <c:pt idx="141">
                        <c:v>46138</c:v>
                      </c:pt>
                      <c:pt idx="142">
                        <c:v>46139</c:v>
                      </c:pt>
                      <c:pt idx="143">
                        <c:v>46140</c:v>
                      </c:pt>
                      <c:pt idx="144">
                        <c:v>46141</c:v>
                      </c:pt>
                      <c:pt idx="145">
                        <c:v>46142</c:v>
                      </c:pt>
                      <c:pt idx="146">
                        <c:v>46143</c:v>
                      </c:pt>
                      <c:pt idx="147">
                        <c:v>46144</c:v>
                      </c:pt>
                      <c:pt idx="148">
                        <c:v>46145</c:v>
                      </c:pt>
                      <c:pt idx="149">
                        <c:v>46146</c:v>
                      </c:pt>
                      <c:pt idx="150">
                        <c:v>46147</c:v>
                      </c:pt>
                      <c:pt idx="151">
                        <c:v>46148</c:v>
                      </c:pt>
                      <c:pt idx="152">
                        <c:v>46149</c:v>
                      </c:pt>
                      <c:pt idx="153">
                        <c:v>46150</c:v>
                      </c:pt>
                      <c:pt idx="154">
                        <c:v>46151</c:v>
                      </c:pt>
                      <c:pt idx="155">
                        <c:v>46152</c:v>
                      </c:pt>
                      <c:pt idx="156">
                        <c:v>46153</c:v>
                      </c:pt>
                      <c:pt idx="157">
                        <c:v>46154</c:v>
                      </c:pt>
                      <c:pt idx="158">
                        <c:v>46155</c:v>
                      </c:pt>
                      <c:pt idx="159">
                        <c:v>46156</c:v>
                      </c:pt>
                      <c:pt idx="160">
                        <c:v>46157</c:v>
                      </c:pt>
                      <c:pt idx="161">
                        <c:v>46158</c:v>
                      </c:pt>
                      <c:pt idx="162">
                        <c:v>46159</c:v>
                      </c:pt>
                      <c:pt idx="163">
                        <c:v>46160</c:v>
                      </c:pt>
                      <c:pt idx="164">
                        <c:v>46161</c:v>
                      </c:pt>
                      <c:pt idx="165">
                        <c:v>46162</c:v>
                      </c:pt>
                      <c:pt idx="166">
                        <c:v>46163</c:v>
                      </c:pt>
                      <c:pt idx="167">
                        <c:v>46164</c:v>
                      </c:pt>
                      <c:pt idx="168">
                        <c:v>46165</c:v>
                      </c:pt>
                      <c:pt idx="169">
                        <c:v>46166</c:v>
                      </c:pt>
                      <c:pt idx="170">
                        <c:v>46167</c:v>
                      </c:pt>
                      <c:pt idx="171">
                        <c:v>46168</c:v>
                      </c:pt>
                      <c:pt idx="172">
                        <c:v>46169</c:v>
                      </c:pt>
                      <c:pt idx="173">
                        <c:v>46170</c:v>
                      </c:pt>
                      <c:pt idx="174">
                        <c:v>46171</c:v>
                      </c:pt>
                      <c:pt idx="175">
                        <c:v>46172</c:v>
                      </c:pt>
                      <c:pt idx="176">
                        <c:v>46173</c:v>
                      </c:pt>
                      <c:pt idx="177">
                        <c:v>46174</c:v>
                      </c:pt>
                      <c:pt idx="178">
                        <c:v>46175</c:v>
                      </c:pt>
                      <c:pt idx="179">
                        <c:v>46176</c:v>
                      </c:pt>
                      <c:pt idx="180">
                        <c:v>46177</c:v>
                      </c:pt>
                      <c:pt idx="181">
                        <c:v>46178</c:v>
                      </c:pt>
                      <c:pt idx="182">
                        <c:v>46179</c:v>
                      </c:pt>
                      <c:pt idx="183">
                        <c:v>46180</c:v>
                      </c:pt>
                      <c:pt idx="184">
                        <c:v>46181</c:v>
                      </c:pt>
                      <c:pt idx="185">
                        <c:v>46182</c:v>
                      </c:pt>
                      <c:pt idx="186">
                        <c:v>46183</c:v>
                      </c:pt>
                      <c:pt idx="187">
                        <c:v>46184</c:v>
                      </c:pt>
                      <c:pt idx="188">
                        <c:v>46185</c:v>
                      </c:pt>
                      <c:pt idx="189">
                        <c:v>46186</c:v>
                      </c:pt>
                      <c:pt idx="190">
                        <c:v>46187</c:v>
                      </c:pt>
                      <c:pt idx="191">
                        <c:v>46188</c:v>
                      </c:pt>
                      <c:pt idx="192">
                        <c:v>46189</c:v>
                      </c:pt>
                      <c:pt idx="193">
                        <c:v>46190</c:v>
                      </c:pt>
                      <c:pt idx="194">
                        <c:v>46191</c:v>
                      </c:pt>
                      <c:pt idx="195">
                        <c:v>46192</c:v>
                      </c:pt>
                      <c:pt idx="196">
                        <c:v>46193</c:v>
                      </c:pt>
                      <c:pt idx="197">
                        <c:v>46194</c:v>
                      </c:pt>
                      <c:pt idx="198">
                        <c:v>46195</c:v>
                      </c:pt>
                      <c:pt idx="199">
                        <c:v>46196</c:v>
                      </c:pt>
                      <c:pt idx="200">
                        <c:v>46197</c:v>
                      </c:pt>
                      <c:pt idx="201">
                        <c:v>46198</c:v>
                      </c:pt>
                      <c:pt idx="202">
                        <c:v>46199</c:v>
                      </c:pt>
                      <c:pt idx="203">
                        <c:v>46200</c:v>
                      </c:pt>
                      <c:pt idx="204">
                        <c:v>46201</c:v>
                      </c:pt>
                      <c:pt idx="205">
                        <c:v>46202</c:v>
                      </c:pt>
                      <c:pt idx="206">
                        <c:v>46203</c:v>
                      </c:pt>
                      <c:pt idx="207">
                        <c:v>46204</c:v>
                      </c:pt>
                      <c:pt idx="208">
                        <c:v>46205</c:v>
                      </c:pt>
                      <c:pt idx="209">
                        <c:v>46206</c:v>
                      </c:pt>
                      <c:pt idx="210">
                        <c:v>46207</c:v>
                      </c:pt>
                      <c:pt idx="211">
                        <c:v>46208</c:v>
                      </c:pt>
                      <c:pt idx="212">
                        <c:v>46209</c:v>
                      </c:pt>
                      <c:pt idx="213">
                        <c:v>46210</c:v>
                      </c:pt>
                      <c:pt idx="214">
                        <c:v>46211</c:v>
                      </c:pt>
                      <c:pt idx="215">
                        <c:v>46212</c:v>
                      </c:pt>
                      <c:pt idx="216">
                        <c:v>46213</c:v>
                      </c:pt>
                      <c:pt idx="217">
                        <c:v>46214</c:v>
                      </c:pt>
                      <c:pt idx="218">
                        <c:v>46215</c:v>
                      </c:pt>
                      <c:pt idx="219">
                        <c:v>46216</c:v>
                      </c:pt>
                      <c:pt idx="220">
                        <c:v>46217</c:v>
                      </c:pt>
                      <c:pt idx="221">
                        <c:v>46218</c:v>
                      </c:pt>
                      <c:pt idx="222">
                        <c:v>46219</c:v>
                      </c:pt>
                      <c:pt idx="223">
                        <c:v>46220</c:v>
                      </c:pt>
                      <c:pt idx="224">
                        <c:v>46221</c:v>
                      </c:pt>
                      <c:pt idx="225">
                        <c:v>46222</c:v>
                      </c:pt>
                      <c:pt idx="226">
                        <c:v>46223</c:v>
                      </c:pt>
                      <c:pt idx="227">
                        <c:v>46224</c:v>
                      </c:pt>
                      <c:pt idx="228">
                        <c:v>46225</c:v>
                      </c:pt>
                      <c:pt idx="229">
                        <c:v>46226</c:v>
                      </c:pt>
                      <c:pt idx="230">
                        <c:v>46227</c:v>
                      </c:pt>
                      <c:pt idx="231">
                        <c:v>46228</c:v>
                      </c:pt>
                      <c:pt idx="232">
                        <c:v>46229</c:v>
                      </c:pt>
                      <c:pt idx="233">
                        <c:v>46230</c:v>
                      </c:pt>
                      <c:pt idx="234">
                        <c:v>46231</c:v>
                      </c:pt>
                      <c:pt idx="235">
                        <c:v>46232</c:v>
                      </c:pt>
                      <c:pt idx="236">
                        <c:v>46233</c:v>
                      </c:pt>
                      <c:pt idx="237">
                        <c:v>46234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'Count Per Day'!$E$2:$E$239</c15:sqref>
                        </c15:formulaRef>
                      </c:ext>
                    </c:extLst>
                    <c:numCache>
                      <c:formatCode>#,##0</c:formatCode>
                      <c:ptCount val="238"/>
                      <c:pt idx="0">
                        <c:v>184154</c:v>
                      </c:pt>
                      <c:pt idx="1">
                        <c:v>189681</c:v>
                      </c:pt>
                      <c:pt idx="2">
                        <c:v>183244</c:v>
                      </c:pt>
                      <c:pt idx="3">
                        <c:v>210562</c:v>
                      </c:pt>
                      <c:pt idx="4">
                        <c:v>207954</c:v>
                      </c:pt>
                      <c:pt idx="5">
                        <c:v>205163</c:v>
                      </c:pt>
                      <c:pt idx="6">
                        <c:v>185221</c:v>
                      </c:pt>
                      <c:pt idx="7">
                        <c:v>186922</c:v>
                      </c:pt>
                      <c:pt idx="8">
                        <c:v>203237</c:v>
                      </c:pt>
                      <c:pt idx="9">
                        <c:v>198011</c:v>
                      </c:pt>
                      <c:pt idx="10">
                        <c:v>187654</c:v>
                      </c:pt>
                      <c:pt idx="11">
                        <c:v>177093</c:v>
                      </c:pt>
                      <c:pt idx="12">
                        <c:v>205396</c:v>
                      </c:pt>
                      <c:pt idx="13">
                        <c:v>217128</c:v>
                      </c:pt>
                      <c:pt idx="14">
                        <c:v>208325</c:v>
                      </c:pt>
                      <c:pt idx="15">
                        <c:v>175629</c:v>
                      </c:pt>
                      <c:pt idx="16">
                        <c:v>197192</c:v>
                      </c:pt>
                      <c:pt idx="17">
                        <c:v>198489</c:v>
                      </c:pt>
                      <c:pt idx="18">
                        <c:v>183318</c:v>
                      </c:pt>
                      <c:pt idx="19">
                        <c:v>187286</c:v>
                      </c:pt>
                      <c:pt idx="20">
                        <c:v>165752</c:v>
                      </c:pt>
                      <c:pt idx="21">
                        <c:v>185619</c:v>
                      </c:pt>
                      <c:pt idx="22">
                        <c:v>196803</c:v>
                      </c:pt>
                      <c:pt idx="23">
                        <c:v>179340</c:v>
                      </c:pt>
                      <c:pt idx="24">
                        <c:v>178219</c:v>
                      </c:pt>
                      <c:pt idx="25">
                        <c:v>157155</c:v>
                      </c:pt>
                      <c:pt idx="26">
                        <c:v>153325</c:v>
                      </c:pt>
                      <c:pt idx="27">
                        <c:v>171812</c:v>
                      </c:pt>
                      <c:pt idx="28">
                        <c:v>166649</c:v>
                      </c:pt>
                      <c:pt idx="29">
                        <c:v>178828</c:v>
                      </c:pt>
                      <c:pt idx="30">
                        <c:v>186279</c:v>
                      </c:pt>
                      <c:pt idx="31">
                        <c:v>186928</c:v>
                      </c:pt>
                      <c:pt idx="32">
                        <c:v>192279</c:v>
                      </c:pt>
                      <c:pt idx="33">
                        <c:v>223499</c:v>
                      </c:pt>
                      <c:pt idx="34">
                        <c:v>188285</c:v>
                      </c:pt>
                      <c:pt idx="35">
                        <c:v>200657</c:v>
                      </c:pt>
                      <c:pt idx="36">
                        <c:v>193122</c:v>
                      </c:pt>
                      <c:pt idx="37">
                        <c:v>181822</c:v>
                      </c:pt>
                      <c:pt idx="38">
                        <c:v>182672</c:v>
                      </c:pt>
                      <c:pt idx="39">
                        <c:v>223202</c:v>
                      </c:pt>
                      <c:pt idx="40">
                        <c:v>212070</c:v>
                      </c:pt>
                      <c:pt idx="41">
                        <c:v>210536</c:v>
                      </c:pt>
                      <c:pt idx="42">
                        <c:v>207072</c:v>
                      </c:pt>
                      <c:pt idx="43">
                        <c:v>202852</c:v>
                      </c:pt>
                      <c:pt idx="44">
                        <c:v>192395</c:v>
                      </c:pt>
                      <c:pt idx="45">
                        <c:v>191404</c:v>
                      </c:pt>
                      <c:pt idx="46">
                        <c:v>184269</c:v>
                      </c:pt>
                      <c:pt idx="47">
                        <c:v>181773</c:v>
                      </c:pt>
                      <c:pt idx="48">
                        <c:v>145377</c:v>
                      </c:pt>
                      <c:pt idx="49">
                        <c:v>170851</c:v>
                      </c:pt>
                      <c:pt idx="50">
                        <c:v>177523</c:v>
                      </c:pt>
                      <c:pt idx="51">
                        <c:v>149345</c:v>
                      </c:pt>
                      <c:pt idx="52">
                        <c:v>138692</c:v>
                      </c:pt>
                      <c:pt idx="53">
                        <c:v>165629</c:v>
                      </c:pt>
                      <c:pt idx="54">
                        <c:v>199218</c:v>
                      </c:pt>
                      <c:pt idx="55">
                        <c:v>188206</c:v>
                      </c:pt>
                      <c:pt idx="56">
                        <c:v>186490</c:v>
                      </c:pt>
                      <c:pt idx="57">
                        <c:v>184908</c:v>
                      </c:pt>
                      <c:pt idx="58">
                        <c:v>210020</c:v>
                      </c:pt>
                      <c:pt idx="59">
                        <c:v>211044</c:v>
                      </c:pt>
                      <c:pt idx="60">
                        <c:v>209666</c:v>
                      </c:pt>
                      <c:pt idx="61">
                        <c:v>199362</c:v>
                      </c:pt>
                      <c:pt idx="62">
                        <c:v>188978</c:v>
                      </c:pt>
                      <c:pt idx="63">
                        <c:v>201402</c:v>
                      </c:pt>
                      <c:pt idx="64">
                        <c:v>182920</c:v>
                      </c:pt>
                      <c:pt idx="65">
                        <c:v>183373</c:v>
                      </c:pt>
                      <c:pt idx="66">
                        <c:v>218541</c:v>
                      </c:pt>
                      <c:pt idx="67">
                        <c:v>187912</c:v>
                      </c:pt>
                      <c:pt idx="68">
                        <c:v>196274</c:v>
                      </c:pt>
                      <c:pt idx="69">
                        <c:v>202547</c:v>
                      </c:pt>
                      <c:pt idx="70">
                        <c:v>209177</c:v>
                      </c:pt>
                      <c:pt idx="71">
                        <c:v>195149</c:v>
                      </c:pt>
                      <c:pt idx="72">
                        <c:v>197155</c:v>
                      </c:pt>
                      <c:pt idx="73">
                        <c:v>213953</c:v>
                      </c:pt>
                      <c:pt idx="74">
                        <c:v>210841</c:v>
                      </c:pt>
                      <c:pt idx="75">
                        <c:v>207848</c:v>
                      </c:pt>
                      <c:pt idx="76">
                        <c:v>186967</c:v>
                      </c:pt>
                      <c:pt idx="77">
                        <c:v>196731</c:v>
                      </c:pt>
                      <c:pt idx="78">
                        <c:v>192740</c:v>
                      </c:pt>
                      <c:pt idx="79">
                        <c:v>183350</c:v>
                      </c:pt>
                      <c:pt idx="80">
                        <c:v>230361</c:v>
                      </c:pt>
                      <c:pt idx="81">
                        <c:v>224147</c:v>
                      </c:pt>
                      <c:pt idx="82">
                        <c:v>219496</c:v>
                      </c:pt>
                      <c:pt idx="83">
                        <c:v>205969</c:v>
                      </c:pt>
                      <c:pt idx="84">
                        <c:v>209550</c:v>
                      </c:pt>
                      <c:pt idx="85">
                        <c:v>208470</c:v>
                      </c:pt>
                      <c:pt idx="86">
                        <c:v>197444</c:v>
                      </c:pt>
                      <c:pt idx="87">
                        <c:v>237381</c:v>
                      </c:pt>
                      <c:pt idx="88">
                        <c:v>233049</c:v>
                      </c:pt>
                      <c:pt idx="89">
                        <c:v>245901</c:v>
                      </c:pt>
                      <c:pt idx="90">
                        <c:v>253098</c:v>
                      </c:pt>
                      <c:pt idx="91">
                        <c:v>236366</c:v>
                      </c:pt>
                      <c:pt idx="92">
                        <c:v>184753</c:v>
                      </c:pt>
                      <c:pt idx="93">
                        <c:v>207470</c:v>
                      </c:pt>
                      <c:pt idx="94">
                        <c:v>252009</c:v>
                      </c:pt>
                      <c:pt idx="95">
                        <c:v>241271</c:v>
                      </c:pt>
                      <c:pt idx="96">
                        <c:v>234235</c:v>
                      </c:pt>
                      <c:pt idx="97">
                        <c:v>223049</c:v>
                      </c:pt>
                      <c:pt idx="98">
                        <c:v>239099</c:v>
                      </c:pt>
                      <c:pt idx="99">
                        <c:v>243256</c:v>
                      </c:pt>
                      <c:pt idx="100">
                        <c:v>223225</c:v>
                      </c:pt>
                      <c:pt idx="101">
                        <c:v>245830</c:v>
                      </c:pt>
                      <c:pt idx="102">
                        <c:v>229208</c:v>
                      </c:pt>
                      <c:pt idx="103">
                        <c:v>226138</c:v>
                      </c:pt>
                      <c:pt idx="104">
                        <c:v>236156</c:v>
                      </c:pt>
                      <c:pt idx="105">
                        <c:v>250091</c:v>
                      </c:pt>
                      <c:pt idx="106">
                        <c:v>265226</c:v>
                      </c:pt>
                      <c:pt idx="107">
                        <c:v>221870</c:v>
                      </c:pt>
                      <c:pt idx="108">
                        <c:v>231073</c:v>
                      </c:pt>
                      <c:pt idx="109">
                        <c:v>261569</c:v>
                      </c:pt>
                      <c:pt idx="110">
                        <c:v>279381</c:v>
                      </c:pt>
                      <c:pt idx="111">
                        <c:v>277129</c:v>
                      </c:pt>
                      <c:pt idx="112">
                        <c:v>207711</c:v>
                      </c:pt>
                      <c:pt idx="113">
                        <c:v>235676</c:v>
                      </c:pt>
                      <c:pt idx="114">
                        <c:v>255969</c:v>
                      </c:pt>
                      <c:pt idx="115">
                        <c:v>253908</c:v>
                      </c:pt>
                      <c:pt idx="116">
                        <c:v>251447</c:v>
                      </c:pt>
                      <c:pt idx="117">
                        <c:v>252945</c:v>
                      </c:pt>
                      <c:pt idx="118">
                        <c:v>236651</c:v>
                      </c:pt>
                      <c:pt idx="119">
                        <c:v>197024</c:v>
                      </c:pt>
                      <c:pt idx="120">
                        <c:v>178105</c:v>
                      </c:pt>
                      <c:pt idx="121">
                        <c:v>176373</c:v>
                      </c:pt>
                      <c:pt idx="122">
                        <c:v>188698</c:v>
                      </c:pt>
                      <c:pt idx="123">
                        <c:v>190104</c:v>
                      </c:pt>
                      <c:pt idx="124">
                        <c:v>229877</c:v>
                      </c:pt>
                      <c:pt idx="125">
                        <c:v>216613</c:v>
                      </c:pt>
                      <c:pt idx="126">
                        <c:v>223191</c:v>
                      </c:pt>
                      <c:pt idx="127">
                        <c:v>209308</c:v>
                      </c:pt>
                      <c:pt idx="128">
                        <c:v>227642</c:v>
                      </c:pt>
                      <c:pt idx="129">
                        <c:v>242584</c:v>
                      </c:pt>
                      <c:pt idx="130">
                        <c:v>221148</c:v>
                      </c:pt>
                      <c:pt idx="131">
                        <c:v>217065</c:v>
                      </c:pt>
                      <c:pt idx="132">
                        <c:v>235935</c:v>
                      </c:pt>
                      <c:pt idx="133">
                        <c:v>221150</c:v>
                      </c:pt>
                      <c:pt idx="134">
                        <c:v>195376</c:v>
                      </c:pt>
                      <c:pt idx="135">
                        <c:v>190962</c:v>
                      </c:pt>
                      <c:pt idx="136">
                        <c:v>205123</c:v>
                      </c:pt>
                      <c:pt idx="137">
                        <c:v>218941</c:v>
                      </c:pt>
                      <c:pt idx="138">
                        <c:v>236491</c:v>
                      </c:pt>
                      <c:pt idx="139">
                        <c:v>216207</c:v>
                      </c:pt>
                      <c:pt idx="140">
                        <c:v>208190</c:v>
                      </c:pt>
                      <c:pt idx="141">
                        <c:v>206982</c:v>
                      </c:pt>
                      <c:pt idx="142">
                        <c:v>207730</c:v>
                      </c:pt>
                      <c:pt idx="143">
                        <c:v>218436</c:v>
                      </c:pt>
                      <c:pt idx="144">
                        <c:v>194129</c:v>
                      </c:pt>
                      <c:pt idx="145">
                        <c:v>182273</c:v>
                      </c:pt>
                      <c:pt idx="146">
                        <c:v>186671</c:v>
                      </c:pt>
                      <c:pt idx="147">
                        <c:v>191416</c:v>
                      </c:pt>
                      <c:pt idx="148">
                        <c:v>196007</c:v>
                      </c:pt>
                      <c:pt idx="149">
                        <c:v>220458</c:v>
                      </c:pt>
                      <c:pt idx="150">
                        <c:v>225631</c:v>
                      </c:pt>
                      <c:pt idx="151">
                        <c:v>194875</c:v>
                      </c:pt>
                      <c:pt idx="152">
                        <c:v>172416</c:v>
                      </c:pt>
                      <c:pt idx="153">
                        <c:v>166820</c:v>
                      </c:pt>
                      <c:pt idx="154">
                        <c:v>163321</c:v>
                      </c:pt>
                      <c:pt idx="155">
                        <c:v>192380</c:v>
                      </c:pt>
                      <c:pt idx="156">
                        <c:v>162640</c:v>
                      </c:pt>
                      <c:pt idx="157">
                        <c:v>182271</c:v>
                      </c:pt>
                      <c:pt idx="158">
                        <c:v>184458</c:v>
                      </c:pt>
                      <c:pt idx="159">
                        <c:v>217739</c:v>
                      </c:pt>
                      <c:pt idx="160">
                        <c:v>223855</c:v>
                      </c:pt>
                      <c:pt idx="161">
                        <c:v>221119</c:v>
                      </c:pt>
                      <c:pt idx="162">
                        <c:v>230726</c:v>
                      </c:pt>
                      <c:pt idx="163">
                        <c:v>223318</c:v>
                      </c:pt>
                      <c:pt idx="164">
                        <c:v>196874</c:v>
                      </c:pt>
                      <c:pt idx="165">
                        <c:v>172074</c:v>
                      </c:pt>
                      <c:pt idx="166">
                        <c:v>166692</c:v>
                      </c:pt>
                      <c:pt idx="167">
                        <c:v>161987</c:v>
                      </c:pt>
                      <c:pt idx="168">
                        <c:v>151096</c:v>
                      </c:pt>
                      <c:pt idx="169">
                        <c:v>152652</c:v>
                      </c:pt>
                      <c:pt idx="170">
                        <c:v>162498</c:v>
                      </c:pt>
                      <c:pt idx="171">
                        <c:v>147669</c:v>
                      </c:pt>
                      <c:pt idx="172">
                        <c:v>174726</c:v>
                      </c:pt>
                      <c:pt idx="173">
                        <c:v>173463</c:v>
                      </c:pt>
                      <c:pt idx="174">
                        <c:v>195951</c:v>
                      </c:pt>
                      <c:pt idx="175">
                        <c:v>209818</c:v>
                      </c:pt>
                      <c:pt idx="176">
                        <c:v>196338</c:v>
                      </c:pt>
                      <c:pt idx="177">
                        <c:v>184500</c:v>
                      </c:pt>
                      <c:pt idx="178">
                        <c:v>180204</c:v>
                      </c:pt>
                      <c:pt idx="179">
                        <c:v>184727</c:v>
                      </c:pt>
                      <c:pt idx="180">
                        <c:v>189624</c:v>
                      </c:pt>
                      <c:pt idx="181">
                        <c:v>191467</c:v>
                      </c:pt>
                      <c:pt idx="182">
                        <c:v>187319</c:v>
                      </c:pt>
                      <c:pt idx="183">
                        <c:v>221078</c:v>
                      </c:pt>
                      <c:pt idx="184">
                        <c:v>234354</c:v>
                      </c:pt>
                      <c:pt idx="185">
                        <c:v>230478</c:v>
                      </c:pt>
                      <c:pt idx="186">
                        <c:v>254472</c:v>
                      </c:pt>
                      <c:pt idx="187">
                        <c:v>244194</c:v>
                      </c:pt>
                      <c:pt idx="188">
                        <c:v>216230</c:v>
                      </c:pt>
                      <c:pt idx="189">
                        <c:v>226098</c:v>
                      </c:pt>
                      <c:pt idx="190">
                        <c:v>193778</c:v>
                      </c:pt>
                      <c:pt idx="191">
                        <c:v>174721</c:v>
                      </c:pt>
                      <c:pt idx="192">
                        <c:v>193196</c:v>
                      </c:pt>
                      <c:pt idx="193">
                        <c:v>234596</c:v>
                      </c:pt>
                      <c:pt idx="194">
                        <c:v>240808</c:v>
                      </c:pt>
                      <c:pt idx="195">
                        <c:v>169838</c:v>
                      </c:pt>
                      <c:pt idx="196">
                        <c:v>208189</c:v>
                      </c:pt>
                      <c:pt idx="197">
                        <c:v>238363</c:v>
                      </c:pt>
                      <c:pt idx="198">
                        <c:v>225019</c:v>
                      </c:pt>
                      <c:pt idx="199">
                        <c:v>237825</c:v>
                      </c:pt>
                      <c:pt idx="200">
                        <c:v>233159</c:v>
                      </c:pt>
                      <c:pt idx="201">
                        <c:v>239761</c:v>
                      </c:pt>
                      <c:pt idx="202">
                        <c:v>238162</c:v>
                      </c:pt>
                      <c:pt idx="203">
                        <c:v>245492</c:v>
                      </c:pt>
                      <c:pt idx="204">
                        <c:v>241067</c:v>
                      </c:pt>
                      <c:pt idx="205">
                        <c:v>234723</c:v>
                      </c:pt>
                      <c:pt idx="206">
                        <c:v>245249</c:v>
                      </c:pt>
                      <c:pt idx="207">
                        <c:v>239252</c:v>
                      </c:pt>
                      <c:pt idx="208">
                        <c:v>217595</c:v>
                      </c:pt>
                      <c:pt idx="209">
                        <c:v>208322</c:v>
                      </c:pt>
                      <c:pt idx="210">
                        <c:v>210237</c:v>
                      </c:pt>
                      <c:pt idx="211">
                        <c:v>180955</c:v>
                      </c:pt>
                      <c:pt idx="212">
                        <c:v>184951</c:v>
                      </c:pt>
                      <c:pt idx="213">
                        <c:v>192358</c:v>
                      </c:pt>
                      <c:pt idx="214">
                        <c:v>211783</c:v>
                      </c:pt>
                      <c:pt idx="215">
                        <c:v>235821</c:v>
                      </c:pt>
                      <c:pt idx="216">
                        <c:v>233679</c:v>
                      </c:pt>
                      <c:pt idx="217">
                        <c:v>202010</c:v>
                      </c:pt>
                      <c:pt idx="218">
                        <c:v>196892</c:v>
                      </c:pt>
                      <c:pt idx="219">
                        <c:v>193167</c:v>
                      </c:pt>
                      <c:pt idx="220">
                        <c:v>208542</c:v>
                      </c:pt>
                      <c:pt idx="221">
                        <c:v>202431</c:v>
                      </c:pt>
                      <c:pt idx="222">
                        <c:v>211986</c:v>
                      </c:pt>
                      <c:pt idx="223">
                        <c:v>225154</c:v>
                      </c:pt>
                      <c:pt idx="224">
                        <c:v>223096</c:v>
                      </c:pt>
                      <c:pt idx="225">
                        <c:v>199591</c:v>
                      </c:pt>
                      <c:pt idx="226">
                        <c:v>204808</c:v>
                      </c:pt>
                      <c:pt idx="227">
                        <c:v>205415</c:v>
                      </c:pt>
                      <c:pt idx="228">
                        <c:v>218866</c:v>
                      </c:pt>
                      <c:pt idx="229">
                        <c:v>223822</c:v>
                      </c:pt>
                      <c:pt idx="230">
                        <c:v>227640</c:v>
                      </c:pt>
                      <c:pt idx="231">
                        <c:v>217175</c:v>
                      </c:pt>
                      <c:pt idx="232">
                        <c:v>216627</c:v>
                      </c:pt>
                      <c:pt idx="233">
                        <c:v>222046</c:v>
                      </c:pt>
                      <c:pt idx="234">
                        <c:v>230356</c:v>
                      </c:pt>
                      <c:pt idx="235">
                        <c:v>225805</c:v>
                      </c:pt>
                      <c:pt idx="236">
                        <c:v>234195</c:v>
                      </c:pt>
                      <c:pt idx="237">
                        <c:v>236045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5-F015-4D62-8B05-00C94F2FE9C7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'Count Per Day'!$F$1</c15:sqref>
                        </c15:formulaRef>
                      </c:ext>
                    </c:extLst>
                    <c:strCache>
                      <c:ptCount val="1"/>
                      <c:pt idx="0">
                        <c:v>Unawarded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'Count Per Day'!$A$2:$A$239</c15:sqref>
                        </c15:formulaRef>
                      </c:ext>
                    </c:extLst>
                    <c:numCache>
                      <c:formatCode>m/d/yyyy</c:formatCode>
                      <c:ptCount val="238"/>
                      <c:pt idx="0">
                        <c:v>45997</c:v>
                      </c:pt>
                      <c:pt idx="1">
                        <c:v>45998</c:v>
                      </c:pt>
                      <c:pt idx="2">
                        <c:v>45999</c:v>
                      </c:pt>
                      <c:pt idx="3">
                        <c:v>46000</c:v>
                      </c:pt>
                      <c:pt idx="4">
                        <c:v>46001</c:v>
                      </c:pt>
                      <c:pt idx="5">
                        <c:v>46002</c:v>
                      </c:pt>
                      <c:pt idx="6">
                        <c:v>46003</c:v>
                      </c:pt>
                      <c:pt idx="7">
                        <c:v>46004</c:v>
                      </c:pt>
                      <c:pt idx="8">
                        <c:v>46005</c:v>
                      </c:pt>
                      <c:pt idx="9">
                        <c:v>46006</c:v>
                      </c:pt>
                      <c:pt idx="10">
                        <c:v>46007</c:v>
                      </c:pt>
                      <c:pt idx="11">
                        <c:v>46008</c:v>
                      </c:pt>
                      <c:pt idx="12">
                        <c:v>46009</c:v>
                      </c:pt>
                      <c:pt idx="13">
                        <c:v>46010</c:v>
                      </c:pt>
                      <c:pt idx="14">
                        <c:v>46011</c:v>
                      </c:pt>
                      <c:pt idx="15">
                        <c:v>46012</c:v>
                      </c:pt>
                      <c:pt idx="16">
                        <c:v>46013</c:v>
                      </c:pt>
                      <c:pt idx="17">
                        <c:v>46014</c:v>
                      </c:pt>
                      <c:pt idx="18">
                        <c:v>46015</c:v>
                      </c:pt>
                      <c:pt idx="19">
                        <c:v>46016</c:v>
                      </c:pt>
                      <c:pt idx="20">
                        <c:v>46017</c:v>
                      </c:pt>
                      <c:pt idx="21">
                        <c:v>46018</c:v>
                      </c:pt>
                      <c:pt idx="22">
                        <c:v>46019</c:v>
                      </c:pt>
                      <c:pt idx="23">
                        <c:v>46020</c:v>
                      </c:pt>
                      <c:pt idx="24">
                        <c:v>46021</c:v>
                      </c:pt>
                      <c:pt idx="25">
                        <c:v>46022</c:v>
                      </c:pt>
                      <c:pt idx="26">
                        <c:v>46023</c:v>
                      </c:pt>
                      <c:pt idx="27">
                        <c:v>46024</c:v>
                      </c:pt>
                      <c:pt idx="28">
                        <c:v>46025</c:v>
                      </c:pt>
                      <c:pt idx="29">
                        <c:v>46026</c:v>
                      </c:pt>
                      <c:pt idx="30">
                        <c:v>46027</c:v>
                      </c:pt>
                      <c:pt idx="31">
                        <c:v>46028</c:v>
                      </c:pt>
                      <c:pt idx="32">
                        <c:v>46029</c:v>
                      </c:pt>
                      <c:pt idx="33">
                        <c:v>46030</c:v>
                      </c:pt>
                      <c:pt idx="34">
                        <c:v>46031</c:v>
                      </c:pt>
                      <c:pt idx="35">
                        <c:v>46032</c:v>
                      </c:pt>
                      <c:pt idx="36">
                        <c:v>46033</c:v>
                      </c:pt>
                      <c:pt idx="37">
                        <c:v>46034</c:v>
                      </c:pt>
                      <c:pt idx="38">
                        <c:v>46035</c:v>
                      </c:pt>
                      <c:pt idx="39">
                        <c:v>46036</c:v>
                      </c:pt>
                      <c:pt idx="40">
                        <c:v>46037</c:v>
                      </c:pt>
                      <c:pt idx="41">
                        <c:v>46038</c:v>
                      </c:pt>
                      <c:pt idx="42">
                        <c:v>46039</c:v>
                      </c:pt>
                      <c:pt idx="43">
                        <c:v>46040</c:v>
                      </c:pt>
                      <c:pt idx="44">
                        <c:v>46041</c:v>
                      </c:pt>
                      <c:pt idx="45">
                        <c:v>46042</c:v>
                      </c:pt>
                      <c:pt idx="46">
                        <c:v>46043</c:v>
                      </c:pt>
                      <c:pt idx="47">
                        <c:v>46044</c:v>
                      </c:pt>
                      <c:pt idx="48">
                        <c:v>46045</c:v>
                      </c:pt>
                      <c:pt idx="49">
                        <c:v>46046</c:v>
                      </c:pt>
                      <c:pt idx="50">
                        <c:v>46047</c:v>
                      </c:pt>
                      <c:pt idx="51">
                        <c:v>46048</c:v>
                      </c:pt>
                      <c:pt idx="52">
                        <c:v>46049</c:v>
                      </c:pt>
                      <c:pt idx="53">
                        <c:v>46050</c:v>
                      </c:pt>
                      <c:pt idx="54">
                        <c:v>46051</c:v>
                      </c:pt>
                      <c:pt idx="55">
                        <c:v>46052</c:v>
                      </c:pt>
                      <c:pt idx="56">
                        <c:v>46053</c:v>
                      </c:pt>
                      <c:pt idx="57">
                        <c:v>46054</c:v>
                      </c:pt>
                      <c:pt idx="58">
                        <c:v>46055</c:v>
                      </c:pt>
                      <c:pt idx="59">
                        <c:v>46056</c:v>
                      </c:pt>
                      <c:pt idx="60">
                        <c:v>46057</c:v>
                      </c:pt>
                      <c:pt idx="61">
                        <c:v>46058</c:v>
                      </c:pt>
                      <c:pt idx="62">
                        <c:v>46059</c:v>
                      </c:pt>
                      <c:pt idx="63">
                        <c:v>46060</c:v>
                      </c:pt>
                      <c:pt idx="64">
                        <c:v>46061</c:v>
                      </c:pt>
                      <c:pt idx="65">
                        <c:v>46062</c:v>
                      </c:pt>
                      <c:pt idx="66">
                        <c:v>46063</c:v>
                      </c:pt>
                      <c:pt idx="67">
                        <c:v>46064</c:v>
                      </c:pt>
                      <c:pt idx="68">
                        <c:v>46065</c:v>
                      </c:pt>
                      <c:pt idx="69">
                        <c:v>46066</c:v>
                      </c:pt>
                      <c:pt idx="70">
                        <c:v>46067</c:v>
                      </c:pt>
                      <c:pt idx="71">
                        <c:v>46068</c:v>
                      </c:pt>
                      <c:pt idx="72">
                        <c:v>46069</c:v>
                      </c:pt>
                      <c:pt idx="73">
                        <c:v>46070</c:v>
                      </c:pt>
                      <c:pt idx="74">
                        <c:v>46071</c:v>
                      </c:pt>
                      <c:pt idx="75">
                        <c:v>46072</c:v>
                      </c:pt>
                      <c:pt idx="76">
                        <c:v>46073</c:v>
                      </c:pt>
                      <c:pt idx="77">
                        <c:v>46074</c:v>
                      </c:pt>
                      <c:pt idx="78">
                        <c:v>46075</c:v>
                      </c:pt>
                      <c:pt idx="79">
                        <c:v>46076</c:v>
                      </c:pt>
                      <c:pt idx="80">
                        <c:v>46077</c:v>
                      </c:pt>
                      <c:pt idx="81">
                        <c:v>46078</c:v>
                      </c:pt>
                      <c:pt idx="82">
                        <c:v>46079</c:v>
                      </c:pt>
                      <c:pt idx="83">
                        <c:v>46080</c:v>
                      </c:pt>
                      <c:pt idx="84">
                        <c:v>46081</c:v>
                      </c:pt>
                      <c:pt idx="85">
                        <c:v>46082</c:v>
                      </c:pt>
                      <c:pt idx="86">
                        <c:v>46083</c:v>
                      </c:pt>
                      <c:pt idx="87">
                        <c:v>46084</c:v>
                      </c:pt>
                      <c:pt idx="88">
                        <c:v>46085</c:v>
                      </c:pt>
                      <c:pt idx="89">
                        <c:v>46086</c:v>
                      </c:pt>
                      <c:pt idx="90">
                        <c:v>46087</c:v>
                      </c:pt>
                      <c:pt idx="91">
                        <c:v>46088</c:v>
                      </c:pt>
                      <c:pt idx="92">
                        <c:v>46089</c:v>
                      </c:pt>
                      <c:pt idx="93">
                        <c:v>46090</c:v>
                      </c:pt>
                      <c:pt idx="94">
                        <c:v>46091</c:v>
                      </c:pt>
                      <c:pt idx="95">
                        <c:v>46092</c:v>
                      </c:pt>
                      <c:pt idx="96">
                        <c:v>46093</c:v>
                      </c:pt>
                      <c:pt idx="97">
                        <c:v>46094</c:v>
                      </c:pt>
                      <c:pt idx="98">
                        <c:v>46095</c:v>
                      </c:pt>
                      <c:pt idx="99">
                        <c:v>46096</c:v>
                      </c:pt>
                      <c:pt idx="100">
                        <c:v>46097</c:v>
                      </c:pt>
                      <c:pt idx="101">
                        <c:v>46098</c:v>
                      </c:pt>
                      <c:pt idx="102">
                        <c:v>46099</c:v>
                      </c:pt>
                      <c:pt idx="103">
                        <c:v>46100</c:v>
                      </c:pt>
                      <c:pt idx="104">
                        <c:v>46101</c:v>
                      </c:pt>
                      <c:pt idx="105">
                        <c:v>46102</c:v>
                      </c:pt>
                      <c:pt idx="106">
                        <c:v>46103</c:v>
                      </c:pt>
                      <c:pt idx="107">
                        <c:v>46104</c:v>
                      </c:pt>
                      <c:pt idx="108">
                        <c:v>46105</c:v>
                      </c:pt>
                      <c:pt idx="109">
                        <c:v>46106</c:v>
                      </c:pt>
                      <c:pt idx="110">
                        <c:v>46107</c:v>
                      </c:pt>
                      <c:pt idx="111">
                        <c:v>46108</c:v>
                      </c:pt>
                      <c:pt idx="112">
                        <c:v>46109</c:v>
                      </c:pt>
                      <c:pt idx="113">
                        <c:v>46110</c:v>
                      </c:pt>
                      <c:pt idx="114">
                        <c:v>46111</c:v>
                      </c:pt>
                      <c:pt idx="115">
                        <c:v>46112</c:v>
                      </c:pt>
                      <c:pt idx="116">
                        <c:v>46113</c:v>
                      </c:pt>
                      <c:pt idx="117">
                        <c:v>46114</c:v>
                      </c:pt>
                      <c:pt idx="118">
                        <c:v>46115</c:v>
                      </c:pt>
                      <c:pt idx="119">
                        <c:v>46116</c:v>
                      </c:pt>
                      <c:pt idx="120">
                        <c:v>46117</c:v>
                      </c:pt>
                      <c:pt idx="121">
                        <c:v>46118</c:v>
                      </c:pt>
                      <c:pt idx="122">
                        <c:v>46119</c:v>
                      </c:pt>
                      <c:pt idx="123">
                        <c:v>46120</c:v>
                      </c:pt>
                      <c:pt idx="124">
                        <c:v>46121</c:v>
                      </c:pt>
                      <c:pt idx="125">
                        <c:v>46122</c:v>
                      </c:pt>
                      <c:pt idx="126">
                        <c:v>46123</c:v>
                      </c:pt>
                      <c:pt idx="127">
                        <c:v>46124</c:v>
                      </c:pt>
                      <c:pt idx="128">
                        <c:v>46125</c:v>
                      </c:pt>
                      <c:pt idx="129">
                        <c:v>46126</c:v>
                      </c:pt>
                      <c:pt idx="130">
                        <c:v>46127</c:v>
                      </c:pt>
                      <c:pt idx="131">
                        <c:v>46128</c:v>
                      </c:pt>
                      <c:pt idx="132">
                        <c:v>46129</c:v>
                      </c:pt>
                      <c:pt idx="133">
                        <c:v>46130</c:v>
                      </c:pt>
                      <c:pt idx="134">
                        <c:v>46131</c:v>
                      </c:pt>
                      <c:pt idx="135">
                        <c:v>46132</c:v>
                      </c:pt>
                      <c:pt idx="136">
                        <c:v>46133</c:v>
                      </c:pt>
                      <c:pt idx="137">
                        <c:v>46134</c:v>
                      </c:pt>
                      <c:pt idx="138">
                        <c:v>46135</c:v>
                      </c:pt>
                      <c:pt idx="139">
                        <c:v>46136</c:v>
                      </c:pt>
                      <c:pt idx="140">
                        <c:v>46137</c:v>
                      </c:pt>
                      <c:pt idx="141">
                        <c:v>46138</c:v>
                      </c:pt>
                      <c:pt idx="142">
                        <c:v>46139</c:v>
                      </c:pt>
                      <c:pt idx="143">
                        <c:v>46140</c:v>
                      </c:pt>
                      <c:pt idx="144">
                        <c:v>46141</c:v>
                      </c:pt>
                      <c:pt idx="145">
                        <c:v>46142</c:v>
                      </c:pt>
                      <c:pt idx="146">
                        <c:v>46143</c:v>
                      </c:pt>
                      <c:pt idx="147">
                        <c:v>46144</c:v>
                      </c:pt>
                      <c:pt idx="148">
                        <c:v>46145</c:v>
                      </c:pt>
                      <c:pt idx="149">
                        <c:v>46146</c:v>
                      </c:pt>
                      <c:pt idx="150">
                        <c:v>46147</c:v>
                      </c:pt>
                      <c:pt idx="151">
                        <c:v>46148</c:v>
                      </c:pt>
                      <c:pt idx="152">
                        <c:v>46149</c:v>
                      </c:pt>
                      <c:pt idx="153">
                        <c:v>46150</c:v>
                      </c:pt>
                      <c:pt idx="154">
                        <c:v>46151</c:v>
                      </c:pt>
                      <c:pt idx="155">
                        <c:v>46152</c:v>
                      </c:pt>
                      <c:pt idx="156">
                        <c:v>46153</c:v>
                      </c:pt>
                      <c:pt idx="157">
                        <c:v>46154</c:v>
                      </c:pt>
                      <c:pt idx="158">
                        <c:v>46155</c:v>
                      </c:pt>
                      <c:pt idx="159">
                        <c:v>46156</c:v>
                      </c:pt>
                      <c:pt idx="160">
                        <c:v>46157</c:v>
                      </c:pt>
                      <c:pt idx="161">
                        <c:v>46158</c:v>
                      </c:pt>
                      <c:pt idx="162">
                        <c:v>46159</c:v>
                      </c:pt>
                      <c:pt idx="163">
                        <c:v>46160</c:v>
                      </c:pt>
                      <c:pt idx="164">
                        <c:v>46161</c:v>
                      </c:pt>
                      <c:pt idx="165">
                        <c:v>46162</c:v>
                      </c:pt>
                      <c:pt idx="166">
                        <c:v>46163</c:v>
                      </c:pt>
                      <c:pt idx="167">
                        <c:v>46164</c:v>
                      </c:pt>
                      <c:pt idx="168">
                        <c:v>46165</c:v>
                      </c:pt>
                      <c:pt idx="169">
                        <c:v>46166</c:v>
                      </c:pt>
                      <c:pt idx="170">
                        <c:v>46167</c:v>
                      </c:pt>
                      <c:pt idx="171">
                        <c:v>46168</c:v>
                      </c:pt>
                      <c:pt idx="172">
                        <c:v>46169</c:v>
                      </c:pt>
                      <c:pt idx="173">
                        <c:v>46170</c:v>
                      </c:pt>
                      <c:pt idx="174">
                        <c:v>46171</c:v>
                      </c:pt>
                      <c:pt idx="175">
                        <c:v>46172</c:v>
                      </c:pt>
                      <c:pt idx="176">
                        <c:v>46173</c:v>
                      </c:pt>
                      <c:pt idx="177">
                        <c:v>46174</c:v>
                      </c:pt>
                      <c:pt idx="178">
                        <c:v>46175</c:v>
                      </c:pt>
                      <c:pt idx="179">
                        <c:v>46176</c:v>
                      </c:pt>
                      <c:pt idx="180">
                        <c:v>46177</c:v>
                      </c:pt>
                      <c:pt idx="181">
                        <c:v>46178</c:v>
                      </c:pt>
                      <c:pt idx="182">
                        <c:v>46179</c:v>
                      </c:pt>
                      <c:pt idx="183">
                        <c:v>46180</c:v>
                      </c:pt>
                      <c:pt idx="184">
                        <c:v>46181</c:v>
                      </c:pt>
                      <c:pt idx="185">
                        <c:v>46182</c:v>
                      </c:pt>
                      <c:pt idx="186">
                        <c:v>46183</c:v>
                      </c:pt>
                      <c:pt idx="187">
                        <c:v>46184</c:v>
                      </c:pt>
                      <c:pt idx="188">
                        <c:v>46185</c:v>
                      </c:pt>
                      <c:pt idx="189">
                        <c:v>46186</c:v>
                      </c:pt>
                      <c:pt idx="190">
                        <c:v>46187</c:v>
                      </c:pt>
                      <c:pt idx="191">
                        <c:v>46188</c:v>
                      </c:pt>
                      <c:pt idx="192">
                        <c:v>46189</c:v>
                      </c:pt>
                      <c:pt idx="193">
                        <c:v>46190</c:v>
                      </c:pt>
                      <c:pt idx="194">
                        <c:v>46191</c:v>
                      </c:pt>
                      <c:pt idx="195">
                        <c:v>46192</c:v>
                      </c:pt>
                      <c:pt idx="196">
                        <c:v>46193</c:v>
                      </c:pt>
                      <c:pt idx="197">
                        <c:v>46194</c:v>
                      </c:pt>
                      <c:pt idx="198">
                        <c:v>46195</c:v>
                      </c:pt>
                      <c:pt idx="199">
                        <c:v>46196</c:v>
                      </c:pt>
                      <c:pt idx="200">
                        <c:v>46197</c:v>
                      </c:pt>
                      <c:pt idx="201">
                        <c:v>46198</c:v>
                      </c:pt>
                      <c:pt idx="202">
                        <c:v>46199</c:v>
                      </c:pt>
                      <c:pt idx="203">
                        <c:v>46200</c:v>
                      </c:pt>
                      <c:pt idx="204">
                        <c:v>46201</c:v>
                      </c:pt>
                      <c:pt idx="205">
                        <c:v>46202</c:v>
                      </c:pt>
                      <c:pt idx="206">
                        <c:v>46203</c:v>
                      </c:pt>
                      <c:pt idx="207">
                        <c:v>46204</c:v>
                      </c:pt>
                      <c:pt idx="208">
                        <c:v>46205</c:v>
                      </c:pt>
                      <c:pt idx="209">
                        <c:v>46206</c:v>
                      </c:pt>
                      <c:pt idx="210">
                        <c:v>46207</c:v>
                      </c:pt>
                      <c:pt idx="211">
                        <c:v>46208</c:v>
                      </c:pt>
                      <c:pt idx="212">
                        <c:v>46209</c:v>
                      </c:pt>
                      <c:pt idx="213">
                        <c:v>46210</c:v>
                      </c:pt>
                      <c:pt idx="214">
                        <c:v>46211</c:v>
                      </c:pt>
                      <c:pt idx="215">
                        <c:v>46212</c:v>
                      </c:pt>
                      <c:pt idx="216">
                        <c:v>46213</c:v>
                      </c:pt>
                      <c:pt idx="217">
                        <c:v>46214</c:v>
                      </c:pt>
                      <c:pt idx="218">
                        <c:v>46215</c:v>
                      </c:pt>
                      <c:pt idx="219">
                        <c:v>46216</c:v>
                      </c:pt>
                      <c:pt idx="220">
                        <c:v>46217</c:v>
                      </c:pt>
                      <c:pt idx="221">
                        <c:v>46218</c:v>
                      </c:pt>
                      <c:pt idx="222">
                        <c:v>46219</c:v>
                      </c:pt>
                      <c:pt idx="223">
                        <c:v>46220</c:v>
                      </c:pt>
                      <c:pt idx="224">
                        <c:v>46221</c:v>
                      </c:pt>
                      <c:pt idx="225">
                        <c:v>46222</c:v>
                      </c:pt>
                      <c:pt idx="226">
                        <c:v>46223</c:v>
                      </c:pt>
                      <c:pt idx="227">
                        <c:v>46224</c:v>
                      </c:pt>
                      <c:pt idx="228">
                        <c:v>46225</c:v>
                      </c:pt>
                      <c:pt idx="229">
                        <c:v>46226</c:v>
                      </c:pt>
                      <c:pt idx="230">
                        <c:v>46227</c:v>
                      </c:pt>
                      <c:pt idx="231">
                        <c:v>46228</c:v>
                      </c:pt>
                      <c:pt idx="232">
                        <c:v>46229</c:v>
                      </c:pt>
                      <c:pt idx="233">
                        <c:v>46230</c:v>
                      </c:pt>
                      <c:pt idx="234">
                        <c:v>46231</c:v>
                      </c:pt>
                      <c:pt idx="235">
                        <c:v>46232</c:v>
                      </c:pt>
                      <c:pt idx="236">
                        <c:v>46233</c:v>
                      </c:pt>
                      <c:pt idx="237">
                        <c:v>46234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'Count Per Day'!$F$2:$F$239</c15:sqref>
                        </c15:formulaRef>
                      </c:ext>
                    </c:extLst>
                    <c:numCache>
                      <c:formatCode>#,##0</c:formatCode>
                      <c:ptCount val="238"/>
                      <c:pt idx="0">
                        <c:v>84933</c:v>
                      </c:pt>
                      <c:pt idx="1">
                        <c:v>85192</c:v>
                      </c:pt>
                      <c:pt idx="2">
                        <c:v>82915</c:v>
                      </c:pt>
                      <c:pt idx="3">
                        <c:v>102329</c:v>
                      </c:pt>
                      <c:pt idx="4">
                        <c:v>102509</c:v>
                      </c:pt>
                      <c:pt idx="5">
                        <c:v>101417</c:v>
                      </c:pt>
                      <c:pt idx="6">
                        <c:v>83941</c:v>
                      </c:pt>
                      <c:pt idx="7">
                        <c:v>94733</c:v>
                      </c:pt>
                      <c:pt idx="8">
                        <c:v>102170</c:v>
                      </c:pt>
                      <c:pt idx="9">
                        <c:v>91174</c:v>
                      </c:pt>
                      <c:pt idx="10">
                        <c:v>82619</c:v>
                      </c:pt>
                      <c:pt idx="11">
                        <c:v>86173</c:v>
                      </c:pt>
                      <c:pt idx="12">
                        <c:v>104797</c:v>
                      </c:pt>
                      <c:pt idx="13">
                        <c:v>108100</c:v>
                      </c:pt>
                      <c:pt idx="14">
                        <c:v>101182</c:v>
                      </c:pt>
                      <c:pt idx="15">
                        <c:v>76749</c:v>
                      </c:pt>
                      <c:pt idx="16">
                        <c:v>92705</c:v>
                      </c:pt>
                      <c:pt idx="17">
                        <c:v>93166</c:v>
                      </c:pt>
                      <c:pt idx="18">
                        <c:v>82278</c:v>
                      </c:pt>
                      <c:pt idx="19">
                        <c:v>85817</c:v>
                      </c:pt>
                      <c:pt idx="20">
                        <c:v>70477</c:v>
                      </c:pt>
                      <c:pt idx="21">
                        <c:v>85367</c:v>
                      </c:pt>
                      <c:pt idx="22">
                        <c:v>91504</c:v>
                      </c:pt>
                      <c:pt idx="23">
                        <c:v>83577</c:v>
                      </c:pt>
                      <c:pt idx="24">
                        <c:v>80008</c:v>
                      </c:pt>
                      <c:pt idx="25">
                        <c:v>62152</c:v>
                      </c:pt>
                      <c:pt idx="26">
                        <c:v>62990</c:v>
                      </c:pt>
                      <c:pt idx="27">
                        <c:v>69741</c:v>
                      </c:pt>
                      <c:pt idx="28">
                        <c:v>65818</c:v>
                      </c:pt>
                      <c:pt idx="29">
                        <c:v>77841</c:v>
                      </c:pt>
                      <c:pt idx="30">
                        <c:v>88392</c:v>
                      </c:pt>
                      <c:pt idx="31">
                        <c:v>83998</c:v>
                      </c:pt>
                      <c:pt idx="32">
                        <c:v>94986</c:v>
                      </c:pt>
                      <c:pt idx="33">
                        <c:v>120147</c:v>
                      </c:pt>
                      <c:pt idx="34">
                        <c:v>84902</c:v>
                      </c:pt>
                      <c:pt idx="35">
                        <c:v>98833</c:v>
                      </c:pt>
                      <c:pt idx="36">
                        <c:v>92458</c:v>
                      </c:pt>
                      <c:pt idx="37">
                        <c:v>86055</c:v>
                      </c:pt>
                      <c:pt idx="38">
                        <c:v>82614</c:v>
                      </c:pt>
                      <c:pt idx="39">
                        <c:v>113749</c:v>
                      </c:pt>
                      <c:pt idx="40">
                        <c:v>105986</c:v>
                      </c:pt>
                      <c:pt idx="41">
                        <c:v>103060</c:v>
                      </c:pt>
                      <c:pt idx="42">
                        <c:v>99539</c:v>
                      </c:pt>
                      <c:pt idx="43">
                        <c:v>94300</c:v>
                      </c:pt>
                      <c:pt idx="44">
                        <c:v>86749</c:v>
                      </c:pt>
                      <c:pt idx="45">
                        <c:v>98796</c:v>
                      </c:pt>
                      <c:pt idx="46">
                        <c:v>87184</c:v>
                      </c:pt>
                      <c:pt idx="47">
                        <c:v>86883</c:v>
                      </c:pt>
                      <c:pt idx="48">
                        <c:v>65057</c:v>
                      </c:pt>
                      <c:pt idx="49">
                        <c:v>95941</c:v>
                      </c:pt>
                      <c:pt idx="50">
                        <c:v>108650</c:v>
                      </c:pt>
                      <c:pt idx="51">
                        <c:v>81479</c:v>
                      </c:pt>
                      <c:pt idx="52">
                        <c:v>56916</c:v>
                      </c:pt>
                      <c:pt idx="53">
                        <c:v>70173</c:v>
                      </c:pt>
                      <c:pt idx="54">
                        <c:v>87651</c:v>
                      </c:pt>
                      <c:pt idx="55">
                        <c:v>87177</c:v>
                      </c:pt>
                      <c:pt idx="56">
                        <c:v>84127</c:v>
                      </c:pt>
                      <c:pt idx="57">
                        <c:v>77118</c:v>
                      </c:pt>
                      <c:pt idx="58">
                        <c:v>96086</c:v>
                      </c:pt>
                      <c:pt idx="59">
                        <c:v>90092</c:v>
                      </c:pt>
                      <c:pt idx="60">
                        <c:v>94922</c:v>
                      </c:pt>
                      <c:pt idx="61">
                        <c:v>85983</c:v>
                      </c:pt>
                      <c:pt idx="62">
                        <c:v>81389</c:v>
                      </c:pt>
                      <c:pt idx="63">
                        <c:v>86998</c:v>
                      </c:pt>
                      <c:pt idx="64">
                        <c:v>76420</c:v>
                      </c:pt>
                      <c:pt idx="65">
                        <c:v>80104</c:v>
                      </c:pt>
                      <c:pt idx="66">
                        <c:v>110599</c:v>
                      </c:pt>
                      <c:pt idx="67">
                        <c:v>83863</c:v>
                      </c:pt>
                      <c:pt idx="68">
                        <c:v>88480</c:v>
                      </c:pt>
                      <c:pt idx="69">
                        <c:v>86945</c:v>
                      </c:pt>
                      <c:pt idx="70">
                        <c:v>96881</c:v>
                      </c:pt>
                      <c:pt idx="71">
                        <c:v>84296</c:v>
                      </c:pt>
                      <c:pt idx="72">
                        <c:v>85028</c:v>
                      </c:pt>
                      <c:pt idx="73">
                        <c:v>103761</c:v>
                      </c:pt>
                      <c:pt idx="74">
                        <c:v>103038</c:v>
                      </c:pt>
                      <c:pt idx="75">
                        <c:v>97312</c:v>
                      </c:pt>
                      <c:pt idx="76">
                        <c:v>79581</c:v>
                      </c:pt>
                      <c:pt idx="77">
                        <c:v>83482</c:v>
                      </c:pt>
                      <c:pt idx="78">
                        <c:v>86172</c:v>
                      </c:pt>
                      <c:pt idx="79">
                        <c:v>69465</c:v>
                      </c:pt>
                      <c:pt idx="80">
                        <c:v>108574</c:v>
                      </c:pt>
                      <c:pt idx="81">
                        <c:v>102813</c:v>
                      </c:pt>
                      <c:pt idx="82">
                        <c:v>98878</c:v>
                      </c:pt>
                      <c:pt idx="83">
                        <c:v>87254</c:v>
                      </c:pt>
                      <c:pt idx="84">
                        <c:v>87026</c:v>
                      </c:pt>
                      <c:pt idx="85">
                        <c:v>83902</c:v>
                      </c:pt>
                      <c:pt idx="86">
                        <c:v>80850</c:v>
                      </c:pt>
                      <c:pt idx="87">
                        <c:v>119224</c:v>
                      </c:pt>
                      <c:pt idx="88">
                        <c:v>111290</c:v>
                      </c:pt>
                      <c:pt idx="89">
                        <c:v>127087</c:v>
                      </c:pt>
                      <c:pt idx="90">
                        <c:v>137010</c:v>
                      </c:pt>
                      <c:pt idx="91">
                        <c:v>114116</c:v>
                      </c:pt>
                      <c:pt idx="92">
                        <c:v>89358</c:v>
                      </c:pt>
                      <c:pt idx="93">
                        <c:v>92160</c:v>
                      </c:pt>
                      <c:pt idx="94">
                        <c:v>129715</c:v>
                      </c:pt>
                      <c:pt idx="95">
                        <c:v>118165</c:v>
                      </c:pt>
                      <c:pt idx="96">
                        <c:v>115641</c:v>
                      </c:pt>
                      <c:pt idx="97">
                        <c:v>98598</c:v>
                      </c:pt>
                      <c:pt idx="98">
                        <c:v>109201</c:v>
                      </c:pt>
                      <c:pt idx="99">
                        <c:v>123100</c:v>
                      </c:pt>
                      <c:pt idx="100">
                        <c:v>102355</c:v>
                      </c:pt>
                      <c:pt idx="101">
                        <c:v>116728</c:v>
                      </c:pt>
                      <c:pt idx="102">
                        <c:v>105520</c:v>
                      </c:pt>
                      <c:pt idx="103">
                        <c:v>101535</c:v>
                      </c:pt>
                      <c:pt idx="104">
                        <c:v>108895</c:v>
                      </c:pt>
                      <c:pt idx="105">
                        <c:v>123258</c:v>
                      </c:pt>
                      <c:pt idx="106">
                        <c:v>142303</c:v>
                      </c:pt>
                      <c:pt idx="107">
                        <c:v>102243</c:v>
                      </c:pt>
                      <c:pt idx="108">
                        <c:v>107879</c:v>
                      </c:pt>
                      <c:pt idx="109">
                        <c:v>134811</c:v>
                      </c:pt>
                      <c:pt idx="110">
                        <c:v>157364</c:v>
                      </c:pt>
                      <c:pt idx="111">
                        <c:v>146951</c:v>
                      </c:pt>
                      <c:pt idx="112">
                        <c:v>92002</c:v>
                      </c:pt>
                      <c:pt idx="113">
                        <c:v>115011</c:v>
                      </c:pt>
                      <c:pt idx="114">
                        <c:v>130685</c:v>
                      </c:pt>
                      <c:pt idx="115">
                        <c:v>127336</c:v>
                      </c:pt>
                      <c:pt idx="116">
                        <c:v>125686</c:v>
                      </c:pt>
                      <c:pt idx="117">
                        <c:v>120686</c:v>
                      </c:pt>
                      <c:pt idx="118">
                        <c:v>106568</c:v>
                      </c:pt>
                      <c:pt idx="119">
                        <c:v>77487</c:v>
                      </c:pt>
                      <c:pt idx="120">
                        <c:v>64771</c:v>
                      </c:pt>
                      <c:pt idx="121">
                        <c:v>65617</c:v>
                      </c:pt>
                      <c:pt idx="122">
                        <c:v>72756</c:v>
                      </c:pt>
                      <c:pt idx="123">
                        <c:v>77526</c:v>
                      </c:pt>
                      <c:pt idx="124">
                        <c:v>106058</c:v>
                      </c:pt>
                      <c:pt idx="125">
                        <c:v>99387</c:v>
                      </c:pt>
                      <c:pt idx="126">
                        <c:v>108403</c:v>
                      </c:pt>
                      <c:pt idx="127">
                        <c:v>95128</c:v>
                      </c:pt>
                      <c:pt idx="128">
                        <c:v>117479</c:v>
                      </c:pt>
                      <c:pt idx="129">
                        <c:v>127363</c:v>
                      </c:pt>
                      <c:pt idx="130">
                        <c:v>103348</c:v>
                      </c:pt>
                      <c:pt idx="131">
                        <c:v>101071</c:v>
                      </c:pt>
                      <c:pt idx="132">
                        <c:v>114644</c:v>
                      </c:pt>
                      <c:pt idx="133">
                        <c:v>98634</c:v>
                      </c:pt>
                      <c:pt idx="134">
                        <c:v>85995</c:v>
                      </c:pt>
                      <c:pt idx="135">
                        <c:v>82786</c:v>
                      </c:pt>
                      <c:pt idx="136">
                        <c:v>91959</c:v>
                      </c:pt>
                      <c:pt idx="137">
                        <c:v>107196</c:v>
                      </c:pt>
                      <c:pt idx="138">
                        <c:v>126177</c:v>
                      </c:pt>
                      <c:pt idx="139">
                        <c:v>100957</c:v>
                      </c:pt>
                      <c:pt idx="140">
                        <c:v>93019</c:v>
                      </c:pt>
                      <c:pt idx="141">
                        <c:v>99149</c:v>
                      </c:pt>
                      <c:pt idx="142">
                        <c:v>106828</c:v>
                      </c:pt>
                      <c:pt idx="143">
                        <c:v>107400</c:v>
                      </c:pt>
                      <c:pt idx="144">
                        <c:v>81568</c:v>
                      </c:pt>
                      <c:pt idx="145">
                        <c:v>77032</c:v>
                      </c:pt>
                      <c:pt idx="146">
                        <c:v>69035</c:v>
                      </c:pt>
                      <c:pt idx="147">
                        <c:v>86321</c:v>
                      </c:pt>
                      <c:pt idx="148">
                        <c:v>86479</c:v>
                      </c:pt>
                      <c:pt idx="149">
                        <c:v>100718</c:v>
                      </c:pt>
                      <c:pt idx="150">
                        <c:v>107501</c:v>
                      </c:pt>
                      <c:pt idx="151">
                        <c:v>87441</c:v>
                      </c:pt>
                      <c:pt idx="152">
                        <c:v>61903</c:v>
                      </c:pt>
                      <c:pt idx="153">
                        <c:v>65027</c:v>
                      </c:pt>
                      <c:pt idx="154">
                        <c:v>56557</c:v>
                      </c:pt>
                      <c:pt idx="155">
                        <c:v>75092</c:v>
                      </c:pt>
                      <c:pt idx="156">
                        <c:v>63145</c:v>
                      </c:pt>
                      <c:pt idx="157">
                        <c:v>76625</c:v>
                      </c:pt>
                      <c:pt idx="158">
                        <c:v>74716</c:v>
                      </c:pt>
                      <c:pt idx="159">
                        <c:v>96782</c:v>
                      </c:pt>
                      <c:pt idx="160">
                        <c:v>97408</c:v>
                      </c:pt>
                      <c:pt idx="161">
                        <c:v>95071</c:v>
                      </c:pt>
                      <c:pt idx="162">
                        <c:v>98947</c:v>
                      </c:pt>
                      <c:pt idx="163">
                        <c:v>96390</c:v>
                      </c:pt>
                      <c:pt idx="164">
                        <c:v>76417</c:v>
                      </c:pt>
                      <c:pt idx="165">
                        <c:v>61125</c:v>
                      </c:pt>
                      <c:pt idx="166">
                        <c:v>55390</c:v>
                      </c:pt>
                      <c:pt idx="167">
                        <c:v>49342</c:v>
                      </c:pt>
                      <c:pt idx="168">
                        <c:v>41499</c:v>
                      </c:pt>
                      <c:pt idx="169">
                        <c:v>46179</c:v>
                      </c:pt>
                      <c:pt idx="170">
                        <c:v>48038</c:v>
                      </c:pt>
                      <c:pt idx="171">
                        <c:v>43202</c:v>
                      </c:pt>
                      <c:pt idx="172">
                        <c:v>64637</c:v>
                      </c:pt>
                      <c:pt idx="173">
                        <c:v>59424</c:v>
                      </c:pt>
                      <c:pt idx="174">
                        <c:v>77611</c:v>
                      </c:pt>
                      <c:pt idx="175">
                        <c:v>82974</c:v>
                      </c:pt>
                      <c:pt idx="176">
                        <c:v>70063</c:v>
                      </c:pt>
                      <c:pt idx="177">
                        <c:v>66356</c:v>
                      </c:pt>
                      <c:pt idx="178">
                        <c:v>67373</c:v>
                      </c:pt>
                      <c:pt idx="179">
                        <c:v>71207</c:v>
                      </c:pt>
                      <c:pt idx="180">
                        <c:v>74572</c:v>
                      </c:pt>
                      <c:pt idx="181">
                        <c:v>76335</c:v>
                      </c:pt>
                      <c:pt idx="182">
                        <c:v>69963</c:v>
                      </c:pt>
                      <c:pt idx="183">
                        <c:v>89991</c:v>
                      </c:pt>
                      <c:pt idx="184">
                        <c:v>99743</c:v>
                      </c:pt>
                      <c:pt idx="185">
                        <c:v>100377</c:v>
                      </c:pt>
                      <c:pt idx="186">
                        <c:v>120842</c:v>
                      </c:pt>
                      <c:pt idx="187">
                        <c:v>110656</c:v>
                      </c:pt>
                      <c:pt idx="188">
                        <c:v>81155</c:v>
                      </c:pt>
                      <c:pt idx="189">
                        <c:v>93028</c:v>
                      </c:pt>
                      <c:pt idx="190">
                        <c:v>69158</c:v>
                      </c:pt>
                      <c:pt idx="191">
                        <c:v>65897</c:v>
                      </c:pt>
                      <c:pt idx="192">
                        <c:v>74761</c:v>
                      </c:pt>
                      <c:pt idx="193">
                        <c:v>101360</c:v>
                      </c:pt>
                      <c:pt idx="194">
                        <c:v>107669</c:v>
                      </c:pt>
                      <c:pt idx="195">
                        <c:v>68020</c:v>
                      </c:pt>
                      <c:pt idx="196">
                        <c:v>84586</c:v>
                      </c:pt>
                      <c:pt idx="197">
                        <c:v>105620</c:v>
                      </c:pt>
                      <c:pt idx="198">
                        <c:v>86064</c:v>
                      </c:pt>
                      <c:pt idx="199">
                        <c:v>101240</c:v>
                      </c:pt>
                      <c:pt idx="200">
                        <c:v>96946</c:v>
                      </c:pt>
                      <c:pt idx="201">
                        <c:v>105474</c:v>
                      </c:pt>
                      <c:pt idx="202">
                        <c:v>95326</c:v>
                      </c:pt>
                      <c:pt idx="203">
                        <c:v>103407</c:v>
                      </c:pt>
                      <c:pt idx="204">
                        <c:v>103442</c:v>
                      </c:pt>
                      <c:pt idx="205">
                        <c:v>98718</c:v>
                      </c:pt>
                      <c:pt idx="206">
                        <c:v>105455</c:v>
                      </c:pt>
                      <c:pt idx="207">
                        <c:v>99456</c:v>
                      </c:pt>
                      <c:pt idx="208">
                        <c:v>84998</c:v>
                      </c:pt>
                      <c:pt idx="209">
                        <c:v>79608</c:v>
                      </c:pt>
                      <c:pt idx="210">
                        <c:v>76857</c:v>
                      </c:pt>
                      <c:pt idx="211">
                        <c:v>60594</c:v>
                      </c:pt>
                      <c:pt idx="212">
                        <c:v>64154</c:v>
                      </c:pt>
                      <c:pt idx="213">
                        <c:v>68318</c:v>
                      </c:pt>
                      <c:pt idx="214">
                        <c:v>85296</c:v>
                      </c:pt>
                      <c:pt idx="215">
                        <c:v>100692</c:v>
                      </c:pt>
                      <c:pt idx="216">
                        <c:v>94578</c:v>
                      </c:pt>
                      <c:pt idx="217">
                        <c:v>74535</c:v>
                      </c:pt>
                      <c:pt idx="218">
                        <c:v>72453</c:v>
                      </c:pt>
                      <c:pt idx="219">
                        <c:v>71151</c:v>
                      </c:pt>
                      <c:pt idx="220">
                        <c:v>84629</c:v>
                      </c:pt>
                      <c:pt idx="221">
                        <c:v>79860</c:v>
                      </c:pt>
                      <c:pt idx="222">
                        <c:v>86415</c:v>
                      </c:pt>
                      <c:pt idx="223">
                        <c:v>85812</c:v>
                      </c:pt>
                      <c:pt idx="224">
                        <c:v>86559</c:v>
                      </c:pt>
                      <c:pt idx="225">
                        <c:v>74456</c:v>
                      </c:pt>
                      <c:pt idx="226">
                        <c:v>79550</c:v>
                      </c:pt>
                      <c:pt idx="227">
                        <c:v>82229</c:v>
                      </c:pt>
                      <c:pt idx="228">
                        <c:v>91336</c:v>
                      </c:pt>
                      <c:pt idx="229">
                        <c:v>100343</c:v>
                      </c:pt>
                      <c:pt idx="230">
                        <c:v>100399</c:v>
                      </c:pt>
                      <c:pt idx="231">
                        <c:v>83232</c:v>
                      </c:pt>
                      <c:pt idx="232">
                        <c:v>81711</c:v>
                      </c:pt>
                      <c:pt idx="233">
                        <c:v>88749</c:v>
                      </c:pt>
                      <c:pt idx="234">
                        <c:v>94010</c:v>
                      </c:pt>
                      <c:pt idx="235">
                        <c:v>95224</c:v>
                      </c:pt>
                      <c:pt idx="236">
                        <c:v>99114</c:v>
                      </c:pt>
                      <c:pt idx="237">
                        <c:v>97999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F015-4D62-8B05-00C94F2FE9C7}"/>
                  </c:ext>
                </c:extLst>
              </c15:ser>
            </c15:filteredBarSeries>
          </c:ext>
        </c:extLst>
      </c:barChart>
      <c:lineChart>
        <c:grouping val="standard"/>
        <c:varyColors val="0"/>
        <c:ser>
          <c:idx val="6"/>
          <c:order val="6"/>
          <c:tx>
            <c:strRef>
              <c:f>'Count Per Day'!$K$1</c:f>
              <c:strCache>
                <c:ptCount val="1"/>
                <c:pt idx="0">
                  <c:v>200k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'Count Per Day'!$A$2:$A$239</c:f>
              <c:numCache>
                <c:formatCode>m/d/yyyy</c:formatCode>
                <c:ptCount val="238"/>
                <c:pt idx="0">
                  <c:v>45997</c:v>
                </c:pt>
                <c:pt idx="1">
                  <c:v>45998</c:v>
                </c:pt>
                <c:pt idx="2">
                  <c:v>45999</c:v>
                </c:pt>
                <c:pt idx="3">
                  <c:v>46000</c:v>
                </c:pt>
                <c:pt idx="4">
                  <c:v>46001</c:v>
                </c:pt>
                <c:pt idx="5">
                  <c:v>46002</c:v>
                </c:pt>
                <c:pt idx="6">
                  <c:v>46003</c:v>
                </c:pt>
                <c:pt idx="7">
                  <c:v>46004</c:v>
                </c:pt>
                <c:pt idx="8">
                  <c:v>46005</c:v>
                </c:pt>
                <c:pt idx="9">
                  <c:v>46006</c:v>
                </c:pt>
                <c:pt idx="10">
                  <c:v>46007</c:v>
                </c:pt>
                <c:pt idx="11">
                  <c:v>46008</c:v>
                </c:pt>
                <c:pt idx="12">
                  <c:v>46009</c:v>
                </c:pt>
                <c:pt idx="13">
                  <c:v>46010</c:v>
                </c:pt>
                <c:pt idx="14">
                  <c:v>46011</c:v>
                </c:pt>
                <c:pt idx="15">
                  <c:v>46012</c:v>
                </c:pt>
                <c:pt idx="16">
                  <c:v>46013</c:v>
                </c:pt>
                <c:pt idx="17">
                  <c:v>46014</c:v>
                </c:pt>
                <c:pt idx="18">
                  <c:v>46015</c:v>
                </c:pt>
                <c:pt idx="19">
                  <c:v>46016</c:v>
                </c:pt>
                <c:pt idx="20">
                  <c:v>46017</c:v>
                </c:pt>
                <c:pt idx="21">
                  <c:v>46018</c:v>
                </c:pt>
                <c:pt idx="22">
                  <c:v>46019</c:v>
                </c:pt>
                <c:pt idx="23">
                  <c:v>46020</c:v>
                </c:pt>
                <c:pt idx="24">
                  <c:v>46021</c:v>
                </c:pt>
                <c:pt idx="25">
                  <c:v>46022</c:v>
                </c:pt>
                <c:pt idx="26">
                  <c:v>46023</c:v>
                </c:pt>
                <c:pt idx="27">
                  <c:v>46024</c:v>
                </c:pt>
                <c:pt idx="28">
                  <c:v>46025</c:v>
                </c:pt>
                <c:pt idx="29">
                  <c:v>46026</c:v>
                </c:pt>
                <c:pt idx="30">
                  <c:v>46027</c:v>
                </c:pt>
                <c:pt idx="31">
                  <c:v>46028</c:v>
                </c:pt>
                <c:pt idx="32">
                  <c:v>46029</c:v>
                </c:pt>
                <c:pt idx="33">
                  <c:v>46030</c:v>
                </c:pt>
                <c:pt idx="34">
                  <c:v>46031</c:v>
                </c:pt>
                <c:pt idx="35">
                  <c:v>46032</c:v>
                </c:pt>
                <c:pt idx="36">
                  <c:v>46033</c:v>
                </c:pt>
                <c:pt idx="37">
                  <c:v>46034</c:v>
                </c:pt>
                <c:pt idx="38">
                  <c:v>46035</c:v>
                </c:pt>
                <c:pt idx="39">
                  <c:v>46036</c:v>
                </c:pt>
                <c:pt idx="40">
                  <c:v>46037</c:v>
                </c:pt>
                <c:pt idx="41">
                  <c:v>46038</c:v>
                </c:pt>
                <c:pt idx="42">
                  <c:v>46039</c:v>
                </c:pt>
                <c:pt idx="43">
                  <c:v>46040</c:v>
                </c:pt>
                <c:pt idx="44">
                  <c:v>46041</c:v>
                </c:pt>
                <c:pt idx="45">
                  <c:v>46042</c:v>
                </c:pt>
                <c:pt idx="46">
                  <c:v>46043</c:v>
                </c:pt>
                <c:pt idx="47">
                  <c:v>46044</c:v>
                </c:pt>
                <c:pt idx="48">
                  <c:v>46045</c:v>
                </c:pt>
                <c:pt idx="49">
                  <c:v>46046</c:v>
                </c:pt>
                <c:pt idx="50">
                  <c:v>46047</c:v>
                </c:pt>
                <c:pt idx="51">
                  <c:v>46048</c:v>
                </c:pt>
                <c:pt idx="52">
                  <c:v>46049</c:v>
                </c:pt>
                <c:pt idx="53">
                  <c:v>46050</c:v>
                </c:pt>
                <c:pt idx="54">
                  <c:v>46051</c:v>
                </c:pt>
                <c:pt idx="55">
                  <c:v>46052</c:v>
                </c:pt>
                <c:pt idx="56">
                  <c:v>46053</c:v>
                </c:pt>
                <c:pt idx="57">
                  <c:v>46054</c:v>
                </c:pt>
                <c:pt idx="58">
                  <c:v>46055</c:v>
                </c:pt>
                <c:pt idx="59">
                  <c:v>46056</c:v>
                </c:pt>
                <c:pt idx="60">
                  <c:v>46057</c:v>
                </c:pt>
                <c:pt idx="61">
                  <c:v>46058</c:v>
                </c:pt>
                <c:pt idx="62">
                  <c:v>46059</c:v>
                </c:pt>
                <c:pt idx="63">
                  <c:v>46060</c:v>
                </c:pt>
                <c:pt idx="64">
                  <c:v>46061</c:v>
                </c:pt>
                <c:pt idx="65">
                  <c:v>46062</c:v>
                </c:pt>
                <c:pt idx="66">
                  <c:v>46063</c:v>
                </c:pt>
                <c:pt idx="67">
                  <c:v>46064</c:v>
                </c:pt>
                <c:pt idx="68">
                  <c:v>46065</c:v>
                </c:pt>
                <c:pt idx="69">
                  <c:v>46066</c:v>
                </c:pt>
                <c:pt idx="70">
                  <c:v>46067</c:v>
                </c:pt>
                <c:pt idx="71">
                  <c:v>46068</c:v>
                </c:pt>
                <c:pt idx="72">
                  <c:v>46069</c:v>
                </c:pt>
                <c:pt idx="73">
                  <c:v>46070</c:v>
                </c:pt>
                <c:pt idx="74">
                  <c:v>46071</c:v>
                </c:pt>
                <c:pt idx="75">
                  <c:v>46072</c:v>
                </c:pt>
                <c:pt idx="76">
                  <c:v>46073</c:v>
                </c:pt>
                <c:pt idx="77">
                  <c:v>46074</c:v>
                </c:pt>
                <c:pt idx="78">
                  <c:v>46075</c:v>
                </c:pt>
                <c:pt idx="79">
                  <c:v>46076</c:v>
                </c:pt>
                <c:pt idx="80">
                  <c:v>46077</c:v>
                </c:pt>
                <c:pt idx="81">
                  <c:v>46078</c:v>
                </c:pt>
                <c:pt idx="82">
                  <c:v>46079</c:v>
                </c:pt>
                <c:pt idx="83">
                  <c:v>46080</c:v>
                </c:pt>
                <c:pt idx="84">
                  <c:v>46081</c:v>
                </c:pt>
                <c:pt idx="85">
                  <c:v>46082</c:v>
                </c:pt>
                <c:pt idx="86">
                  <c:v>46083</c:v>
                </c:pt>
                <c:pt idx="87">
                  <c:v>46084</c:v>
                </c:pt>
                <c:pt idx="88">
                  <c:v>46085</c:v>
                </c:pt>
                <c:pt idx="89">
                  <c:v>46086</c:v>
                </c:pt>
                <c:pt idx="90">
                  <c:v>46087</c:v>
                </c:pt>
                <c:pt idx="91">
                  <c:v>46088</c:v>
                </c:pt>
                <c:pt idx="92">
                  <c:v>46089</c:v>
                </c:pt>
                <c:pt idx="93">
                  <c:v>46090</c:v>
                </c:pt>
                <c:pt idx="94">
                  <c:v>46091</c:v>
                </c:pt>
                <c:pt idx="95">
                  <c:v>46092</c:v>
                </c:pt>
                <c:pt idx="96">
                  <c:v>46093</c:v>
                </c:pt>
                <c:pt idx="97">
                  <c:v>46094</c:v>
                </c:pt>
                <c:pt idx="98">
                  <c:v>46095</c:v>
                </c:pt>
                <c:pt idx="99">
                  <c:v>46096</c:v>
                </c:pt>
                <c:pt idx="100">
                  <c:v>46097</c:v>
                </c:pt>
                <c:pt idx="101">
                  <c:v>46098</c:v>
                </c:pt>
                <c:pt idx="102">
                  <c:v>46099</c:v>
                </c:pt>
                <c:pt idx="103">
                  <c:v>46100</c:v>
                </c:pt>
                <c:pt idx="104">
                  <c:v>46101</c:v>
                </c:pt>
                <c:pt idx="105">
                  <c:v>46102</c:v>
                </c:pt>
                <c:pt idx="106">
                  <c:v>46103</c:v>
                </c:pt>
                <c:pt idx="107">
                  <c:v>46104</c:v>
                </c:pt>
                <c:pt idx="108">
                  <c:v>46105</c:v>
                </c:pt>
                <c:pt idx="109">
                  <c:v>46106</c:v>
                </c:pt>
                <c:pt idx="110">
                  <c:v>46107</c:v>
                </c:pt>
                <c:pt idx="111">
                  <c:v>46108</c:v>
                </c:pt>
                <c:pt idx="112">
                  <c:v>46109</c:v>
                </c:pt>
                <c:pt idx="113">
                  <c:v>46110</c:v>
                </c:pt>
                <c:pt idx="114">
                  <c:v>46111</c:v>
                </c:pt>
                <c:pt idx="115">
                  <c:v>46112</c:v>
                </c:pt>
                <c:pt idx="116">
                  <c:v>46113</c:v>
                </c:pt>
                <c:pt idx="117">
                  <c:v>46114</c:v>
                </c:pt>
                <c:pt idx="118">
                  <c:v>46115</c:v>
                </c:pt>
                <c:pt idx="119">
                  <c:v>46116</c:v>
                </c:pt>
                <c:pt idx="120">
                  <c:v>46117</c:v>
                </c:pt>
                <c:pt idx="121">
                  <c:v>46118</c:v>
                </c:pt>
                <c:pt idx="122">
                  <c:v>46119</c:v>
                </c:pt>
                <c:pt idx="123">
                  <c:v>46120</c:v>
                </c:pt>
                <c:pt idx="124">
                  <c:v>46121</c:v>
                </c:pt>
                <c:pt idx="125">
                  <c:v>46122</c:v>
                </c:pt>
                <c:pt idx="126">
                  <c:v>46123</c:v>
                </c:pt>
                <c:pt idx="127">
                  <c:v>46124</c:v>
                </c:pt>
                <c:pt idx="128">
                  <c:v>46125</c:v>
                </c:pt>
                <c:pt idx="129">
                  <c:v>46126</c:v>
                </c:pt>
                <c:pt idx="130">
                  <c:v>46127</c:v>
                </c:pt>
                <c:pt idx="131">
                  <c:v>46128</c:v>
                </c:pt>
                <c:pt idx="132">
                  <c:v>46129</c:v>
                </c:pt>
                <c:pt idx="133">
                  <c:v>46130</c:v>
                </c:pt>
                <c:pt idx="134">
                  <c:v>46131</c:v>
                </c:pt>
                <c:pt idx="135">
                  <c:v>46132</c:v>
                </c:pt>
                <c:pt idx="136">
                  <c:v>46133</c:v>
                </c:pt>
                <c:pt idx="137">
                  <c:v>46134</c:v>
                </c:pt>
                <c:pt idx="138">
                  <c:v>46135</c:v>
                </c:pt>
                <c:pt idx="139">
                  <c:v>46136</c:v>
                </c:pt>
                <c:pt idx="140">
                  <c:v>46137</c:v>
                </c:pt>
                <c:pt idx="141">
                  <c:v>46138</c:v>
                </c:pt>
                <c:pt idx="142">
                  <c:v>46139</c:v>
                </c:pt>
                <c:pt idx="143">
                  <c:v>46140</c:v>
                </c:pt>
                <c:pt idx="144">
                  <c:v>46141</c:v>
                </c:pt>
                <c:pt idx="145">
                  <c:v>46142</c:v>
                </c:pt>
                <c:pt idx="146">
                  <c:v>46143</c:v>
                </c:pt>
                <c:pt idx="147">
                  <c:v>46144</c:v>
                </c:pt>
                <c:pt idx="148">
                  <c:v>46145</c:v>
                </c:pt>
                <c:pt idx="149">
                  <c:v>46146</c:v>
                </c:pt>
                <c:pt idx="150">
                  <c:v>46147</c:v>
                </c:pt>
                <c:pt idx="151">
                  <c:v>46148</c:v>
                </c:pt>
                <c:pt idx="152">
                  <c:v>46149</c:v>
                </c:pt>
                <c:pt idx="153">
                  <c:v>46150</c:v>
                </c:pt>
                <c:pt idx="154">
                  <c:v>46151</c:v>
                </c:pt>
                <c:pt idx="155">
                  <c:v>46152</c:v>
                </c:pt>
                <c:pt idx="156">
                  <c:v>46153</c:v>
                </c:pt>
                <c:pt idx="157">
                  <c:v>46154</c:v>
                </c:pt>
                <c:pt idx="158">
                  <c:v>46155</c:v>
                </c:pt>
                <c:pt idx="159">
                  <c:v>46156</c:v>
                </c:pt>
                <c:pt idx="160">
                  <c:v>46157</c:v>
                </c:pt>
                <c:pt idx="161">
                  <c:v>46158</c:v>
                </c:pt>
                <c:pt idx="162">
                  <c:v>46159</c:v>
                </c:pt>
                <c:pt idx="163">
                  <c:v>46160</c:v>
                </c:pt>
                <c:pt idx="164">
                  <c:v>46161</c:v>
                </c:pt>
                <c:pt idx="165">
                  <c:v>46162</c:v>
                </c:pt>
                <c:pt idx="166">
                  <c:v>46163</c:v>
                </c:pt>
                <c:pt idx="167">
                  <c:v>46164</c:v>
                </c:pt>
                <c:pt idx="168">
                  <c:v>46165</c:v>
                </c:pt>
                <c:pt idx="169">
                  <c:v>46166</c:v>
                </c:pt>
                <c:pt idx="170">
                  <c:v>46167</c:v>
                </c:pt>
                <c:pt idx="171">
                  <c:v>46168</c:v>
                </c:pt>
                <c:pt idx="172">
                  <c:v>46169</c:v>
                </c:pt>
                <c:pt idx="173">
                  <c:v>46170</c:v>
                </c:pt>
                <c:pt idx="174">
                  <c:v>46171</c:v>
                </c:pt>
                <c:pt idx="175">
                  <c:v>46172</c:v>
                </c:pt>
                <c:pt idx="176">
                  <c:v>46173</c:v>
                </c:pt>
                <c:pt idx="177">
                  <c:v>46174</c:v>
                </c:pt>
                <c:pt idx="178">
                  <c:v>46175</c:v>
                </c:pt>
                <c:pt idx="179">
                  <c:v>46176</c:v>
                </c:pt>
                <c:pt idx="180">
                  <c:v>46177</c:v>
                </c:pt>
                <c:pt idx="181">
                  <c:v>46178</c:v>
                </c:pt>
                <c:pt idx="182">
                  <c:v>46179</c:v>
                </c:pt>
                <c:pt idx="183">
                  <c:v>46180</c:v>
                </c:pt>
                <c:pt idx="184">
                  <c:v>46181</c:v>
                </c:pt>
                <c:pt idx="185">
                  <c:v>46182</c:v>
                </c:pt>
                <c:pt idx="186">
                  <c:v>46183</c:v>
                </c:pt>
                <c:pt idx="187">
                  <c:v>46184</c:v>
                </c:pt>
                <c:pt idx="188">
                  <c:v>46185</c:v>
                </c:pt>
                <c:pt idx="189">
                  <c:v>46186</c:v>
                </c:pt>
                <c:pt idx="190">
                  <c:v>46187</c:v>
                </c:pt>
                <c:pt idx="191">
                  <c:v>46188</c:v>
                </c:pt>
                <c:pt idx="192">
                  <c:v>46189</c:v>
                </c:pt>
                <c:pt idx="193">
                  <c:v>46190</c:v>
                </c:pt>
                <c:pt idx="194">
                  <c:v>46191</c:v>
                </c:pt>
                <c:pt idx="195">
                  <c:v>46192</c:v>
                </c:pt>
                <c:pt idx="196">
                  <c:v>46193</c:v>
                </c:pt>
                <c:pt idx="197">
                  <c:v>46194</c:v>
                </c:pt>
                <c:pt idx="198">
                  <c:v>46195</c:v>
                </c:pt>
                <c:pt idx="199">
                  <c:v>46196</c:v>
                </c:pt>
                <c:pt idx="200">
                  <c:v>46197</c:v>
                </c:pt>
                <c:pt idx="201">
                  <c:v>46198</c:v>
                </c:pt>
                <c:pt idx="202">
                  <c:v>46199</c:v>
                </c:pt>
                <c:pt idx="203">
                  <c:v>46200</c:v>
                </c:pt>
                <c:pt idx="204">
                  <c:v>46201</c:v>
                </c:pt>
                <c:pt idx="205">
                  <c:v>46202</c:v>
                </c:pt>
                <c:pt idx="206">
                  <c:v>46203</c:v>
                </c:pt>
                <c:pt idx="207">
                  <c:v>46204</c:v>
                </c:pt>
                <c:pt idx="208">
                  <c:v>46205</c:v>
                </c:pt>
                <c:pt idx="209">
                  <c:v>46206</c:v>
                </c:pt>
                <c:pt idx="210">
                  <c:v>46207</c:v>
                </c:pt>
                <c:pt idx="211">
                  <c:v>46208</c:v>
                </c:pt>
                <c:pt idx="212">
                  <c:v>46209</c:v>
                </c:pt>
                <c:pt idx="213">
                  <c:v>46210</c:v>
                </c:pt>
                <c:pt idx="214">
                  <c:v>46211</c:v>
                </c:pt>
                <c:pt idx="215">
                  <c:v>46212</c:v>
                </c:pt>
                <c:pt idx="216">
                  <c:v>46213</c:v>
                </c:pt>
                <c:pt idx="217">
                  <c:v>46214</c:v>
                </c:pt>
                <c:pt idx="218">
                  <c:v>46215</c:v>
                </c:pt>
                <c:pt idx="219">
                  <c:v>46216</c:v>
                </c:pt>
                <c:pt idx="220">
                  <c:v>46217</c:v>
                </c:pt>
                <c:pt idx="221">
                  <c:v>46218</c:v>
                </c:pt>
                <c:pt idx="222">
                  <c:v>46219</c:v>
                </c:pt>
                <c:pt idx="223">
                  <c:v>46220</c:v>
                </c:pt>
                <c:pt idx="224">
                  <c:v>46221</c:v>
                </c:pt>
                <c:pt idx="225">
                  <c:v>46222</c:v>
                </c:pt>
                <c:pt idx="226">
                  <c:v>46223</c:v>
                </c:pt>
                <c:pt idx="227">
                  <c:v>46224</c:v>
                </c:pt>
                <c:pt idx="228">
                  <c:v>46225</c:v>
                </c:pt>
                <c:pt idx="229">
                  <c:v>46226</c:v>
                </c:pt>
                <c:pt idx="230">
                  <c:v>46227</c:v>
                </c:pt>
                <c:pt idx="231">
                  <c:v>46228</c:v>
                </c:pt>
                <c:pt idx="232">
                  <c:v>46229</c:v>
                </c:pt>
                <c:pt idx="233">
                  <c:v>46230</c:v>
                </c:pt>
                <c:pt idx="234">
                  <c:v>46231</c:v>
                </c:pt>
                <c:pt idx="235">
                  <c:v>46232</c:v>
                </c:pt>
                <c:pt idx="236">
                  <c:v>46233</c:v>
                </c:pt>
                <c:pt idx="237">
                  <c:v>46234</c:v>
                </c:pt>
              </c:numCache>
            </c:numRef>
          </c:cat>
          <c:val>
            <c:numRef>
              <c:f>'Count Per Day'!$K$2:$K$239</c:f>
              <c:numCache>
                <c:formatCode>#,##0</c:formatCode>
                <c:ptCount val="238"/>
                <c:pt idx="0">
                  <c:v>200000</c:v>
                </c:pt>
                <c:pt idx="1">
                  <c:v>200000</c:v>
                </c:pt>
                <c:pt idx="2">
                  <c:v>200000</c:v>
                </c:pt>
                <c:pt idx="3">
                  <c:v>200000</c:v>
                </c:pt>
                <c:pt idx="4">
                  <c:v>200000</c:v>
                </c:pt>
                <c:pt idx="5">
                  <c:v>200000</c:v>
                </c:pt>
                <c:pt idx="6">
                  <c:v>200000</c:v>
                </c:pt>
                <c:pt idx="7">
                  <c:v>200000</c:v>
                </c:pt>
                <c:pt idx="8">
                  <c:v>200000</c:v>
                </c:pt>
                <c:pt idx="9">
                  <c:v>200000</c:v>
                </c:pt>
                <c:pt idx="10">
                  <c:v>200000</c:v>
                </c:pt>
                <c:pt idx="11">
                  <c:v>200000</c:v>
                </c:pt>
                <c:pt idx="12">
                  <c:v>200000</c:v>
                </c:pt>
                <c:pt idx="13">
                  <c:v>200000</c:v>
                </c:pt>
                <c:pt idx="14">
                  <c:v>200000</c:v>
                </c:pt>
                <c:pt idx="15">
                  <c:v>200000</c:v>
                </c:pt>
                <c:pt idx="16">
                  <c:v>200000</c:v>
                </c:pt>
                <c:pt idx="17">
                  <c:v>200000</c:v>
                </c:pt>
                <c:pt idx="18">
                  <c:v>200000</c:v>
                </c:pt>
                <c:pt idx="19">
                  <c:v>200000</c:v>
                </c:pt>
                <c:pt idx="20">
                  <c:v>200000</c:v>
                </c:pt>
                <c:pt idx="21">
                  <c:v>200000</c:v>
                </c:pt>
                <c:pt idx="22">
                  <c:v>200000</c:v>
                </c:pt>
                <c:pt idx="23">
                  <c:v>200000</c:v>
                </c:pt>
                <c:pt idx="24">
                  <c:v>200000</c:v>
                </c:pt>
                <c:pt idx="25">
                  <c:v>200000</c:v>
                </c:pt>
                <c:pt idx="26">
                  <c:v>200000</c:v>
                </c:pt>
                <c:pt idx="27">
                  <c:v>200000</c:v>
                </c:pt>
                <c:pt idx="28">
                  <c:v>200000</c:v>
                </c:pt>
                <c:pt idx="29">
                  <c:v>200000</c:v>
                </c:pt>
                <c:pt idx="30">
                  <c:v>200000</c:v>
                </c:pt>
                <c:pt idx="31">
                  <c:v>200000</c:v>
                </c:pt>
                <c:pt idx="32">
                  <c:v>200000</c:v>
                </c:pt>
                <c:pt idx="33">
                  <c:v>200000</c:v>
                </c:pt>
                <c:pt idx="34">
                  <c:v>200000</c:v>
                </c:pt>
                <c:pt idx="35">
                  <c:v>200000</c:v>
                </c:pt>
                <c:pt idx="36">
                  <c:v>200000</c:v>
                </c:pt>
                <c:pt idx="37">
                  <c:v>200000</c:v>
                </c:pt>
                <c:pt idx="38">
                  <c:v>200000</c:v>
                </c:pt>
                <c:pt idx="39">
                  <c:v>200000</c:v>
                </c:pt>
                <c:pt idx="40">
                  <c:v>200000</c:v>
                </c:pt>
                <c:pt idx="41">
                  <c:v>200000</c:v>
                </c:pt>
                <c:pt idx="42">
                  <c:v>200000</c:v>
                </c:pt>
                <c:pt idx="43">
                  <c:v>200000</c:v>
                </c:pt>
                <c:pt idx="44">
                  <c:v>200000</c:v>
                </c:pt>
                <c:pt idx="45">
                  <c:v>200000</c:v>
                </c:pt>
                <c:pt idx="46">
                  <c:v>200000</c:v>
                </c:pt>
                <c:pt idx="47">
                  <c:v>200000</c:v>
                </c:pt>
                <c:pt idx="48">
                  <c:v>200000</c:v>
                </c:pt>
                <c:pt idx="49">
                  <c:v>200000</c:v>
                </c:pt>
                <c:pt idx="50">
                  <c:v>200000</c:v>
                </c:pt>
                <c:pt idx="51">
                  <c:v>200000</c:v>
                </c:pt>
                <c:pt idx="52">
                  <c:v>200000</c:v>
                </c:pt>
                <c:pt idx="53">
                  <c:v>200000</c:v>
                </c:pt>
                <c:pt idx="54">
                  <c:v>200000</c:v>
                </c:pt>
                <c:pt idx="55">
                  <c:v>200000</c:v>
                </c:pt>
                <c:pt idx="56">
                  <c:v>200000</c:v>
                </c:pt>
                <c:pt idx="57">
                  <c:v>200000</c:v>
                </c:pt>
                <c:pt idx="58">
                  <c:v>200000</c:v>
                </c:pt>
                <c:pt idx="59">
                  <c:v>200000</c:v>
                </c:pt>
                <c:pt idx="60">
                  <c:v>200000</c:v>
                </c:pt>
                <c:pt idx="61">
                  <c:v>200000</c:v>
                </c:pt>
                <c:pt idx="62">
                  <c:v>200000</c:v>
                </c:pt>
                <c:pt idx="63">
                  <c:v>200000</c:v>
                </c:pt>
                <c:pt idx="64">
                  <c:v>200000</c:v>
                </c:pt>
                <c:pt idx="65">
                  <c:v>200000</c:v>
                </c:pt>
                <c:pt idx="66">
                  <c:v>200000</c:v>
                </c:pt>
                <c:pt idx="67">
                  <c:v>200000</c:v>
                </c:pt>
                <c:pt idx="68">
                  <c:v>200000</c:v>
                </c:pt>
                <c:pt idx="69">
                  <c:v>200000</c:v>
                </c:pt>
                <c:pt idx="70">
                  <c:v>200000</c:v>
                </c:pt>
                <c:pt idx="71">
                  <c:v>200000</c:v>
                </c:pt>
                <c:pt idx="72">
                  <c:v>200000</c:v>
                </c:pt>
                <c:pt idx="73">
                  <c:v>200000</c:v>
                </c:pt>
                <c:pt idx="74">
                  <c:v>200000</c:v>
                </c:pt>
                <c:pt idx="75">
                  <c:v>200000</c:v>
                </c:pt>
                <c:pt idx="76">
                  <c:v>200000</c:v>
                </c:pt>
                <c:pt idx="77">
                  <c:v>200000</c:v>
                </c:pt>
                <c:pt idx="78">
                  <c:v>200000</c:v>
                </c:pt>
                <c:pt idx="79">
                  <c:v>200000</c:v>
                </c:pt>
                <c:pt idx="80">
                  <c:v>200000</c:v>
                </c:pt>
                <c:pt idx="81">
                  <c:v>200000</c:v>
                </c:pt>
                <c:pt idx="82">
                  <c:v>200000</c:v>
                </c:pt>
                <c:pt idx="83">
                  <c:v>200000</c:v>
                </c:pt>
                <c:pt idx="84">
                  <c:v>200000</c:v>
                </c:pt>
                <c:pt idx="85">
                  <c:v>200000</c:v>
                </c:pt>
                <c:pt idx="86">
                  <c:v>200000</c:v>
                </c:pt>
                <c:pt idx="87">
                  <c:v>200000</c:v>
                </c:pt>
                <c:pt idx="88">
                  <c:v>200000</c:v>
                </c:pt>
                <c:pt idx="89">
                  <c:v>200000</c:v>
                </c:pt>
                <c:pt idx="90">
                  <c:v>200000</c:v>
                </c:pt>
                <c:pt idx="91">
                  <c:v>200000</c:v>
                </c:pt>
                <c:pt idx="92">
                  <c:v>200000</c:v>
                </c:pt>
                <c:pt idx="93">
                  <c:v>200000</c:v>
                </c:pt>
                <c:pt idx="94">
                  <c:v>200000</c:v>
                </c:pt>
                <c:pt idx="95">
                  <c:v>200000</c:v>
                </c:pt>
                <c:pt idx="96">
                  <c:v>200000</c:v>
                </c:pt>
                <c:pt idx="97">
                  <c:v>200000</c:v>
                </c:pt>
                <c:pt idx="98">
                  <c:v>200000</c:v>
                </c:pt>
                <c:pt idx="99">
                  <c:v>200000</c:v>
                </c:pt>
                <c:pt idx="100">
                  <c:v>200000</c:v>
                </c:pt>
                <c:pt idx="101">
                  <c:v>200000</c:v>
                </c:pt>
                <c:pt idx="102">
                  <c:v>200000</c:v>
                </c:pt>
                <c:pt idx="103">
                  <c:v>200000</c:v>
                </c:pt>
                <c:pt idx="104">
                  <c:v>200000</c:v>
                </c:pt>
                <c:pt idx="105">
                  <c:v>200000</c:v>
                </c:pt>
                <c:pt idx="106">
                  <c:v>200000</c:v>
                </c:pt>
                <c:pt idx="107">
                  <c:v>200000</c:v>
                </c:pt>
                <c:pt idx="108">
                  <c:v>200000</c:v>
                </c:pt>
                <c:pt idx="109">
                  <c:v>200000</c:v>
                </c:pt>
                <c:pt idx="110">
                  <c:v>200000</c:v>
                </c:pt>
                <c:pt idx="111">
                  <c:v>200000</c:v>
                </c:pt>
                <c:pt idx="112">
                  <c:v>200000</c:v>
                </c:pt>
                <c:pt idx="113">
                  <c:v>200000</c:v>
                </c:pt>
                <c:pt idx="114">
                  <c:v>200000</c:v>
                </c:pt>
                <c:pt idx="115">
                  <c:v>200000</c:v>
                </c:pt>
                <c:pt idx="116">
                  <c:v>200000</c:v>
                </c:pt>
                <c:pt idx="117">
                  <c:v>200000</c:v>
                </c:pt>
                <c:pt idx="118">
                  <c:v>200000</c:v>
                </c:pt>
                <c:pt idx="119">
                  <c:v>200000</c:v>
                </c:pt>
                <c:pt idx="120">
                  <c:v>200000</c:v>
                </c:pt>
                <c:pt idx="121">
                  <c:v>200000</c:v>
                </c:pt>
                <c:pt idx="122">
                  <c:v>200000</c:v>
                </c:pt>
                <c:pt idx="123">
                  <c:v>200000</c:v>
                </c:pt>
                <c:pt idx="124">
                  <c:v>200000</c:v>
                </c:pt>
                <c:pt idx="125">
                  <c:v>200000</c:v>
                </c:pt>
                <c:pt idx="126">
                  <c:v>200000</c:v>
                </c:pt>
                <c:pt idx="127">
                  <c:v>200000</c:v>
                </c:pt>
                <c:pt idx="128">
                  <c:v>200000</c:v>
                </c:pt>
                <c:pt idx="129">
                  <c:v>200000</c:v>
                </c:pt>
                <c:pt idx="130">
                  <c:v>200000</c:v>
                </c:pt>
                <c:pt idx="131">
                  <c:v>200000</c:v>
                </c:pt>
                <c:pt idx="132">
                  <c:v>200000</c:v>
                </c:pt>
                <c:pt idx="133">
                  <c:v>200000</c:v>
                </c:pt>
                <c:pt idx="134">
                  <c:v>200000</c:v>
                </c:pt>
                <c:pt idx="135">
                  <c:v>200000</c:v>
                </c:pt>
                <c:pt idx="136">
                  <c:v>200000</c:v>
                </c:pt>
                <c:pt idx="137">
                  <c:v>200000</c:v>
                </c:pt>
                <c:pt idx="138">
                  <c:v>200000</c:v>
                </c:pt>
                <c:pt idx="139">
                  <c:v>200000</c:v>
                </c:pt>
                <c:pt idx="140">
                  <c:v>200000</c:v>
                </c:pt>
                <c:pt idx="141">
                  <c:v>200000</c:v>
                </c:pt>
                <c:pt idx="142">
                  <c:v>200000</c:v>
                </c:pt>
                <c:pt idx="143">
                  <c:v>200000</c:v>
                </c:pt>
                <c:pt idx="144">
                  <c:v>200000</c:v>
                </c:pt>
                <c:pt idx="145">
                  <c:v>200000</c:v>
                </c:pt>
                <c:pt idx="146">
                  <c:v>200000</c:v>
                </c:pt>
                <c:pt idx="147">
                  <c:v>200000</c:v>
                </c:pt>
                <c:pt idx="148">
                  <c:v>200000</c:v>
                </c:pt>
                <c:pt idx="149">
                  <c:v>200000</c:v>
                </c:pt>
                <c:pt idx="150">
                  <c:v>200000</c:v>
                </c:pt>
                <c:pt idx="151">
                  <c:v>200000</c:v>
                </c:pt>
                <c:pt idx="152">
                  <c:v>200000</c:v>
                </c:pt>
                <c:pt idx="153">
                  <c:v>200000</c:v>
                </c:pt>
                <c:pt idx="154">
                  <c:v>200000</c:v>
                </c:pt>
                <c:pt idx="155">
                  <c:v>200000</c:v>
                </c:pt>
                <c:pt idx="156">
                  <c:v>200000</c:v>
                </c:pt>
                <c:pt idx="157">
                  <c:v>200000</c:v>
                </c:pt>
                <c:pt idx="158">
                  <c:v>200000</c:v>
                </c:pt>
                <c:pt idx="159">
                  <c:v>200000</c:v>
                </c:pt>
                <c:pt idx="160">
                  <c:v>200000</c:v>
                </c:pt>
                <c:pt idx="161">
                  <c:v>200000</c:v>
                </c:pt>
                <c:pt idx="162">
                  <c:v>200000</c:v>
                </c:pt>
                <c:pt idx="163">
                  <c:v>200000</c:v>
                </c:pt>
                <c:pt idx="164">
                  <c:v>200000</c:v>
                </c:pt>
                <c:pt idx="165">
                  <c:v>200000</c:v>
                </c:pt>
                <c:pt idx="166">
                  <c:v>200000</c:v>
                </c:pt>
                <c:pt idx="167">
                  <c:v>200000</c:v>
                </c:pt>
                <c:pt idx="168">
                  <c:v>200000</c:v>
                </c:pt>
                <c:pt idx="169">
                  <c:v>200000</c:v>
                </c:pt>
                <c:pt idx="170">
                  <c:v>200000</c:v>
                </c:pt>
                <c:pt idx="171">
                  <c:v>200000</c:v>
                </c:pt>
                <c:pt idx="172">
                  <c:v>200000</c:v>
                </c:pt>
                <c:pt idx="173">
                  <c:v>200000</c:v>
                </c:pt>
                <c:pt idx="174">
                  <c:v>200000</c:v>
                </c:pt>
                <c:pt idx="175">
                  <c:v>200000</c:v>
                </c:pt>
                <c:pt idx="176">
                  <c:v>200000</c:v>
                </c:pt>
                <c:pt idx="177">
                  <c:v>200000</c:v>
                </c:pt>
                <c:pt idx="178">
                  <c:v>200000</c:v>
                </c:pt>
                <c:pt idx="179">
                  <c:v>200000</c:v>
                </c:pt>
                <c:pt idx="180">
                  <c:v>200000</c:v>
                </c:pt>
                <c:pt idx="181">
                  <c:v>200000</c:v>
                </c:pt>
                <c:pt idx="182">
                  <c:v>200000</c:v>
                </c:pt>
                <c:pt idx="183">
                  <c:v>200000</c:v>
                </c:pt>
                <c:pt idx="184">
                  <c:v>200000</c:v>
                </c:pt>
                <c:pt idx="185">
                  <c:v>200000</c:v>
                </c:pt>
                <c:pt idx="186">
                  <c:v>200000</c:v>
                </c:pt>
                <c:pt idx="187">
                  <c:v>200000</c:v>
                </c:pt>
                <c:pt idx="188">
                  <c:v>200000</c:v>
                </c:pt>
                <c:pt idx="189">
                  <c:v>200000</c:v>
                </c:pt>
                <c:pt idx="190">
                  <c:v>200000</c:v>
                </c:pt>
                <c:pt idx="191">
                  <c:v>200000</c:v>
                </c:pt>
                <c:pt idx="192">
                  <c:v>200000</c:v>
                </c:pt>
                <c:pt idx="193">
                  <c:v>200000</c:v>
                </c:pt>
                <c:pt idx="194">
                  <c:v>200000</c:v>
                </c:pt>
                <c:pt idx="195">
                  <c:v>200000</c:v>
                </c:pt>
                <c:pt idx="196">
                  <c:v>200000</c:v>
                </c:pt>
                <c:pt idx="197">
                  <c:v>200000</c:v>
                </c:pt>
                <c:pt idx="198">
                  <c:v>200000</c:v>
                </c:pt>
                <c:pt idx="199">
                  <c:v>200000</c:v>
                </c:pt>
                <c:pt idx="200">
                  <c:v>200000</c:v>
                </c:pt>
                <c:pt idx="201">
                  <c:v>200000</c:v>
                </c:pt>
                <c:pt idx="202">
                  <c:v>200000</c:v>
                </c:pt>
                <c:pt idx="203">
                  <c:v>200000</c:v>
                </c:pt>
                <c:pt idx="204">
                  <c:v>200000</c:v>
                </c:pt>
                <c:pt idx="205">
                  <c:v>200000</c:v>
                </c:pt>
                <c:pt idx="206">
                  <c:v>200000</c:v>
                </c:pt>
                <c:pt idx="207">
                  <c:v>200000</c:v>
                </c:pt>
                <c:pt idx="208">
                  <c:v>200000</c:v>
                </c:pt>
                <c:pt idx="209">
                  <c:v>200000</c:v>
                </c:pt>
                <c:pt idx="210">
                  <c:v>200000</c:v>
                </c:pt>
                <c:pt idx="211">
                  <c:v>200000</c:v>
                </c:pt>
                <c:pt idx="212">
                  <c:v>200000</c:v>
                </c:pt>
                <c:pt idx="213">
                  <c:v>200000</c:v>
                </c:pt>
                <c:pt idx="214">
                  <c:v>200000</c:v>
                </c:pt>
                <c:pt idx="215">
                  <c:v>200000</c:v>
                </c:pt>
                <c:pt idx="216">
                  <c:v>200000</c:v>
                </c:pt>
                <c:pt idx="217">
                  <c:v>200000</c:v>
                </c:pt>
                <c:pt idx="218">
                  <c:v>200000</c:v>
                </c:pt>
                <c:pt idx="219">
                  <c:v>200000</c:v>
                </c:pt>
                <c:pt idx="220">
                  <c:v>200000</c:v>
                </c:pt>
                <c:pt idx="221">
                  <c:v>200000</c:v>
                </c:pt>
                <c:pt idx="222">
                  <c:v>200000</c:v>
                </c:pt>
                <c:pt idx="223">
                  <c:v>200000</c:v>
                </c:pt>
                <c:pt idx="224">
                  <c:v>200000</c:v>
                </c:pt>
                <c:pt idx="225">
                  <c:v>200000</c:v>
                </c:pt>
                <c:pt idx="226">
                  <c:v>200000</c:v>
                </c:pt>
                <c:pt idx="227">
                  <c:v>200000</c:v>
                </c:pt>
                <c:pt idx="228">
                  <c:v>200000</c:v>
                </c:pt>
                <c:pt idx="229">
                  <c:v>200000</c:v>
                </c:pt>
                <c:pt idx="230">
                  <c:v>200000</c:v>
                </c:pt>
                <c:pt idx="231">
                  <c:v>200000</c:v>
                </c:pt>
                <c:pt idx="232">
                  <c:v>200000</c:v>
                </c:pt>
                <c:pt idx="233">
                  <c:v>200000</c:v>
                </c:pt>
                <c:pt idx="234">
                  <c:v>200000</c:v>
                </c:pt>
                <c:pt idx="235">
                  <c:v>200000</c:v>
                </c:pt>
                <c:pt idx="236">
                  <c:v>200000</c:v>
                </c:pt>
                <c:pt idx="237">
                  <c:v>200000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F015-4D62-8B05-00C94F2FE9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3210576"/>
        <c:axId val="273209136"/>
      </c:lineChart>
      <c:dateAx>
        <c:axId val="630831296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0826016"/>
        <c:crosses val="autoZero"/>
        <c:auto val="1"/>
        <c:lblOffset val="100"/>
        <c:baseTimeUnit val="days"/>
        <c:majorUnit val="1"/>
        <c:majorTimeUnit val="months"/>
      </c:dateAx>
      <c:valAx>
        <c:axId val="630826016"/>
        <c:scaling>
          <c:orientation val="minMax"/>
          <c:max val="28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 b="0" i="0" u="none" strike="noStrike" kern="1200" baseline="0"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</a:rPr>
                  <a:t>Average Daily PTP Bids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0831296"/>
        <c:crosses val="autoZero"/>
        <c:crossBetween val="between"/>
      </c:valAx>
      <c:valAx>
        <c:axId val="273209136"/>
        <c:scaling>
          <c:orientation val="minMax"/>
          <c:max val="280000"/>
          <c:min val="0"/>
        </c:scaling>
        <c:delete val="1"/>
        <c:axPos val="r"/>
        <c:numFmt formatCode="#,##0" sourceLinked="1"/>
        <c:majorTickMark val="out"/>
        <c:minorTickMark val="none"/>
        <c:tickLblPos val="nextTo"/>
        <c:crossAx val="273210576"/>
        <c:crosses val="max"/>
        <c:crossBetween val="between"/>
      </c:valAx>
      <c:dateAx>
        <c:axId val="273210576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273209136"/>
        <c:crosses val="autoZero"/>
        <c:auto val="1"/>
        <c:lblOffset val="100"/>
        <c:baseTimeUnit val="days"/>
      </c:date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Average Daily PTPs,</a:t>
            </a:r>
            <a:r>
              <a:rPr lang="en-US" baseline="0"/>
              <a:t> Categorized, by CP, Top 50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5"/>
          <c:order val="5"/>
          <c:tx>
            <c:strRef>
              <c:f>'Bids by CP'!$H$2</c:f>
              <c:strCache>
                <c:ptCount val="1"/>
                <c:pt idx="0">
                  <c:v>Awarded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'Bids by CP'!$B$3:$B$52</c:f>
              <c:strCache>
                <c:ptCount val="50"/>
                <c:pt idx="0">
                  <c:v>CP1</c:v>
                </c:pt>
                <c:pt idx="1">
                  <c:v>CP2</c:v>
                </c:pt>
                <c:pt idx="2">
                  <c:v>CP3</c:v>
                </c:pt>
                <c:pt idx="3">
                  <c:v>CP4</c:v>
                </c:pt>
                <c:pt idx="4">
                  <c:v>CP5</c:v>
                </c:pt>
                <c:pt idx="5">
                  <c:v>CP6</c:v>
                </c:pt>
                <c:pt idx="6">
                  <c:v>CP7</c:v>
                </c:pt>
                <c:pt idx="7">
                  <c:v>CP8</c:v>
                </c:pt>
                <c:pt idx="8">
                  <c:v>CP9</c:v>
                </c:pt>
                <c:pt idx="9">
                  <c:v>CP10</c:v>
                </c:pt>
                <c:pt idx="10">
                  <c:v>CP11</c:v>
                </c:pt>
                <c:pt idx="11">
                  <c:v>CP12</c:v>
                </c:pt>
                <c:pt idx="12">
                  <c:v>CP13</c:v>
                </c:pt>
                <c:pt idx="13">
                  <c:v>CP14</c:v>
                </c:pt>
                <c:pt idx="14">
                  <c:v>CP15</c:v>
                </c:pt>
                <c:pt idx="15">
                  <c:v>CP16</c:v>
                </c:pt>
                <c:pt idx="16">
                  <c:v>CP17</c:v>
                </c:pt>
                <c:pt idx="17">
                  <c:v>CP18</c:v>
                </c:pt>
                <c:pt idx="18">
                  <c:v>CP19</c:v>
                </c:pt>
                <c:pt idx="19">
                  <c:v>CP20</c:v>
                </c:pt>
                <c:pt idx="20">
                  <c:v>CP21</c:v>
                </c:pt>
                <c:pt idx="21">
                  <c:v>CP22</c:v>
                </c:pt>
                <c:pt idx="22">
                  <c:v>CP23</c:v>
                </c:pt>
                <c:pt idx="23">
                  <c:v>CP24</c:v>
                </c:pt>
                <c:pt idx="24">
                  <c:v>CP25</c:v>
                </c:pt>
                <c:pt idx="25">
                  <c:v>CP26</c:v>
                </c:pt>
                <c:pt idx="26">
                  <c:v>CP27</c:v>
                </c:pt>
                <c:pt idx="27">
                  <c:v>CP28</c:v>
                </c:pt>
                <c:pt idx="28">
                  <c:v>CP29</c:v>
                </c:pt>
                <c:pt idx="29">
                  <c:v>CP30</c:v>
                </c:pt>
                <c:pt idx="30">
                  <c:v>CP31</c:v>
                </c:pt>
                <c:pt idx="31">
                  <c:v>CP32</c:v>
                </c:pt>
                <c:pt idx="32">
                  <c:v>CP33</c:v>
                </c:pt>
                <c:pt idx="33">
                  <c:v>CP34</c:v>
                </c:pt>
                <c:pt idx="34">
                  <c:v>CP35</c:v>
                </c:pt>
                <c:pt idx="35">
                  <c:v>CP36</c:v>
                </c:pt>
                <c:pt idx="36">
                  <c:v>CP37</c:v>
                </c:pt>
                <c:pt idx="37">
                  <c:v>CP38</c:v>
                </c:pt>
                <c:pt idx="38">
                  <c:v>CP39</c:v>
                </c:pt>
                <c:pt idx="39">
                  <c:v>CP40</c:v>
                </c:pt>
                <c:pt idx="40">
                  <c:v>CP41</c:v>
                </c:pt>
                <c:pt idx="41">
                  <c:v>CP42</c:v>
                </c:pt>
                <c:pt idx="42">
                  <c:v>CP43</c:v>
                </c:pt>
                <c:pt idx="43">
                  <c:v>CP44</c:v>
                </c:pt>
                <c:pt idx="44">
                  <c:v>CP45</c:v>
                </c:pt>
                <c:pt idx="45">
                  <c:v>CP46</c:v>
                </c:pt>
                <c:pt idx="46">
                  <c:v>CP47</c:v>
                </c:pt>
                <c:pt idx="47">
                  <c:v>CP48</c:v>
                </c:pt>
                <c:pt idx="48">
                  <c:v>CP49</c:v>
                </c:pt>
                <c:pt idx="49">
                  <c:v>CP50</c:v>
                </c:pt>
              </c:strCache>
            </c:strRef>
          </c:cat>
          <c:val>
            <c:numRef>
              <c:f>'Bids by CP'!$H$3:$H$52</c:f>
              <c:numCache>
                <c:formatCode>#,##0</c:formatCode>
                <c:ptCount val="50"/>
                <c:pt idx="0">
                  <c:v>1984.2394957983192</c:v>
                </c:pt>
                <c:pt idx="1">
                  <c:v>4333.2815126050418</c:v>
                </c:pt>
                <c:pt idx="2">
                  <c:v>3073.4117647058824</c:v>
                </c:pt>
                <c:pt idx="3">
                  <c:v>4383.7689075630251</c:v>
                </c:pt>
                <c:pt idx="4">
                  <c:v>4765.6932773109247</c:v>
                </c:pt>
                <c:pt idx="5">
                  <c:v>2625.298319327731</c:v>
                </c:pt>
                <c:pt idx="6">
                  <c:v>3587.4411764705883</c:v>
                </c:pt>
                <c:pt idx="7">
                  <c:v>1684.7731092436975</c:v>
                </c:pt>
                <c:pt idx="8">
                  <c:v>1791.4285714285713</c:v>
                </c:pt>
                <c:pt idx="9">
                  <c:v>1593.0336134453783</c:v>
                </c:pt>
                <c:pt idx="10">
                  <c:v>3192.1176470588234</c:v>
                </c:pt>
                <c:pt idx="11">
                  <c:v>2315.8865546218485</c:v>
                </c:pt>
                <c:pt idx="12">
                  <c:v>191.07142857142858</c:v>
                </c:pt>
                <c:pt idx="13">
                  <c:v>2195.1974789915967</c:v>
                </c:pt>
                <c:pt idx="14">
                  <c:v>2706.2394957983192</c:v>
                </c:pt>
                <c:pt idx="15">
                  <c:v>514.68487394957981</c:v>
                </c:pt>
                <c:pt idx="16">
                  <c:v>2820.7394957983192</c:v>
                </c:pt>
                <c:pt idx="17">
                  <c:v>1453.4831932773109</c:v>
                </c:pt>
                <c:pt idx="18">
                  <c:v>2120.5504201680674</c:v>
                </c:pt>
                <c:pt idx="19">
                  <c:v>1134.8571428571429</c:v>
                </c:pt>
                <c:pt idx="20">
                  <c:v>1526.2436974789916</c:v>
                </c:pt>
                <c:pt idx="21">
                  <c:v>2406.5546218487393</c:v>
                </c:pt>
                <c:pt idx="22">
                  <c:v>2090.6974789915967</c:v>
                </c:pt>
                <c:pt idx="23">
                  <c:v>1621.3571428571429</c:v>
                </c:pt>
                <c:pt idx="24">
                  <c:v>2811</c:v>
                </c:pt>
                <c:pt idx="25">
                  <c:v>1126.0882352941176</c:v>
                </c:pt>
                <c:pt idx="26">
                  <c:v>1833.9579831932774</c:v>
                </c:pt>
                <c:pt idx="27">
                  <c:v>1218.1386554621849</c:v>
                </c:pt>
                <c:pt idx="28">
                  <c:v>1114.6092436974791</c:v>
                </c:pt>
                <c:pt idx="29">
                  <c:v>1857.2310924369747</c:v>
                </c:pt>
                <c:pt idx="30">
                  <c:v>1392.3907563025209</c:v>
                </c:pt>
                <c:pt idx="31">
                  <c:v>2382.4159663865548</c:v>
                </c:pt>
                <c:pt idx="32">
                  <c:v>2046.5252100840337</c:v>
                </c:pt>
                <c:pt idx="33">
                  <c:v>851.73529411764707</c:v>
                </c:pt>
                <c:pt idx="34">
                  <c:v>636.74369747899163</c:v>
                </c:pt>
                <c:pt idx="35">
                  <c:v>881.29411764705878</c:v>
                </c:pt>
                <c:pt idx="36">
                  <c:v>877.73529411764707</c:v>
                </c:pt>
                <c:pt idx="37">
                  <c:v>871.9579831932773</c:v>
                </c:pt>
                <c:pt idx="38">
                  <c:v>1232.7310924369747</c:v>
                </c:pt>
                <c:pt idx="39">
                  <c:v>1685.1344537815125</c:v>
                </c:pt>
                <c:pt idx="40">
                  <c:v>806.48319327731087</c:v>
                </c:pt>
                <c:pt idx="41">
                  <c:v>831.2100840336135</c:v>
                </c:pt>
                <c:pt idx="42">
                  <c:v>648.36974789915962</c:v>
                </c:pt>
                <c:pt idx="43">
                  <c:v>1433.0252100840337</c:v>
                </c:pt>
                <c:pt idx="44">
                  <c:v>933.60924369747897</c:v>
                </c:pt>
                <c:pt idx="45">
                  <c:v>1164.5420168067226</c:v>
                </c:pt>
                <c:pt idx="46">
                  <c:v>739.4579831932773</c:v>
                </c:pt>
                <c:pt idx="47">
                  <c:v>1363.2857142857142</c:v>
                </c:pt>
                <c:pt idx="48">
                  <c:v>853.15546218487395</c:v>
                </c:pt>
                <c:pt idx="49">
                  <c:v>550.43277310924373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00-4D0D-A86F-0803AE257A9E}"/>
            </c:ext>
          </c:extLst>
        </c:ser>
        <c:ser>
          <c:idx val="6"/>
          <c:order val="6"/>
          <c:tx>
            <c:strRef>
              <c:f>'Bids by CP'!$I$2</c:f>
              <c:strCache>
                <c:ptCount val="1"/>
                <c:pt idx="0">
                  <c:v>Unawarded, Efficient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'Bids by CP'!$B$3:$B$52</c:f>
              <c:strCache>
                <c:ptCount val="50"/>
                <c:pt idx="0">
                  <c:v>CP1</c:v>
                </c:pt>
                <c:pt idx="1">
                  <c:v>CP2</c:v>
                </c:pt>
                <c:pt idx="2">
                  <c:v>CP3</c:v>
                </c:pt>
                <c:pt idx="3">
                  <c:v>CP4</c:v>
                </c:pt>
                <c:pt idx="4">
                  <c:v>CP5</c:v>
                </c:pt>
                <c:pt idx="5">
                  <c:v>CP6</c:v>
                </c:pt>
                <c:pt idx="6">
                  <c:v>CP7</c:v>
                </c:pt>
                <c:pt idx="7">
                  <c:v>CP8</c:v>
                </c:pt>
                <c:pt idx="8">
                  <c:v>CP9</c:v>
                </c:pt>
                <c:pt idx="9">
                  <c:v>CP10</c:v>
                </c:pt>
                <c:pt idx="10">
                  <c:v>CP11</c:v>
                </c:pt>
                <c:pt idx="11">
                  <c:v>CP12</c:v>
                </c:pt>
                <c:pt idx="12">
                  <c:v>CP13</c:v>
                </c:pt>
                <c:pt idx="13">
                  <c:v>CP14</c:v>
                </c:pt>
                <c:pt idx="14">
                  <c:v>CP15</c:v>
                </c:pt>
                <c:pt idx="15">
                  <c:v>CP16</c:v>
                </c:pt>
                <c:pt idx="16">
                  <c:v>CP17</c:v>
                </c:pt>
                <c:pt idx="17">
                  <c:v>CP18</c:v>
                </c:pt>
                <c:pt idx="18">
                  <c:v>CP19</c:v>
                </c:pt>
                <c:pt idx="19">
                  <c:v>CP20</c:v>
                </c:pt>
                <c:pt idx="20">
                  <c:v>CP21</c:v>
                </c:pt>
                <c:pt idx="21">
                  <c:v>CP22</c:v>
                </c:pt>
                <c:pt idx="22">
                  <c:v>CP23</c:v>
                </c:pt>
                <c:pt idx="23">
                  <c:v>CP24</c:v>
                </c:pt>
                <c:pt idx="24">
                  <c:v>CP25</c:v>
                </c:pt>
                <c:pt idx="25">
                  <c:v>CP26</c:v>
                </c:pt>
                <c:pt idx="26">
                  <c:v>CP27</c:v>
                </c:pt>
                <c:pt idx="27">
                  <c:v>CP28</c:v>
                </c:pt>
                <c:pt idx="28">
                  <c:v>CP29</c:v>
                </c:pt>
                <c:pt idx="29">
                  <c:v>CP30</c:v>
                </c:pt>
                <c:pt idx="30">
                  <c:v>CP31</c:v>
                </c:pt>
                <c:pt idx="31">
                  <c:v>CP32</c:v>
                </c:pt>
                <c:pt idx="32">
                  <c:v>CP33</c:v>
                </c:pt>
                <c:pt idx="33">
                  <c:v>CP34</c:v>
                </c:pt>
                <c:pt idx="34">
                  <c:v>CP35</c:v>
                </c:pt>
                <c:pt idx="35">
                  <c:v>CP36</c:v>
                </c:pt>
                <c:pt idx="36">
                  <c:v>CP37</c:v>
                </c:pt>
                <c:pt idx="37">
                  <c:v>CP38</c:v>
                </c:pt>
                <c:pt idx="38">
                  <c:v>CP39</c:v>
                </c:pt>
                <c:pt idx="39">
                  <c:v>CP40</c:v>
                </c:pt>
                <c:pt idx="40">
                  <c:v>CP41</c:v>
                </c:pt>
                <c:pt idx="41">
                  <c:v>CP42</c:v>
                </c:pt>
                <c:pt idx="42">
                  <c:v>CP43</c:v>
                </c:pt>
                <c:pt idx="43">
                  <c:v>CP44</c:v>
                </c:pt>
                <c:pt idx="44">
                  <c:v>CP45</c:v>
                </c:pt>
                <c:pt idx="45">
                  <c:v>CP46</c:v>
                </c:pt>
                <c:pt idx="46">
                  <c:v>CP47</c:v>
                </c:pt>
                <c:pt idx="47">
                  <c:v>CP48</c:v>
                </c:pt>
                <c:pt idx="48">
                  <c:v>CP49</c:v>
                </c:pt>
                <c:pt idx="49">
                  <c:v>CP50</c:v>
                </c:pt>
              </c:strCache>
            </c:strRef>
          </c:cat>
          <c:val>
            <c:numRef>
              <c:f>'Bids by CP'!$I$3:$I$52</c:f>
              <c:numCache>
                <c:formatCode>#,##0</c:formatCode>
                <c:ptCount val="50"/>
                <c:pt idx="0">
                  <c:v>2102.9957983193276</c:v>
                </c:pt>
                <c:pt idx="1">
                  <c:v>577.01260504201684</c:v>
                </c:pt>
                <c:pt idx="2">
                  <c:v>1519.7142857142858</c:v>
                </c:pt>
                <c:pt idx="3">
                  <c:v>358.53781512605042</c:v>
                </c:pt>
                <c:pt idx="4">
                  <c:v>386.40336134453781</c:v>
                </c:pt>
                <c:pt idx="5">
                  <c:v>477.77731092436977</c:v>
                </c:pt>
                <c:pt idx="6">
                  <c:v>794.88235294117646</c:v>
                </c:pt>
                <c:pt idx="7">
                  <c:v>870.5840336134454</c:v>
                </c:pt>
                <c:pt idx="8">
                  <c:v>501.89915966386553</c:v>
                </c:pt>
                <c:pt idx="9">
                  <c:v>466.81932773109241</c:v>
                </c:pt>
                <c:pt idx="10">
                  <c:v>249.18067226890756</c:v>
                </c:pt>
                <c:pt idx="11">
                  <c:v>343.86974789915968</c:v>
                </c:pt>
                <c:pt idx="12">
                  <c:v>58.710084033613448</c:v>
                </c:pt>
                <c:pt idx="13">
                  <c:v>668.24369747899163</c:v>
                </c:pt>
                <c:pt idx="14">
                  <c:v>363.27310924369749</c:v>
                </c:pt>
                <c:pt idx="15">
                  <c:v>1698.953781512605</c:v>
                </c:pt>
                <c:pt idx="16">
                  <c:v>271.20168067226894</c:v>
                </c:pt>
                <c:pt idx="17">
                  <c:v>639.86554621848734</c:v>
                </c:pt>
                <c:pt idx="18">
                  <c:v>350.49579831932772</c:v>
                </c:pt>
                <c:pt idx="19">
                  <c:v>1109.40756302521</c:v>
                </c:pt>
                <c:pt idx="20">
                  <c:v>240.5420168067227</c:v>
                </c:pt>
                <c:pt idx="21">
                  <c:v>187.68907563025209</c:v>
                </c:pt>
                <c:pt idx="22">
                  <c:v>517.05462184873954</c:v>
                </c:pt>
                <c:pt idx="23">
                  <c:v>828.30252100840335</c:v>
                </c:pt>
                <c:pt idx="24">
                  <c:v>58.340336134453779</c:v>
                </c:pt>
                <c:pt idx="25">
                  <c:v>211.00840336134453</c:v>
                </c:pt>
                <c:pt idx="26">
                  <c:v>186.0420168067227</c:v>
                </c:pt>
                <c:pt idx="27">
                  <c:v>333.5420168067227</c:v>
                </c:pt>
                <c:pt idx="28">
                  <c:v>392.77731092436977</c:v>
                </c:pt>
                <c:pt idx="29">
                  <c:v>110.85714285714286</c:v>
                </c:pt>
                <c:pt idx="30">
                  <c:v>815.06302521008399</c:v>
                </c:pt>
                <c:pt idx="31">
                  <c:v>37.726890756302524</c:v>
                </c:pt>
                <c:pt idx="32">
                  <c:v>0.17226890756302521</c:v>
                </c:pt>
                <c:pt idx="33">
                  <c:v>376.07563025210084</c:v>
                </c:pt>
                <c:pt idx="34">
                  <c:v>206.29411764705881</c:v>
                </c:pt>
                <c:pt idx="35">
                  <c:v>176.07563025210084</c:v>
                </c:pt>
                <c:pt idx="36">
                  <c:v>173.88235294117646</c:v>
                </c:pt>
                <c:pt idx="37">
                  <c:v>174.49159663865547</c:v>
                </c:pt>
                <c:pt idx="38">
                  <c:v>229.84453781512605</c:v>
                </c:pt>
                <c:pt idx="39">
                  <c:v>12.214285714285714</c:v>
                </c:pt>
                <c:pt idx="40">
                  <c:v>286.44117647058823</c:v>
                </c:pt>
                <c:pt idx="41">
                  <c:v>128.37394957983193</c:v>
                </c:pt>
                <c:pt idx="42">
                  <c:v>521.02100840336129</c:v>
                </c:pt>
                <c:pt idx="43">
                  <c:v>5.9747899159663866</c:v>
                </c:pt>
                <c:pt idx="44">
                  <c:v>194.29831932773109</c:v>
                </c:pt>
                <c:pt idx="45">
                  <c:v>22.30252100840336</c:v>
                </c:pt>
                <c:pt idx="46">
                  <c:v>129.04621848739495</c:v>
                </c:pt>
                <c:pt idx="47">
                  <c:v>31.088235294117649</c:v>
                </c:pt>
                <c:pt idx="48">
                  <c:v>250.24789915966386</c:v>
                </c:pt>
                <c:pt idx="49">
                  <c:v>191.68487394957984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00-4D0D-A86F-0803AE257A9E}"/>
            </c:ext>
          </c:extLst>
        </c:ser>
        <c:ser>
          <c:idx val="7"/>
          <c:order val="7"/>
          <c:tx>
            <c:strRef>
              <c:f>'Bids by CP'!$J$2</c:f>
              <c:strCache>
                <c:ptCount val="1"/>
                <c:pt idx="0">
                  <c:v>Unawarded, Safe Harbor</c:v>
                </c:pt>
              </c:strCache>
              <c:extLst xmlns:c15="http://schemas.microsoft.com/office/drawing/2012/chart"/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'Bids by CP'!$B$3:$B$52</c:f>
              <c:strCache>
                <c:ptCount val="50"/>
                <c:pt idx="0">
                  <c:v>CP1</c:v>
                </c:pt>
                <c:pt idx="1">
                  <c:v>CP2</c:v>
                </c:pt>
                <c:pt idx="2">
                  <c:v>CP3</c:v>
                </c:pt>
                <c:pt idx="3">
                  <c:v>CP4</c:v>
                </c:pt>
                <c:pt idx="4">
                  <c:v>CP5</c:v>
                </c:pt>
                <c:pt idx="5">
                  <c:v>CP6</c:v>
                </c:pt>
                <c:pt idx="6">
                  <c:v>CP7</c:v>
                </c:pt>
                <c:pt idx="7">
                  <c:v>CP8</c:v>
                </c:pt>
                <c:pt idx="8">
                  <c:v>CP9</c:v>
                </c:pt>
                <c:pt idx="9">
                  <c:v>CP10</c:v>
                </c:pt>
                <c:pt idx="10">
                  <c:v>CP11</c:v>
                </c:pt>
                <c:pt idx="11">
                  <c:v>CP12</c:v>
                </c:pt>
                <c:pt idx="12">
                  <c:v>CP13</c:v>
                </c:pt>
                <c:pt idx="13">
                  <c:v>CP14</c:v>
                </c:pt>
                <c:pt idx="14">
                  <c:v>CP15</c:v>
                </c:pt>
                <c:pt idx="15">
                  <c:v>CP16</c:v>
                </c:pt>
                <c:pt idx="16">
                  <c:v>CP17</c:v>
                </c:pt>
                <c:pt idx="17">
                  <c:v>CP18</c:v>
                </c:pt>
                <c:pt idx="18">
                  <c:v>CP19</c:v>
                </c:pt>
                <c:pt idx="19">
                  <c:v>CP20</c:v>
                </c:pt>
                <c:pt idx="20">
                  <c:v>CP21</c:v>
                </c:pt>
                <c:pt idx="21">
                  <c:v>CP22</c:v>
                </c:pt>
                <c:pt idx="22">
                  <c:v>CP23</c:v>
                </c:pt>
                <c:pt idx="23">
                  <c:v>CP24</c:v>
                </c:pt>
                <c:pt idx="24">
                  <c:v>CP25</c:v>
                </c:pt>
                <c:pt idx="25">
                  <c:v>CP26</c:v>
                </c:pt>
                <c:pt idx="26">
                  <c:v>CP27</c:v>
                </c:pt>
                <c:pt idx="27">
                  <c:v>CP28</c:v>
                </c:pt>
                <c:pt idx="28">
                  <c:v>CP29</c:v>
                </c:pt>
                <c:pt idx="29">
                  <c:v>CP30</c:v>
                </c:pt>
                <c:pt idx="30">
                  <c:v>CP31</c:v>
                </c:pt>
                <c:pt idx="31">
                  <c:v>CP32</c:v>
                </c:pt>
                <c:pt idx="32">
                  <c:v>CP33</c:v>
                </c:pt>
                <c:pt idx="33">
                  <c:v>CP34</c:v>
                </c:pt>
                <c:pt idx="34">
                  <c:v>CP35</c:v>
                </c:pt>
                <c:pt idx="35">
                  <c:v>CP36</c:v>
                </c:pt>
                <c:pt idx="36">
                  <c:v>CP37</c:v>
                </c:pt>
                <c:pt idx="37">
                  <c:v>CP38</c:v>
                </c:pt>
                <c:pt idx="38">
                  <c:v>CP39</c:v>
                </c:pt>
                <c:pt idx="39">
                  <c:v>CP40</c:v>
                </c:pt>
                <c:pt idx="40">
                  <c:v>CP41</c:v>
                </c:pt>
                <c:pt idx="41">
                  <c:v>CP42</c:v>
                </c:pt>
                <c:pt idx="42">
                  <c:v>CP43</c:v>
                </c:pt>
                <c:pt idx="43">
                  <c:v>CP44</c:v>
                </c:pt>
                <c:pt idx="44">
                  <c:v>CP45</c:v>
                </c:pt>
                <c:pt idx="45">
                  <c:v>CP46</c:v>
                </c:pt>
                <c:pt idx="46">
                  <c:v>CP47</c:v>
                </c:pt>
                <c:pt idx="47">
                  <c:v>CP48</c:v>
                </c:pt>
                <c:pt idx="48">
                  <c:v>CP49</c:v>
                </c:pt>
                <c:pt idx="49">
                  <c:v>CP50</c:v>
                </c:pt>
              </c:strCache>
              <c:extLst xmlns:c15="http://schemas.microsoft.com/office/drawing/2012/chart"/>
            </c:strRef>
          </c:cat>
          <c:val>
            <c:numRef>
              <c:f>'Bids by CP'!$J$3:$J$52</c:f>
              <c:numCache>
                <c:formatCode>#,##0</c:formatCode>
                <c:ptCount val="50"/>
                <c:pt idx="0">
                  <c:v>351.75210084033614</c:v>
                </c:pt>
                <c:pt idx="1">
                  <c:v>1030.2731092436975</c:v>
                </c:pt>
                <c:pt idx="2">
                  <c:v>365.49579831932772</c:v>
                </c:pt>
                <c:pt idx="3">
                  <c:v>592.44117647058829</c:v>
                </c:pt>
                <c:pt idx="4">
                  <c:v>672.65546218487395</c:v>
                </c:pt>
                <c:pt idx="5">
                  <c:v>675.88655462184875</c:v>
                </c:pt>
                <c:pt idx="6">
                  <c:v>577.60924369747897</c:v>
                </c:pt>
                <c:pt idx="7">
                  <c:v>398.94117647058823</c:v>
                </c:pt>
                <c:pt idx="8">
                  <c:v>1465.3193277310925</c:v>
                </c:pt>
                <c:pt idx="9">
                  <c:v>827.77310924369749</c:v>
                </c:pt>
                <c:pt idx="10">
                  <c:v>447.11764705882354</c:v>
                </c:pt>
                <c:pt idx="11">
                  <c:v>716.2100840336135</c:v>
                </c:pt>
                <c:pt idx="12">
                  <c:v>138.45378151260505</c:v>
                </c:pt>
                <c:pt idx="13">
                  <c:v>399.50420168067228</c:v>
                </c:pt>
                <c:pt idx="14">
                  <c:v>243.00420168067228</c:v>
                </c:pt>
                <c:pt idx="15">
                  <c:v>46.957983193277308</c:v>
                </c:pt>
                <c:pt idx="16">
                  <c:v>528.0420168067227</c:v>
                </c:pt>
                <c:pt idx="17">
                  <c:v>313.48319327731093</c:v>
                </c:pt>
                <c:pt idx="18">
                  <c:v>377.40336134453781</c:v>
                </c:pt>
                <c:pt idx="19">
                  <c:v>117.35714285714286</c:v>
                </c:pt>
                <c:pt idx="20">
                  <c:v>117.87394957983193</c:v>
                </c:pt>
                <c:pt idx="21">
                  <c:v>386.94117647058823</c:v>
                </c:pt>
                <c:pt idx="22">
                  <c:v>98.487394957983199</c:v>
                </c:pt>
                <c:pt idx="23">
                  <c:v>278.9579831932773</c:v>
                </c:pt>
                <c:pt idx="24">
                  <c:v>77.088235294117652</c:v>
                </c:pt>
                <c:pt idx="25">
                  <c:v>814.55462184873954</c:v>
                </c:pt>
                <c:pt idx="26">
                  <c:v>358.51260504201679</c:v>
                </c:pt>
                <c:pt idx="27">
                  <c:v>120.10084033613445</c:v>
                </c:pt>
                <c:pt idx="28">
                  <c:v>74.361344537815128</c:v>
                </c:pt>
                <c:pt idx="29">
                  <c:v>237.91176470588235</c:v>
                </c:pt>
                <c:pt idx="30">
                  <c:v>11.932773109243698</c:v>
                </c:pt>
                <c:pt idx="31">
                  <c:v>41.62605042016807</c:v>
                </c:pt>
                <c:pt idx="32">
                  <c:v>0.14705882352941177</c:v>
                </c:pt>
                <c:pt idx="33">
                  <c:v>93.142857142857139</c:v>
                </c:pt>
                <c:pt idx="34">
                  <c:v>339.44117647058823</c:v>
                </c:pt>
                <c:pt idx="35">
                  <c:v>267.03781512605042</c:v>
                </c:pt>
                <c:pt idx="36">
                  <c:v>267.24369747899158</c:v>
                </c:pt>
                <c:pt idx="37">
                  <c:v>265.18907563025209</c:v>
                </c:pt>
                <c:pt idx="38">
                  <c:v>134.60504201680672</c:v>
                </c:pt>
                <c:pt idx="39">
                  <c:v>11.071428571428571</c:v>
                </c:pt>
                <c:pt idx="40">
                  <c:v>76.71848739495799</c:v>
                </c:pt>
                <c:pt idx="41">
                  <c:v>337.62605042016804</c:v>
                </c:pt>
                <c:pt idx="42">
                  <c:v>69.672268907563023</c:v>
                </c:pt>
                <c:pt idx="43">
                  <c:v>7.5168067226890756</c:v>
                </c:pt>
                <c:pt idx="44">
                  <c:v>108.27731092436974</c:v>
                </c:pt>
                <c:pt idx="45">
                  <c:v>24.613445378151262</c:v>
                </c:pt>
                <c:pt idx="46">
                  <c:v>370.39075630252103</c:v>
                </c:pt>
                <c:pt idx="47">
                  <c:v>21.1218487394958</c:v>
                </c:pt>
                <c:pt idx="48">
                  <c:v>92.764705882352942</c:v>
                </c:pt>
                <c:pt idx="49">
                  <c:v>139.26470588235293</c:v>
                </c:pt>
              </c:numCache>
              <c:extLst xmlns:c15="http://schemas.microsoft.com/office/drawing/2012/chart"/>
            </c:numRef>
          </c:val>
          <c:extLst>
            <c:ext xmlns:c16="http://schemas.microsoft.com/office/drawing/2014/chart" uri="{C3380CC4-5D6E-409C-BE32-E72D297353CC}">
              <c16:uniqueId val="{00000002-D900-4D0D-A86F-0803AE257A9E}"/>
            </c:ext>
          </c:extLst>
        </c:ser>
        <c:ser>
          <c:idx val="8"/>
          <c:order val="8"/>
          <c:tx>
            <c:strRef>
              <c:f>'Bids by CP'!$K$2</c:f>
              <c:strCache>
                <c:ptCount val="1"/>
                <c:pt idx="0">
                  <c:v>Unawarded, Inefficient</c:v>
                </c:pt>
              </c:strCache>
              <c:extLst xmlns:c15="http://schemas.microsoft.com/office/drawing/2012/chart"/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'Bids by CP'!$B$3:$B$52</c:f>
              <c:strCache>
                <c:ptCount val="50"/>
                <c:pt idx="0">
                  <c:v>CP1</c:v>
                </c:pt>
                <c:pt idx="1">
                  <c:v>CP2</c:v>
                </c:pt>
                <c:pt idx="2">
                  <c:v>CP3</c:v>
                </c:pt>
                <c:pt idx="3">
                  <c:v>CP4</c:v>
                </c:pt>
                <c:pt idx="4">
                  <c:v>CP5</c:v>
                </c:pt>
                <c:pt idx="5">
                  <c:v>CP6</c:v>
                </c:pt>
                <c:pt idx="6">
                  <c:v>CP7</c:v>
                </c:pt>
                <c:pt idx="7">
                  <c:v>CP8</c:v>
                </c:pt>
                <c:pt idx="8">
                  <c:v>CP9</c:v>
                </c:pt>
                <c:pt idx="9">
                  <c:v>CP10</c:v>
                </c:pt>
                <c:pt idx="10">
                  <c:v>CP11</c:v>
                </c:pt>
                <c:pt idx="11">
                  <c:v>CP12</c:v>
                </c:pt>
                <c:pt idx="12">
                  <c:v>CP13</c:v>
                </c:pt>
                <c:pt idx="13">
                  <c:v>CP14</c:v>
                </c:pt>
                <c:pt idx="14">
                  <c:v>CP15</c:v>
                </c:pt>
                <c:pt idx="15">
                  <c:v>CP16</c:v>
                </c:pt>
                <c:pt idx="16">
                  <c:v>CP17</c:v>
                </c:pt>
                <c:pt idx="17">
                  <c:v>CP18</c:v>
                </c:pt>
                <c:pt idx="18">
                  <c:v>CP19</c:v>
                </c:pt>
                <c:pt idx="19">
                  <c:v>CP20</c:v>
                </c:pt>
                <c:pt idx="20">
                  <c:v>CP21</c:v>
                </c:pt>
                <c:pt idx="21">
                  <c:v>CP22</c:v>
                </c:pt>
                <c:pt idx="22">
                  <c:v>CP23</c:v>
                </c:pt>
                <c:pt idx="23">
                  <c:v>CP24</c:v>
                </c:pt>
                <c:pt idx="24">
                  <c:v>CP25</c:v>
                </c:pt>
                <c:pt idx="25">
                  <c:v>CP26</c:v>
                </c:pt>
                <c:pt idx="26">
                  <c:v>CP27</c:v>
                </c:pt>
                <c:pt idx="27">
                  <c:v>CP28</c:v>
                </c:pt>
                <c:pt idx="28">
                  <c:v>CP29</c:v>
                </c:pt>
                <c:pt idx="29">
                  <c:v>CP30</c:v>
                </c:pt>
                <c:pt idx="30">
                  <c:v>CP31</c:v>
                </c:pt>
                <c:pt idx="31">
                  <c:v>CP32</c:v>
                </c:pt>
                <c:pt idx="32">
                  <c:v>CP33</c:v>
                </c:pt>
                <c:pt idx="33">
                  <c:v>CP34</c:v>
                </c:pt>
                <c:pt idx="34">
                  <c:v>CP35</c:v>
                </c:pt>
                <c:pt idx="35">
                  <c:v>CP36</c:v>
                </c:pt>
                <c:pt idx="36">
                  <c:v>CP37</c:v>
                </c:pt>
                <c:pt idx="37">
                  <c:v>CP38</c:v>
                </c:pt>
                <c:pt idx="38">
                  <c:v>CP39</c:v>
                </c:pt>
                <c:pt idx="39">
                  <c:v>CP40</c:v>
                </c:pt>
                <c:pt idx="40">
                  <c:v>CP41</c:v>
                </c:pt>
                <c:pt idx="41">
                  <c:v>CP42</c:v>
                </c:pt>
                <c:pt idx="42">
                  <c:v>CP43</c:v>
                </c:pt>
                <c:pt idx="43">
                  <c:v>CP44</c:v>
                </c:pt>
                <c:pt idx="44">
                  <c:v>CP45</c:v>
                </c:pt>
                <c:pt idx="45">
                  <c:v>CP46</c:v>
                </c:pt>
                <c:pt idx="46">
                  <c:v>CP47</c:v>
                </c:pt>
                <c:pt idx="47">
                  <c:v>CP48</c:v>
                </c:pt>
                <c:pt idx="48">
                  <c:v>CP49</c:v>
                </c:pt>
                <c:pt idx="49">
                  <c:v>CP50</c:v>
                </c:pt>
              </c:strCache>
              <c:extLst xmlns:c15="http://schemas.microsoft.com/office/drawing/2012/chart"/>
            </c:strRef>
          </c:cat>
          <c:val>
            <c:numRef>
              <c:f>'Bids by CP'!$K$3:$K$52</c:f>
              <c:numCache>
                <c:formatCode>#,##0</c:formatCode>
                <c:ptCount val="50"/>
                <c:pt idx="0">
                  <c:v>3906.1974789915967</c:v>
                </c:pt>
                <c:pt idx="1">
                  <c:v>2025.7521008403362</c:v>
                </c:pt>
                <c:pt idx="2">
                  <c:v>2127.8739495798318</c:v>
                </c:pt>
                <c:pt idx="3">
                  <c:v>617.15126050420167</c:v>
                </c:pt>
                <c:pt idx="4">
                  <c:v>102.81092436974789</c:v>
                </c:pt>
                <c:pt idx="5">
                  <c:v>1992.1176470588234</c:v>
                </c:pt>
                <c:pt idx="6">
                  <c:v>621.95378151260502</c:v>
                </c:pt>
                <c:pt idx="7">
                  <c:v>1710.1008403361345</c:v>
                </c:pt>
                <c:pt idx="8">
                  <c:v>820.04621848739498</c:v>
                </c:pt>
                <c:pt idx="9">
                  <c:v>1634.8361344537816</c:v>
                </c:pt>
                <c:pt idx="10">
                  <c:v>602.44117647058829</c:v>
                </c:pt>
                <c:pt idx="11">
                  <c:v>877.06722689075627</c:v>
                </c:pt>
                <c:pt idx="12">
                  <c:v>3779.4915966386557</c:v>
                </c:pt>
                <c:pt idx="13">
                  <c:v>827.36974789915962</c:v>
                </c:pt>
                <c:pt idx="14">
                  <c:v>711.95378151260502</c:v>
                </c:pt>
                <c:pt idx="15">
                  <c:v>1722.9705882352941</c:v>
                </c:pt>
                <c:pt idx="16">
                  <c:v>220.08403361344537</c:v>
                </c:pt>
                <c:pt idx="17">
                  <c:v>1153.7142857142858</c:v>
                </c:pt>
                <c:pt idx="18">
                  <c:v>708.53361344537814</c:v>
                </c:pt>
                <c:pt idx="19">
                  <c:v>1182.1806722689075</c:v>
                </c:pt>
                <c:pt idx="20">
                  <c:v>1514.7436974789916</c:v>
                </c:pt>
                <c:pt idx="21">
                  <c:v>324.73109243697479</c:v>
                </c:pt>
                <c:pt idx="22">
                  <c:v>556.92016806722688</c:v>
                </c:pt>
                <c:pt idx="23">
                  <c:v>465.06722689075633</c:v>
                </c:pt>
                <c:pt idx="24">
                  <c:v>28.886554621848738</c:v>
                </c:pt>
                <c:pt idx="25">
                  <c:v>760.8319327731092</c:v>
                </c:pt>
                <c:pt idx="26">
                  <c:v>448.44957983193279</c:v>
                </c:pt>
                <c:pt idx="27">
                  <c:v>1085.9369747899159</c:v>
                </c:pt>
                <c:pt idx="28">
                  <c:v>1149.2184873949579</c:v>
                </c:pt>
                <c:pt idx="29">
                  <c:v>356.10924369747897</c:v>
                </c:pt>
                <c:pt idx="30">
                  <c:v>337.281512605042</c:v>
                </c:pt>
                <c:pt idx="31">
                  <c:v>19.193277310924369</c:v>
                </c:pt>
                <c:pt idx="32">
                  <c:v>3.5126050420168067</c:v>
                </c:pt>
                <c:pt idx="33">
                  <c:v>719.16386554621852</c:v>
                </c:pt>
                <c:pt idx="34">
                  <c:v>655.62184873949582</c:v>
                </c:pt>
                <c:pt idx="35">
                  <c:v>498.97058823529414</c:v>
                </c:pt>
                <c:pt idx="36">
                  <c:v>495.11764705882354</c:v>
                </c:pt>
                <c:pt idx="37">
                  <c:v>500.57983193277312</c:v>
                </c:pt>
                <c:pt idx="38">
                  <c:v>182.30252100840337</c:v>
                </c:pt>
                <c:pt idx="39">
                  <c:v>49.462184873949582</c:v>
                </c:pt>
                <c:pt idx="40">
                  <c:v>579.93697478991601</c:v>
                </c:pt>
                <c:pt idx="41">
                  <c:v>430.30672268907563</c:v>
                </c:pt>
                <c:pt idx="42">
                  <c:v>423.53781512605042</c:v>
                </c:pt>
                <c:pt idx="43">
                  <c:v>88.042016806722685</c:v>
                </c:pt>
                <c:pt idx="44">
                  <c:v>297.43697478991595</c:v>
                </c:pt>
                <c:pt idx="45">
                  <c:v>271.79831932773106</c:v>
                </c:pt>
                <c:pt idx="46">
                  <c:v>226.69327731092437</c:v>
                </c:pt>
                <c:pt idx="47">
                  <c:v>6.1302521008403366</c:v>
                </c:pt>
                <c:pt idx="48">
                  <c:v>209.69747899159663</c:v>
                </c:pt>
                <c:pt idx="49">
                  <c:v>507.04621848739498</c:v>
                </c:pt>
              </c:numCache>
              <c:extLst xmlns:c15="http://schemas.microsoft.com/office/drawing/2012/chart"/>
            </c:numRef>
          </c:val>
          <c:extLst>
            <c:ext xmlns:c16="http://schemas.microsoft.com/office/drawing/2014/chart" uri="{C3380CC4-5D6E-409C-BE32-E72D297353CC}">
              <c16:uniqueId val="{00000003-D900-4D0D-A86F-0803AE257A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100"/>
        <c:axId val="458501728"/>
        <c:axId val="458507008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'Bids by CP'!$C$2</c15:sqref>
                        </c15:formulaRef>
                      </c:ext>
                    </c:extLst>
                    <c:strCache>
                      <c:ptCount val="1"/>
                      <c:pt idx="0">
                        <c:v>ABS Thresh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'Bids by CP'!$B$3:$B$52</c15:sqref>
                        </c15:formulaRef>
                      </c:ext>
                    </c:extLst>
                    <c:strCache>
                      <c:ptCount val="50"/>
                      <c:pt idx="0">
                        <c:v>CP1</c:v>
                      </c:pt>
                      <c:pt idx="1">
                        <c:v>CP2</c:v>
                      </c:pt>
                      <c:pt idx="2">
                        <c:v>CP3</c:v>
                      </c:pt>
                      <c:pt idx="3">
                        <c:v>CP4</c:v>
                      </c:pt>
                      <c:pt idx="4">
                        <c:v>CP5</c:v>
                      </c:pt>
                      <c:pt idx="5">
                        <c:v>CP6</c:v>
                      </c:pt>
                      <c:pt idx="6">
                        <c:v>CP7</c:v>
                      </c:pt>
                      <c:pt idx="7">
                        <c:v>CP8</c:v>
                      </c:pt>
                      <c:pt idx="8">
                        <c:v>CP9</c:v>
                      </c:pt>
                      <c:pt idx="9">
                        <c:v>CP10</c:v>
                      </c:pt>
                      <c:pt idx="10">
                        <c:v>CP11</c:v>
                      </c:pt>
                      <c:pt idx="11">
                        <c:v>CP12</c:v>
                      </c:pt>
                      <c:pt idx="12">
                        <c:v>CP13</c:v>
                      </c:pt>
                      <c:pt idx="13">
                        <c:v>CP14</c:v>
                      </c:pt>
                      <c:pt idx="14">
                        <c:v>CP15</c:v>
                      </c:pt>
                      <c:pt idx="15">
                        <c:v>CP16</c:v>
                      </c:pt>
                      <c:pt idx="16">
                        <c:v>CP17</c:v>
                      </c:pt>
                      <c:pt idx="17">
                        <c:v>CP18</c:v>
                      </c:pt>
                      <c:pt idx="18">
                        <c:v>CP19</c:v>
                      </c:pt>
                      <c:pt idx="19">
                        <c:v>CP20</c:v>
                      </c:pt>
                      <c:pt idx="20">
                        <c:v>CP21</c:v>
                      </c:pt>
                      <c:pt idx="21">
                        <c:v>CP22</c:v>
                      </c:pt>
                      <c:pt idx="22">
                        <c:v>CP23</c:v>
                      </c:pt>
                      <c:pt idx="23">
                        <c:v>CP24</c:v>
                      </c:pt>
                      <c:pt idx="24">
                        <c:v>CP25</c:v>
                      </c:pt>
                      <c:pt idx="25">
                        <c:v>CP26</c:v>
                      </c:pt>
                      <c:pt idx="26">
                        <c:v>CP27</c:v>
                      </c:pt>
                      <c:pt idx="27">
                        <c:v>CP28</c:v>
                      </c:pt>
                      <c:pt idx="28">
                        <c:v>CP29</c:v>
                      </c:pt>
                      <c:pt idx="29">
                        <c:v>CP30</c:v>
                      </c:pt>
                      <c:pt idx="30">
                        <c:v>CP31</c:v>
                      </c:pt>
                      <c:pt idx="31">
                        <c:v>CP32</c:v>
                      </c:pt>
                      <c:pt idx="32">
                        <c:v>CP33</c:v>
                      </c:pt>
                      <c:pt idx="33">
                        <c:v>CP34</c:v>
                      </c:pt>
                      <c:pt idx="34">
                        <c:v>CP35</c:v>
                      </c:pt>
                      <c:pt idx="35">
                        <c:v>CP36</c:v>
                      </c:pt>
                      <c:pt idx="36">
                        <c:v>CP37</c:v>
                      </c:pt>
                      <c:pt idx="37">
                        <c:v>CP38</c:v>
                      </c:pt>
                      <c:pt idx="38">
                        <c:v>CP39</c:v>
                      </c:pt>
                      <c:pt idx="39">
                        <c:v>CP40</c:v>
                      </c:pt>
                      <c:pt idx="40">
                        <c:v>CP41</c:v>
                      </c:pt>
                      <c:pt idx="41">
                        <c:v>CP42</c:v>
                      </c:pt>
                      <c:pt idx="42">
                        <c:v>CP43</c:v>
                      </c:pt>
                      <c:pt idx="43">
                        <c:v>CP44</c:v>
                      </c:pt>
                      <c:pt idx="44">
                        <c:v>CP45</c:v>
                      </c:pt>
                      <c:pt idx="45">
                        <c:v>CP46</c:v>
                      </c:pt>
                      <c:pt idx="46">
                        <c:v>CP47</c:v>
                      </c:pt>
                      <c:pt idx="47">
                        <c:v>CP48</c:v>
                      </c:pt>
                      <c:pt idx="48">
                        <c:v>CP49</c:v>
                      </c:pt>
                      <c:pt idx="49">
                        <c:v>CP50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'Bids by CP'!$C$3:$C$52</c15:sqref>
                        </c15:formulaRef>
                      </c:ext>
                    </c:extLst>
                    <c:numCache>
                      <c:formatCode>General</c:formatCode>
                      <c:ptCount val="50"/>
                      <c:pt idx="0">
                        <c:v>-1</c:v>
                      </c:pt>
                      <c:pt idx="1">
                        <c:v>-1</c:v>
                      </c:pt>
                      <c:pt idx="2">
                        <c:v>-1</c:v>
                      </c:pt>
                      <c:pt idx="3">
                        <c:v>-1</c:v>
                      </c:pt>
                      <c:pt idx="4">
                        <c:v>-1</c:v>
                      </c:pt>
                      <c:pt idx="5">
                        <c:v>-1</c:v>
                      </c:pt>
                      <c:pt idx="6">
                        <c:v>-1</c:v>
                      </c:pt>
                      <c:pt idx="7">
                        <c:v>-1</c:v>
                      </c:pt>
                      <c:pt idx="8">
                        <c:v>-1</c:v>
                      </c:pt>
                      <c:pt idx="9">
                        <c:v>-1</c:v>
                      </c:pt>
                      <c:pt idx="10">
                        <c:v>-1</c:v>
                      </c:pt>
                      <c:pt idx="11">
                        <c:v>-1</c:v>
                      </c:pt>
                      <c:pt idx="12">
                        <c:v>-1</c:v>
                      </c:pt>
                      <c:pt idx="13">
                        <c:v>-1</c:v>
                      </c:pt>
                      <c:pt idx="14">
                        <c:v>-1</c:v>
                      </c:pt>
                      <c:pt idx="15">
                        <c:v>-1</c:v>
                      </c:pt>
                      <c:pt idx="16">
                        <c:v>-1</c:v>
                      </c:pt>
                      <c:pt idx="17">
                        <c:v>-1</c:v>
                      </c:pt>
                      <c:pt idx="18">
                        <c:v>-1</c:v>
                      </c:pt>
                      <c:pt idx="19">
                        <c:v>-1</c:v>
                      </c:pt>
                      <c:pt idx="20">
                        <c:v>-1</c:v>
                      </c:pt>
                      <c:pt idx="21">
                        <c:v>-1</c:v>
                      </c:pt>
                      <c:pt idx="22">
                        <c:v>-1</c:v>
                      </c:pt>
                      <c:pt idx="23">
                        <c:v>-1</c:v>
                      </c:pt>
                      <c:pt idx="24">
                        <c:v>-1</c:v>
                      </c:pt>
                      <c:pt idx="25">
                        <c:v>-1</c:v>
                      </c:pt>
                      <c:pt idx="26">
                        <c:v>-1</c:v>
                      </c:pt>
                      <c:pt idx="27">
                        <c:v>-1</c:v>
                      </c:pt>
                      <c:pt idx="28">
                        <c:v>-1</c:v>
                      </c:pt>
                      <c:pt idx="29">
                        <c:v>-1</c:v>
                      </c:pt>
                      <c:pt idx="30">
                        <c:v>-1</c:v>
                      </c:pt>
                      <c:pt idx="31">
                        <c:v>-1</c:v>
                      </c:pt>
                      <c:pt idx="32">
                        <c:v>-1</c:v>
                      </c:pt>
                      <c:pt idx="33">
                        <c:v>-1</c:v>
                      </c:pt>
                      <c:pt idx="34">
                        <c:v>-1</c:v>
                      </c:pt>
                      <c:pt idx="35">
                        <c:v>-1</c:v>
                      </c:pt>
                      <c:pt idx="36">
                        <c:v>-1</c:v>
                      </c:pt>
                      <c:pt idx="37">
                        <c:v>-1</c:v>
                      </c:pt>
                      <c:pt idx="38">
                        <c:v>-1</c:v>
                      </c:pt>
                      <c:pt idx="39">
                        <c:v>-1</c:v>
                      </c:pt>
                      <c:pt idx="40">
                        <c:v>-1</c:v>
                      </c:pt>
                      <c:pt idx="41">
                        <c:v>-1</c:v>
                      </c:pt>
                      <c:pt idx="42">
                        <c:v>-1</c:v>
                      </c:pt>
                      <c:pt idx="43">
                        <c:v>-1</c:v>
                      </c:pt>
                      <c:pt idx="44">
                        <c:v>-1</c:v>
                      </c:pt>
                      <c:pt idx="45">
                        <c:v>-1</c:v>
                      </c:pt>
                      <c:pt idx="46">
                        <c:v>-1</c:v>
                      </c:pt>
                      <c:pt idx="47">
                        <c:v>-1</c:v>
                      </c:pt>
                      <c:pt idx="48">
                        <c:v>-1</c:v>
                      </c:pt>
                      <c:pt idx="49">
                        <c:v>-1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4-D900-4D0D-A86F-0803AE257A9E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CP'!$D$2</c15:sqref>
                        </c15:formulaRef>
                      </c:ext>
                    </c:extLst>
                    <c:strCache>
                      <c:ptCount val="1"/>
                      <c:pt idx="0">
                        <c:v>REL Thresh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CP'!$B$3:$B$52</c15:sqref>
                        </c15:formulaRef>
                      </c:ext>
                    </c:extLst>
                    <c:strCache>
                      <c:ptCount val="50"/>
                      <c:pt idx="0">
                        <c:v>CP1</c:v>
                      </c:pt>
                      <c:pt idx="1">
                        <c:v>CP2</c:v>
                      </c:pt>
                      <c:pt idx="2">
                        <c:v>CP3</c:v>
                      </c:pt>
                      <c:pt idx="3">
                        <c:v>CP4</c:v>
                      </c:pt>
                      <c:pt idx="4">
                        <c:v>CP5</c:v>
                      </c:pt>
                      <c:pt idx="5">
                        <c:v>CP6</c:v>
                      </c:pt>
                      <c:pt idx="6">
                        <c:v>CP7</c:v>
                      </c:pt>
                      <c:pt idx="7">
                        <c:v>CP8</c:v>
                      </c:pt>
                      <c:pt idx="8">
                        <c:v>CP9</c:v>
                      </c:pt>
                      <c:pt idx="9">
                        <c:v>CP10</c:v>
                      </c:pt>
                      <c:pt idx="10">
                        <c:v>CP11</c:v>
                      </c:pt>
                      <c:pt idx="11">
                        <c:v>CP12</c:v>
                      </c:pt>
                      <c:pt idx="12">
                        <c:v>CP13</c:v>
                      </c:pt>
                      <c:pt idx="13">
                        <c:v>CP14</c:v>
                      </c:pt>
                      <c:pt idx="14">
                        <c:v>CP15</c:v>
                      </c:pt>
                      <c:pt idx="15">
                        <c:v>CP16</c:v>
                      </c:pt>
                      <c:pt idx="16">
                        <c:v>CP17</c:v>
                      </c:pt>
                      <c:pt idx="17">
                        <c:v>CP18</c:v>
                      </c:pt>
                      <c:pt idx="18">
                        <c:v>CP19</c:v>
                      </c:pt>
                      <c:pt idx="19">
                        <c:v>CP20</c:v>
                      </c:pt>
                      <c:pt idx="20">
                        <c:v>CP21</c:v>
                      </c:pt>
                      <c:pt idx="21">
                        <c:v>CP22</c:v>
                      </c:pt>
                      <c:pt idx="22">
                        <c:v>CP23</c:v>
                      </c:pt>
                      <c:pt idx="23">
                        <c:v>CP24</c:v>
                      </c:pt>
                      <c:pt idx="24">
                        <c:v>CP25</c:v>
                      </c:pt>
                      <c:pt idx="25">
                        <c:v>CP26</c:v>
                      </c:pt>
                      <c:pt idx="26">
                        <c:v>CP27</c:v>
                      </c:pt>
                      <c:pt idx="27">
                        <c:v>CP28</c:v>
                      </c:pt>
                      <c:pt idx="28">
                        <c:v>CP29</c:v>
                      </c:pt>
                      <c:pt idx="29">
                        <c:v>CP30</c:v>
                      </c:pt>
                      <c:pt idx="30">
                        <c:v>CP31</c:v>
                      </c:pt>
                      <c:pt idx="31">
                        <c:v>CP32</c:v>
                      </c:pt>
                      <c:pt idx="32">
                        <c:v>CP33</c:v>
                      </c:pt>
                      <c:pt idx="33">
                        <c:v>CP34</c:v>
                      </c:pt>
                      <c:pt idx="34">
                        <c:v>CP35</c:v>
                      </c:pt>
                      <c:pt idx="35">
                        <c:v>CP36</c:v>
                      </c:pt>
                      <c:pt idx="36">
                        <c:v>CP37</c:v>
                      </c:pt>
                      <c:pt idx="37">
                        <c:v>CP38</c:v>
                      </c:pt>
                      <c:pt idx="38">
                        <c:v>CP39</c:v>
                      </c:pt>
                      <c:pt idx="39">
                        <c:v>CP40</c:v>
                      </c:pt>
                      <c:pt idx="40">
                        <c:v>CP41</c:v>
                      </c:pt>
                      <c:pt idx="41">
                        <c:v>CP42</c:v>
                      </c:pt>
                      <c:pt idx="42">
                        <c:v>CP43</c:v>
                      </c:pt>
                      <c:pt idx="43">
                        <c:v>CP44</c:v>
                      </c:pt>
                      <c:pt idx="44">
                        <c:v>CP45</c:v>
                      </c:pt>
                      <c:pt idx="45">
                        <c:v>CP46</c:v>
                      </c:pt>
                      <c:pt idx="46">
                        <c:v>CP47</c:v>
                      </c:pt>
                      <c:pt idx="47">
                        <c:v>CP48</c:v>
                      </c:pt>
                      <c:pt idx="48">
                        <c:v>CP49</c:v>
                      </c:pt>
                      <c:pt idx="49">
                        <c:v>CP50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CP'!$D$3:$D$52</c15:sqref>
                        </c15:formulaRef>
                      </c:ext>
                    </c:extLst>
                    <c:numCache>
                      <c:formatCode>General</c:formatCode>
                      <c:ptCount val="50"/>
                      <c:pt idx="0">
                        <c:v>-20</c:v>
                      </c:pt>
                      <c:pt idx="1">
                        <c:v>-20</c:v>
                      </c:pt>
                      <c:pt idx="2">
                        <c:v>-20</c:v>
                      </c:pt>
                      <c:pt idx="3">
                        <c:v>-20</c:v>
                      </c:pt>
                      <c:pt idx="4">
                        <c:v>-20</c:v>
                      </c:pt>
                      <c:pt idx="5">
                        <c:v>-20</c:v>
                      </c:pt>
                      <c:pt idx="6">
                        <c:v>-20</c:v>
                      </c:pt>
                      <c:pt idx="7">
                        <c:v>-20</c:v>
                      </c:pt>
                      <c:pt idx="8">
                        <c:v>-20</c:v>
                      </c:pt>
                      <c:pt idx="9">
                        <c:v>-20</c:v>
                      </c:pt>
                      <c:pt idx="10">
                        <c:v>-20</c:v>
                      </c:pt>
                      <c:pt idx="11">
                        <c:v>-20</c:v>
                      </c:pt>
                      <c:pt idx="12">
                        <c:v>-20</c:v>
                      </c:pt>
                      <c:pt idx="13">
                        <c:v>-20</c:v>
                      </c:pt>
                      <c:pt idx="14">
                        <c:v>-20</c:v>
                      </c:pt>
                      <c:pt idx="15">
                        <c:v>-20</c:v>
                      </c:pt>
                      <c:pt idx="16">
                        <c:v>-20</c:v>
                      </c:pt>
                      <c:pt idx="17">
                        <c:v>-20</c:v>
                      </c:pt>
                      <c:pt idx="18">
                        <c:v>-20</c:v>
                      </c:pt>
                      <c:pt idx="19">
                        <c:v>-20</c:v>
                      </c:pt>
                      <c:pt idx="20">
                        <c:v>-20</c:v>
                      </c:pt>
                      <c:pt idx="21">
                        <c:v>-20</c:v>
                      </c:pt>
                      <c:pt idx="22">
                        <c:v>-20</c:v>
                      </c:pt>
                      <c:pt idx="23">
                        <c:v>-20</c:v>
                      </c:pt>
                      <c:pt idx="24">
                        <c:v>-20</c:v>
                      </c:pt>
                      <c:pt idx="25">
                        <c:v>-20</c:v>
                      </c:pt>
                      <c:pt idx="26">
                        <c:v>-20</c:v>
                      </c:pt>
                      <c:pt idx="27">
                        <c:v>-20</c:v>
                      </c:pt>
                      <c:pt idx="28">
                        <c:v>-20</c:v>
                      </c:pt>
                      <c:pt idx="29">
                        <c:v>-20</c:v>
                      </c:pt>
                      <c:pt idx="30">
                        <c:v>-20</c:v>
                      </c:pt>
                      <c:pt idx="31">
                        <c:v>-20</c:v>
                      </c:pt>
                      <c:pt idx="32">
                        <c:v>-20</c:v>
                      </c:pt>
                      <c:pt idx="33">
                        <c:v>-20</c:v>
                      </c:pt>
                      <c:pt idx="34">
                        <c:v>-20</c:v>
                      </c:pt>
                      <c:pt idx="35">
                        <c:v>-20</c:v>
                      </c:pt>
                      <c:pt idx="36">
                        <c:v>-20</c:v>
                      </c:pt>
                      <c:pt idx="37">
                        <c:v>-20</c:v>
                      </c:pt>
                      <c:pt idx="38">
                        <c:v>-20</c:v>
                      </c:pt>
                      <c:pt idx="39">
                        <c:v>-20</c:v>
                      </c:pt>
                      <c:pt idx="40">
                        <c:v>-20</c:v>
                      </c:pt>
                      <c:pt idx="41">
                        <c:v>-20</c:v>
                      </c:pt>
                      <c:pt idx="42">
                        <c:v>-20</c:v>
                      </c:pt>
                      <c:pt idx="43">
                        <c:v>-20</c:v>
                      </c:pt>
                      <c:pt idx="44">
                        <c:v>-20</c:v>
                      </c:pt>
                      <c:pt idx="45">
                        <c:v>-20</c:v>
                      </c:pt>
                      <c:pt idx="46">
                        <c:v>-20</c:v>
                      </c:pt>
                      <c:pt idx="47">
                        <c:v>-20</c:v>
                      </c:pt>
                      <c:pt idx="48">
                        <c:v>-20</c:v>
                      </c:pt>
                      <c:pt idx="49">
                        <c:v>-20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D900-4D0D-A86F-0803AE257A9E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CP'!$E$2</c15:sqref>
                        </c15:formulaRef>
                      </c:ext>
                    </c:extLst>
                    <c:strCache>
                      <c:ptCount val="1"/>
                      <c:pt idx="0">
                        <c:v>Sth Thresh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CP'!$B$3:$B$52</c15:sqref>
                        </c15:formulaRef>
                      </c:ext>
                    </c:extLst>
                    <c:strCache>
                      <c:ptCount val="50"/>
                      <c:pt idx="0">
                        <c:v>CP1</c:v>
                      </c:pt>
                      <c:pt idx="1">
                        <c:v>CP2</c:v>
                      </c:pt>
                      <c:pt idx="2">
                        <c:v>CP3</c:v>
                      </c:pt>
                      <c:pt idx="3">
                        <c:v>CP4</c:v>
                      </c:pt>
                      <c:pt idx="4">
                        <c:v>CP5</c:v>
                      </c:pt>
                      <c:pt idx="5">
                        <c:v>CP6</c:v>
                      </c:pt>
                      <c:pt idx="6">
                        <c:v>CP7</c:v>
                      </c:pt>
                      <c:pt idx="7">
                        <c:v>CP8</c:v>
                      </c:pt>
                      <c:pt idx="8">
                        <c:v>CP9</c:v>
                      </c:pt>
                      <c:pt idx="9">
                        <c:v>CP10</c:v>
                      </c:pt>
                      <c:pt idx="10">
                        <c:v>CP11</c:v>
                      </c:pt>
                      <c:pt idx="11">
                        <c:v>CP12</c:v>
                      </c:pt>
                      <c:pt idx="12">
                        <c:v>CP13</c:v>
                      </c:pt>
                      <c:pt idx="13">
                        <c:v>CP14</c:v>
                      </c:pt>
                      <c:pt idx="14">
                        <c:v>CP15</c:v>
                      </c:pt>
                      <c:pt idx="15">
                        <c:v>CP16</c:v>
                      </c:pt>
                      <c:pt idx="16">
                        <c:v>CP17</c:v>
                      </c:pt>
                      <c:pt idx="17">
                        <c:v>CP18</c:v>
                      </c:pt>
                      <c:pt idx="18">
                        <c:v>CP19</c:v>
                      </c:pt>
                      <c:pt idx="19">
                        <c:v>CP20</c:v>
                      </c:pt>
                      <c:pt idx="20">
                        <c:v>CP21</c:v>
                      </c:pt>
                      <c:pt idx="21">
                        <c:v>CP22</c:v>
                      </c:pt>
                      <c:pt idx="22">
                        <c:v>CP23</c:v>
                      </c:pt>
                      <c:pt idx="23">
                        <c:v>CP24</c:v>
                      </c:pt>
                      <c:pt idx="24">
                        <c:v>CP25</c:v>
                      </c:pt>
                      <c:pt idx="25">
                        <c:v>CP26</c:v>
                      </c:pt>
                      <c:pt idx="26">
                        <c:v>CP27</c:v>
                      </c:pt>
                      <c:pt idx="27">
                        <c:v>CP28</c:v>
                      </c:pt>
                      <c:pt idx="28">
                        <c:v>CP29</c:v>
                      </c:pt>
                      <c:pt idx="29">
                        <c:v>CP30</c:v>
                      </c:pt>
                      <c:pt idx="30">
                        <c:v>CP31</c:v>
                      </c:pt>
                      <c:pt idx="31">
                        <c:v>CP32</c:v>
                      </c:pt>
                      <c:pt idx="32">
                        <c:v>CP33</c:v>
                      </c:pt>
                      <c:pt idx="33">
                        <c:v>CP34</c:v>
                      </c:pt>
                      <c:pt idx="34">
                        <c:v>CP35</c:v>
                      </c:pt>
                      <c:pt idx="35">
                        <c:v>CP36</c:v>
                      </c:pt>
                      <c:pt idx="36">
                        <c:v>CP37</c:v>
                      </c:pt>
                      <c:pt idx="37">
                        <c:v>CP38</c:v>
                      </c:pt>
                      <c:pt idx="38">
                        <c:v>CP39</c:v>
                      </c:pt>
                      <c:pt idx="39">
                        <c:v>CP40</c:v>
                      </c:pt>
                      <c:pt idx="40">
                        <c:v>CP41</c:v>
                      </c:pt>
                      <c:pt idx="41">
                        <c:v>CP42</c:v>
                      </c:pt>
                      <c:pt idx="42">
                        <c:v>CP43</c:v>
                      </c:pt>
                      <c:pt idx="43">
                        <c:v>CP44</c:v>
                      </c:pt>
                      <c:pt idx="44">
                        <c:v>CP45</c:v>
                      </c:pt>
                      <c:pt idx="45">
                        <c:v>CP46</c:v>
                      </c:pt>
                      <c:pt idx="46">
                        <c:v>CP47</c:v>
                      </c:pt>
                      <c:pt idx="47">
                        <c:v>CP48</c:v>
                      </c:pt>
                      <c:pt idx="48">
                        <c:v>CP49</c:v>
                      </c:pt>
                      <c:pt idx="49">
                        <c:v>CP50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CP'!$E$3:$E$52</c15:sqref>
                        </c15:formulaRef>
                      </c:ext>
                    </c:extLst>
                    <c:numCache>
                      <c:formatCode>General</c:formatCode>
                      <c:ptCount val="50"/>
                      <c:pt idx="0">
                        <c:v>50</c:v>
                      </c:pt>
                      <c:pt idx="1">
                        <c:v>50</c:v>
                      </c:pt>
                      <c:pt idx="2">
                        <c:v>50</c:v>
                      </c:pt>
                      <c:pt idx="3">
                        <c:v>50</c:v>
                      </c:pt>
                      <c:pt idx="4">
                        <c:v>50</c:v>
                      </c:pt>
                      <c:pt idx="5">
                        <c:v>50</c:v>
                      </c:pt>
                      <c:pt idx="6">
                        <c:v>50</c:v>
                      </c:pt>
                      <c:pt idx="7">
                        <c:v>50</c:v>
                      </c:pt>
                      <c:pt idx="8">
                        <c:v>50</c:v>
                      </c:pt>
                      <c:pt idx="9">
                        <c:v>50</c:v>
                      </c:pt>
                      <c:pt idx="10">
                        <c:v>50</c:v>
                      </c:pt>
                      <c:pt idx="11">
                        <c:v>50</c:v>
                      </c:pt>
                      <c:pt idx="12">
                        <c:v>50</c:v>
                      </c:pt>
                      <c:pt idx="13">
                        <c:v>50</c:v>
                      </c:pt>
                      <c:pt idx="14">
                        <c:v>50</c:v>
                      </c:pt>
                      <c:pt idx="15">
                        <c:v>50</c:v>
                      </c:pt>
                      <c:pt idx="16">
                        <c:v>50</c:v>
                      </c:pt>
                      <c:pt idx="17">
                        <c:v>50</c:v>
                      </c:pt>
                      <c:pt idx="18">
                        <c:v>50</c:v>
                      </c:pt>
                      <c:pt idx="19">
                        <c:v>50</c:v>
                      </c:pt>
                      <c:pt idx="20">
                        <c:v>50</c:v>
                      </c:pt>
                      <c:pt idx="21">
                        <c:v>50</c:v>
                      </c:pt>
                      <c:pt idx="22">
                        <c:v>50</c:v>
                      </c:pt>
                      <c:pt idx="23">
                        <c:v>50</c:v>
                      </c:pt>
                      <c:pt idx="24">
                        <c:v>50</c:v>
                      </c:pt>
                      <c:pt idx="25">
                        <c:v>50</c:v>
                      </c:pt>
                      <c:pt idx="26">
                        <c:v>50</c:v>
                      </c:pt>
                      <c:pt idx="27">
                        <c:v>50</c:v>
                      </c:pt>
                      <c:pt idx="28">
                        <c:v>50</c:v>
                      </c:pt>
                      <c:pt idx="29">
                        <c:v>50</c:v>
                      </c:pt>
                      <c:pt idx="30">
                        <c:v>50</c:v>
                      </c:pt>
                      <c:pt idx="31">
                        <c:v>50</c:v>
                      </c:pt>
                      <c:pt idx="32">
                        <c:v>50</c:v>
                      </c:pt>
                      <c:pt idx="33">
                        <c:v>50</c:v>
                      </c:pt>
                      <c:pt idx="34">
                        <c:v>50</c:v>
                      </c:pt>
                      <c:pt idx="35">
                        <c:v>50</c:v>
                      </c:pt>
                      <c:pt idx="36">
                        <c:v>50</c:v>
                      </c:pt>
                      <c:pt idx="37">
                        <c:v>50</c:v>
                      </c:pt>
                      <c:pt idx="38">
                        <c:v>50</c:v>
                      </c:pt>
                      <c:pt idx="39">
                        <c:v>50</c:v>
                      </c:pt>
                      <c:pt idx="40">
                        <c:v>50</c:v>
                      </c:pt>
                      <c:pt idx="41">
                        <c:v>50</c:v>
                      </c:pt>
                      <c:pt idx="42">
                        <c:v>50</c:v>
                      </c:pt>
                      <c:pt idx="43">
                        <c:v>50</c:v>
                      </c:pt>
                      <c:pt idx="44">
                        <c:v>50</c:v>
                      </c:pt>
                      <c:pt idx="45">
                        <c:v>50</c:v>
                      </c:pt>
                      <c:pt idx="46">
                        <c:v>50</c:v>
                      </c:pt>
                      <c:pt idx="47">
                        <c:v>50</c:v>
                      </c:pt>
                      <c:pt idx="48">
                        <c:v>50</c:v>
                      </c:pt>
                      <c:pt idx="49">
                        <c:v>50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D900-4D0D-A86F-0803AE257A9E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CP'!$F$2</c15:sqref>
                        </c15:formulaRef>
                      </c:ext>
                    </c:extLst>
                    <c:strCache>
                      <c:ptCount val="1"/>
                      <c:pt idx="0">
                        <c:v>Bid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CP'!$B$3:$B$52</c15:sqref>
                        </c15:formulaRef>
                      </c:ext>
                    </c:extLst>
                    <c:strCache>
                      <c:ptCount val="50"/>
                      <c:pt idx="0">
                        <c:v>CP1</c:v>
                      </c:pt>
                      <c:pt idx="1">
                        <c:v>CP2</c:v>
                      </c:pt>
                      <c:pt idx="2">
                        <c:v>CP3</c:v>
                      </c:pt>
                      <c:pt idx="3">
                        <c:v>CP4</c:v>
                      </c:pt>
                      <c:pt idx="4">
                        <c:v>CP5</c:v>
                      </c:pt>
                      <c:pt idx="5">
                        <c:v>CP6</c:v>
                      </c:pt>
                      <c:pt idx="6">
                        <c:v>CP7</c:v>
                      </c:pt>
                      <c:pt idx="7">
                        <c:v>CP8</c:v>
                      </c:pt>
                      <c:pt idx="8">
                        <c:v>CP9</c:v>
                      </c:pt>
                      <c:pt idx="9">
                        <c:v>CP10</c:v>
                      </c:pt>
                      <c:pt idx="10">
                        <c:v>CP11</c:v>
                      </c:pt>
                      <c:pt idx="11">
                        <c:v>CP12</c:v>
                      </c:pt>
                      <c:pt idx="12">
                        <c:v>CP13</c:v>
                      </c:pt>
                      <c:pt idx="13">
                        <c:v>CP14</c:v>
                      </c:pt>
                      <c:pt idx="14">
                        <c:v>CP15</c:v>
                      </c:pt>
                      <c:pt idx="15">
                        <c:v>CP16</c:v>
                      </c:pt>
                      <c:pt idx="16">
                        <c:v>CP17</c:v>
                      </c:pt>
                      <c:pt idx="17">
                        <c:v>CP18</c:v>
                      </c:pt>
                      <c:pt idx="18">
                        <c:v>CP19</c:v>
                      </c:pt>
                      <c:pt idx="19">
                        <c:v>CP20</c:v>
                      </c:pt>
                      <c:pt idx="20">
                        <c:v>CP21</c:v>
                      </c:pt>
                      <c:pt idx="21">
                        <c:v>CP22</c:v>
                      </c:pt>
                      <c:pt idx="22">
                        <c:v>CP23</c:v>
                      </c:pt>
                      <c:pt idx="23">
                        <c:v>CP24</c:v>
                      </c:pt>
                      <c:pt idx="24">
                        <c:v>CP25</c:v>
                      </c:pt>
                      <c:pt idx="25">
                        <c:v>CP26</c:v>
                      </c:pt>
                      <c:pt idx="26">
                        <c:v>CP27</c:v>
                      </c:pt>
                      <c:pt idx="27">
                        <c:v>CP28</c:v>
                      </c:pt>
                      <c:pt idx="28">
                        <c:v>CP29</c:v>
                      </c:pt>
                      <c:pt idx="29">
                        <c:v>CP30</c:v>
                      </c:pt>
                      <c:pt idx="30">
                        <c:v>CP31</c:v>
                      </c:pt>
                      <c:pt idx="31">
                        <c:v>CP32</c:v>
                      </c:pt>
                      <c:pt idx="32">
                        <c:v>CP33</c:v>
                      </c:pt>
                      <c:pt idx="33">
                        <c:v>CP34</c:v>
                      </c:pt>
                      <c:pt idx="34">
                        <c:v>CP35</c:v>
                      </c:pt>
                      <c:pt idx="35">
                        <c:v>CP36</c:v>
                      </c:pt>
                      <c:pt idx="36">
                        <c:v>CP37</c:v>
                      </c:pt>
                      <c:pt idx="37">
                        <c:v>CP38</c:v>
                      </c:pt>
                      <c:pt idx="38">
                        <c:v>CP39</c:v>
                      </c:pt>
                      <c:pt idx="39">
                        <c:v>CP40</c:v>
                      </c:pt>
                      <c:pt idx="40">
                        <c:v>CP41</c:v>
                      </c:pt>
                      <c:pt idx="41">
                        <c:v>CP42</c:v>
                      </c:pt>
                      <c:pt idx="42">
                        <c:v>CP43</c:v>
                      </c:pt>
                      <c:pt idx="43">
                        <c:v>CP44</c:v>
                      </c:pt>
                      <c:pt idx="44">
                        <c:v>CP45</c:v>
                      </c:pt>
                      <c:pt idx="45">
                        <c:v>CP46</c:v>
                      </c:pt>
                      <c:pt idx="46">
                        <c:v>CP47</c:v>
                      </c:pt>
                      <c:pt idx="47">
                        <c:v>CP48</c:v>
                      </c:pt>
                      <c:pt idx="48">
                        <c:v>CP49</c:v>
                      </c:pt>
                      <c:pt idx="49">
                        <c:v>CP50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CP'!$F$3:$F$52</c15:sqref>
                        </c15:formulaRef>
                      </c:ext>
                    </c:extLst>
                    <c:numCache>
                      <c:formatCode>#,##0</c:formatCode>
                      <c:ptCount val="50"/>
                      <c:pt idx="0">
                        <c:v>8345.1848739495799</c:v>
                      </c:pt>
                      <c:pt idx="1">
                        <c:v>7966.319327731092</c:v>
                      </c:pt>
                      <c:pt idx="2">
                        <c:v>7086.4957983193281</c:v>
                      </c:pt>
                      <c:pt idx="3">
                        <c:v>5951.8991596638652</c:v>
                      </c:pt>
                      <c:pt idx="4">
                        <c:v>5927.5630252100837</c:v>
                      </c:pt>
                      <c:pt idx="5">
                        <c:v>5771.0798319327732</c:v>
                      </c:pt>
                      <c:pt idx="6">
                        <c:v>5581.8865546218485</c:v>
                      </c:pt>
                      <c:pt idx="7">
                        <c:v>4664.3991596638652</c:v>
                      </c:pt>
                      <c:pt idx="8">
                        <c:v>4578.6932773109247</c:v>
                      </c:pt>
                      <c:pt idx="9">
                        <c:v>4522.4621848739498</c:v>
                      </c:pt>
                      <c:pt idx="10">
                        <c:v>4490.8571428571431</c:v>
                      </c:pt>
                      <c:pt idx="11">
                        <c:v>4253.0336134453783</c:v>
                      </c:pt>
                      <c:pt idx="12">
                        <c:v>4167.726890756303</c:v>
                      </c:pt>
                      <c:pt idx="13">
                        <c:v>4090.3151260504201</c:v>
                      </c:pt>
                      <c:pt idx="14">
                        <c:v>4024.4705882352941</c:v>
                      </c:pt>
                      <c:pt idx="15">
                        <c:v>3983.5672268907565</c:v>
                      </c:pt>
                      <c:pt idx="16">
                        <c:v>3840.0672268907565</c:v>
                      </c:pt>
                      <c:pt idx="17">
                        <c:v>3560.546218487395</c:v>
                      </c:pt>
                      <c:pt idx="18">
                        <c:v>3556.9831932773109</c:v>
                      </c:pt>
                      <c:pt idx="19">
                        <c:v>3543.8025210084033</c:v>
                      </c:pt>
                      <c:pt idx="20">
                        <c:v>3399.4033613445376</c:v>
                      </c:pt>
                      <c:pt idx="21">
                        <c:v>3305.9159663865548</c:v>
                      </c:pt>
                      <c:pt idx="22">
                        <c:v>3263.159663865546</c:v>
                      </c:pt>
                      <c:pt idx="23">
                        <c:v>3193.6848739495799</c:v>
                      </c:pt>
                      <c:pt idx="24">
                        <c:v>2975.3151260504201</c:v>
                      </c:pt>
                      <c:pt idx="25">
                        <c:v>2912.4831932773109</c:v>
                      </c:pt>
                      <c:pt idx="26">
                        <c:v>2826.9621848739494</c:v>
                      </c:pt>
                      <c:pt idx="27">
                        <c:v>2757.7184873949582</c:v>
                      </c:pt>
                      <c:pt idx="28">
                        <c:v>2730.9663865546217</c:v>
                      </c:pt>
                      <c:pt idx="29">
                        <c:v>2562.1092436974791</c:v>
                      </c:pt>
                      <c:pt idx="30">
                        <c:v>2556.6680672268908</c:v>
                      </c:pt>
                      <c:pt idx="31">
                        <c:v>2480.9621848739494</c:v>
                      </c:pt>
                      <c:pt idx="32">
                        <c:v>2050.3571428571427</c:v>
                      </c:pt>
                      <c:pt idx="33">
                        <c:v>2040.1176470588234</c:v>
                      </c:pt>
                      <c:pt idx="34">
                        <c:v>1838.1008403361345</c:v>
                      </c:pt>
                      <c:pt idx="35">
                        <c:v>1823.3781512605042</c:v>
                      </c:pt>
                      <c:pt idx="36">
                        <c:v>1813.9789915966387</c:v>
                      </c:pt>
                      <c:pt idx="37">
                        <c:v>1812.2184873949579</c:v>
                      </c:pt>
                      <c:pt idx="38">
                        <c:v>1779.4831932773109</c:v>
                      </c:pt>
                      <c:pt idx="39">
                        <c:v>1757.8823529411766</c:v>
                      </c:pt>
                      <c:pt idx="40">
                        <c:v>1749.579831932773</c:v>
                      </c:pt>
                      <c:pt idx="41">
                        <c:v>1727.5168067226891</c:v>
                      </c:pt>
                      <c:pt idx="42">
                        <c:v>1662.6008403361345</c:v>
                      </c:pt>
                      <c:pt idx="43">
                        <c:v>1534.5588235294117</c:v>
                      </c:pt>
                      <c:pt idx="44">
                        <c:v>1533.6218487394958</c:v>
                      </c:pt>
                      <c:pt idx="45">
                        <c:v>1483.2563025210084</c:v>
                      </c:pt>
                      <c:pt idx="46">
                        <c:v>1465.5882352941176</c:v>
                      </c:pt>
                      <c:pt idx="47">
                        <c:v>1421.626050420168</c:v>
                      </c:pt>
                      <c:pt idx="48">
                        <c:v>1405.8655462184875</c:v>
                      </c:pt>
                      <c:pt idx="49">
                        <c:v>1388.4285714285713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D900-4D0D-A86F-0803AE257A9E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CP'!$G$2</c15:sqref>
                        </c15:formulaRef>
                      </c:ext>
                    </c:extLst>
                    <c:strCache>
                      <c:ptCount val="1"/>
                      <c:pt idx="0">
                        <c:v>Unawarded</c:v>
                      </c:pt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CP'!$B$3:$B$52</c15:sqref>
                        </c15:formulaRef>
                      </c:ext>
                    </c:extLst>
                    <c:strCache>
                      <c:ptCount val="50"/>
                      <c:pt idx="0">
                        <c:v>CP1</c:v>
                      </c:pt>
                      <c:pt idx="1">
                        <c:v>CP2</c:v>
                      </c:pt>
                      <c:pt idx="2">
                        <c:v>CP3</c:v>
                      </c:pt>
                      <c:pt idx="3">
                        <c:v>CP4</c:v>
                      </c:pt>
                      <c:pt idx="4">
                        <c:v>CP5</c:v>
                      </c:pt>
                      <c:pt idx="5">
                        <c:v>CP6</c:v>
                      </c:pt>
                      <c:pt idx="6">
                        <c:v>CP7</c:v>
                      </c:pt>
                      <c:pt idx="7">
                        <c:v>CP8</c:v>
                      </c:pt>
                      <c:pt idx="8">
                        <c:v>CP9</c:v>
                      </c:pt>
                      <c:pt idx="9">
                        <c:v>CP10</c:v>
                      </c:pt>
                      <c:pt idx="10">
                        <c:v>CP11</c:v>
                      </c:pt>
                      <c:pt idx="11">
                        <c:v>CP12</c:v>
                      </c:pt>
                      <c:pt idx="12">
                        <c:v>CP13</c:v>
                      </c:pt>
                      <c:pt idx="13">
                        <c:v>CP14</c:v>
                      </c:pt>
                      <c:pt idx="14">
                        <c:v>CP15</c:v>
                      </c:pt>
                      <c:pt idx="15">
                        <c:v>CP16</c:v>
                      </c:pt>
                      <c:pt idx="16">
                        <c:v>CP17</c:v>
                      </c:pt>
                      <c:pt idx="17">
                        <c:v>CP18</c:v>
                      </c:pt>
                      <c:pt idx="18">
                        <c:v>CP19</c:v>
                      </c:pt>
                      <c:pt idx="19">
                        <c:v>CP20</c:v>
                      </c:pt>
                      <c:pt idx="20">
                        <c:v>CP21</c:v>
                      </c:pt>
                      <c:pt idx="21">
                        <c:v>CP22</c:v>
                      </c:pt>
                      <c:pt idx="22">
                        <c:v>CP23</c:v>
                      </c:pt>
                      <c:pt idx="23">
                        <c:v>CP24</c:v>
                      </c:pt>
                      <c:pt idx="24">
                        <c:v>CP25</c:v>
                      </c:pt>
                      <c:pt idx="25">
                        <c:v>CP26</c:v>
                      </c:pt>
                      <c:pt idx="26">
                        <c:v>CP27</c:v>
                      </c:pt>
                      <c:pt idx="27">
                        <c:v>CP28</c:v>
                      </c:pt>
                      <c:pt idx="28">
                        <c:v>CP29</c:v>
                      </c:pt>
                      <c:pt idx="29">
                        <c:v>CP30</c:v>
                      </c:pt>
                      <c:pt idx="30">
                        <c:v>CP31</c:v>
                      </c:pt>
                      <c:pt idx="31">
                        <c:v>CP32</c:v>
                      </c:pt>
                      <c:pt idx="32">
                        <c:v>CP33</c:v>
                      </c:pt>
                      <c:pt idx="33">
                        <c:v>CP34</c:v>
                      </c:pt>
                      <c:pt idx="34">
                        <c:v>CP35</c:v>
                      </c:pt>
                      <c:pt idx="35">
                        <c:v>CP36</c:v>
                      </c:pt>
                      <c:pt idx="36">
                        <c:v>CP37</c:v>
                      </c:pt>
                      <c:pt idx="37">
                        <c:v>CP38</c:v>
                      </c:pt>
                      <c:pt idx="38">
                        <c:v>CP39</c:v>
                      </c:pt>
                      <c:pt idx="39">
                        <c:v>CP40</c:v>
                      </c:pt>
                      <c:pt idx="40">
                        <c:v>CP41</c:v>
                      </c:pt>
                      <c:pt idx="41">
                        <c:v>CP42</c:v>
                      </c:pt>
                      <c:pt idx="42">
                        <c:v>CP43</c:v>
                      </c:pt>
                      <c:pt idx="43">
                        <c:v>CP44</c:v>
                      </c:pt>
                      <c:pt idx="44">
                        <c:v>CP45</c:v>
                      </c:pt>
                      <c:pt idx="45">
                        <c:v>CP46</c:v>
                      </c:pt>
                      <c:pt idx="46">
                        <c:v>CP47</c:v>
                      </c:pt>
                      <c:pt idx="47">
                        <c:v>CP48</c:v>
                      </c:pt>
                      <c:pt idx="48">
                        <c:v>CP49</c:v>
                      </c:pt>
                      <c:pt idx="49">
                        <c:v>CP50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CP'!$G$3:$G$52</c15:sqref>
                        </c15:formulaRef>
                      </c:ext>
                    </c:extLst>
                    <c:numCache>
                      <c:formatCode>#,##0</c:formatCode>
                      <c:ptCount val="50"/>
                      <c:pt idx="0">
                        <c:v>6360.9453781512602</c:v>
                      </c:pt>
                      <c:pt idx="1">
                        <c:v>3633.0378151260506</c:v>
                      </c:pt>
                      <c:pt idx="2">
                        <c:v>4013.0840336134452</c:v>
                      </c:pt>
                      <c:pt idx="3">
                        <c:v>1568.1302521008404</c:v>
                      </c:pt>
                      <c:pt idx="4">
                        <c:v>1161.8697478991596</c:v>
                      </c:pt>
                      <c:pt idx="5">
                        <c:v>3145.7815126050418</c:v>
                      </c:pt>
                      <c:pt idx="6">
                        <c:v>1994.4453781512605</c:v>
                      </c:pt>
                      <c:pt idx="7">
                        <c:v>2979.6260504201682</c:v>
                      </c:pt>
                      <c:pt idx="8">
                        <c:v>2787.2647058823532</c:v>
                      </c:pt>
                      <c:pt idx="9">
                        <c:v>2929.4285714285716</c:v>
                      </c:pt>
                      <c:pt idx="10">
                        <c:v>1298.7394957983192</c:v>
                      </c:pt>
                      <c:pt idx="11">
                        <c:v>1937.1470588235295</c:v>
                      </c:pt>
                      <c:pt idx="12">
                        <c:v>3976.6554621848741</c:v>
                      </c:pt>
                      <c:pt idx="13">
                        <c:v>1895.1176470588234</c:v>
                      </c:pt>
                      <c:pt idx="14">
                        <c:v>1318.2310924369747</c:v>
                      </c:pt>
                      <c:pt idx="15">
                        <c:v>3468.8823529411766</c:v>
                      </c:pt>
                      <c:pt idx="16">
                        <c:v>1019.3277310924369</c:v>
                      </c:pt>
                      <c:pt idx="17">
                        <c:v>2107.0630252100841</c:v>
                      </c:pt>
                      <c:pt idx="18">
                        <c:v>1436.4327731092437</c:v>
                      </c:pt>
                      <c:pt idx="19">
                        <c:v>2408.9453781512607</c:v>
                      </c:pt>
                      <c:pt idx="20">
                        <c:v>1873.1596638655462</c:v>
                      </c:pt>
                      <c:pt idx="21">
                        <c:v>899.36134453781517</c:v>
                      </c:pt>
                      <c:pt idx="22">
                        <c:v>1172.4621848739496</c:v>
                      </c:pt>
                      <c:pt idx="23">
                        <c:v>1572.327731092437</c:v>
                      </c:pt>
                      <c:pt idx="24">
                        <c:v>164.31512605042016</c:v>
                      </c:pt>
                      <c:pt idx="25">
                        <c:v>1786.3949579831933</c:v>
                      </c:pt>
                      <c:pt idx="26">
                        <c:v>993.00420168067228</c:v>
                      </c:pt>
                      <c:pt idx="27">
                        <c:v>1539.579831932773</c:v>
                      </c:pt>
                      <c:pt idx="28">
                        <c:v>1616.3571428571429</c:v>
                      </c:pt>
                      <c:pt idx="29">
                        <c:v>704.87815126050418</c:v>
                      </c:pt>
                      <c:pt idx="30">
                        <c:v>1164.2773109243697</c:v>
                      </c:pt>
                      <c:pt idx="31">
                        <c:v>98.546218487394952</c:v>
                      </c:pt>
                      <c:pt idx="32">
                        <c:v>3.8319327731092439</c:v>
                      </c:pt>
                      <c:pt idx="33">
                        <c:v>1188.3823529411766</c:v>
                      </c:pt>
                      <c:pt idx="34">
                        <c:v>1201.3571428571429</c:v>
                      </c:pt>
                      <c:pt idx="35">
                        <c:v>942.0840336134454</c:v>
                      </c:pt>
                      <c:pt idx="36">
                        <c:v>936.24369747899163</c:v>
                      </c:pt>
                      <c:pt idx="37">
                        <c:v>940.26050420168065</c:v>
                      </c:pt>
                      <c:pt idx="38">
                        <c:v>546.75210084033608</c:v>
                      </c:pt>
                      <c:pt idx="39">
                        <c:v>72.747899159663859</c:v>
                      </c:pt>
                      <c:pt idx="40">
                        <c:v>943.09663865546213</c:v>
                      </c:pt>
                      <c:pt idx="41">
                        <c:v>896.30672268907563</c:v>
                      </c:pt>
                      <c:pt idx="42">
                        <c:v>1014.2310924369748</c:v>
                      </c:pt>
                      <c:pt idx="43">
                        <c:v>101.53361344537815</c:v>
                      </c:pt>
                      <c:pt idx="44">
                        <c:v>600.01260504201684</c:v>
                      </c:pt>
                      <c:pt idx="45">
                        <c:v>318.71428571428572</c:v>
                      </c:pt>
                      <c:pt idx="46">
                        <c:v>726.13025210084038</c:v>
                      </c:pt>
                      <c:pt idx="47">
                        <c:v>58.340336134453779</c:v>
                      </c:pt>
                      <c:pt idx="48">
                        <c:v>552.7100840336135</c:v>
                      </c:pt>
                      <c:pt idx="49">
                        <c:v>837.99579831932772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D900-4D0D-A86F-0803AE257A9E}"/>
                  </c:ext>
                </c:extLst>
              </c15:ser>
            </c15:filteredBarSeries>
            <c15:filteredBar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CP'!$L$2</c15:sqref>
                        </c15:formulaRef>
                      </c:ext>
                    </c:extLst>
                    <c:strCache>
                      <c:ptCount val="1"/>
                      <c:pt idx="0">
                        <c:v>Inefficient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CP'!$B$3:$B$52</c15:sqref>
                        </c15:formulaRef>
                      </c:ext>
                    </c:extLst>
                    <c:strCache>
                      <c:ptCount val="50"/>
                      <c:pt idx="0">
                        <c:v>CP1</c:v>
                      </c:pt>
                      <c:pt idx="1">
                        <c:v>CP2</c:v>
                      </c:pt>
                      <c:pt idx="2">
                        <c:v>CP3</c:v>
                      </c:pt>
                      <c:pt idx="3">
                        <c:v>CP4</c:v>
                      </c:pt>
                      <c:pt idx="4">
                        <c:v>CP5</c:v>
                      </c:pt>
                      <c:pt idx="5">
                        <c:v>CP6</c:v>
                      </c:pt>
                      <c:pt idx="6">
                        <c:v>CP7</c:v>
                      </c:pt>
                      <c:pt idx="7">
                        <c:v>CP8</c:v>
                      </c:pt>
                      <c:pt idx="8">
                        <c:v>CP9</c:v>
                      </c:pt>
                      <c:pt idx="9">
                        <c:v>CP10</c:v>
                      </c:pt>
                      <c:pt idx="10">
                        <c:v>CP11</c:v>
                      </c:pt>
                      <c:pt idx="11">
                        <c:v>CP12</c:v>
                      </c:pt>
                      <c:pt idx="12">
                        <c:v>CP13</c:v>
                      </c:pt>
                      <c:pt idx="13">
                        <c:v>CP14</c:v>
                      </c:pt>
                      <c:pt idx="14">
                        <c:v>CP15</c:v>
                      </c:pt>
                      <c:pt idx="15">
                        <c:v>CP16</c:v>
                      </c:pt>
                      <c:pt idx="16">
                        <c:v>CP17</c:v>
                      </c:pt>
                      <c:pt idx="17">
                        <c:v>CP18</c:v>
                      </c:pt>
                      <c:pt idx="18">
                        <c:v>CP19</c:v>
                      </c:pt>
                      <c:pt idx="19">
                        <c:v>CP20</c:v>
                      </c:pt>
                      <c:pt idx="20">
                        <c:v>CP21</c:v>
                      </c:pt>
                      <c:pt idx="21">
                        <c:v>CP22</c:v>
                      </c:pt>
                      <c:pt idx="22">
                        <c:v>CP23</c:v>
                      </c:pt>
                      <c:pt idx="23">
                        <c:v>CP24</c:v>
                      </c:pt>
                      <c:pt idx="24">
                        <c:v>CP25</c:v>
                      </c:pt>
                      <c:pt idx="25">
                        <c:v>CP26</c:v>
                      </c:pt>
                      <c:pt idx="26">
                        <c:v>CP27</c:v>
                      </c:pt>
                      <c:pt idx="27">
                        <c:v>CP28</c:v>
                      </c:pt>
                      <c:pt idx="28">
                        <c:v>CP29</c:v>
                      </c:pt>
                      <c:pt idx="29">
                        <c:v>CP30</c:v>
                      </c:pt>
                      <c:pt idx="30">
                        <c:v>CP31</c:v>
                      </c:pt>
                      <c:pt idx="31">
                        <c:v>CP32</c:v>
                      </c:pt>
                      <c:pt idx="32">
                        <c:v>CP33</c:v>
                      </c:pt>
                      <c:pt idx="33">
                        <c:v>CP34</c:v>
                      </c:pt>
                      <c:pt idx="34">
                        <c:v>CP35</c:v>
                      </c:pt>
                      <c:pt idx="35">
                        <c:v>CP36</c:v>
                      </c:pt>
                      <c:pt idx="36">
                        <c:v>CP37</c:v>
                      </c:pt>
                      <c:pt idx="37">
                        <c:v>CP38</c:v>
                      </c:pt>
                      <c:pt idx="38">
                        <c:v>CP39</c:v>
                      </c:pt>
                      <c:pt idx="39">
                        <c:v>CP40</c:v>
                      </c:pt>
                      <c:pt idx="40">
                        <c:v>CP41</c:v>
                      </c:pt>
                      <c:pt idx="41">
                        <c:v>CP42</c:v>
                      </c:pt>
                      <c:pt idx="42">
                        <c:v>CP43</c:v>
                      </c:pt>
                      <c:pt idx="43">
                        <c:v>CP44</c:v>
                      </c:pt>
                      <c:pt idx="44">
                        <c:v>CP45</c:v>
                      </c:pt>
                      <c:pt idx="45">
                        <c:v>CP46</c:v>
                      </c:pt>
                      <c:pt idx="46">
                        <c:v>CP47</c:v>
                      </c:pt>
                      <c:pt idx="47">
                        <c:v>CP48</c:v>
                      </c:pt>
                      <c:pt idx="48">
                        <c:v>CP49</c:v>
                      </c:pt>
                      <c:pt idx="49">
                        <c:v>CP50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CP'!$L$3:$L$52</c15:sqref>
                        </c15:formulaRef>
                      </c:ext>
                    </c:extLst>
                    <c:numCache>
                      <c:formatCode>#,##0</c:formatCode>
                      <c:ptCount val="50"/>
                      <c:pt idx="0">
                        <c:v>4257.9495798319331</c:v>
                      </c:pt>
                      <c:pt idx="1">
                        <c:v>3056.0252100840335</c:v>
                      </c:pt>
                      <c:pt idx="2">
                        <c:v>2493.3697478991594</c:v>
                      </c:pt>
                      <c:pt idx="3">
                        <c:v>1209.59243697479</c:v>
                      </c:pt>
                      <c:pt idx="4">
                        <c:v>775.46638655462186</c:v>
                      </c:pt>
                      <c:pt idx="5">
                        <c:v>2668.0042016806719</c:v>
                      </c:pt>
                      <c:pt idx="6">
                        <c:v>1199.5630252100841</c:v>
                      </c:pt>
                      <c:pt idx="7">
                        <c:v>2109.0420168067226</c:v>
                      </c:pt>
                      <c:pt idx="8">
                        <c:v>2285.3655462184875</c:v>
                      </c:pt>
                      <c:pt idx="9">
                        <c:v>2462.6092436974791</c:v>
                      </c:pt>
                      <c:pt idx="10">
                        <c:v>1049.5588235294117</c:v>
                      </c:pt>
                      <c:pt idx="11">
                        <c:v>1593.2773109243699</c:v>
                      </c:pt>
                      <c:pt idx="12">
                        <c:v>3917.9453781512607</c:v>
                      </c:pt>
                      <c:pt idx="13">
                        <c:v>1226.8739495798318</c:v>
                      </c:pt>
                      <c:pt idx="14">
                        <c:v>954.9579831932773</c:v>
                      </c:pt>
                      <c:pt idx="15">
                        <c:v>1769.9285714285716</c:v>
                      </c:pt>
                      <c:pt idx="16">
                        <c:v>748.1260504201681</c:v>
                      </c:pt>
                      <c:pt idx="17">
                        <c:v>1467.1974789915967</c:v>
                      </c:pt>
                      <c:pt idx="18">
                        <c:v>1085.9369747899159</c:v>
                      </c:pt>
                      <c:pt idx="19">
                        <c:v>1299.5378151260504</c:v>
                      </c:pt>
                      <c:pt idx="20">
                        <c:v>1632.6176470588236</c:v>
                      </c:pt>
                      <c:pt idx="21">
                        <c:v>711.67226890756297</c:v>
                      </c:pt>
                      <c:pt idx="22">
                        <c:v>655.40756302521004</c:v>
                      </c:pt>
                      <c:pt idx="23">
                        <c:v>744.02521008403369</c:v>
                      </c:pt>
                      <c:pt idx="24">
                        <c:v>105.9747899159664</c:v>
                      </c:pt>
                      <c:pt idx="25">
                        <c:v>1575.3865546218487</c:v>
                      </c:pt>
                      <c:pt idx="26">
                        <c:v>806.96218487394958</c:v>
                      </c:pt>
                      <c:pt idx="27">
                        <c:v>1206.0378151260504</c:v>
                      </c:pt>
                      <c:pt idx="28">
                        <c:v>1223.579831932773</c:v>
                      </c:pt>
                      <c:pt idx="29">
                        <c:v>594.02100840336129</c:v>
                      </c:pt>
                      <c:pt idx="30">
                        <c:v>349.21428571428567</c:v>
                      </c:pt>
                      <c:pt idx="31">
                        <c:v>60.819327731092443</c:v>
                      </c:pt>
                      <c:pt idx="32">
                        <c:v>3.6596638655462184</c:v>
                      </c:pt>
                      <c:pt idx="33">
                        <c:v>812.30672268907563</c:v>
                      </c:pt>
                      <c:pt idx="34">
                        <c:v>995.06302521008411</c:v>
                      </c:pt>
                      <c:pt idx="35">
                        <c:v>766.00840336134456</c:v>
                      </c:pt>
                      <c:pt idx="36">
                        <c:v>762.36134453781506</c:v>
                      </c:pt>
                      <c:pt idx="37">
                        <c:v>765.76890756302521</c:v>
                      </c:pt>
                      <c:pt idx="38">
                        <c:v>316.9075630252101</c:v>
                      </c:pt>
                      <c:pt idx="39">
                        <c:v>60.533613445378151</c:v>
                      </c:pt>
                      <c:pt idx="40">
                        <c:v>656.65546218487395</c:v>
                      </c:pt>
                      <c:pt idx="41">
                        <c:v>767.93277310924373</c:v>
                      </c:pt>
                      <c:pt idx="42">
                        <c:v>493.21008403361344</c:v>
                      </c:pt>
                      <c:pt idx="43">
                        <c:v>95.558823529411768</c:v>
                      </c:pt>
                      <c:pt idx="44">
                        <c:v>405.71428571428567</c:v>
                      </c:pt>
                      <c:pt idx="45">
                        <c:v>296.41176470588232</c:v>
                      </c:pt>
                      <c:pt idx="46">
                        <c:v>597.0840336134454</c:v>
                      </c:pt>
                      <c:pt idx="47">
                        <c:v>27.252100840336137</c:v>
                      </c:pt>
                      <c:pt idx="48">
                        <c:v>302.46218487394958</c:v>
                      </c:pt>
                      <c:pt idx="49">
                        <c:v>646.31092436974791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D900-4D0D-A86F-0803AE257A9E}"/>
                  </c:ext>
                </c:extLst>
              </c15:ser>
            </c15:filteredBarSeries>
          </c:ext>
        </c:extLst>
      </c:barChart>
      <c:catAx>
        <c:axId val="458501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8507008"/>
        <c:crosses val="autoZero"/>
        <c:auto val="1"/>
        <c:lblAlgn val="ctr"/>
        <c:lblOffset val="100"/>
        <c:noMultiLvlLbl val="0"/>
      </c:catAx>
      <c:valAx>
        <c:axId val="458507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Average Daily PTP Bids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8501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Average Daily PTPs,</a:t>
            </a:r>
            <a:r>
              <a:rPr lang="en-US" baseline="0"/>
              <a:t> Categorized, by CP, Top 50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5"/>
          <c:order val="5"/>
          <c:tx>
            <c:strRef>
              <c:f>'Bids by CP'!$H$2</c:f>
              <c:strCache>
                <c:ptCount val="1"/>
                <c:pt idx="0">
                  <c:v>Awarded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'Bids by CP'!$B$3:$B$52</c:f>
              <c:strCache>
                <c:ptCount val="50"/>
                <c:pt idx="0">
                  <c:v>CP1</c:v>
                </c:pt>
                <c:pt idx="1">
                  <c:v>CP2</c:v>
                </c:pt>
                <c:pt idx="2">
                  <c:v>CP3</c:v>
                </c:pt>
                <c:pt idx="3">
                  <c:v>CP4</c:v>
                </c:pt>
                <c:pt idx="4">
                  <c:v>CP5</c:v>
                </c:pt>
                <c:pt idx="5">
                  <c:v>CP6</c:v>
                </c:pt>
                <c:pt idx="6">
                  <c:v>CP7</c:v>
                </c:pt>
                <c:pt idx="7">
                  <c:v>CP8</c:v>
                </c:pt>
                <c:pt idx="8">
                  <c:v>CP9</c:v>
                </c:pt>
                <c:pt idx="9">
                  <c:v>CP10</c:v>
                </c:pt>
                <c:pt idx="10">
                  <c:v>CP11</c:v>
                </c:pt>
                <c:pt idx="11">
                  <c:v>CP12</c:v>
                </c:pt>
                <c:pt idx="12">
                  <c:v>CP13</c:v>
                </c:pt>
                <c:pt idx="13">
                  <c:v>CP14</c:v>
                </c:pt>
                <c:pt idx="14">
                  <c:v>CP15</c:v>
                </c:pt>
                <c:pt idx="15">
                  <c:v>CP16</c:v>
                </c:pt>
                <c:pt idx="16">
                  <c:v>CP17</c:v>
                </c:pt>
                <c:pt idx="17">
                  <c:v>CP18</c:v>
                </c:pt>
                <c:pt idx="18">
                  <c:v>CP19</c:v>
                </c:pt>
                <c:pt idx="19">
                  <c:v>CP20</c:v>
                </c:pt>
                <c:pt idx="20">
                  <c:v>CP21</c:v>
                </c:pt>
                <c:pt idx="21">
                  <c:v>CP22</c:v>
                </c:pt>
                <c:pt idx="22">
                  <c:v>CP23</c:v>
                </c:pt>
                <c:pt idx="23">
                  <c:v>CP24</c:v>
                </c:pt>
                <c:pt idx="24">
                  <c:v>CP25</c:v>
                </c:pt>
                <c:pt idx="25">
                  <c:v>CP26</c:v>
                </c:pt>
                <c:pt idx="26">
                  <c:v>CP27</c:v>
                </c:pt>
                <c:pt idx="27">
                  <c:v>CP28</c:v>
                </c:pt>
                <c:pt idx="28">
                  <c:v>CP29</c:v>
                </c:pt>
                <c:pt idx="29">
                  <c:v>CP30</c:v>
                </c:pt>
                <c:pt idx="30">
                  <c:v>CP31</c:v>
                </c:pt>
                <c:pt idx="31">
                  <c:v>CP32</c:v>
                </c:pt>
                <c:pt idx="32">
                  <c:v>CP33</c:v>
                </c:pt>
                <c:pt idx="33">
                  <c:v>CP34</c:v>
                </c:pt>
                <c:pt idx="34">
                  <c:v>CP35</c:v>
                </c:pt>
                <c:pt idx="35">
                  <c:v>CP36</c:v>
                </c:pt>
                <c:pt idx="36">
                  <c:v>CP37</c:v>
                </c:pt>
                <c:pt idx="37">
                  <c:v>CP38</c:v>
                </c:pt>
                <c:pt idx="38">
                  <c:v>CP39</c:v>
                </c:pt>
                <c:pt idx="39">
                  <c:v>CP40</c:v>
                </c:pt>
                <c:pt idx="40">
                  <c:v>CP41</c:v>
                </c:pt>
                <c:pt idx="41">
                  <c:v>CP42</c:v>
                </c:pt>
                <c:pt idx="42">
                  <c:v>CP43</c:v>
                </c:pt>
                <c:pt idx="43">
                  <c:v>CP44</c:v>
                </c:pt>
                <c:pt idx="44">
                  <c:v>CP45</c:v>
                </c:pt>
                <c:pt idx="45">
                  <c:v>CP46</c:v>
                </c:pt>
                <c:pt idx="46">
                  <c:v>CP47</c:v>
                </c:pt>
                <c:pt idx="47">
                  <c:v>CP48</c:v>
                </c:pt>
                <c:pt idx="48">
                  <c:v>CP49</c:v>
                </c:pt>
                <c:pt idx="49">
                  <c:v>CP50</c:v>
                </c:pt>
              </c:strCache>
            </c:strRef>
          </c:cat>
          <c:val>
            <c:numRef>
              <c:f>'Bids by CP'!$H$3:$H$52</c:f>
              <c:numCache>
                <c:formatCode>#,##0</c:formatCode>
                <c:ptCount val="50"/>
                <c:pt idx="0">
                  <c:v>1984.2394957983192</c:v>
                </c:pt>
                <c:pt idx="1">
                  <c:v>4333.2815126050418</c:v>
                </c:pt>
                <c:pt idx="2">
                  <c:v>3073.4117647058824</c:v>
                </c:pt>
                <c:pt idx="3">
                  <c:v>4383.7689075630251</c:v>
                </c:pt>
                <c:pt idx="4">
                  <c:v>4765.6932773109247</c:v>
                </c:pt>
                <c:pt idx="5">
                  <c:v>2625.298319327731</c:v>
                </c:pt>
                <c:pt idx="6">
                  <c:v>3587.4411764705883</c:v>
                </c:pt>
                <c:pt idx="7">
                  <c:v>1684.7731092436975</c:v>
                </c:pt>
                <c:pt idx="8">
                  <c:v>1791.4285714285713</c:v>
                </c:pt>
                <c:pt idx="9">
                  <c:v>1593.0336134453783</c:v>
                </c:pt>
                <c:pt idx="10">
                  <c:v>3192.1176470588234</c:v>
                </c:pt>
                <c:pt idx="11">
                  <c:v>2315.8865546218485</c:v>
                </c:pt>
                <c:pt idx="12">
                  <c:v>191.07142857142858</c:v>
                </c:pt>
                <c:pt idx="13">
                  <c:v>2195.1974789915967</c:v>
                </c:pt>
                <c:pt idx="14">
                  <c:v>2706.2394957983192</c:v>
                </c:pt>
                <c:pt idx="15">
                  <c:v>514.68487394957981</c:v>
                </c:pt>
                <c:pt idx="16">
                  <c:v>2820.7394957983192</c:v>
                </c:pt>
                <c:pt idx="17">
                  <c:v>1453.4831932773109</c:v>
                </c:pt>
                <c:pt idx="18">
                  <c:v>2120.5504201680674</c:v>
                </c:pt>
                <c:pt idx="19">
                  <c:v>1134.8571428571429</c:v>
                </c:pt>
                <c:pt idx="20">
                  <c:v>1526.2436974789916</c:v>
                </c:pt>
                <c:pt idx="21">
                  <c:v>2406.5546218487393</c:v>
                </c:pt>
                <c:pt idx="22">
                  <c:v>2090.6974789915967</c:v>
                </c:pt>
                <c:pt idx="23">
                  <c:v>1621.3571428571429</c:v>
                </c:pt>
                <c:pt idx="24">
                  <c:v>2811</c:v>
                </c:pt>
                <c:pt idx="25">
                  <c:v>1126.0882352941176</c:v>
                </c:pt>
                <c:pt idx="26">
                  <c:v>1833.9579831932774</c:v>
                </c:pt>
                <c:pt idx="27">
                  <c:v>1218.1386554621849</c:v>
                </c:pt>
                <c:pt idx="28">
                  <c:v>1114.6092436974791</c:v>
                </c:pt>
                <c:pt idx="29">
                  <c:v>1857.2310924369747</c:v>
                </c:pt>
                <c:pt idx="30">
                  <c:v>1392.3907563025209</c:v>
                </c:pt>
                <c:pt idx="31">
                  <c:v>2382.4159663865548</c:v>
                </c:pt>
                <c:pt idx="32">
                  <c:v>2046.5252100840337</c:v>
                </c:pt>
                <c:pt idx="33">
                  <c:v>851.73529411764707</c:v>
                </c:pt>
                <c:pt idx="34">
                  <c:v>636.74369747899163</c:v>
                </c:pt>
                <c:pt idx="35">
                  <c:v>881.29411764705878</c:v>
                </c:pt>
                <c:pt idx="36">
                  <c:v>877.73529411764707</c:v>
                </c:pt>
                <c:pt idx="37">
                  <c:v>871.9579831932773</c:v>
                </c:pt>
                <c:pt idx="38">
                  <c:v>1232.7310924369747</c:v>
                </c:pt>
                <c:pt idx="39">
                  <c:v>1685.1344537815125</c:v>
                </c:pt>
                <c:pt idx="40">
                  <c:v>806.48319327731087</c:v>
                </c:pt>
                <c:pt idx="41">
                  <c:v>831.2100840336135</c:v>
                </c:pt>
                <c:pt idx="42">
                  <c:v>648.36974789915962</c:v>
                </c:pt>
                <c:pt idx="43">
                  <c:v>1433.0252100840337</c:v>
                </c:pt>
                <c:pt idx="44">
                  <c:v>933.60924369747897</c:v>
                </c:pt>
                <c:pt idx="45">
                  <c:v>1164.5420168067226</c:v>
                </c:pt>
                <c:pt idx="46">
                  <c:v>739.4579831932773</c:v>
                </c:pt>
                <c:pt idx="47">
                  <c:v>1363.2857142857142</c:v>
                </c:pt>
                <c:pt idx="48">
                  <c:v>853.15546218487395</c:v>
                </c:pt>
                <c:pt idx="49">
                  <c:v>550.43277310924373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A3-498D-9C00-CF8DA8D4A965}"/>
            </c:ext>
          </c:extLst>
        </c:ser>
        <c:ser>
          <c:idx val="6"/>
          <c:order val="6"/>
          <c:tx>
            <c:strRef>
              <c:f>'Bids by CP'!$I$2</c:f>
              <c:strCache>
                <c:ptCount val="1"/>
                <c:pt idx="0">
                  <c:v>Unawarded, Efficient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'Bids by CP'!$B$3:$B$52</c:f>
              <c:strCache>
                <c:ptCount val="50"/>
                <c:pt idx="0">
                  <c:v>CP1</c:v>
                </c:pt>
                <c:pt idx="1">
                  <c:v>CP2</c:v>
                </c:pt>
                <c:pt idx="2">
                  <c:v>CP3</c:v>
                </c:pt>
                <c:pt idx="3">
                  <c:v>CP4</c:v>
                </c:pt>
                <c:pt idx="4">
                  <c:v>CP5</c:v>
                </c:pt>
                <c:pt idx="5">
                  <c:v>CP6</c:v>
                </c:pt>
                <c:pt idx="6">
                  <c:v>CP7</c:v>
                </c:pt>
                <c:pt idx="7">
                  <c:v>CP8</c:v>
                </c:pt>
                <c:pt idx="8">
                  <c:v>CP9</c:v>
                </c:pt>
                <c:pt idx="9">
                  <c:v>CP10</c:v>
                </c:pt>
                <c:pt idx="10">
                  <c:v>CP11</c:v>
                </c:pt>
                <c:pt idx="11">
                  <c:v>CP12</c:v>
                </c:pt>
                <c:pt idx="12">
                  <c:v>CP13</c:v>
                </c:pt>
                <c:pt idx="13">
                  <c:v>CP14</c:v>
                </c:pt>
                <c:pt idx="14">
                  <c:v>CP15</c:v>
                </c:pt>
                <c:pt idx="15">
                  <c:v>CP16</c:v>
                </c:pt>
                <c:pt idx="16">
                  <c:v>CP17</c:v>
                </c:pt>
                <c:pt idx="17">
                  <c:v>CP18</c:v>
                </c:pt>
                <c:pt idx="18">
                  <c:v>CP19</c:v>
                </c:pt>
                <c:pt idx="19">
                  <c:v>CP20</c:v>
                </c:pt>
                <c:pt idx="20">
                  <c:v>CP21</c:v>
                </c:pt>
                <c:pt idx="21">
                  <c:v>CP22</c:v>
                </c:pt>
                <c:pt idx="22">
                  <c:v>CP23</c:v>
                </c:pt>
                <c:pt idx="23">
                  <c:v>CP24</c:v>
                </c:pt>
                <c:pt idx="24">
                  <c:v>CP25</c:v>
                </c:pt>
                <c:pt idx="25">
                  <c:v>CP26</c:v>
                </c:pt>
                <c:pt idx="26">
                  <c:v>CP27</c:v>
                </c:pt>
                <c:pt idx="27">
                  <c:v>CP28</c:v>
                </c:pt>
                <c:pt idx="28">
                  <c:v>CP29</c:v>
                </c:pt>
                <c:pt idx="29">
                  <c:v>CP30</c:v>
                </c:pt>
                <c:pt idx="30">
                  <c:v>CP31</c:v>
                </c:pt>
                <c:pt idx="31">
                  <c:v>CP32</c:v>
                </c:pt>
                <c:pt idx="32">
                  <c:v>CP33</c:v>
                </c:pt>
                <c:pt idx="33">
                  <c:v>CP34</c:v>
                </c:pt>
                <c:pt idx="34">
                  <c:v>CP35</c:v>
                </c:pt>
                <c:pt idx="35">
                  <c:v>CP36</c:v>
                </c:pt>
                <c:pt idx="36">
                  <c:v>CP37</c:v>
                </c:pt>
                <c:pt idx="37">
                  <c:v>CP38</c:v>
                </c:pt>
                <c:pt idx="38">
                  <c:v>CP39</c:v>
                </c:pt>
                <c:pt idx="39">
                  <c:v>CP40</c:v>
                </c:pt>
                <c:pt idx="40">
                  <c:v>CP41</c:v>
                </c:pt>
                <c:pt idx="41">
                  <c:v>CP42</c:v>
                </c:pt>
                <c:pt idx="42">
                  <c:v>CP43</c:v>
                </c:pt>
                <c:pt idx="43">
                  <c:v>CP44</c:v>
                </c:pt>
                <c:pt idx="44">
                  <c:v>CP45</c:v>
                </c:pt>
                <c:pt idx="45">
                  <c:v>CP46</c:v>
                </c:pt>
                <c:pt idx="46">
                  <c:v>CP47</c:v>
                </c:pt>
                <c:pt idx="47">
                  <c:v>CP48</c:v>
                </c:pt>
                <c:pt idx="48">
                  <c:v>CP49</c:v>
                </c:pt>
                <c:pt idx="49">
                  <c:v>CP50</c:v>
                </c:pt>
              </c:strCache>
            </c:strRef>
          </c:cat>
          <c:val>
            <c:numRef>
              <c:f>'Bids by CP'!$I$3:$I$52</c:f>
              <c:numCache>
                <c:formatCode>#,##0</c:formatCode>
                <c:ptCount val="50"/>
                <c:pt idx="0">
                  <c:v>2102.9957983193276</c:v>
                </c:pt>
                <c:pt idx="1">
                  <c:v>577.01260504201684</c:v>
                </c:pt>
                <c:pt idx="2">
                  <c:v>1519.7142857142858</c:v>
                </c:pt>
                <c:pt idx="3">
                  <c:v>358.53781512605042</c:v>
                </c:pt>
                <c:pt idx="4">
                  <c:v>386.40336134453781</c:v>
                </c:pt>
                <c:pt idx="5">
                  <c:v>477.77731092436977</c:v>
                </c:pt>
                <c:pt idx="6">
                  <c:v>794.88235294117646</c:v>
                </c:pt>
                <c:pt idx="7">
                  <c:v>870.5840336134454</c:v>
                </c:pt>
                <c:pt idx="8">
                  <c:v>501.89915966386553</c:v>
                </c:pt>
                <c:pt idx="9">
                  <c:v>466.81932773109241</c:v>
                </c:pt>
                <c:pt idx="10">
                  <c:v>249.18067226890756</c:v>
                </c:pt>
                <c:pt idx="11">
                  <c:v>343.86974789915968</c:v>
                </c:pt>
                <c:pt idx="12">
                  <c:v>58.710084033613448</c:v>
                </c:pt>
                <c:pt idx="13">
                  <c:v>668.24369747899163</c:v>
                </c:pt>
                <c:pt idx="14">
                  <c:v>363.27310924369749</c:v>
                </c:pt>
                <c:pt idx="15">
                  <c:v>1698.953781512605</c:v>
                </c:pt>
                <c:pt idx="16">
                  <c:v>271.20168067226894</c:v>
                </c:pt>
                <c:pt idx="17">
                  <c:v>639.86554621848734</c:v>
                </c:pt>
                <c:pt idx="18">
                  <c:v>350.49579831932772</c:v>
                </c:pt>
                <c:pt idx="19">
                  <c:v>1109.40756302521</c:v>
                </c:pt>
                <c:pt idx="20">
                  <c:v>240.5420168067227</c:v>
                </c:pt>
                <c:pt idx="21">
                  <c:v>187.68907563025209</c:v>
                </c:pt>
                <c:pt idx="22">
                  <c:v>517.05462184873954</c:v>
                </c:pt>
                <c:pt idx="23">
                  <c:v>828.30252100840335</c:v>
                </c:pt>
                <c:pt idx="24">
                  <c:v>58.340336134453779</c:v>
                </c:pt>
                <c:pt idx="25">
                  <c:v>211.00840336134453</c:v>
                </c:pt>
                <c:pt idx="26">
                  <c:v>186.0420168067227</c:v>
                </c:pt>
                <c:pt idx="27">
                  <c:v>333.5420168067227</c:v>
                </c:pt>
                <c:pt idx="28">
                  <c:v>392.77731092436977</c:v>
                </c:pt>
                <c:pt idx="29">
                  <c:v>110.85714285714286</c:v>
                </c:pt>
                <c:pt idx="30">
                  <c:v>815.06302521008399</c:v>
                </c:pt>
                <c:pt idx="31">
                  <c:v>37.726890756302524</c:v>
                </c:pt>
                <c:pt idx="32">
                  <c:v>0.17226890756302521</c:v>
                </c:pt>
                <c:pt idx="33">
                  <c:v>376.07563025210084</c:v>
                </c:pt>
                <c:pt idx="34">
                  <c:v>206.29411764705881</c:v>
                </c:pt>
                <c:pt idx="35">
                  <c:v>176.07563025210084</c:v>
                </c:pt>
                <c:pt idx="36">
                  <c:v>173.88235294117646</c:v>
                </c:pt>
                <c:pt idx="37">
                  <c:v>174.49159663865547</c:v>
                </c:pt>
                <c:pt idx="38">
                  <c:v>229.84453781512605</c:v>
                </c:pt>
                <c:pt idx="39">
                  <c:v>12.214285714285714</c:v>
                </c:pt>
                <c:pt idx="40">
                  <c:v>286.44117647058823</c:v>
                </c:pt>
                <c:pt idx="41">
                  <c:v>128.37394957983193</c:v>
                </c:pt>
                <c:pt idx="42">
                  <c:v>521.02100840336129</c:v>
                </c:pt>
                <c:pt idx="43">
                  <c:v>5.9747899159663866</c:v>
                </c:pt>
                <c:pt idx="44">
                  <c:v>194.29831932773109</c:v>
                </c:pt>
                <c:pt idx="45">
                  <c:v>22.30252100840336</c:v>
                </c:pt>
                <c:pt idx="46">
                  <c:v>129.04621848739495</c:v>
                </c:pt>
                <c:pt idx="47">
                  <c:v>31.088235294117649</c:v>
                </c:pt>
                <c:pt idx="48">
                  <c:v>250.24789915966386</c:v>
                </c:pt>
                <c:pt idx="49">
                  <c:v>191.68487394957984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A3-498D-9C00-CF8DA8D4A965}"/>
            </c:ext>
          </c:extLst>
        </c:ser>
        <c:ser>
          <c:idx val="9"/>
          <c:order val="9"/>
          <c:tx>
            <c:strRef>
              <c:f>'Bids by CP'!$L$2</c:f>
              <c:strCache>
                <c:ptCount val="1"/>
                <c:pt idx="0">
                  <c:v>Inefficient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'Bids by CP'!$B$3:$B$52</c:f>
              <c:strCache>
                <c:ptCount val="50"/>
                <c:pt idx="0">
                  <c:v>CP1</c:v>
                </c:pt>
                <c:pt idx="1">
                  <c:v>CP2</c:v>
                </c:pt>
                <c:pt idx="2">
                  <c:v>CP3</c:v>
                </c:pt>
                <c:pt idx="3">
                  <c:v>CP4</c:v>
                </c:pt>
                <c:pt idx="4">
                  <c:v>CP5</c:v>
                </c:pt>
                <c:pt idx="5">
                  <c:v>CP6</c:v>
                </c:pt>
                <c:pt idx="6">
                  <c:v>CP7</c:v>
                </c:pt>
                <c:pt idx="7">
                  <c:v>CP8</c:v>
                </c:pt>
                <c:pt idx="8">
                  <c:v>CP9</c:v>
                </c:pt>
                <c:pt idx="9">
                  <c:v>CP10</c:v>
                </c:pt>
                <c:pt idx="10">
                  <c:v>CP11</c:v>
                </c:pt>
                <c:pt idx="11">
                  <c:v>CP12</c:v>
                </c:pt>
                <c:pt idx="12">
                  <c:v>CP13</c:v>
                </c:pt>
                <c:pt idx="13">
                  <c:v>CP14</c:v>
                </c:pt>
                <c:pt idx="14">
                  <c:v>CP15</c:v>
                </c:pt>
                <c:pt idx="15">
                  <c:v>CP16</c:v>
                </c:pt>
                <c:pt idx="16">
                  <c:v>CP17</c:v>
                </c:pt>
                <c:pt idx="17">
                  <c:v>CP18</c:v>
                </c:pt>
                <c:pt idx="18">
                  <c:v>CP19</c:v>
                </c:pt>
                <c:pt idx="19">
                  <c:v>CP20</c:v>
                </c:pt>
                <c:pt idx="20">
                  <c:v>CP21</c:v>
                </c:pt>
                <c:pt idx="21">
                  <c:v>CP22</c:v>
                </c:pt>
                <c:pt idx="22">
                  <c:v>CP23</c:v>
                </c:pt>
                <c:pt idx="23">
                  <c:v>CP24</c:v>
                </c:pt>
                <c:pt idx="24">
                  <c:v>CP25</c:v>
                </c:pt>
                <c:pt idx="25">
                  <c:v>CP26</c:v>
                </c:pt>
                <c:pt idx="26">
                  <c:v>CP27</c:v>
                </c:pt>
                <c:pt idx="27">
                  <c:v>CP28</c:v>
                </c:pt>
                <c:pt idx="28">
                  <c:v>CP29</c:v>
                </c:pt>
                <c:pt idx="29">
                  <c:v>CP30</c:v>
                </c:pt>
                <c:pt idx="30">
                  <c:v>CP31</c:v>
                </c:pt>
                <c:pt idx="31">
                  <c:v>CP32</c:v>
                </c:pt>
                <c:pt idx="32">
                  <c:v>CP33</c:v>
                </c:pt>
                <c:pt idx="33">
                  <c:v>CP34</c:v>
                </c:pt>
                <c:pt idx="34">
                  <c:v>CP35</c:v>
                </c:pt>
                <c:pt idx="35">
                  <c:v>CP36</c:v>
                </c:pt>
                <c:pt idx="36">
                  <c:v>CP37</c:v>
                </c:pt>
                <c:pt idx="37">
                  <c:v>CP38</c:v>
                </c:pt>
                <c:pt idx="38">
                  <c:v>CP39</c:v>
                </c:pt>
                <c:pt idx="39">
                  <c:v>CP40</c:v>
                </c:pt>
                <c:pt idx="40">
                  <c:v>CP41</c:v>
                </c:pt>
                <c:pt idx="41">
                  <c:v>CP42</c:v>
                </c:pt>
                <c:pt idx="42">
                  <c:v>CP43</c:v>
                </c:pt>
                <c:pt idx="43">
                  <c:v>CP44</c:v>
                </c:pt>
                <c:pt idx="44">
                  <c:v>CP45</c:v>
                </c:pt>
                <c:pt idx="45">
                  <c:v>CP46</c:v>
                </c:pt>
                <c:pt idx="46">
                  <c:v>CP47</c:v>
                </c:pt>
                <c:pt idx="47">
                  <c:v>CP48</c:v>
                </c:pt>
                <c:pt idx="48">
                  <c:v>CP49</c:v>
                </c:pt>
                <c:pt idx="49">
                  <c:v>CP50</c:v>
                </c:pt>
              </c:strCache>
            </c:strRef>
          </c:cat>
          <c:val>
            <c:numRef>
              <c:f>'Bids by CP'!$L$3:$L$52</c:f>
              <c:numCache>
                <c:formatCode>#,##0</c:formatCode>
                <c:ptCount val="50"/>
                <c:pt idx="0">
                  <c:v>4257.9495798319331</c:v>
                </c:pt>
                <c:pt idx="1">
                  <c:v>3056.0252100840335</c:v>
                </c:pt>
                <c:pt idx="2">
                  <c:v>2493.3697478991594</c:v>
                </c:pt>
                <c:pt idx="3">
                  <c:v>1209.59243697479</c:v>
                </c:pt>
                <c:pt idx="4">
                  <c:v>775.46638655462186</c:v>
                </c:pt>
                <c:pt idx="5">
                  <c:v>2668.0042016806719</c:v>
                </c:pt>
                <c:pt idx="6">
                  <c:v>1199.5630252100841</c:v>
                </c:pt>
                <c:pt idx="7">
                  <c:v>2109.0420168067226</c:v>
                </c:pt>
                <c:pt idx="8">
                  <c:v>2285.3655462184875</c:v>
                </c:pt>
                <c:pt idx="9">
                  <c:v>2462.6092436974791</c:v>
                </c:pt>
                <c:pt idx="10">
                  <c:v>1049.5588235294117</c:v>
                </c:pt>
                <c:pt idx="11">
                  <c:v>1593.2773109243699</c:v>
                </c:pt>
                <c:pt idx="12">
                  <c:v>3917.9453781512607</c:v>
                </c:pt>
                <c:pt idx="13">
                  <c:v>1226.8739495798318</c:v>
                </c:pt>
                <c:pt idx="14">
                  <c:v>954.9579831932773</c:v>
                </c:pt>
                <c:pt idx="15">
                  <c:v>1769.9285714285716</c:v>
                </c:pt>
                <c:pt idx="16">
                  <c:v>748.1260504201681</c:v>
                </c:pt>
                <c:pt idx="17">
                  <c:v>1467.1974789915967</c:v>
                </c:pt>
                <c:pt idx="18">
                  <c:v>1085.9369747899159</c:v>
                </c:pt>
                <c:pt idx="19">
                  <c:v>1299.5378151260504</c:v>
                </c:pt>
                <c:pt idx="20">
                  <c:v>1632.6176470588236</c:v>
                </c:pt>
                <c:pt idx="21">
                  <c:v>711.67226890756297</c:v>
                </c:pt>
                <c:pt idx="22">
                  <c:v>655.40756302521004</c:v>
                </c:pt>
                <c:pt idx="23">
                  <c:v>744.02521008403369</c:v>
                </c:pt>
                <c:pt idx="24">
                  <c:v>105.9747899159664</c:v>
                </c:pt>
                <c:pt idx="25">
                  <c:v>1575.3865546218487</c:v>
                </c:pt>
                <c:pt idx="26">
                  <c:v>806.96218487394958</c:v>
                </c:pt>
                <c:pt idx="27">
                  <c:v>1206.0378151260504</c:v>
                </c:pt>
                <c:pt idx="28">
                  <c:v>1223.579831932773</c:v>
                </c:pt>
                <c:pt idx="29">
                  <c:v>594.02100840336129</c:v>
                </c:pt>
                <c:pt idx="30">
                  <c:v>349.21428571428567</c:v>
                </c:pt>
                <c:pt idx="31">
                  <c:v>60.819327731092443</c:v>
                </c:pt>
                <c:pt idx="32">
                  <c:v>3.6596638655462184</c:v>
                </c:pt>
                <c:pt idx="33">
                  <c:v>812.30672268907563</c:v>
                </c:pt>
                <c:pt idx="34">
                  <c:v>995.06302521008411</c:v>
                </c:pt>
                <c:pt idx="35">
                  <c:v>766.00840336134456</c:v>
                </c:pt>
                <c:pt idx="36">
                  <c:v>762.36134453781506</c:v>
                </c:pt>
                <c:pt idx="37">
                  <c:v>765.76890756302521</c:v>
                </c:pt>
                <c:pt idx="38">
                  <c:v>316.9075630252101</c:v>
                </c:pt>
                <c:pt idx="39">
                  <c:v>60.533613445378151</c:v>
                </c:pt>
                <c:pt idx="40">
                  <c:v>656.65546218487395</c:v>
                </c:pt>
                <c:pt idx="41">
                  <c:v>767.93277310924373</c:v>
                </c:pt>
                <c:pt idx="42">
                  <c:v>493.21008403361344</c:v>
                </c:pt>
                <c:pt idx="43">
                  <c:v>95.558823529411768</c:v>
                </c:pt>
                <c:pt idx="44">
                  <c:v>405.71428571428567</c:v>
                </c:pt>
                <c:pt idx="45">
                  <c:v>296.41176470588232</c:v>
                </c:pt>
                <c:pt idx="46">
                  <c:v>597.0840336134454</c:v>
                </c:pt>
                <c:pt idx="47">
                  <c:v>27.252100840336137</c:v>
                </c:pt>
                <c:pt idx="48">
                  <c:v>302.46218487394958</c:v>
                </c:pt>
                <c:pt idx="49">
                  <c:v>646.31092436974791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1A3-498D-9C00-CF8DA8D4A9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100"/>
        <c:axId val="458501728"/>
        <c:axId val="458507008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'Bids by CP'!$C$2</c15:sqref>
                        </c15:formulaRef>
                      </c:ext>
                    </c:extLst>
                    <c:strCache>
                      <c:ptCount val="1"/>
                      <c:pt idx="0">
                        <c:v>ABS Thresh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'Bids by CP'!$B$3:$B$52</c15:sqref>
                        </c15:formulaRef>
                      </c:ext>
                    </c:extLst>
                    <c:strCache>
                      <c:ptCount val="50"/>
                      <c:pt idx="0">
                        <c:v>CP1</c:v>
                      </c:pt>
                      <c:pt idx="1">
                        <c:v>CP2</c:v>
                      </c:pt>
                      <c:pt idx="2">
                        <c:v>CP3</c:v>
                      </c:pt>
                      <c:pt idx="3">
                        <c:v>CP4</c:v>
                      </c:pt>
                      <c:pt idx="4">
                        <c:v>CP5</c:v>
                      </c:pt>
                      <c:pt idx="5">
                        <c:v>CP6</c:v>
                      </c:pt>
                      <c:pt idx="6">
                        <c:v>CP7</c:v>
                      </c:pt>
                      <c:pt idx="7">
                        <c:v>CP8</c:v>
                      </c:pt>
                      <c:pt idx="8">
                        <c:v>CP9</c:v>
                      </c:pt>
                      <c:pt idx="9">
                        <c:v>CP10</c:v>
                      </c:pt>
                      <c:pt idx="10">
                        <c:v>CP11</c:v>
                      </c:pt>
                      <c:pt idx="11">
                        <c:v>CP12</c:v>
                      </c:pt>
                      <c:pt idx="12">
                        <c:v>CP13</c:v>
                      </c:pt>
                      <c:pt idx="13">
                        <c:v>CP14</c:v>
                      </c:pt>
                      <c:pt idx="14">
                        <c:v>CP15</c:v>
                      </c:pt>
                      <c:pt idx="15">
                        <c:v>CP16</c:v>
                      </c:pt>
                      <c:pt idx="16">
                        <c:v>CP17</c:v>
                      </c:pt>
                      <c:pt idx="17">
                        <c:v>CP18</c:v>
                      </c:pt>
                      <c:pt idx="18">
                        <c:v>CP19</c:v>
                      </c:pt>
                      <c:pt idx="19">
                        <c:v>CP20</c:v>
                      </c:pt>
                      <c:pt idx="20">
                        <c:v>CP21</c:v>
                      </c:pt>
                      <c:pt idx="21">
                        <c:v>CP22</c:v>
                      </c:pt>
                      <c:pt idx="22">
                        <c:v>CP23</c:v>
                      </c:pt>
                      <c:pt idx="23">
                        <c:v>CP24</c:v>
                      </c:pt>
                      <c:pt idx="24">
                        <c:v>CP25</c:v>
                      </c:pt>
                      <c:pt idx="25">
                        <c:v>CP26</c:v>
                      </c:pt>
                      <c:pt idx="26">
                        <c:v>CP27</c:v>
                      </c:pt>
                      <c:pt idx="27">
                        <c:v>CP28</c:v>
                      </c:pt>
                      <c:pt idx="28">
                        <c:v>CP29</c:v>
                      </c:pt>
                      <c:pt idx="29">
                        <c:v>CP30</c:v>
                      </c:pt>
                      <c:pt idx="30">
                        <c:v>CP31</c:v>
                      </c:pt>
                      <c:pt idx="31">
                        <c:v>CP32</c:v>
                      </c:pt>
                      <c:pt idx="32">
                        <c:v>CP33</c:v>
                      </c:pt>
                      <c:pt idx="33">
                        <c:v>CP34</c:v>
                      </c:pt>
                      <c:pt idx="34">
                        <c:v>CP35</c:v>
                      </c:pt>
                      <c:pt idx="35">
                        <c:v>CP36</c:v>
                      </c:pt>
                      <c:pt idx="36">
                        <c:v>CP37</c:v>
                      </c:pt>
                      <c:pt idx="37">
                        <c:v>CP38</c:v>
                      </c:pt>
                      <c:pt idx="38">
                        <c:v>CP39</c:v>
                      </c:pt>
                      <c:pt idx="39">
                        <c:v>CP40</c:v>
                      </c:pt>
                      <c:pt idx="40">
                        <c:v>CP41</c:v>
                      </c:pt>
                      <c:pt idx="41">
                        <c:v>CP42</c:v>
                      </c:pt>
                      <c:pt idx="42">
                        <c:v>CP43</c:v>
                      </c:pt>
                      <c:pt idx="43">
                        <c:v>CP44</c:v>
                      </c:pt>
                      <c:pt idx="44">
                        <c:v>CP45</c:v>
                      </c:pt>
                      <c:pt idx="45">
                        <c:v>CP46</c:v>
                      </c:pt>
                      <c:pt idx="46">
                        <c:v>CP47</c:v>
                      </c:pt>
                      <c:pt idx="47">
                        <c:v>CP48</c:v>
                      </c:pt>
                      <c:pt idx="48">
                        <c:v>CP49</c:v>
                      </c:pt>
                      <c:pt idx="49">
                        <c:v>CP50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'Bids by CP'!$C$3:$C$52</c15:sqref>
                        </c15:formulaRef>
                      </c:ext>
                    </c:extLst>
                    <c:numCache>
                      <c:formatCode>General</c:formatCode>
                      <c:ptCount val="50"/>
                      <c:pt idx="0">
                        <c:v>-1</c:v>
                      </c:pt>
                      <c:pt idx="1">
                        <c:v>-1</c:v>
                      </c:pt>
                      <c:pt idx="2">
                        <c:v>-1</c:v>
                      </c:pt>
                      <c:pt idx="3">
                        <c:v>-1</c:v>
                      </c:pt>
                      <c:pt idx="4">
                        <c:v>-1</c:v>
                      </c:pt>
                      <c:pt idx="5">
                        <c:v>-1</c:v>
                      </c:pt>
                      <c:pt idx="6">
                        <c:v>-1</c:v>
                      </c:pt>
                      <c:pt idx="7">
                        <c:v>-1</c:v>
                      </c:pt>
                      <c:pt idx="8">
                        <c:v>-1</c:v>
                      </c:pt>
                      <c:pt idx="9">
                        <c:v>-1</c:v>
                      </c:pt>
                      <c:pt idx="10">
                        <c:v>-1</c:v>
                      </c:pt>
                      <c:pt idx="11">
                        <c:v>-1</c:v>
                      </c:pt>
                      <c:pt idx="12">
                        <c:v>-1</c:v>
                      </c:pt>
                      <c:pt idx="13">
                        <c:v>-1</c:v>
                      </c:pt>
                      <c:pt idx="14">
                        <c:v>-1</c:v>
                      </c:pt>
                      <c:pt idx="15">
                        <c:v>-1</c:v>
                      </c:pt>
                      <c:pt idx="16">
                        <c:v>-1</c:v>
                      </c:pt>
                      <c:pt idx="17">
                        <c:v>-1</c:v>
                      </c:pt>
                      <c:pt idx="18">
                        <c:v>-1</c:v>
                      </c:pt>
                      <c:pt idx="19">
                        <c:v>-1</c:v>
                      </c:pt>
                      <c:pt idx="20">
                        <c:v>-1</c:v>
                      </c:pt>
                      <c:pt idx="21">
                        <c:v>-1</c:v>
                      </c:pt>
                      <c:pt idx="22">
                        <c:v>-1</c:v>
                      </c:pt>
                      <c:pt idx="23">
                        <c:v>-1</c:v>
                      </c:pt>
                      <c:pt idx="24">
                        <c:v>-1</c:v>
                      </c:pt>
                      <c:pt idx="25">
                        <c:v>-1</c:v>
                      </c:pt>
                      <c:pt idx="26">
                        <c:v>-1</c:v>
                      </c:pt>
                      <c:pt idx="27">
                        <c:v>-1</c:v>
                      </c:pt>
                      <c:pt idx="28">
                        <c:v>-1</c:v>
                      </c:pt>
                      <c:pt idx="29">
                        <c:v>-1</c:v>
                      </c:pt>
                      <c:pt idx="30">
                        <c:v>-1</c:v>
                      </c:pt>
                      <c:pt idx="31">
                        <c:v>-1</c:v>
                      </c:pt>
                      <c:pt idx="32">
                        <c:v>-1</c:v>
                      </c:pt>
                      <c:pt idx="33">
                        <c:v>-1</c:v>
                      </c:pt>
                      <c:pt idx="34">
                        <c:v>-1</c:v>
                      </c:pt>
                      <c:pt idx="35">
                        <c:v>-1</c:v>
                      </c:pt>
                      <c:pt idx="36">
                        <c:v>-1</c:v>
                      </c:pt>
                      <c:pt idx="37">
                        <c:v>-1</c:v>
                      </c:pt>
                      <c:pt idx="38">
                        <c:v>-1</c:v>
                      </c:pt>
                      <c:pt idx="39">
                        <c:v>-1</c:v>
                      </c:pt>
                      <c:pt idx="40">
                        <c:v>-1</c:v>
                      </c:pt>
                      <c:pt idx="41">
                        <c:v>-1</c:v>
                      </c:pt>
                      <c:pt idx="42">
                        <c:v>-1</c:v>
                      </c:pt>
                      <c:pt idx="43">
                        <c:v>-1</c:v>
                      </c:pt>
                      <c:pt idx="44">
                        <c:v>-1</c:v>
                      </c:pt>
                      <c:pt idx="45">
                        <c:v>-1</c:v>
                      </c:pt>
                      <c:pt idx="46">
                        <c:v>-1</c:v>
                      </c:pt>
                      <c:pt idx="47">
                        <c:v>-1</c:v>
                      </c:pt>
                      <c:pt idx="48">
                        <c:v>-1</c:v>
                      </c:pt>
                      <c:pt idx="49">
                        <c:v>-1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61A3-498D-9C00-CF8DA8D4A965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CP'!$D$2</c15:sqref>
                        </c15:formulaRef>
                      </c:ext>
                    </c:extLst>
                    <c:strCache>
                      <c:ptCount val="1"/>
                      <c:pt idx="0">
                        <c:v>REL Thresh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CP'!$B$3:$B$52</c15:sqref>
                        </c15:formulaRef>
                      </c:ext>
                    </c:extLst>
                    <c:strCache>
                      <c:ptCount val="50"/>
                      <c:pt idx="0">
                        <c:v>CP1</c:v>
                      </c:pt>
                      <c:pt idx="1">
                        <c:v>CP2</c:v>
                      </c:pt>
                      <c:pt idx="2">
                        <c:v>CP3</c:v>
                      </c:pt>
                      <c:pt idx="3">
                        <c:v>CP4</c:v>
                      </c:pt>
                      <c:pt idx="4">
                        <c:v>CP5</c:v>
                      </c:pt>
                      <c:pt idx="5">
                        <c:v>CP6</c:v>
                      </c:pt>
                      <c:pt idx="6">
                        <c:v>CP7</c:v>
                      </c:pt>
                      <c:pt idx="7">
                        <c:v>CP8</c:v>
                      </c:pt>
                      <c:pt idx="8">
                        <c:v>CP9</c:v>
                      </c:pt>
                      <c:pt idx="9">
                        <c:v>CP10</c:v>
                      </c:pt>
                      <c:pt idx="10">
                        <c:v>CP11</c:v>
                      </c:pt>
                      <c:pt idx="11">
                        <c:v>CP12</c:v>
                      </c:pt>
                      <c:pt idx="12">
                        <c:v>CP13</c:v>
                      </c:pt>
                      <c:pt idx="13">
                        <c:v>CP14</c:v>
                      </c:pt>
                      <c:pt idx="14">
                        <c:v>CP15</c:v>
                      </c:pt>
                      <c:pt idx="15">
                        <c:v>CP16</c:v>
                      </c:pt>
                      <c:pt idx="16">
                        <c:v>CP17</c:v>
                      </c:pt>
                      <c:pt idx="17">
                        <c:v>CP18</c:v>
                      </c:pt>
                      <c:pt idx="18">
                        <c:v>CP19</c:v>
                      </c:pt>
                      <c:pt idx="19">
                        <c:v>CP20</c:v>
                      </c:pt>
                      <c:pt idx="20">
                        <c:v>CP21</c:v>
                      </c:pt>
                      <c:pt idx="21">
                        <c:v>CP22</c:v>
                      </c:pt>
                      <c:pt idx="22">
                        <c:v>CP23</c:v>
                      </c:pt>
                      <c:pt idx="23">
                        <c:v>CP24</c:v>
                      </c:pt>
                      <c:pt idx="24">
                        <c:v>CP25</c:v>
                      </c:pt>
                      <c:pt idx="25">
                        <c:v>CP26</c:v>
                      </c:pt>
                      <c:pt idx="26">
                        <c:v>CP27</c:v>
                      </c:pt>
                      <c:pt idx="27">
                        <c:v>CP28</c:v>
                      </c:pt>
                      <c:pt idx="28">
                        <c:v>CP29</c:v>
                      </c:pt>
                      <c:pt idx="29">
                        <c:v>CP30</c:v>
                      </c:pt>
                      <c:pt idx="30">
                        <c:v>CP31</c:v>
                      </c:pt>
                      <c:pt idx="31">
                        <c:v>CP32</c:v>
                      </c:pt>
                      <c:pt idx="32">
                        <c:v>CP33</c:v>
                      </c:pt>
                      <c:pt idx="33">
                        <c:v>CP34</c:v>
                      </c:pt>
                      <c:pt idx="34">
                        <c:v>CP35</c:v>
                      </c:pt>
                      <c:pt idx="35">
                        <c:v>CP36</c:v>
                      </c:pt>
                      <c:pt idx="36">
                        <c:v>CP37</c:v>
                      </c:pt>
                      <c:pt idx="37">
                        <c:v>CP38</c:v>
                      </c:pt>
                      <c:pt idx="38">
                        <c:v>CP39</c:v>
                      </c:pt>
                      <c:pt idx="39">
                        <c:v>CP40</c:v>
                      </c:pt>
                      <c:pt idx="40">
                        <c:v>CP41</c:v>
                      </c:pt>
                      <c:pt idx="41">
                        <c:v>CP42</c:v>
                      </c:pt>
                      <c:pt idx="42">
                        <c:v>CP43</c:v>
                      </c:pt>
                      <c:pt idx="43">
                        <c:v>CP44</c:v>
                      </c:pt>
                      <c:pt idx="44">
                        <c:v>CP45</c:v>
                      </c:pt>
                      <c:pt idx="45">
                        <c:v>CP46</c:v>
                      </c:pt>
                      <c:pt idx="46">
                        <c:v>CP47</c:v>
                      </c:pt>
                      <c:pt idx="47">
                        <c:v>CP48</c:v>
                      </c:pt>
                      <c:pt idx="48">
                        <c:v>CP49</c:v>
                      </c:pt>
                      <c:pt idx="49">
                        <c:v>CP50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CP'!$D$3:$D$52</c15:sqref>
                        </c15:formulaRef>
                      </c:ext>
                    </c:extLst>
                    <c:numCache>
                      <c:formatCode>General</c:formatCode>
                      <c:ptCount val="50"/>
                      <c:pt idx="0">
                        <c:v>-20</c:v>
                      </c:pt>
                      <c:pt idx="1">
                        <c:v>-20</c:v>
                      </c:pt>
                      <c:pt idx="2">
                        <c:v>-20</c:v>
                      </c:pt>
                      <c:pt idx="3">
                        <c:v>-20</c:v>
                      </c:pt>
                      <c:pt idx="4">
                        <c:v>-20</c:v>
                      </c:pt>
                      <c:pt idx="5">
                        <c:v>-20</c:v>
                      </c:pt>
                      <c:pt idx="6">
                        <c:v>-20</c:v>
                      </c:pt>
                      <c:pt idx="7">
                        <c:v>-20</c:v>
                      </c:pt>
                      <c:pt idx="8">
                        <c:v>-20</c:v>
                      </c:pt>
                      <c:pt idx="9">
                        <c:v>-20</c:v>
                      </c:pt>
                      <c:pt idx="10">
                        <c:v>-20</c:v>
                      </c:pt>
                      <c:pt idx="11">
                        <c:v>-20</c:v>
                      </c:pt>
                      <c:pt idx="12">
                        <c:v>-20</c:v>
                      </c:pt>
                      <c:pt idx="13">
                        <c:v>-20</c:v>
                      </c:pt>
                      <c:pt idx="14">
                        <c:v>-20</c:v>
                      </c:pt>
                      <c:pt idx="15">
                        <c:v>-20</c:v>
                      </c:pt>
                      <c:pt idx="16">
                        <c:v>-20</c:v>
                      </c:pt>
                      <c:pt idx="17">
                        <c:v>-20</c:v>
                      </c:pt>
                      <c:pt idx="18">
                        <c:v>-20</c:v>
                      </c:pt>
                      <c:pt idx="19">
                        <c:v>-20</c:v>
                      </c:pt>
                      <c:pt idx="20">
                        <c:v>-20</c:v>
                      </c:pt>
                      <c:pt idx="21">
                        <c:v>-20</c:v>
                      </c:pt>
                      <c:pt idx="22">
                        <c:v>-20</c:v>
                      </c:pt>
                      <c:pt idx="23">
                        <c:v>-20</c:v>
                      </c:pt>
                      <c:pt idx="24">
                        <c:v>-20</c:v>
                      </c:pt>
                      <c:pt idx="25">
                        <c:v>-20</c:v>
                      </c:pt>
                      <c:pt idx="26">
                        <c:v>-20</c:v>
                      </c:pt>
                      <c:pt idx="27">
                        <c:v>-20</c:v>
                      </c:pt>
                      <c:pt idx="28">
                        <c:v>-20</c:v>
                      </c:pt>
                      <c:pt idx="29">
                        <c:v>-20</c:v>
                      </c:pt>
                      <c:pt idx="30">
                        <c:v>-20</c:v>
                      </c:pt>
                      <c:pt idx="31">
                        <c:v>-20</c:v>
                      </c:pt>
                      <c:pt idx="32">
                        <c:v>-20</c:v>
                      </c:pt>
                      <c:pt idx="33">
                        <c:v>-20</c:v>
                      </c:pt>
                      <c:pt idx="34">
                        <c:v>-20</c:v>
                      </c:pt>
                      <c:pt idx="35">
                        <c:v>-20</c:v>
                      </c:pt>
                      <c:pt idx="36">
                        <c:v>-20</c:v>
                      </c:pt>
                      <c:pt idx="37">
                        <c:v>-20</c:v>
                      </c:pt>
                      <c:pt idx="38">
                        <c:v>-20</c:v>
                      </c:pt>
                      <c:pt idx="39">
                        <c:v>-20</c:v>
                      </c:pt>
                      <c:pt idx="40">
                        <c:v>-20</c:v>
                      </c:pt>
                      <c:pt idx="41">
                        <c:v>-20</c:v>
                      </c:pt>
                      <c:pt idx="42">
                        <c:v>-20</c:v>
                      </c:pt>
                      <c:pt idx="43">
                        <c:v>-20</c:v>
                      </c:pt>
                      <c:pt idx="44">
                        <c:v>-20</c:v>
                      </c:pt>
                      <c:pt idx="45">
                        <c:v>-20</c:v>
                      </c:pt>
                      <c:pt idx="46">
                        <c:v>-20</c:v>
                      </c:pt>
                      <c:pt idx="47">
                        <c:v>-20</c:v>
                      </c:pt>
                      <c:pt idx="48">
                        <c:v>-20</c:v>
                      </c:pt>
                      <c:pt idx="49">
                        <c:v>-20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61A3-498D-9C00-CF8DA8D4A965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CP'!$E$2</c15:sqref>
                        </c15:formulaRef>
                      </c:ext>
                    </c:extLst>
                    <c:strCache>
                      <c:ptCount val="1"/>
                      <c:pt idx="0">
                        <c:v>Sth Thresh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CP'!$B$3:$B$52</c15:sqref>
                        </c15:formulaRef>
                      </c:ext>
                    </c:extLst>
                    <c:strCache>
                      <c:ptCount val="50"/>
                      <c:pt idx="0">
                        <c:v>CP1</c:v>
                      </c:pt>
                      <c:pt idx="1">
                        <c:v>CP2</c:v>
                      </c:pt>
                      <c:pt idx="2">
                        <c:v>CP3</c:v>
                      </c:pt>
                      <c:pt idx="3">
                        <c:v>CP4</c:v>
                      </c:pt>
                      <c:pt idx="4">
                        <c:v>CP5</c:v>
                      </c:pt>
                      <c:pt idx="5">
                        <c:v>CP6</c:v>
                      </c:pt>
                      <c:pt idx="6">
                        <c:v>CP7</c:v>
                      </c:pt>
                      <c:pt idx="7">
                        <c:v>CP8</c:v>
                      </c:pt>
                      <c:pt idx="8">
                        <c:v>CP9</c:v>
                      </c:pt>
                      <c:pt idx="9">
                        <c:v>CP10</c:v>
                      </c:pt>
                      <c:pt idx="10">
                        <c:v>CP11</c:v>
                      </c:pt>
                      <c:pt idx="11">
                        <c:v>CP12</c:v>
                      </c:pt>
                      <c:pt idx="12">
                        <c:v>CP13</c:v>
                      </c:pt>
                      <c:pt idx="13">
                        <c:v>CP14</c:v>
                      </c:pt>
                      <c:pt idx="14">
                        <c:v>CP15</c:v>
                      </c:pt>
                      <c:pt idx="15">
                        <c:v>CP16</c:v>
                      </c:pt>
                      <c:pt idx="16">
                        <c:v>CP17</c:v>
                      </c:pt>
                      <c:pt idx="17">
                        <c:v>CP18</c:v>
                      </c:pt>
                      <c:pt idx="18">
                        <c:v>CP19</c:v>
                      </c:pt>
                      <c:pt idx="19">
                        <c:v>CP20</c:v>
                      </c:pt>
                      <c:pt idx="20">
                        <c:v>CP21</c:v>
                      </c:pt>
                      <c:pt idx="21">
                        <c:v>CP22</c:v>
                      </c:pt>
                      <c:pt idx="22">
                        <c:v>CP23</c:v>
                      </c:pt>
                      <c:pt idx="23">
                        <c:v>CP24</c:v>
                      </c:pt>
                      <c:pt idx="24">
                        <c:v>CP25</c:v>
                      </c:pt>
                      <c:pt idx="25">
                        <c:v>CP26</c:v>
                      </c:pt>
                      <c:pt idx="26">
                        <c:v>CP27</c:v>
                      </c:pt>
                      <c:pt idx="27">
                        <c:v>CP28</c:v>
                      </c:pt>
                      <c:pt idx="28">
                        <c:v>CP29</c:v>
                      </c:pt>
                      <c:pt idx="29">
                        <c:v>CP30</c:v>
                      </c:pt>
                      <c:pt idx="30">
                        <c:v>CP31</c:v>
                      </c:pt>
                      <c:pt idx="31">
                        <c:v>CP32</c:v>
                      </c:pt>
                      <c:pt idx="32">
                        <c:v>CP33</c:v>
                      </c:pt>
                      <c:pt idx="33">
                        <c:v>CP34</c:v>
                      </c:pt>
                      <c:pt idx="34">
                        <c:v>CP35</c:v>
                      </c:pt>
                      <c:pt idx="35">
                        <c:v>CP36</c:v>
                      </c:pt>
                      <c:pt idx="36">
                        <c:v>CP37</c:v>
                      </c:pt>
                      <c:pt idx="37">
                        <c:v>CP38</c:v>
                      </c:pt>
                      <c:pt idx="38">
                        <c:v>CP39</c:v>
                      </c:pt>
                      <c:pt idx="39">
                        <c:v>CP40</c:v>
                      </c:pt>
                      <c:pt idx="40">
                        <c:v>CP41</c:v>
                      </c:pt>
                      <c:pt idx="41">
                        <c:v>CP42</c:v>
                      </c:pt>
                      <c:pt idx="42">
                        <c:v>CP43</c:v>
                      </c:pt>
                      <c:pt idx="43">
                        <c:v>CP44</c:v>
                      </c:pt>
                      <c:pt idx="44">
                        <c:v>CP45</c:v>
                      </c:pt>
                      <c:pt idx="45">
                        <c:v>CP46</c:v>
                      </c:pt>
                      <c:pt idx="46">
                        <c:v>CP47</c:v>
                      </c:pt>
                      <c:pt idx="47">
                        <c:v>CP48</c:v>
                      </c:pt>
                      <c:pt idx="48">
                        <c:v>CP49</c:v>
                      </c:pt>
                      <c:pt idx="49">
                        <c:v>CP50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CP'!$E$3:$E$52</c15:sqref>
                        </c15:formulaRef>
                      </c:ext>
                    </c:extLst>
                    <c:numCache>
                      <c:formatCode>General</c:formatCode>
                      <c:ptCount val="50"/>
                      <c:pt idx="0">
                        <c:v>50</c:v>
                      </c:pt>
                      <c:pt idx="1">
                        <c:v>50</c:v>
                      </c:pt>
                      <c:pt idx="2">
                        <c:v>50</c:v>
                      </c:pt>
                      <c:pt idx="3">
                        <c:v>50</c:v>
                      </c:pt>
                      <c:pt idx="4">
                        <c:v>50</c:v>
                      </c:pt>
                      <c:pt idx="5">
                        <c:v>50</c:v>
                      </c:pt>
                      <c:pt idx="6">
                        <c:v>50</c:v>
                      </c:pt>
                      <c:pt idx="7">
                        <c:v>50</c:v>
                      </c:pt>
                      <c:pt idx="8">
                        <c:v>50</c:v>
                      </c:pt>
                      <c:pt idx="9">
                        <c:v>50</c:v>
                      </c:pt>
                      <c:pt idx="10">
                        <c:v>50</c:v>
                      </c:pt>
                      <c:pt idx="11">
                        <c:v>50</c:v>
                      </c:pt>
                      <c:pt idx="12">
                        <c:v>50</c:v>
                      </c:pt>
                      <c:pt idx="13">
                        <c:v>50</c:v>
                      </c:pt>
                      <c:pt idx="14">
                        <c:v>50</c:v>
                      </c:pt>
                      <c:pt idx="15">
                        <c:v>50</c:v>
                      </c:pt>
                      <c:pt idx="16">
                        <c:v>50</c:v>
                      </c:pt>
                      <c:pt idx="17">
                        <c:v>50</c:v>
                      </c:pt>
                      <c:pt idx="18">
                        <c:v>50</c:v>
                      </c:pt>
                      <c:pt idx="19">
                        <c:v>50</c:v>
                      </c:pt>
                      <c:pt idx="20">
                        <c:v>50</c:v>
                      </c:pt>
                      <c:pt idx="21">
                        <c:v>50</c:v>
                      </c:pt>
                      <c:pt idx="22">
                        <c:v>50</c:v>
                      </c:pt>
                      <c:pt idx="23">
                        <c:v>50</c:v>
                      </c:pt>
                      <c:pt idx="24">
                        <c:v>50</c:v>
                      </c:pt>
                      <c:pt idx="25">
                        <c:v>50</c:v>
                      </c:pt>
                      <c:pt idx="26">
                        <c:v>50</c:v>
                      </c:pt>
                      <c:pt idx="27">
                        <c:v>50</c:v>
                      </c:pt>
                      <c:pt idx="28">
                        <c:v>50</c:v>
                      </c:pt>
                      <c:pt idx="29">
                        <c:v>50</c:v>
                      </c:pt>
                      <c:pt idx="30">
                        <c:v>50</c:v>
                      </c:pt>
                      <c:pt idx="31">
                        <c:v>50</c:v>
                      </c:pt>
                      <c:pt idx="32">
                        <c:v>50</c:v>
                      </c:pt>
                      <c:pt idx="33">
                        <c:v>50</c:v>
                      </c:pt>
                      <c:pt idx="34">
                        <c:v>50</c:v>
                      </c:pt>
                      <c:pt idx="35">
                        <c:v>50</c:v>
                      </c:pt>
                      <c:pt idx="36">
                        <c:v>50</c:v>
                      </c:pt>
                      <c:pt idx="37">
                        <c:v>50</c:v>
                      </c:pt>
                      <c:pt idx="38">
                        <c:v>50</c:v>
                      </c:pt>
                      <c:pt idx="39">
                        <c:v>50</c:v>
                      </c:pt>
                      <c:pt idx="40">
                        <c:v>50</c:v>
                      </c:pt>
                      <c:pt idx="41">
                        <c:v>50</c:v>
                      </c:pt>
                      <c:pt idx="42">
                        <c:v>50</c:v>
                      </c:pt>
                      <c:pt idx="43">
                        <c:v>50</c:v>
                      </c:pt>
                      <c:pt idx="44">
                        <c:v>50</c:v>
                      </c:pt>
                      <c:pt idx="45">
                        <c:v>50</c:v>
                      </c:pt>
                      <c:pt idx="46">
                        <c:v>50</c:v>
                      </c:pt>
                      <c:pt idx="47">
                        <c:v>50</c:v>
                      </c:pt>
                      <c:pt idx="48">
                        <c:v>50</c:v>
                      </c:pt>
                      <c:pt idx="49">
                        <c:v>50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61A3-498D-9C00-CF8DA8D4A965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CP'!$F$2</c15:sqref>
                        </c15:formulaRef>
                      </c:ext>
                    </c:extLst>
                    <c:strCache>
                      <c:ptCount val="1"/>
                      <c:pt idx="0">
                        <c:v>Bid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CP'!$B$3:$B$52</c15:sqref>
                        </c15:formulaRef>
                      </c:ext>
                    </c:extLst>
                    <c:strCache>
                      <c:ptCount val="50"/>
                      <c:pt idx="0">
                        <c:v>CP1</c:v>
                      </c:pt>
                      <c:pt idx="1">
                        <c:v>CP2</c:v>
                      </c:pt>
                      <c:pt idx="2">
                        <c:v>CP3</c:v>
                      </c:pt>
                      <c:pt idx="3">
                        <c:v>CP4</c:v>
                      </c:pt>
                      <c:pt idx="4">
                        <c:v>CP5</c:v>
                      </c:pt>
                      <c:pt idx="5">
                        <c:v>CP6</c:v>
                      </c:pt>
                      <c:pt idx="6">
                        <c:v>CP7</c:v>
                      </c:pt>
                      <c:pt idx="7">
                        <c:v>CP8</c:v>
                      </c:pt>
                      <c:pt idx="8">
                        <c:v>CP9</c:v>
                      </c:pt>
                      <c:pt idx="9">
                        <c:v>CP10</c:v>
                      </c:pt>
                      <c:pt idx="10">
                        <c:v>CP11</c:v>
                      </c:pt>
                      <c:pt idx="11">
                        <c:v>CP12</c:v>
                      </c:pt>
                      <c:pt idx="12">
                        <c:v>CP13</c:v>
                      </c:pt>
                      <c:pt idx="13">
                        <c:v>CP14</c:v>
                      </c:pt>
                      <c:pt idx="14">
                        <c:v>CP15</c:v>
                      </c:pt>
                      <c:pt idx="15">
                        <c:v>CP16</c:v>
                      </c:pt>
                      <c:pt idx="16">
                        <c:v>CP17</c:v>
                      </c:pt>
                      <c:pt idx="17">
                        <c:v>CP18</c:v>
                      </c:pt>
                      <c:pt idx="18">
                        <c:v>CP19</c:v>
                      </c:pt>
                      <c:pt idx="19">
                        <c:v>CP20</c:v>
                      </c:pt>
                      <c:pt idx="20">
                        <c:v>CP21</c:v>
                      </c:pt>
                      <c:pt idx="21">
                        <c:v>CP22</c:v>
                      </c:pt>
                      <c:pt idx="22">
                        <c:v>CP23</c:v>
                      </c:pt>
                      <c:pt idx="23">
                        <c:v>CP24</c:v>
                      </c:pt>
                      <c:pt idx="24">
                        <c:v>CP25</c:v>
                      </c:pt>
                      <c:pt idx="25">
                        <c:v>CP26</c:v>
                      </c:pt>
                      <c:pt idx="26">
                        <c:v>CP27</c:v>
                      </c:pt>
                      <c:pt idx="27">
                        <c:v>CP28</c:v>
                      </c:pt>
                      <c:pt idx="28">
                        <c:v>CP29</c:v>
                      </c:pt>
                      <c:pt idx="29">
                        <c:v>CP30</c:v>
                      </c:pt>
                      <c:pt idx="30">
                        <c:v>CP31</c:v>
                      </c:pt>
                      <c:pt idx="31">
                        <c:v>CP32</c:v>
                      </c:pt>
                      <c:pt idx="32">
                        <c:v>CP33</c:v>
                      </c:pt>
                      <c:pt idx="33">
                        <c:v>CP34</c:v>
                      </c:pt>
                      <c:pt idx="34">
                        <c:v>CP35</c:v>
                      </c:pt>
                      <c:pt idx="35">
                        <c:v>CP36</c:v>
                      </c:pt>
                      <c:pt idx="36">
                        <c:v>CP37</c:v>
                      </c:pt>
                      <c:pt idx="37">
                        <c:v>CP38</c:v>
                      </c:pt>
                      <c:pt idx="38">
                        <c:v>CP39</c:v>
                      </c:pt>
                      <c:pt idx="39">
                        <c:v>CP40</c:v>
                      </c:pt>
                      <c:pt idx="40">
                        <c:v>CP41</c:v>
                      </c:pt>
                      <c:pt idx="41">
                        <c:v>CP42</c:v>
                      </c:pt>
                      <c:pt idx="42">
                        <c:v>CP43</c:v>
                      </c:pt>
                      <c:pt idx="43">
                        <c:v>CP44</c:v>
                      </c:pt>
                      <c:pt idx="44">
                        <c:v>CP45</c:v>
                      </c:pt>
                      <c:pt idx="45">
                        <c:v>CP46</c:v>
                      </c:pt>
                      <c:pt idx="46">
                        <c:v>CP47</c:v>
                      </c:pt>
                      <c:pt idx="47">
                        <c:v>CP48</c:v>
                      </c:pt>
                      <c:pt idx="48">
                        <c:v>CP49</c:v>
                      </c:pt>
                      <c:pt idx="49">
                        <c:v>CP50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CP'!$F$3:$F$52</c15:sqref>
                        </c15:formulaRef>
                      </c:ext>
                    </c:extLst>
                    <c:numCache>
                      <c:formatCode>#,##0</c:formatCode>
                      <c:ptCount val="50"/>
                      <c:pt idx="0">
                        <c:v>8345.1848739495799</c:v>
                      </c:pt>
                      <c:pt idx="1">
                        <c:v>7966.319327731092</c:v>
                      </c:pt>
                      <c:pt idx="2">
                        <c:v>7086.4957983193281</c:v>
                      </c:pt>
                      <c:pt idx="3">
                        <c:v>5951.8991596638652</c:v>
                      </c:pt>
                      <c:pt idx="4">
                        <c:v>5927.5630252100837</c:v>
                      </c:pt>
                      <c:pt idx="5">
                        <c:v>5771.0798319327732</c:v>
                      </c:pt>
                      <c:pt idx="6">
                        <c:v>5581.8865546218485</c:v>
                      </c:pt>
                      <c:pt idx="7">
                        <c:v>4664.3991596638652</c:v>
                      </c:pt>
                      <c:pt idx="8">
                        <c:v>4578.6932773109247</c:v>
                      </c:pt>
                      <c:pt idx="9">
                        <c:v>4522.4621848739498</c:v>
                      </c:pt>
                      <c:pt idx="10">
                        <c:v>4490.8571428571431</c:v>
                      </c:pt>
                      <c:pt idx="11">
                        <c:v>4253.0336134453783</c:v>
                      </c:pt>
                      <c:pt idx="12">
                        <c:v>4167.726890756303</c:v>
                      </c:pt>
                      <c:pt idx="13">
                        <c:v>4090.3151260504201</c:v>
                      </c:pt>
                      <c:pt idx="14">
                        <c:v>4024.4705882352941</c:v>
                      </c:pt>
                      <c:pt idx="15">
                        <c:v>3983.5672268907565</c:v>
                      </c:pt>
                      <c:pt idx="16">
                        <c:v>3840.0672268907565</c:v>
                      </c:pt>
                      <c:pt idx="17">
                        <c:v>3560.546218487395</c:v>
                      </c:pt>
                      <c:pt idx="18">
                        <c:v>3556.9831932773109</c:v>
                      </c:pt>
                      <c:pt idx="19">
                        <c:v>3543.8025210084033</c:v>
                      </c:pt>
                      <c:pt idx="20">
                        <c:v>3399.4033613445376</c:v>
                      </c:pt>
                      <c:pt idx="21">
                        <c:v>3305.9159663865548</c:v>
                      </c:pt>
                      <c:pt idx="22">
                        <c:v>3263.159663865546</c:v>
                      </c:pt>
                      <c:pt idx="23">
                        <c:v>3193.6848739495799</c:v>
                      </c:pt>
                      <c:pt idx="24">
                        <c:v>2975.3151260504201</c:v>
                      </c:pt>
                      <c:pt idx="25">
                        <c:v>2912.4831932773109</c:v>
                      </c:pt>
                      <c:pt idx="26">
                        <c:v>2826.9621848739494</c:v>
                      </c:pt>
                      <c:pt idx="27">
                        <c:v>2757.7184873949582</c:v>
                      </c:pt>
                      <c:pt idx="28">
                        <c:v>2730.9663865546217</c:v>
                      </c:pt>
                      <c:pt idx="29">
                        <c:v>2562.1092436974791</c:v>
                      </c:pt>
                      <c:pt idx="30">
                        <c:v>2556.6680672268908</c:v>
                      </c:pt>
                      <c:pt idx="31">
                        <c:v>2480.9621848739494</c:v>
                      </c:pt>
                      <c:pt idx="32">
                        <c:v>2050.3571428571427</c:v>
                      </c:pt>
                      <c:pt idx="33">
                        <c:v>2040.1176470588234</c:v>
                      </c:pt>
                      <c:pt idx="34">
                        <c:v>1838.1008403361345</c:v>
                      </c:pt>
                      <c:pt idx="35">
                        <c:v>1823.3781512605042</c:v>
                      </c:pt>
                      <c:pt idx="36">
                        <c:v>1813.9789915966387</c:v>
                      </c:pt>
                      <c:pt idx="37">
                        <c:v>1812.2184873949579</c:v>
                      </c:pt>
                      <c:pt idx="38">
                        <c:v>1779.4831932773109</c:v>
                      </c:pt>
                      <c:pt idx="39">
                        <c:v>1757.8823529411766</c:v>
                      </c:pt>
                      <c:pt idx="40">
                        <c:v>1749.579831932773</c:v>
                      </c:pt>
                      <c:pt idx="41">
                        <c:v>1727.5168067226891</c:v>
                      </c:pt>
                      <c:pt idx="42">
                        <c:v>1662.6008403361345</c:v>
                      </c:pt>
                      <c:pt idx="43">
                        <c:v>1534.5588235294117</c:v>
                      </c:pt>
                      <c:pt idx="44">
                        <c:v>1533.6218487394958</c:v>
                      </c:pt>
                      <c:pt idx="45">
                        <c:v>1483.2563025210084</c:v>
                      </c:pt>
                      <c:pt idx="46">
                        <c:v>1465.5882352941176</c:v>
                      </c:pt>
                      <c:pt idx="47">
                        <c:v>1421.626050420168</c:v>
                      </c:pt>
                      <c:pt idx="48">
                        <c:v>1405.8655462184875</c:v>
                      </c:pt>
                      <c:pt idx="49">
                        <c:v>1388.4285714285713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61A3-498D-9C00-CF8DA8D4A965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CP'!$G$2</c15:sqref>
                        </c15:formulaRef>
                      </c:ext>
                    </c:extLst>
                    <c:strCache>
                      <c:ptCount val="1"/>
                      <c:pt idx="0">
                        <c:v>Unawarded</c:v>
                      </c:pt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CP'!$B$3:$B$52</c15:sqref>
                        </c15:formulaRef>
                      </c:ext>
                    </c:extLst>
                    <c:strCache>
                      <c:ptCount val="50"/>
                      <c:pt idx="0">
                        <c:v>CP1</c:v>
                      </c:pt>
                      <c:pt idx="1">
                        <c:v>CP2</c:v>
                      </c:pt>
                      <c:pt idx="2">
                        <c:v>CP3</c:v>
                      </c:pt>
                      <c:pt idx="3">
                        <c:v>CP4</c:v>
                      </c:pt>
                      <c:pt idx="4">
                        <c:v>CP5</c:v>
                      </c:pt>
                      <c:pt idx="5">
                        <c:v>CP6</c:v>
                      </c:pt>
                      <c:pt idx="6">
                        <c:v>CP7</c:v>
                      </c:pt>
                      <c:pt idx="7">
                        <c:v>CP8</c:v>
                      </c:pt>
                      <c:pt idx="8">
                        <c:v>CP9</c:v>
                      </c:pt>
                      <c:pt idx="9">
                        <c:v>CP10</c:v>
                      </c:pt>
                      <c:pt idx="10">
                        <c:v>CP11</c:v>
                      </c:pt>
                      <c:pt idx="11">
                        <c:v>CP12</c:v>
                      </c:pt>
                      <c:pt idx="12">
                        <c:v>CP13</c:v>
                      </c:pt>
                      <c:pt idx="13">
                        <c:v>CP14</c:v>
                      </c:pt>
                      <c:pt idx="14">
                        <c:v>CP15</c:v>
                      </c:pt>
                      <c:pt idx="15">
                        <c:v>CP16</c:v>
                      </c:pt>
                      <c:pt idx="16">
                        <c:v>CP17</c:v>
                      </c:pt>
                      <c:pt idx="17">
                        <c:v>CP18</c:v>
                      </c:pt>
                      <c:pt idx="18">
                        <c:v>CP19</c:v>
                      </c:pt>
                      <c:pt idx="19">
                        <c:v>CP20</c:v>
                      </c:pt>
                      <c:pt idx="20">
                        <c:v>CP21</c:v>
                      </c:pt>
                      <c:pt idx="21">
                        <c:v>CP22</c:v>
                      </c:pt>
                      <c:pt idx="22">
                        <c:v>CP23</c:v>
                      </c:pt>
                      <c:pt idx="23">
                        <c:v>CP24</c:v>
                      </c:pt>
                      <c:pt idx="24">
                        <c:v>CP25</c:v>
                      </c:pt>
                      <c:pt idx="25">
                        <c:v>CP26</c:v>
                      </c:pt>
                      <c:pt idx="26">
                        <c:v>CP27</c:v>
                      </c:pt>
                      <c:pt idx="27">
                        <c:v>CP28</c:v>
                      </c:pt>
                      <c:pt idx="28">
                        <c:v>CP29</c:v>
                      </c:pt>
                      <c:pt idx="29">
                        <c:v>CP30</c:v>
                      </c:pt>
                      <c:pt idx="30">
                        <c:v>CP31</c:v>
                      </c:pt>
                      <c:pt idx="31">
                        <c:v>CP32</c:v>
                      </c:pt>
                      <c:pt idx="32">
                        <c:v>CP33</c:v>
                      </c:pt>
                      <c:pt idx="33">
                        <c:v>CP34</c:v>
                      </c:pt>
                      <c:pt idx="34">
                        <c:v>CP35</c:v>
                      </c:pt>
                      <c:pt idx="35">
                        <c:v>CP36</c:v>
                      </c:pt>
                      <c:pt idx="36">
                        <c:v>CP37</c:v>
                      </c:pt>
                      <c:pt idx="37">
                        <c:v>CP38</c:v>
                      </c:pt>
                      <c:pt idx="38">
                        <c:v>CP39</c:v>
                      </c:pt>
                      <c:pt idx="39">
                        <c:v>CP40</c:v>
                      </c:pt>
                      <c:pt idx="40">
                        <c:v>CP41</c:v>
                      </c:pt>
                      <c:pt idx="41">
                        <c:v>CP42</c:v>
                      </c:pt>
                      <c:pt idx="42">
                        <c:v>CP43</c:v>
                      </c:pt>
                      <c:pt idx="43">
                        <c:v>CP44</c:v>
                      </c:pt>
                      <c:pt idx="44">
                        <c:v>CP45</c:v>
                      </c:pt>
                      <c:pt idx="45">
                        <c:v>CP46</c:v>
                      </c:pt>
                      <c:pt idx="46">
                        <c:v>CP47</c:v>
                      </c:pt>
                      <c:pt idx="47">
                        <c:v>CP48</c:v>
                      </c:pt>
                      <c:pt idx="48">
                        <c:v>CP49</c:v>
                      </c:pt>
                      <c:pt idx="49">
                        <c:v>CP50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CP'!$G$3:$G$52</c15:sqref>
                        </c15:formulaRef>
                      </c:ext>
                    </c:extLst>
                    <c:numCache>
                      <c:formatCode>#,##0</c:formatCode>
                      <c:ptCount val="50"/>
                      <c:pt idx="0">
                        <c:v>6360.9453781512602</c:v>
                      </c:pt>
                      <c:pt idx="1">
                        <c:v>3633.0378151260506</c:v>
                      </c:pt>
                      <c:pt idx="2">
                        <c:v>4013.0840336134452</c:v>
                      </c:pt>
                      <c:pt idx="3">
                        <c:v>1568.1302521008404</c:v>
                      </c:pt>
                      <c:pt idx="4">
                        <c:v>1161.8697478991596</c:v>
                      </c:pt>
                      <c:pt idx="5">
                        <c:v>3145.7815126050418</c:v>
                      </c:pt>
                      <c:pt idx="6">
                        <c:v>1994.4453781512605</c:v>
                      </c:pt>
                      <c:pt idx="7">
                        <c:v>2979.6260504201682</c:v>
                      </c:pt>
                      <c:pt idx="8">
                        <c:v>2787.2647058823532</c:v>
                      </c:pt>
                      <c:pt idx="9">
                        <c:v>2929.4285714285716</c:v>
                      </c:pt>
                      <c:pt idx="10">
                        <c:v>1298.7394957983192</c:v>
                      </c:pt>
                      <c:pt idx="11">
                        <c:v>1937.1470588235295</c:v>
                      </c:pt>
                      <c:pt idx="12">
                        <c:v>3976.6554621848741</c:v>
                      </c:pt>
                      <c:pt idx="13">
                        <c:v>1895.1176470588234</c:v>
                      </c:pt>
                      <c:pt idx="14">
                        <c:v>1318.2310924369747</c:v>
                      </c:pt>
                      <c:pt idx="15">
                        <c:v>3468.8823529411766</c:v>
                      </c:pt>
                      <c:pt idx="16">
                        <c:v>1019.3277310924369</c:v>
                      </c:pt>
                      <c:pt idx="17">
                        <c:v>2107.0630252100841</c:v>
                      </c:pt>
                      <c:pt idx="18">
                        <c:v>1436.4327731092437</c:v>
                      </c:pt>
                      <c:pt idx="19">
                        <c:v>2408.9453781512607</c:v>
                      </c:pt>
                      <c:pt idx="20">
                        <c:v>1873.1596638655462</c:v>
                      </c:pt>
                      <c:pt idx="21">
                        <c:v>899.36134453781517</c:v>
                      </c:pt>
                      <c:pt idx="22">
                        <c:v>1172.4621848739496</c:v>
                      </c:pt>
                      <c:pt idx="23">
                        <c:v>1572.327731092437</c:v>
                      </c:pt>
                      <c:pt idx="24">
                        <c:v>164.31512605042016</c:v>
                      </c:pt>
                      <c:pt idx="25">
                        <c:v>1786.3949579831933</c:v>
                      </c:pt>
                      <c:pt idx="26">
                        <c:v>993.00420168067228</c:v>
                      </c:pt>
                      <c:pt idx="27">
                        <c:v>1539.579831932773</c:v>
                      </c:pt>
                      <c:pt idx="28">
                        <c:v>1616.3571428571429</c:v>
                      </c:pt>
                      <c:pt idx="29">
                        <c:v>704.87815126050418</c:v>
                      </c:pt>
                      <c:pt idx="30">
                        <c:v>1164.2773109243697</c:v>
                      </c:pt>
                      <c:pt idx="31">
                        <c:v>98.546218487394952</c:v>
                      </c:pt>
                      <c:pt idx="32">
                        <c:v>3.8319327731092439</c:v>
                      </c:pt>
                      <c:pt idx="33">
                        <c:v>1188.3823529411766</c:v>
                      </c:pt>
                      <c:pt idx="34">
                        <c:v>1201.3571428571429</c:v>
                      </c:pt>
                      <c:pt idx="35">
                        <c:v>942.0840336134454</c:v>
                      </c:pt>
                      <c:pt idx="36">
                        <c:v>936.24369747899163</c:v>
                      </c:pt>
                      <c:pt idx="37">
                        <c:v>940.26050420168065</c:v>
                      </c:pt>
                      <c:pt idx="38">
                        <c:v>546.75210084033608</c:v>
                      </c:pt>
                      <c:pt idx="39">
                        <c:v>72.747899159663859</c:v>
                      </c:pt>
                      <c:pt idx="40">
                        <c:v>943.09663865546213</c:v>
                      </c:pt>
                      <c:pt idx="41">
                        <c:v>896.30672268907563</c:v>
                      </c:pt>
                      <c:pt idx="42">
                        <c:v>1014.2310924369748</c:v>
                      </c:pt>
                      <c:pt idx="43">
                        <c:v>101.53361344537815</c:v>
                      </c:pt>
                      <c:pt idx="44">
                        <c:v>600.01260504201684</c:v>
                      </c:pt>
                      <c:pt idx="45">
                        <c:v>318.71428571428572</c:v>
                      </c:pt>
                      <c:pt idx="46">
                        <c:v>726.13025210084038</c:v>
                      </c:pt>
                      <c:pt idx="47">
                        <c:v>58.340336134453779</c:v>
                      </c:pt>
                      <c:pt idx="48">
                        <c:v>552.7100840336135</c:v>
                      </c:pt>
                      <c:pt idx="49">
                        <c:v>837.99579831932772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61A3-498D-9C00-CF8DA8D4A965}"/>
                  </c:ext>
                </c:extLst>
              </c15:ser>
            </c15:filteredBarSeries>
            <c15:filteredBa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CP'!$J$2</c15:sqref>
                        </c15:formulaRef>
                      </c:ext>
                    </c:extLst>
                    <c:strCache>
                      <c:ptCount val="1"/>
                      <c:pt idx="0">
                        <c:v>Unawarded, Safe Harbor</c:v>
                      </c:pt>
                    </c:strCache>
                  </c:strRef>
                </c:tx>
                <c:spPr>
                  <a:solidFill>
                    <a:schemeClr val="accent2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CP'!$B$3:$B$52</c15:sqref>
                        </c15:formulaRef>
                      </c:ext>
                    </c:extLst>
                    <c:strCache>
                      <c:ptCount val="50"/>
                      <c:pt idx="0">
                        <c:v>CP1</c:v>
                      </c:pt>
                      <c:pt idx="1">
                        <c:v>CP2</c:v>
                      </c:pt>
                      <c:pt idx="2">
                        <c:v>CP3</c:v>
                      </c:pt>
                      <c:pt idx="3">
                        <c:v>CP4</c:v>
                      </c:pt>
                      <c:pt idx="4">
                        <c:v>CP5</c:v>
                      </c:pt>
                      <c:pt idx="5">
                        <c:v>CP6</c:v>
                      </c:pt>
                      <c:pt idx="6">
                        <c:v>CP7</c:v>
                      </c:pt>
                      <c:pt idx="7">
                        <c:v>CP8</c:v>
                      </c:pt>
                      <c:pt idx="8">
                        <c:v>CP9</c:v>
                      </c:pt>
                      <c:pt idx="9">
                        <c:v>CP10</c:v>
                      </c:pt>
                      <c:pt idx="10">
                        <c:v>CP11</c:v>
                      </c:pt>
                      <c:pt idx="11">
                        <c:v>CP12</c:v>
                      </c:pt>
                      <c:pt idx="12">
                        <c:v>CP13</c:v>
                      </c:pt>
                      <c:pt idx="13">
                        <c:v>CP14</c:v>
                      </c:pt>
                      <c:pt idx="14">
                        <c:v>CP15</c:v>
                      </c:pt>
                      <c:pt idx="15">
                        <c:v>CP16</c:v>
                      </c:pt>
                      <c:pt idx="16">
                        <c:v>CP17</c:v>
                      </c:pt>
                      <c:pt idx="17">
                        <c:v>CP18</c:v>
                      </c:pt>
                      <c:pt idx="18">
                        <c:v>CP19</c:v>
                      </c:pt>
                      <c:pt idx="19">
                        <c:v>CP20</c:v>
                      </c:pt>
                      <c:pt idx="20">
                        <c:v>CP21</c:v>
                      </c:pt>
                      <c:pt idx="21">
                        <c:v>CP22</c:v>
                      </c:pt>
                      <c:pt idx="22">
                        <c:v>CP23</c:v>
                      </c:pt>
                      <c:pt idx="23">
                        <c:v>CP24</c:v>
                      </c:pt>
                      <c:pt idx="24">
                        <c:v>CP25</c:v>
                      </c:pt>
                      <c:pt idx="25">
                        <c:v>CP26</c:v>
                      </c:pt>
                      <c:pt idx="26">
                        <c:v>CP27</c:v>
                      </c:pt>
                      <c:pt idx="27">
                        <c:v>CP28</c:v>
                      </c:pt>
                      <c:pt idx="28">
                        <c:v>CP29</c:v>
                      </c:pt>
                      <c:pt idx="29">
                        <c:v>CP30</c:v>
                      </c:pt>
                      <c:pt idx="30">
                        <c:v>CP31</c:v>
                      </c:pt>
                      <c:pt idx="31">
                        <c:v>CP32</c:v>
                      </c:pt>
                      <c:pt idx="32">
                        <c:v>CP33</c:v>
                      </c:pt>
                      <c:pt idx="33">
                        <c:v>CP34</c:v>
                      </c:pt>
                      <c:pt idx="34">
                        <c:v>CP35</c:v>
                      </c:pt>
                      <c:pt idx="35">
                        <c:v>CP36</c:v>
                      </c:pt>
                      <c:pt idx="36">
                        <c:v>CP37</c:v>
                      </c:pt>
                      <c:pt idx="37">
                        <c:v>CP38</c:v>
                      </c:pt>
                      <c:pt idx="38">
                        <c:v>CP39</c:v>
                      </c:pt>
                      <c:pt idx="39">
                        <c:v>CP40</c:v>
                      </c:pt>
                      <c:pt idx="40">
                        <c:v>CP41</c:v>
                      </c:pt>
                      <c:pt idx="41">
                        <c:v>CP42</c:v>
                      </c:pt>
                      <c:pt idx="42">
                        <c:v>CP43</c:v>
                      </c:pt>
                      <c:pt idx="43">
                        <c:v>CP44</c:v>
                      </c:pt>
                      <c:pt idx="44">
                        <c:v>CP45</c:v>
                      </c:pt>
                      <c:pt idx="45">
                        <c:v>CP46</c:v>
                      </c:pt>
                      <c:pt idx="46">
                        <c:v>CP47</c:v>
                      </c:pt>
                      <c:pt idx="47">
                        <c:v>CP48</c:v>
                      </c:pt>
                      <c:pt idx="48">
                        <c:v>CP49</c:v>
                      </c:pt>
                      <c:pt idx="49">
                        <c:v>CP50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CP'!$J$3:$J$52</c15:sqref>
                        </c15:formulaRef>
                      </c:ext>
                    </c:extLst>
                    <c:numCache>
                      <c:formatCode>#,##0</c:formatCode>
                      <c:ptCount val="50"/>
                      <c:pt idx="0">
                        <c:v>351.75210084033614</c:v>
                      </c:pt>
                      <c:pt idx="1">
                        <c:v>1030.2731092436975</c:v>
                      </c:pt>
                      <c:pt idx="2">
                        <c:v>365.49579831932772</c:v>
                      </c:pt>
                      <c:pt idx="3">
                        <c:v>592.44117647058829</c:v>
                      </c:pt>
                      <c:pt idx="4">
                        <c:v>672.65546218487395</c:v>
                      </c:pt>
                      <c:pt idx="5">
                        <c:v>675.88655462184875</c:v>
                      </c:pt>
                      <c:pt idx="6">
                        <c:v>577.60924369747897</c:v>
                      </c:pt>
                      <c:pt idx="7">
                        <c:v>398.94117647058823</c:v>
                      </c:pt>
                      <c:pt idx="8">
                        <c:v>1465.3193277310925</c:v>
                      </c:pt>
                      <c:pt idx="9">
                        <c:v>827.77310924369749</c:v>
                      </c:pt>
                      <c:pt idx="10">
                        <c:v>447.11764705882354</c:v>
                      </c:pt>
                      <c:pt idx="11">
                        <c:v>716.2100840336135</c:v>
                      </c:pt>
                      <c:pt idx="12">
                        <c:v>138.45378151260505</c:v>
                      </c:pt>
                      <c:pt idx="13">
                        <c:v>399.50420168067228</c:v>
                      </c:pt>
                      <c:pt idx="14">
                        <c:v>243.00420168067228</c:v>
                      </c:pt>
                      <c:pt idx="15">
                        <c:v>46.957983193277308</c:v>
                      </c:pt>
                      <c:pt idx="16">
                        <c:v>528.0420168067227</c:v>
                      </c:pt>
                      <c:pt idx="17">
                        <c:v>313.48319327731093</c:v>
                      </c:pt>
                      <c:pt idx="18">
                        <c:v>377.40336134453781</c:v>
                      </c:pt>
                      <c:pt idx="19">
                        <c:v>117.35714285714286</c:v>
                      </c:pt>
                      <c:pt idx="20">
                        <c:v>117.87394957983193</c:v>
                      </c:pt>
                      <c:pt idx="21">
                        <c:v>386.94117647058823</c:v>
                      </c:pt>
                      <c:pt idx="22">
                        <c:v>98.487394957983199</c:v>
                      </c:pt>
                      <c:pt idx="23">
                        <c:v>278.9579831932773</c:v>
                      </c:pt>
                      <c:pt idx="24">
                        <c:v>77.088235294117652</c:v>
                      </c:pt>
                      <c:pt idx="25">
                        <c:v>814.55462184873954</c:v>
                      </c:pt>
                      <c:pt idx="26">
                        <c:v>358.51260504201679</c:v>
                      </c:pt>
                      <c:pt idx="27">
                        <c:v>120.10084033613445</c:v>
                      </c:pt>
                      <c:pt idx="28">
                        <c:v>74.361344537815128</c:v>
                      </c:pt>
                      <c:pt idx="29">
                        <c:v>237.91176470588235</c:v>
                      </c:pt>
                      <c:pt idx="30">
                        <c:v>11.932773109243698</c:v>
                      </c:pt>
                      <c:pt idx="31">
                        <c:v>41.62605042016807</c:v>
                      </c:pt>
                      <c:pt idx="32">
                        <c:v>0.14705882352941177</c:v>
                      </c:pt>
                      <c:pt idx="33">
                        <c:v>93.142857142857139</c:v>
                      </c:pt>
                      <c:pt idx="34">
                        <c:v>339.44117647058823</c:v>
                      </c:pt>
                      <c:pt idx="35">
                        <c:v>267.03781512605042</c:v>
                      </c:pt>
                      <c:pt idx="36">
                        <c:v>267.24369747899158</c:v>
                      </c:pt>
                      <c:pt idx="37">
                        <c:v>265.18907563025209</c:v>
                      </c:pt>
                      <c:pt idx="38">
                        <c:v>134.60504201680672</c:v>
                      </c:pt>
                      <c:pt idx="39">
                        <c:v>11.071428571428571</c:v>
                      </c:pt>
                      <c:pt idx="40">
                        <c:v>76.71848739495799</c:v>
                      </c:pt>
                      <c:pt idx="41">
                        <c:v>337.62605042016804</c:v>
                      </c:pt>
                      <c:pt idx="42">
                        <c:v>69.672268907563023</c:v>
                      </c:pt>
                      <c:pt idx="43">
                        <c:v>7.5168067226890756</c:v>
                      </c:pt>
                      <c:pt idx="44">
                        <c:v>108.27731092436974</c:v>
                      </c:pt>
                      <c:pt idx="45">
                        <c:v>24.613445378151262</c:v>
                      </c:pt>
                      <c:pt idx="46">
                        <c:v>370.39075630252103</c:v>
                      </c:pt>
                      <c:pt idx="47">
                        <c:v>21.1218487394958</c:v>
                      </c:pt>
                      <c:pt idx="48">
                        <c:v>92.764705882352942</c:v>
                      </c:pt>
                      <c:pt idx="49">
                        <c:v>139.26470588235293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61A3-498D-9C00-CF8DA8D4A965}"/>
                  </c:ext>
                </c:extLst>
              </c15:ser>
            </c15:filteredBarSeries>
            <c15:filteredBar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CP'!$K$2</c15:sqref>
                        </c15:formulaRef>
                      </c:ext>
                    </c:extLst>
                    <c:strCache>
                      <c:ptCount val="1"/>
                      <c:pt idx="0">
                        <c:v>Unawarded, Inefficient</c:v>
                      </c:pt>
                    </c:strCache>
                  </c:strRef>
                </c:tx>
                <c:spPr>
                  <a:solidFill>
                    <a:schemeClr val="accent3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CP'!$B$3:$B$52</c15:sqref>
                        </c15:formulaRef>
                      </c:ext>
                    </c:extLst>
                    <c:strCache>
                      <c:ptCount val="50"/>
                      <c:pt idx="0">
                        <c:v>CP1</c:v>
                      </c:pt>
                      <c:pt idx="1">
                        <c:v>CP2</c:v>
                      </c:pt>
                      <c:pt idx="2">
                        <c:v>CP3</c:v>
                      </c:pt>
                      <c:pt idx="3">
                        <c:v>CP4</c:v>
                      </c:pt>
                      <c:pt idx="4">
                        <c:v>CP5</c:v>
                      </c:pt>
                      <c:pt idx="5">
                        <c:v>CP6</c:v>
                      </c:pt>
                      <c:pt idx="6">
                        <c:v>CP7</c:v>
                      </c:pt>
                      <c:pt idx="7">
                        <c:v>CP8</c:v>
                      </c:pt>
                      <c:pt idx="8">
                        <c:v>CP9</c:v>
                      </c:pt>
                      <c:pt idx="9">
                        <c:v>CP10</c:v>
                      </c:pt>
                      <c:pt idx="10">
                        <c:v>CP11</c:v>
                      </c:pt>
                      <c:pt idx="11">
                        <c:v>CP12</c:v>
                      </c:pt>
                      <c:pt idx="12">
                        <c:v>CP13</c:v>
                      </c:pt>
                      <c:pt idx="13">
                        <c:v>CP14</c:v>
                      </c:pt>
                      <c:pt idx="14">
                        <c:v>CP15</c:v>
                      </c:pt>
                      <c:pt idx="15">
                        <c:v>CP16</c:v>
                      </c:pt>
                      <c:pt idx="16">
                        <c:v>CP17</c:v>
                      </c:pt>
                      <c:pt idx="17">
                        <c:v>CP18</c:v>
                      </c:pt>
                      <c:pt idx="18">
                        <c:v>CP19</c:v>
                      </c:pt>
                      <c:pt idx="19">
                        <c:v>CP20</c:v>
                      </c:pt>
                      <c:pt idx="20">
                        <c:v>CP21</c:v>
                      </c:pt>
                      <c:pt idx="21">
                        <c:v>CP22</c:v>
                      </c:pt>
                      <c:pt idx="22">
                        <c:v>CP23</c:v>
                      </c:pt>
                      <c:pt idx="23">
                        <c:v>CP24</c:v>
                      </c:pt>
                      <c:pt idx="24">
                        <c:v>CP25</c:v>
                      </c:pt>
                      <c:pt idx="25">
                        <c:v>CP26</c:v>
                      </c:pt>
                      <c:pt idx="26">
                        <c:v>CP27</c:v>
                      </c:pt>
                      <c:pt idx="27">
                        <c:v>CP28</c:v>
                      </c:pt>
                      <c:pt idx="28">
                        <c:v>CP29</c:v>
                      </c:pt>
                      <c:pt idx="29">
                        <c:v>CP30</c:v>
                      </c:pt>
                      <c:pt idx="30">
                        <c:v>CP31</c:v>
                      </c:pt>
                      <c:pt idx="31">
                        <c:v>CP32</c:v>
                      </c:pt>
                      <c:pt idx="32">
                        <c:v>CP33</c:v>
                      </c:pt>
                      <c:pt idx="33">
                        <c:v>CP34</c:v>
                      </c:pt>
                      <c:pt idx="34">
                        <c:v>CP35</c:v>
                      </c:pt>
                      <c:pt idx="35">
                        <c:v>CP36</c:v>
                      </c:pt>
                      <c:pt idx="36">
                        <c:v>CP37</c:v>
                      </c:pt>
                      <c:pt idx="37">
                        <c:v>CP38</c:v>
                      </c:pt>
                      <c:pt idx="38">
                        <c:v>CP39</c:v>
                      </c:pt>
                      <c:pt idx="39">
                        <c:v>CP40</c:v>
                      </c:pt>
                      <c:pt idx="40">
                        <c:v>CP41</c:v>
                      </c:pt>
                      <c:pt idx="41">
                        <c:v>CP42</c:v>
                      </c:pt>
                      <c:pt idx="42">
                        <c:v>CP43</c:v>
                      </c:pt>
                      <c:pt idx="43">
                        <c:v>CP44</c:v>
                      </c:pt>
                      <c:pt idx="44">
                        <c:v>CP45</c:v>
                      </c:pt>
                      <c:pt idx="45">
                        <c:v>CP46</c:v>
                      </c:pt>
                      <c:pt idx="46">
                        <c:v>CP47</c:v>
                      </c:pt>
                      <c:pt idx="47">
                        <c:v>CP48</c:v>
                      </c:pt>
                      <c:pt idx="48">
                        <c:v>CP49</c:v>
                      </c:pt>
                      <c:pt idx="49">
                        <c:v>CP50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CP'!$K$3:$K$52</c15:sqref>
                        </c15:formulaRef>
                      </c:ext>
                    </c:extLst>
                    <c:numCache>
                      <c:formatCode>#,##0</c:formatCode>
                      <c:ptCount val="50"/>
                      <c:pt idx="0">
                        <c:v>3906.1974789915967</c:v>
                      </c:pt>
                      <c:pt idx="1">
                        <c:v>2025.7521008403362</c:v>
                      </c:pt>
                      <c:pt idx="2">
                        <c:v>2127.8739495798318</c:v>
                      </c:pt>
                      <c:pt idx="3">
                        <c:v>617.15126050420167</c:v>
                      </c:pt>
                      <c:pt idx="4">
                        <c:v>102.81092436974789</c:v>
                      </c:pt>
                      <c:pt idx="5">
                        <c:v>1992.1176470588234</c:v>
                      </c:pt>
                      <c:pt idx="6">
                        <c:v>621.95378151260502</c:v>
                      </c:pt>
                      <c:pt idx="7">
                        <c:v>1710.1008403361345</c:v>
                      </c:pt>
                      <c:pt idx="8">
                        <c:v>820.04621848739498</c:v>
                      </c:pt>
                      <c:pt idx="9">
                        <c:v>1634.8361344537816</c:v>
                      </c:pt>
                      <c:pt idx="10">
                        <c:v>602.44117647058829</c:v>
                      </c:pt>
                      <c:pt idx="11">
                        <c:v>877.06722689075627</c:v>
                      </c:pt>
                      <c:pt idx="12">
                        <c:v>3779.4915966386557</c:v>
                      </c:pt>
                      <c:pt idx="13">
                        <c:v>827.36974789915962</c:v>
                      </c:pt>
                      <c:pt idx="14">
                        <c:v>711.95378151260502</c:v>
                      </c:pt>
                      <c:pt idx="15">
                        <c:v>1722.9705882352941</c:v>
                      </c:pt>
                      <c:pt idx="16">
                        <c:v>220.08403361344537</c:v>
                      </c:pt>
                      <c:pt idx="17">
                        <c:v>1153.7142857142858</c:v>
                      </c:pt>
                      <c:pt idx="18">
                        <c:v>708.53361344537814</c:v>
                      </c:pt>
                      <c:pt idx="19">
                        <c:v>1182.1806722689075</c:v>
                      </c:pt>
                      <c:pt idx="20">
                        <c:v>1514.7436974789916</c:v>
                      </c:pt>
                      <c:pt idx="21">
                        <c:v>324.73109243697479</c:v>
                      </c:pt>
                      <c:pt idx="22">
                        <c:v>556.92016806722688</c:v>
                      </c:pt>
                      <c:pt idx="23">
                        <c:v>465.06722689075633</c:v>
                      </c:pt>
                      <c:pt idx="24">
                        <c:v>28.886554621848738</c:v>
                      </c:pt>
                      <c:pt idx="25">
                        <c:v>760.8319327731092</c:v>
                      </c:pt>
                      <c:pt idx="26">
                        <c:v>448.44957983193279</c:v>
                      </c:pt>
                      <c:pt idx="27">
                        <c:v>1085.9369747899159</c:v>
                      </c:pt>
                      <c:pt idx="28">
                        <c:v>1149.2184873949579</c:v>
                      </c:pt>
                      <c:pt idx="29">
                        <c:v>356.10924369747897</c:v>
                      </c:pt>
                      <c:pt idx="30">
                        <c:v>337.281512605042</c:v>
                      </c:pt>
                      <c:pt idx="31">
                        <c:v>19.193277310924369</c:v>
                      </c:pt>
                      <c:pt idx="32">
                        <c:v>3.5126050420168067</c:v>
                      </c:pt>
                      <c:pt idx="33">
                        <c:v>719.16386554621852</c:v>
                      </c:pt>
                      <c:pt idx="34">
                        <c:v>655.62184873949582</c:v>
                      </c:pt>
                      <c:pt idx="35">
                        <c:v>498.97058823529414</c:v>
                      </c:pt>
                      <c:pt idx="36">
                        <c:v>495.11764705882354</c:v>
                      </c:pt>
                      <c:pt idx="37">
                        <c:v>500.57983193277312</c:v>
                      </c:pt>
                      <c:pt idx="38">
                        <c:v>182.30252100840337</c:v>
                      </c:pt>
                      <c:pt idx="39">
                        <c:v>49.462184873949582</c:v>
                      </c:pt>
                      <c:pt idx="40">
                        <c:v>579.93697478991601</c:v>
                      </c:pt>
                      <c:pt idx="41">
                        <c:v>430.30672268907563</c:v>
                      </c:pt>
                      <c:pt idx="42">
                        <c:v>423.53781512605042</c:v>
                      </c:pt>
                      <c:pt idx="43">
                        <c:v>88.042016806722685</c:v>
                      </c:pt>
                      <c:pt idx="44">
                        <c:v>297.43697478991595</c:v>
                      </c:pt>
                      <c:pt idx="45">
                        <c:v>271.79831932773106</c:v>
                      </c:pt>
                      <c:pt idx="46">
                        <c:v>226.69327731092437</c:v>
                      </c:pt>
                      <c:pt idx="47">
                        <c:v>6.1302521008403366</c:v>
                      </c:pt>
                      <c:pt idx="48">
                        <c:v>209.69747899159663</c:v>
                      </c:pt>
                      <c:pt idx="49">
                        <c:v>507.04621848739498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61A3-498D-9C00-CF8DA8D4A965}"/>
                  </c:ext>
                </c:extLst>
              </c15:ser>
            </c15:filteredBarSeries>
          </c:ext>
        </c:extLst>
      </c:barChart>
      <c:catAx>
        <c:axId val="458501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8507008"/>
        <c:crosses val="autoZero"/>
        <c:auto val="1"/>
        <c:lblAlgn val="ctr"/>
        <c:lblOffset val="100"/>
        <c:noMultiLvlLbl val="0"/>
      </c:catAx>
      <c:valAx>
        <c:axId val="458507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Average Daily PTP Bids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8501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Average </a:t>
            </a:r>
            <a:r>
              <a:rPr lang="en-US" sz="1400" b="1" i="1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Inefficient </a:t>
            </a:r>
            <a:r>
              <a:rPr lang="en-US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Daily PTP Bids, Categorized</a:t>
            </a:r>
          </a:p>
        </c:rich>
      </c:tx>
      <c:layout>
        <c:manualLayout>
          <c:xMode val="edge"/>
          <c:yMode val="edge"/>
          <c:x val="1.2615636129101247E-2"/>
          <c:y val="1.69776336387079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5525519188055342E-2"/>
          <c:y val="9.6206590619344973E-2"/>
          <c:w val="0.75316139584794273"/>
          <c:h val="0.83490944593648586"/>
        </c:manualLayout>
      </c:layout>
      <c:doughnutChart>
        <c:varyColors val="1"/>
        <c:ser>
          <c:idx val="0"/>
          <c:order val="0"/>
          <c:spPr>
            <a:solidFill>
              <a:schemeClr val="accent4"/>
            </a:solidFill>
          </c:spPr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104-4B62-B4BF-476413635C45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104-4B62-B4BF-476413635C45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104-4B62-B4BF-476413635C45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bg1"/>
                        </a:solidFill>
                        <a:effectLst>
                          <a:outerShdw blurRad="50800" dist="50800" dir="5400000" algn="ctr" rotWithShape="0">
                            <a:schemeClr val="bg1"/>
                          </a:outerShdw>
                        </a:effectLst>
                        <a:latin typeface="+mn-lt"/>
                        <a:ea typeface="+mn-ea"/>
                        <a:cs typeface="+mn-cs"/>
                      </a:defRPr>
                    </a:pPr>
                    <a:fld id="{8A9E632A-7D5B-40F4-BEA8-68F1B3C5A25A}" type="CELLREF">
                      <a:rPr lang="en-US">
                        <a:solidFill>
                          <a:schemeClr val="bg1"/>
                        </a:solidFill>
                        <a:effectLst/>
                      </a:rPr>
                      <a:pPr>
                        <a:defRPr>
                          <a:solidFill>
                            <a:schemeClr val="bg1"/>
                          </a:solidFill>
                          <a:effectLst>
                            <a:outerShdw blurRad="50800" dist="50800" dir="5400000" algn="ctr" rotWithShape="0">
                              <a:schemeClr val="bg1"/>
                            </a:outerShdw>
                          </a:effectLst>
                        </a:defRPr>
                      </a:pPr>
                      <a:t>[CELLREF]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effectLst>
                        <a:outerShdw blurRad="50800" dist="50800" dir="5400000" algn="ctr" rotWithShape="0">
                          <a:schemeClr val="bg1"/>
                        </a:outerShd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{8A9E632A-7D5B-40F4-BEA8-68F1B3C5A25A}</c15:txfldGUID>
                      <c15:f>'Total Percentages'!$J$33</c15:f>
                      <c15:dlblFieldTableCache>
                        <c:ptCount val="1"/>
                        <c:pt idx="0">
                          <c:v>95.0%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1-A104-4B62-B4BF-476413635C4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8A2AE191-57B7-40AB-806D-35D8FF1BDD34}" type="CELLREF">
                      <a:rPr lang="en-US"/>
                      <a:pPr/>
                      <a:t>[CELLREF]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{8A2AE191-57B7-40AB-806D-35D8FF1BDD34}</c15:txfldGUID>
                      <c15:f>'Total Percentages'!$K$33</c15:f>
                      <c15:dlblFieldTableCache>
                        <c:ptCount val="1"/>
                        <c:pt idx="0">
                          <c:v>4.3%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3-A104-4B62-B4BF-476413635C45}"/>
                </c:ext>
              </c:extLst>
            </c:dLbl>
            <c:dLbl>
              <c:idx val="2"/>
              <c:layout>
                <c:manualLayout>
                  <c:x val="3.888888888888889E-2"/>
                  <c:y val="0"/>
                </c:manualLayout>
              </c:layout>
              <c:tx>
                <c:rich>
                  <a:bodyPr/>
                  <a:lstStyle/>
                  <a:p>
                    <a:fld id="{F9ECE3B2-C1CA-4D6E-979E-E544E814BC7C}" type="CELLREF">
                      <a:rPr lang="en-US"/>
                      <a:pPr/>
                      <a:t>[CELLREF]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{F9ECE3B2-C1CA-4D6E-979E-E544E814BC7C}</c15:txfldGUID>
                      <c15:f>'Total Percentages'!$L$33</c15:f>
                      <c15:dlblFieldTableCache>
                        <c:ptCount val="1"/>
                        <c:pt idx="0">
                          <c:v>0.7%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5-A104-4B62-B4BF-476413635C4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'Total Percentages'!$J$30:$L$30</c:f>
              <c:strCache>
                <c:ptCount val="3"/>
                <c:pt idx="0">
                  <c:v>Inefficient, Price</c:v>
                </c:pt>
                <c:pt idx="1">
                  <c:v>Inefficient, DeadSP</c:v>
                </c:pt>
                <c:pt idx="2">
                  <c:v>Inefficient, ESSP</c:v>
                </c:pt>
              </c:strCache>
            </c:strRef>
          </c:cat>
          <c:val>
            <c:numRef>
              <c:f>'Total Percentages'!$J$31:$L$31</c:f>
              <c:numCache>
                <c:formatCode>#,##0</c:formatCode>
                <c:ptCount val="3"/>
                <c:pt idx="0">
                  <c:v>63488.021008403361</c:v>
                </c:pt>
                <c:pt idx="1">
                  <c:v>2889.0420168067226</c:v>
                </c:pt>
                <c:pt idx="2">
                  <c:v>471.43697478991595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104-4B62-B4BF-476413635C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450303924518427E-2"/>
          <c:y val="0.95486912739864771"/>
          <c:w val="0.72210487852968175"/>
          <c:h val="4.513087260135224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Average Daily PTP Interval Bids, by Clearing Price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2"/>
          <c:order val="2"/>
          <c:tx>
            <c:strRef>
              <c:f>'Bids by Clearing Price'!$T$127</c:f>
              <c:strCache>
                <c:ptCount val="1"/>
                <c:pt idx="0">
                  <c:v>Awarded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'Bids by Clearing Price'!$Q$128:$Q$139</c:f>
              <c:strCache>
                <c:ptCount val="12"/>
                <c:pt idx="0">
                  <c:v>&lt;$-5</c:v>
                </c:pt>
                <c:pt idx="1">
                  <c:v>[-$5, -$4)</c:v>
                </c:pt>
                <c:pt idx="2">
                  <c:v>[-$4, -$3)</c:v>
                </c:pt>
                <c:pt idx="3">
                  <c:v>[-$3, -$2)</c:v>
                </c:pt>
                <c:pt idx="4">
                  <c:v>[-$2, -$1)</c:v>
                </c:pt>
                <c:pt idx="5">
                  <c:v>[-$1, $0)</c:v>
                </c:pt>
                <c:pt idx="6">
                  <c:v>[$0, $1)</c:v>
                </c:pt>
                <c:pt idx="7">
                  <c:v>[$1, $2)</c:v>
                </c:pt>
                <c:pt idx="8">
                  <c:v>[$2, $3)</c:v>
                </c:pt>
                <c:pt idx="9">
                  <c:v>[$3, $4)</c:v>
                </c:pt>
                <c:pt idx="10">
                  <c:v>[$4, $5)</c:v>
                </c:pt>
                <c:pt idx="11">
                  <c:v>&gt;$5</c:v>
                </c:pt>
              </c:strCache>
            </c:strRef>
          </c:cat>
          <c:val>
            <c:numRef>
              <c:f>'Bids by Clearing Price'!$T$128:$T$139</c:f>
              <c:numCache>
                <c:formatCode>#,##0</c:formatCode>
                <c:ptCount val="12"/>
                <c:pt idx="0">
                  <c:v>6846.6218487394954</c:v>
                </c:pt>
                <c:pt idx="1">
                  <c:v>1157.3781512605042</c:v>
                </c:pt>
                <c:pt idx="2">
                  <c:v>1625.0966386554621</c:v>
                </c:pt>
                <c:pt idx="3">
                  <c:v>2506.0504201680674</c:v>
                </c:pt>
                <c:pt idx="4">
                  <c:v>4532.7857142857147</c:v>
                </c:pt>
                <c:pt idx="5">
                  <c:v>22198.319327731093</c:v>
                </c:pt>
                <c:pt idx="6">
                  <c:v>31240.096638655461</c:v>
                </c:pt>
                <c:pt idx="7">
                  <c:v>9286.4663865546227</c:v>
                </c:pt>
                <c:pt idx="8">
                  <c:v>5644.7563025210084</c:v>
                </c:pt>
                <c:pt idx="9">
                  <c:v>3891.6554621848741</c:v>
                </c:pt>
                <c:pt idx="10">
                  <c:v>2928.1974789915967</c:v>
                </c:pt>
                <c:pt idx="11">
                  <c:v>23391.096638655461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EF-479D-8B39-3E92A7809BE5}"/>
            </c:ext>
          </c:extLst>
        </c:ser>
        <c:ser>
          <c:idx val="3"/>
          <c:order val="3"/>
          <c:tx>
            <c:strRef>
              <c:f>'Bids by Clearing Price'!$U$127</c:f>
              <c:strCache>
                <c:ptCount val="1"/>
                <c:pt idx="0">
                  <c:v>Unawarded, Efficient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'Bids by Clearing Price'!$Q$128:$Q$139</c:f>
              <c:strCache>
                <c:ptCount val="12"/>
                <c:pt idx="0">
                  <c:v>&lt;$-5</c:v>
                </c:pt>
                <c:pt idx="1">
                  <c:v>[-$5, -$4)</c:v>
                </c:pt>
                <c:pt idx="2">
                  <c:v>[-$4, -$3)</c:v>
                </c:pt>
                <c:pt idx="3">
                  <c:v>[-$3, -$2)</c:v>
                </c:pt>
                <c:pt idx="4">
                  <c:v>[-$2, -$1)</c:v>
                </c:pt>
                <c:pt idx="5">
                  <c:v>[-$1, $0)</c:v>
                </c:pt>
                <c:pt idx="6">
                  <c:v>[$0, $1)</c:v>
                </c:pt>
                <c:pt idx="7">
                  <c:v>[$1, $2)</c:v>
                </c:pt>
                <c:pt idx="8">
                  <c:v>[$2, $3)</c:v>
                </c:pt>
                <c:pt idx="9">
                  <c:v>[$3, $4)</c:v>
                </c:pt>
                <c:pt idx="10">
                  <c:v>[$4, $5)</c:v>
                </c:pt>
                <c:pt idx="11">
                  <c:v>&gt;$5</c:v>
                </c:pt>
              </c:strCache>
            </c:strRef>
          </c:cat>
          <c:val>
            <c:numRef>
              <c:f>'Bids by Clearing Price'!$U$128:$U$139</c:f>
              <c:numCache>
                <c:formatCode>#,##0</c:formatCode>
                <c:ptCount val="12"/>
                <c:pt idx="0">
                  <c:v>294.30252100840335</c:v>
                </c:pt>
                <c:pt idx="1">
                  <c:v>44.336134453781511</c:v>
                </c:pt>
                <c:pt idx="2">
                  <c:v>55.067226890756302</c:v>
                </c:pt>
                <c:pt idx="3">
                  <c:v>107.86134453781513</c:v>
                </c:pt>
                <c:pt idx="4">
                  <c:v>293.00420168067228</c:v>
                </c:pt>
                <c:pt idx="5">
                  <c:v>4141.2226890756301</c:v>
                </c:pt>
                <c:pt idx="6">
                  <c:v>11044.794117647059</c:v>
                </c:pt>
                <c:pt idx="7">
                  <c:v>2318.90756302521</c:v>
                </c:pt>
                <c:pt idx="8">
                  <c:v>971.60084033613441</c:v>
                </c:pt>
                <c:pt idx="9">
                  <c:v>533.10084033613441</c:v>
                </c:pt>
                <c:pt idx="10">
                  <c:v>319.35294117647061</c:v>
                </c:pt>
                <c:pt idx="11">
                  <c:v>3993.5966386554624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EF-479D-8B39-3E92A7809BE5}"/>
            </c:ext>
          </c:extLst>
        </c:ser>
        <c:ser>
          <c:idx val="6"/>
          <c:order val="6"/>
          <c:tx>
            <c:strRef>
              <c:f>'Bids by Clearing Price'!$X$127</c:f>
              <c:strCache>
                <c:ptCount val="1"/>
                <c:pt idx="0">
                  <c:v>Inefficient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'Bids by Clearing Price'!$Q$128:$Q$139</c:f>
              <c:strCache>
                <c:ptCount val="12"/>
                <c:pt idx="0">
                  <c:v>&lt;$-5</c:v>
                </c:pt>
                <c:pt idx="1">
                  <c:v>[-$5, -$4)</c:v>
                </c:pt>
                <c:pt idx="2">
                  <c:v>[-$4, -$3)</c:v>
                </c:pt>
                <c:pt idx="3">
                  <c:v>[-$3, -$2)</c:v>
                </c:pt>
                <c:pt idx="4">
                  <c:v>[-$2, -$1)</c:v>
                </c:pt>
                <c:pt idx="5">
                  <c:v>[-$1, $0)</c:v>
                </c:pt>
                <c:pt idx="6">
                  <c:v>[$0, $1)</c:v>
                </c:pt>
                <c:pt idx="7">
                  <c:v>[$1, $2)</c:v>
                </c:pt>
                <c:pt idx="8">
                  <c:v>[$2, $3)</c:v>
                </c:pt>
                <c:pt idx="9">
                  <c:v>[$3, $4)</c:v>
                </c:pt>
                <c:pt idx="10">
                  <c:v>[$4, $5)</c:v>
                </c:pt>
                <c:pt idx="11">
                  <c:v>&gt;$5</c:v>
                </c:pt>
              </c:strCache>
            </c:strRef>
          </c:cat>
          <c:val>
            <c:numRef>
              <c:f>'Bids by Clearing Price'!$X$128:$X$139</c:f>
              <c:numCache>
                <c:formatCode>#,##0</c:formatCode>
                <c:ptCount val="12"/>
                <c:pt idx="0">
                  <c:v>2551.8319327731092</c:v>
                </c:pt>
                <c:pt idx="1">
                  <c:v>381.06302521008405</c:v>
                </c:pt>
                <c:pt idx="2">
                  <c:v>548.2058823529411</c:v>
                </c:pt>
                <c:pt idx="3">
                  <c:v>826.57563025210084</c:v>
                </c:pt>
                <c:pt idx="4">
                  <c:v>1478.4873949579833</c:v>
                </c:pt>
                <c:pt idx="5">
                  <c:v>6600.4159663865548</c:v>
                </c:pt>
                <c:pt idx="6">
                  <c:v>11439.096638655463</c:v>
                </c:pt>
                <c:pt idx="7">
                  <c:v>3357.0210084033615</c:v>
                </c:pt>
                <c:pt idx="8">
                  <c:v>3121.7731092436975</c:v>
                </c:pt>
                <c:pt idx="9">
                  <c:v>2683.8907563025209</c:v>
                </c:pt>
                <c:pt idx="10">
                  <c:v>2289.4621848739498</c:v>
                </c:pt>
                <c:pt idx="11">
                  <c:v>31570.4243697479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EF-479D-8B39-3E92A7809B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100"/>
        <c:axId val="878128303"/>
        <c:axId val="878125423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'Bids by Clearing Price'!$R$127</c15:sqref>
                        </c15:formulaRef>
                      </c:ext>
                    </c:extLst>
                    <c:strCache>
                      <c:ptCount val="1"/>
                      <c:pt idx="0">
                        <c:v>Bid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'Bids by Clearing Price'!$Q$128:$Q$139</c15:sqref>
                        </c15:formulaRef>
                      </c:ext>
                    </c:extLst>
                    <c:strCache>
                      <c:ptCount val="12"/>
                      <c:pt idx="0">
                        <c:v>&lt;$-5</c:v>
                      </c:pt>
                      <c:pt idx="1">
                        <c:v>[-$5, -$4)</c:v>
                      </c:pt>
                      <c:pt idx="2">
                        <c:v>[-$4, -$3)</c:v>
                      </c:pt>
                      <c:pt idx="3">
                        <c:v>[-$3, -$2)</c:v>
                      </c:pt>
                      <c:pt idx="4">
                        <c:v>[-$2, -$1)</c:v>
                      </c:pt>
                      <c:pt idx="5">
                        <c:v>[-$1, $0)</c:v>
                      </c:pt>
                      <c:pt idx="6">
                        <c:v>[$0, $1)</c:v>
                      </c:pt>
                      <c:pt idx="7">
                        <c:v>[$1, $2)</c:v>
                      </c:pt>
                      <c:pt idx="8">
                        <c:v>[$2, $3)</c:v>
                      </c:pt>
                      <c:pt idx="9">
                        <c:v>[$3, $4)</c:v>
                      </c:pt>
                      <c:pt idx="10">
                        <c:v>[$4, $5)</c:v>
                      </c:pt>
                      <c:pt idx="11">
                        <c:v>&gt;$5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'Bids by Clearing Price'!$R$128:$R$139</c15:sqref>
                        </c15:formulaRef>
                      </c:ext>
                    </c:extLst>
                    <c:numCache>
                      <c:formatCode>#,##0</c:formatCode>
                      <c:ptCount val="12"/>
                      <c:pt idx="0">
                        <c:v>9692.7563025210093</c:v>
                      </c:pt>
                      <c:pt idx="1">
                        <c:v>1582.7773109243697</c:v>
                      </c:pt>
                      <c:pt idx="2">
                        <c:v>2228.3697478991598</c:v>
                      </c:pt>
                      <c:pt idx="3">
                        <c:v>3440.4873949579833</c:v>
                      </c:pt>
                      <c:pt idx="4">
                        <c:v>6304.2773109243699</c:v>
                      </c:pt>
                      <c:pt idx="5">
                        <c:v>32939.957983193279</c:v>
                      </c:pt>
                      <c:pt idx="6">
                        <c:v>53723.987394957985</c:v>
                      </c:pt>
                      <c:pt idx="7">
                        <c:v>14962.394957983193</c:v>
                      </c:pt>
                      <c:pt idx="8">
                        <c:v>9738.1302521008402</c:v>
                      </c:pt>
                      <c:pt idx="9">
                        <c:v>7108.6470588235297</c:v>
                      </c:pt>
                      <c:pt idx="10">
                        <c:v>5537.0126050420167</c:v>
                      </c:pt>
                      <c:pt idx="11">
                        <c:v>58955.117647058825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64EF-479D-8B39-3E92A7809BE5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Clearing Price'!$S$127</c15:sqref>
                        </c15:formulaRef>
                      </c:ext>
                    </c:extLst>
                    <c:strCache>
                      <c:ptCount val="1"/>
                      <c:pt idx="0">
                        <c:v>Unawarded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Clearing Price'!$Q$128:$Q$139</c15:sqref>
                        </c15:formulaRef>
                      </c:ext>
                    </c:extLst>
                    <c:strCache>
                      <c:ptCount val="12"/>
                      <c:pt idx="0">
                        <c:v>&lt;$-5</c:v>
                      </c:pt>
                      <c:pt idx="1">
                        <c:v>[-$5, -$4)</c:v>
                      </c:pt>
                      <c:pt idx="2">
                        <c:v>[-$4, -$3)</c:v>
                      </c:pt>
                      <c:pt idx="3">
                        <c:v>[-$3, -$2)</c:v>
                      </c:pt>
                      <c:pt idx="4">
                        <c:v>[-$2, -$1)</c:v>
                      </c:pt>
                      <c:pt idx="5">
                        <c:v>[-$1, $0)</c:v>
                      </c:pt>
                      <c:pt idx="6">
                        <c:v>[$0, $1)</c:v>
                      </c:pt>
                      <c:pt idx="7">
                        <c:v>[$1, $2)</c:v>
                      </c:pt>
                      <c:pt idx="8">
                        <c:v>[$2, $3)</c:v>
                      </c:pt>
                      <c:pt idx="9">
                        <c:v>[$3, $4)</c:v>
                      </c:pt>
                      <c:pt idx="10">
                        <c:v>[$4, $5)</c:v>
                      </c:pt>
                      <c:pt idx="11">
                        <c:v>&gt;$5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Clearing Price'!$S$128:$S$139</c15:sqref>
                        </c15:formulaRef>
                      </c:ext>
                    </c:extLst>
                    <c:numCache>
                      <c:formatCode>#,##0</c:formatCode>
                      <c:ptCount val="12"/>
                      <c:pt idx="0">
                        <c:v>2846.1344537815125</c:v>
                      </c:pt>
                      <c:pt idx="1">
                        <c:v>425.39915966386553</c:v>
                      </c:pt>
                      <c:pt idx="2">
                        <c:v>603.27310924369749</c:v>
                      </c:pt>
                      <c:pt idx="3">
                        <c:v>934.43697478991601</c:v>
                      </c:pt>
                      <c:pt idx="4">
                        <c:v>1771.4915966386554</c:v>
                      </c:pt>
                      <c:pt idx="5">
                        <c:v>10741.638655462184</c:v>
                      </c:pt>
                      <c:pt idx="6">
                        <c:v>22483.89075630252</c:v>
                      </c:pt>
                      <c:pt idx="7">
                        <c:v>5675.9285714285716</c:v>
                      </c:pt>
                      <c:pt idx="8">
                        <c:v>4093.3739495798318</c:v>
                      </c:pt>
                      <c:pt idx="9">
                        <c:v>3216.9915966386557</c:v>
                      </c:pt>
                      <c:pt idx="10">
                        <c:v>2608.8151260504201</c:v>
                      </c:pt>
                      <c:pt idx="11">
                        <c:v>35564.021008403361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64EF-479D-8B39-3E92A7809BE5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Clearing Price'!$V$127</c15:sqref>
                        </c15:formulaRef>
                      </c:ext>
                    </c:extLst>
                    <c:strCache>
                      <c:ptCount val="1"/>
                      <c:pt idx="0">
                        <c:v>Unawarded, Safe Harbor</c:v>
                      </c:pt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Clearing Price'!$Q$128:$Q$139</c15:sqref>
                        </c15:formulaRef>
                      </c:ext>
                    </c:extLst>
                    <c:strCache>
                      <c:ptCount val="12"/>
                      <c:pt idx="0">
                        <c:v>&lt;$-5</c:v>
                      </c:pt>
                      <c:pt idx="1">
                        <c:v>[-$5, -$4)</c:v>
                      </c:pt>
                      <c:pt idx="2">
                        <c:v>[-$4, -$3)</c:v>
                      </c:pt>
                      <c:pt idx="3">
                        <c:v>[-$3, -$2)</c:v>
                      </c:pt>
                      <c:pt idx="4">
                        <c:v>[-$2, -$1)</c:v>
                      </c:pt>
                      <c:pt idx="5">
                        <c:v>[-$1, $0)</c:v>
                      </c:pt>
                      <c:pt idx="6">
                        <c:v>[$0, $1)</c:v>
                      </c:pt>
                      <c:pt idx="7">
                        <c:v>[$1, $2)</c:v>
                      </c:pt>
                      <c:pt idx="8">
                        <c:v>[$2, $3)</c:v>
                      </c:pt>
                      <c:pt idx="9">
                        <c:v>[$3, $4)</c:v>
                      </c:pt>
                      <c:pt idx="10">
                        <c:v>[$4, $5)</c:v>
                      </c:pt>
                      <c:pt idx="11">
                        <c:v>&gt;$5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Clearing Price'!$V$128:$V$139</c15:sqref>
                        </c15:formulaRef>
                      </c:ext>
                    </c:extLst>
                    <c:numCache>
                      <c:formatCode>#,##0</c:formatCode>
                      <c:ptCount val="12"/>
                      <c:pt idx="0">
                        <c:v>23.22689075630252</c:v>
                      </c:pt>
                      <c:pt idx="1">
                        <c:v>7.9285714285714288</c:v>
                      </c:pt>
                      <c:pt idx="2">
                        <c:v>13.021008403361344</c:v>
                      </c:pt>
                      <c:pt idx="3">
                        <c:v>22.550420168067227</c:v>
                      </c:pt>
                      <c:pt idx="4">
                        <c:v>45.382352941176471</c:v>
                      </c:pt>
                      <c:pt idx="5">
                        <c:v>131.28151260504202</c:v>
                      </c:pt>
                      <c:pt idx="6">
                        <c:v>147.05462184873949</c:v>
                      </c:pt>
                      <c:pt idx="7">
                        <c:v>506.18487394957981</c:v>
                      </c:pt>
                      <c:pt idx="8">
                        <c:v>854.36554621848734</c:v>
                      </c:pt>
                      <c:pt idx="9">
                        <c:v>906.59663865546213</c:v>
                      </c:pt>
                      <c:pt idx="10">
                        <c:v>868.09243697478996</c:v>
                      </c:pt>
                      <c:pt idx="11">
                        <c:v>17011.9243697479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64EF-479D-8B39-3E92A7809BE5}"/>
                  </c:ext>
                </c:extLst>
              </c15:ser>
            </c15:filteredBarSeries>
            <c15:filteredBa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Clearing Price'!$W$127</c15:sqref>
                        </c15:formulaRef>
                      </c:ext>
                    </c:extLst>
                    <c:strCache>
                      <c:ptCount val="1"/>
                      <c:pt idx="0">
                        <c:v>Unawarded, Inefficient</c:v>
                      </c:pt>
                    </c:strCache>
                  </c:strRef>
                </c:tx>
                <c:spPr>
                  <a:solidFill>
                    <a:schemeClr val="accent6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Clearing Price'!$Q$128:$Q$139</c15:sqref>
                        </c15:formulaRef>
                      </c:ext>
                    </c:extLst>
                    <c:strCache>
                      <c:ptCount val="12"/>
                      <c:pt idx="0">
                        <c:v>&lt;$-5</c:v>
                      </c:pt>
                      <c:pt idx="1">
                        <c:v>[-$5, -$4)</c:v>
                      </c:pt>
                      <c:pt idx="2">
                        <c:v>[-$4, -$3)</c:v>
                      </c:pt>
                      <c:pt idx="3">
                        <c:v>[-$3, -$2)</c:v>
                      </c:pt>
                      <c:pt idx="4">
                        <c:v>[-$2, -$1)</c:v>
                      </c:pt>
                      <c:pt idx="5">
                        <c:v>[-$1, $0)</c:v>
                      </c:pt>
                      <c:pt idx="6">
                        <c:v>[$0, $1)</c:v>
                      </c:pt>
                      <c:pt idx="7">
                        <c:v>[$1, $2)</c:v>
                      </c:pt>
                      <c:pt idx="8">
                        <c:v>[$2, $3)</c:v>
                      </c:pt>
                      <c:pt idx="9">
                        <c:v>[$3, $4)</c:v>
                      </c:pt>
                      <c:pt idx="10">
                        <c:v>[$4, $5)</c:v>
                      </c:pt>
                      <c:pt idx="11">
                        <c:v>&gt;$5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Clearing Price'!$W$128:$W$139</c15:sqref>
                        </c15:formulaRef>
                      </c:ext>
                    </c:extLst>
                    <c:numCache>
                      <c:formatCode>#,##0</c:formatCode>
                      <c:ptCount val="12"/>
                      <c:pt idx="0">
                        <c:v>2528.6050420168067</c:v>
                      </c:pt>
                      <c:pt idx="1">
                        <c:v>373.1344537815126</c:v>
                      </c:pt>
                      <c:pt idx="2">
                        <c:v>535.18487394957981</c:v>
                      </c:pt>
                      <c:pt idx="3">
                        <c:v>804.02521008403357</c:v>
                      </c:pt>
                      <c:pt idx="4">
                        <c:v>1433.1050420168067</c:v>
                      </c:pt>
                      <c:pt idx="5">
                        <c:v>6469.134453781513</c:v>
                      </c:pt>
                      <c:pt idx="6">
                        <c:v>11292.042016806723</c:v>
                      </c:pt>
                      <c:pt idx="7">
                        <c:v>2850.8361344537816</c:v>
                      </c:pt>
                      <c:pt idx="8">
                        <c:v>2267.40756302521</c:v>
                      </c:pt>
                      <c:pt idx="9">
                        <c:v>1777.2941176470588</c:v>
                      </c:pt>
                      <c:pt idx="10">
                        <c:v>1421.3697478991596</c:v>
                      </c:pt>
                      <c:pt idx="11">
                        <c:v>14558.5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64EF-479D-8B39-3E92A7809BE5}"/>
                  </c:ext>
                </c:extLst>
              </c15:ser>
            </c15:filteredBarSeries>
          </c:ext>
        </c:extLst>
      </c:barChart>
      <c:catAx>
        <c:axId val="8781283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78125423"/>
        <c:crosses val="autoZero"/>
        <c:auto val="1"/>
        <c:lblAlgn val="ctr"/>
        <c:lblOffset val="100"/>
        <c:noMultiLvlLbl val="0"/>
      </c:catAx>
      <c:valAx>
        <c:axId val="8781254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 b="0" i="0" u="none" strike="noStrike" kern="1200" baseline="0"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</a:rPr>
                  <a:t>Average Daily PTP Bids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781283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accent2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0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How Far PTPs Are Bid Below Their Clearing Price, (%)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3"/>
          <c:order val="3"/>
          <c:tx>
            <c:strRef>
              <c:f>'Bids by % Diff 2'!$AF$100</c:f>
              <c:strCache>
                <c:ptCount val="1"/>
                <c:pt idx="0">
                  <c:v>Unawarded, Efficient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'Bids by % Diff 2'!$AB$101:$AB$116</c:f>
              <c:strCache>
                <c:ptCount val="16"/>
                <c:pt idx="0">
                  <c:v>&lt;300%</c:v>
                </c:pt>
                <c:pt idx="1">
                  <c:v>300%</c:v>
                </c:pt>
                <c:pt idx="2">
                  <c:v>280%</c:v>
                </c:pt>
                <c:pt idx="3">
                  <c:v>260%</c:v>
                </c:pt>
                <c:pt idx="4">
                  <c:v>240%</c:v>
                </c:pt>
                <c:pt idx="5">
                  <c:v>220%</c:v>
                </c:pt>
                <c:pt idx="6">
                  <c:v>200%</c:v>
                </c:pt>
                <c:pt idx="7">
                  <c:v>180%</c:v>
                </c:pt>
                <c:pt idx="8">
                  <c:v>160%</c:v>
                </c:pt>
                <c:pt idx="9">
                  <c:v>140%</c:v>
                </c:pt>
                <c:pt idx="10">
                  <c:v>120%</c:v>
                </c:pt>
                <c:pt idx="11">
                  <c:v>100%</c:v>
                </c:pt>
                <c:pt idx="12">
                  <c:v>80%</c:v>
                </c:pt>
                <c:pt idx="13">
                  <c:v>60%</c:v>
                </c:pt>
                <c:pt idx="14">
                  <c:v>40%</c:v>
                </c:pt>
                <c:pt idx="15">
                  <c:v>20%</c:v>
                </c:pt>
              </c:strCache>
            </c:strRef>
          </c:cat>
          <c:val>
            <c:numRef>
              <c:f>'Bids by % Diff 2'!$AF$101:$AF$116</c:f>
              <c:numCache>
                <c:formatCode>#,##0</c:formatCode>
                <c:ptCount val="16"/>
                <c:pt idx="0">
                  <c:v>4709.6554621848736</c:v>
                </c:pt>
                <c:pt idx="1">
                  <c:v>124.1218487394958</c:v>
                </c:pt>
                <c:pt idx="2">
                  <c:v>138.05882352941177</c:v>
                </c:pt>
                <c:pt idx="3">
                  <c:v>150.71428571428572</c:v>
                </c:pt>
                <c:pt idx="4">
                  <c:v>171.0420168067227</c:v>
                </c:pt>
                <c:pt idx="5">
                  <c:v>197.88655462184875</c:v>
                </c:pt>
                <c:pt idx="6">
                  <c:v>220.33613445378151</c:v>
                </c:pt>
                <c:pt idx="7">
                  <c:v>264.18067226890759</c:v>
                </c:pt>
                <c:pt idx="8">
                  <c:v>330.94537815126051</c:v>
                </c:pt>
                <c:pt idx="9">
                  <c:v>448.46638655462186</c:v>
                </c:pt>
                <c:pt idx="10">
                  <c:v>813.18487394957981</c:v>
                </c:pt>
                <c:pt idx="11">
                  <c:v>2492.8277310924368</c:v>
                </c:pt>
                <c:pt idx="12">
                  <c:v>1138.1092436974791</c:v>
                </c:pt>
                <c:pt idx="13">
                  <c:v>1593.6428571428571</c:v>
                </c:pt>
                <c:pt idx="14">
                  <c:v>2182.4747899159665</c:v>
                </c:pt>
                <c:pt idx="15">
                  <c:v>6423.1764705882351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3D-4ABB-8499-A8692906ED72}"/>
            </c:ext>
          </c:extLst>
        </c:ser>
        <c:ser>
          <c:idx val="6"/>
          <c:order val="6"/>
          <c:tx>
            <c:strRef>
              <c:f>'Bids by % Diff 2'!$AI$100</c:f>
              <c:strCache>
                <c:ptCount val="1"/>
                <c:pt idx="0">
                  <c:v>Inefficient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'Bids by % Diff 2'!$AB$101:$AB$116</c:f>
              <c:strCache>
                <c:ptCount val="16"/>
                <c:pt idx="0">
                  <c:v>&lt;300%</c:v>
                </c:pt>
                <c:pt idx="1">
                  <c:v>300%</c:v>
                </c:pt>
                <c:pt idx="2">
                  <c:v>280%</c:v>
                </c:pt>
                <c:pt idx="3">
                  <c:v>260%</c:v>
                </c:pt>
                <c:pt idx="4">
                  <c:v>240%</c:v>
                </c:pt>
                <c:pt idx="5">
                  <c:v>220%</c:v>
                </c:pt>
                <c:pt idx="6">
                  <c:v>200%</c:v>
                </c:pt>
                <c:pt idx="7">
                  <c:v>180%</c:v>
                </c:pt>
                <c:pt idx="8">
                  <c:v>160%</c:v>
                </c:pt>
                <c:pt idx="9">
                  <c:v>140%</c:v>
                </c:pt>
                <c:pt idx="10">
                  <c:v>120%</c:v>
                </c:pt>
                <c:pt idx="11">
                  <c:v>100%</c:v>
                </c:pt>
                <c:pt idx="12">
                  <c:v>80%</c:v>
                </c:pt>
                <c:pt idx="13">
                  <c:v>60%</c:v>
                </c:pt>
                <c:pt idx="14">
                  <c:v>40%</c:v>
                </c:pt>
                <c:pt idx="15">
                  <c:v>20%</c:v>
                </c:pt>
              </c:strCache>
            </c:strRef>
          </c:cat>
          <c:val>
            <c:numRef>
              <c:f>'Bids by % Diff 2'!$AI$101:$AI$116</c:f>
              <c:numCache>
                <c:formatCode>#,##0</c:formatCode>
                <c:ptCount val="16"/>
                <c:pt idx="0">
                  <c:v>18310.911764705885</c:v>
                </c:pt>
                <c:pt idx="1">
                  <c:v>333.82773109243698</c:v>
                </c:pt>
                <c:pt idx="2">
                  <c:v>357.18487394957981</c:v>
                </c:pt>
                <c:pt idx="3">
                  <c:v>393.1974789915966</c:v>
                </c:pt>
                <c:pt idx="4">
                  <c:v>435.02521008403357</c:v>
                </c:pt>
                <c:pt idx="5">
                  <c:v>480.97899159663865</c:v>
                </c:pt>
                <c:pt idx="6">
                  <c:v>552.97478991596643</c:v>
                </c:pt>
                <c:pt idx="7">
                  <c:v>643.23109243697479</c:v>
                </c:pt>
                <c:pt idx="8">
                  <c:v>772.01260504201673</c:v>
                </c:pt>
                <c:pt idx="9">
                  <c:v>1007.3403361344538</c:v>
                </c:pt>
                <c:pt idx="10">
                  <c:v>2001.3991596638655</c:v>
                </c:pt>
                <c:pt idx="11">
                  <c:v>13718.90756302521</c:v>
                </c:pt>
                <c:pt idx="12">
                  <c:v>10024.357142857143</c:v>
                </c:pt>
                <c:pt idx="13">
                  <c:v>7688.2436974789925</c:v>
                </c:pt>
                <c:pt idx="14">
                  <c:v>5651.2521008403364</c:v>
                </c:pt>
                <c:pt idx="15">
                  <c:v>117.47058823529412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E3D-4ABB-8499-A8692906ED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100"/>
        <c:axId val="458394256"/>
        <c:axId val="458396656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'Bids by % Diff 2'!$AC$100</c15:sqref>
                        </c15:formulaRef>
                      </c:ext>
                    </c:extLst>
                    <c:strCache>
                      <c:ptCount val="1"/>
                      <c:pt idx="0">
                        <c:v>Bid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'Bids by % Diff 2'!$AB$101:$AB$116</c15:sqref>
                        </c15:formulaRef>
                      </c:ext>
                    </c:extLst>
                    <c:strCache>
                      <c:ptCount val="16"/>
                      <c:pt idx="0">
                        <c:v>&lt;300%</c:v>
                      </c:pt>
                      <c:pt idx="1">
                        <c:v>300%</c:v>
                      </c:pt>
                      <c:pt idx="2">
                        <c:v>280%</c:v>
                      </c:pt>
                      <c:pt idx="3">
                        <c:v>260%</c:v>
                      </c:pt>
                      <c:pt idx="4">
                        <c:v>240%</c:v>
                      </c:pt>
                      <c:pt idx="5">
                        <c:v>220%</c:v>
                      </c:pt>
                      <c:pt idx="6">
                        <c:v>200%</c:v>
                      </c:pt>
                      <c:pt idx="7">
                        <c:v>180%</c:v>
                      </c:pt>
                      <c:pt idx="8">
                        <c:v>160%</c:v>
                      </c:pt>
                      <c:pt idx="9">
                        <c:v>140%</c:v>
                      </c:pt>
                      <c:pt idx="10">
                        <c:v>120%</c:v>
                      </c:pt>
                      <c:pt idx="11">
                        <c:v>100%</c:v>
                      </c:pt>
                      <c:pt idx="12">
                        <c:v>80%</c:v>
                      </c:pt>
                      <c:pt idx="13">
                        <c:v>60%</c:v>
                      </c:pt>
                      <c:pt idx="14">
                        <c:v>40%</c:v>
                      </c:pt>
                      <c:pt idx="15">
                        <c:v>20%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'Bids by % Diff 2'!$AC$101:$AC$116</c15:sqref>
                        </c15:formulaRef>
                      </c:ext>
                    </c:extLst>
                    <c:numCache>
                      <c:formatCode>#,##0</c:formatCode>
                      <c:ptCount val="16"/>
                      <c:pt idx="0">
                        <c:v>23059.067226890755</c:v>
                      </c:pt>
                      <c:pt idx="1">
                        <c:v>459.05462184873949</c:v>
                      </c:pt>
                      <c:pt idx="2">
                        <c:v>496.51260504201679</c:v>
                      </c:pt>
                      <c:pt idx="3">
                        <c:v>545.27731092436977</c:v>
                      </c:pt>
                      <c:pt idx="4">
                        <c:v>607.71428571428567</c:v>
                      </c:pt>
                      <c:pt idx="5">
                        <c:v>680.66386554621852</c:v>
                      </c:pt>
                      <c:pt idx="6">
                        <c:v>775.25630252100837</c:v>
                      </c:pt>
                      <c:pt idx="7">
                        <c:v>909.97478991596643</c:v>
                      </c:pt>
                      <c:pt idx="8">
                        <c:v>1106.1134453781513</c:v>
                      </c:pt>
                      <c:pt idx="9">
                        <c:v>1459.4579831932774</c:v>
                      </c:pt>
                      <c:pt idx="10">
                        <c:v>2821.1848739495799</c:v>
                      </c:pt>
                      <c:pt idx="11">
                        <c:v>16431.033613445379</c:v>
                      </c:pt>
                      <c:pt idx="12">
                        <c:v>11227.827731092437</c:v>
                      </c:pt>
                      <c:pt idx="13">
                        <c:v>9391.2563025210093</c:v>
                      </c:pt>
                      <c:pt idx="14">
                        <c:v>8028.3739495798318</c:v>
                      </c:pt>
                      <c:pt idx="15">
                        <c:v>7027.2226890756301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0E3D-4ABB-8499-A8692906ED72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% Diff 2'!$AD$100</c15:sqref>
                        </c15:formulaRef>
                      </c:ext>
                    </c:extLst>
                    <c:strCache>
                      <c:ptCount val="1"/>
                      <c:pt idx="0">
                        <c:v>Unawarded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% Diff 2'!$AB$101:$AB$116</c15:sqref>
                        </c15:formulaRef>
                      </c:ext>
                    </c:extLst>
                    <c:strCache>
                      <c:ptCount val="16"/>
                      <c:pt idx="0">
                        <c:v>&lt;300%</c:v>
                      </c:pt>
                      <c:pt idx="1">
                        <c:v>300%</c:v>
                      </c:pt>
                      <c:pt idx="2">
                        <c:v>280%</c:v>
                      </c:pt>
                      <c:pt idx="3">
                        <c:v>260%</c:v>
                      </c:pt>
                      <c:pt idx="4">
                        <c:v>240%</c:v>
                      </c:pt>
                      <c:pt idx="5">
                        <c:v>220%</c:v>
                      </c:pt>
                      <c:pt idx="6">
                        <c:v>200%</c:v>
                      </c:pt>
                      <c:pt idx="7">
                        <c:v>180%</c:v>
                      </c:pt>
                      <c:pt idx="8">
                        <c:v>160%</c:v>
                      </c:pt>
                      <c:pt idx="9">
                        <c:v>140%</c:v>
                      </c:pt>
                      <c:pt idx="10">
                        <c:v>120%</c:v>
                      </c:pt>
                      <c:pt idx="11">
                        <c:v>100%</c:v>
                      </c:pt>
                      <c:pt idx="12">
                        <c:v>80%</c:v>
                      </c:pt>
                      <c:pt idx="13">
                        <c:v>60%</c:v>
                      </c:pt>
                      <c:pt idx="14">
                        <c:v>40%</c:v>
                      </c:pt>
                      <c:pt idx="15">
                        <c:v>20%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% Diff 2'!$AD$101:$AD$116</c15:sqref>
                        </c15:formulaRef>
                      </c:ext>
                    </c:extLst>
                    <c:numCache>
                      <c:formatCode>#,##0</c:formatCode>
                      <c:ptCount val="16"/>
                      <c:pt idx="0">
                        <c:v>23020.567226890755</c:v>
                      </c:pt>
                      <c:pt idx="1">
                        <c:v>457.94957983193279</c:v>
                      </c:pt>
                      <c:pt idx="2">
                        <c:v>495.24369747899158</c:v>
                      </c:pt>
                      <c:pt idx="3">
                        <c:v>543.91176470588232</c:v>
                      </c:pt>
                      <c:pt idx="4">
                        <c:v>606.06722689075627</c:v>
                      </c:pt>
                      <c:pt idx="5">
                        <c:v>678.86554621848734</c:v>
                      </c:pt>
                      <c:pt idx="6">
                        <c:v>773.31092436974791</c:v>
                      </c:pt>
                      <c:pt idx="7">
                        <c:v>907.41176470588232</c:v>
                      </c:pt>
                      <c:pt idx="8">
                        <c:v>1102.9579831932774</c:v>
                      </c:pt>
                      <c:pt idx="9">
                        <c:v>1455.8067226890757</c:v>
                      </c:pt>
                      <c:pt idx="10">
                        <c:v>2814.5840336134452</c:v>
                      </c:pt>
                      <c:pt idx="11">
                        <c:v>16211.735294117647</c:v>
                      </c:pt>
                      <c:pt idx="12">
                        <c:v>11162.466386554623</c:v>
                      </c:pt>
                      <c:pt idx="13">
                        <c:v>9281.8865546218494</c:v>
                      </c:pt>
                      <c:pt idx="14">
                        <c:v>7833.726890756303</c:v>
                      </c:pt>
                      <c:pt idx="15">
                        <c:v>6540.6470588235297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0E3D-4ABB-8499-A8692906ED72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% Diff 2'!$AE$100</c15:sqref>
                        </c15:formulaRef>
                      </c:ext>
                    </c:extLst>
                    <c:strCache>
                      <c:ptCount val="1"/>
                      <c:pt idx="0">
                        <c:v>Awarded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% Diff 2'!$AB$101:$AB$116</c15:sqref>
                        </c15:formulaRef>
                      </c:ext>
                    </c:extLst>
                    <c:strCache>
                      <c:ptCount val="16"/>
                      <c:pt idx="0">
                        <c:v>&lt;300%</c:v>
                      </c:pt>
                      <c:pt idx="1">
                        <c:v>300%</c:v>
                      </c:pt>
                      <c:pt idx="2">
                        <c:v>280%</c:v>
                      </c:pt>
                      <c:pt idx="3">
                        <c:v>260%</c:v>
                      </c:pt>
                      <c:pt idx="4">
                        <c:v>240%</c:v>
                      </c:pt>
                      <c:pt idx="5">
                        <c:v>220%</c:v>
                      </c:pt>
                      <c:pt idx="6">
                        <c:v>200%</c:v>
                      </c:pt>
                      <c:pt idx="7">
                        <c:v>180%</c:v>
                      </c:pt>
                      <c:pt idx="8">
                        <c:v>160%</c:v>
                      </c:pt>
                      <c:pt idx="9">
                        <c:v>140%</c:v>
                      </c:pt>
                      <c:pt idx="10">
                        <c:v>120%</c:v>
                      </c:pt>
                      <c:pt idx="11">
                        <c:v>100%</c:v>
                      </c:pt>
                      <c:pt idx="12">
                        <c:v>80%</c:v>
                      </c:pt>
                      <c:pt idx="13">
                        <c:v>60%</c:v>
                      </c:pt>
                      <c:pt idx="14">
                        <c:v>40%</c:v>
                      </c:pt>
                      <c:pt idx="15">
                        <c:v>20%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% Diff 2'!$AE$101:$AE$116</c15:sqref>
                        </c15:formulaRef>
                      </c:ext>
                    </c:extLst>
                    <c:numCache>
                      <c:formatCode>#,##0</c:formatCode>
                      <c:ptCount val="16"/>
                      <c:pt idx="0">
                        <c:v>38.5</c:v>
                      </c:pt>
                      <c:pt idx="1">
                        <c:v>1.1050420168067228</c:v>
                      </c:pt>
                      <c:pt idx="2">
                        <c:v>1.26890756302521</c:v>
                      </c:pt>
                      <c:pt idx="3">
                        <c:v>1.365546218487395</c:v>
                      </c:pt>
                      <c:pt idx="4">
                        <c:v>1.6470588235294117</c:v>
                      </c:pt>
                      <c:pt idx="5">
                        <c:v>1.7983193277310925</c:v>
                      </c:pt>
                      <c:pt idx="6">
                        <c:v>1.9453781512605042</c:v>
                      </c:pt>
                      <c:pt idx="7">
                        <c:v>2.5630252100840338</c:v>
                      </c:pt>
                      <c:pt idx="8">
                        <c:v>3.1554621848739495</c:v>
                      </c:pt>
                      <c:pt idx="9">
                        <c:v>3.6512605042016806</c:v>
                      </c:pt>
                      <c:pt idx="10">
                        <c:v>6.6008403361344534</c:v>
                      </c:pt>
                      <c:pt idx="11">
                        <c:v>219.29831932773109</c:v>
                      </c:pt>
                      <c:pt idx="12">
                        <c:v>65.361344537815128</c:v>
                      </c:pt>
                      <c:pt idx="13">
                        <c:v>109.36974789915966</c:v>
                      </c:pt>
                      <c:pt idx="14">
                        <c:v>194.64705882352942</c:v>
                      </c:pt>
                      <c:pt idx="15">
                        <c:v>486.57563025210084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0E3D-4ABB-8499-A8692906ED72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% Diff 2'!$AG$100</c15:sqref>
                        </c15:formulaRef>
                      </c:ext>
                    </c:extLst>
                    <c:strCache>
                      <c:ptCount val="1"/>
                      <c:pt idx="0">
                        <c:v>Unawarded, Safe Harbor</c:v>
                      </c:pt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% Diff 2'!$AB$101:$AB$116</c15:sqref>
                        </c15:formulaRef>
                      </c:ext>
                    </c:extLst>
                    <c:strCache>
                      <c:ptCount val="16"/>
                      <c:pt idx="0">
                        <c:v>&lt;300%</c:v>
                      </c:pt>
                      <c:pt idx="1">
                        <c:v>300%</c:v>
                      </c:pt>
                      <c:pt idx="2">
                        <c:v>280%</c:v>
                      </c:pt>
                      <c:pt idx="3">
                        <c:v>260%</c:v>
                      </c:pt>
                      <c:pt idx="4">
                        <c:v>240%</c:v>
                      </c:pt>
                      <c:pt idx="5">
                        <c:v>220%</c:v>
                      </c:pt>
                      <c:pt idx="6">
                        <c:v>200%</c:v>
                      </c:pt>
                      <c:pt idx="7">
                        <c:v>180%</c:v>
                      </c:pt>
                      <c:pt idx="8">
                        <c:v>160%</c:v>
                      </c:pt>
                      <c:pt idx="9">
                        <c:v>140%</c:v>
                      </c:pt>
                      <c:pt idx="10">
                        <c:v>120%</c:v>
                      </c:pt>
                      <c:pt idx="11">
                        <c:v>100%</c:v>
                      </c:pt>
                      <c:pt idx="12">
                        <c:v>80%</c:v>
                      </c:pt>
                      <c:pt idx="13">
                        <c:v>60%</c:v>
                      </c:pt>
                      <c:pt idx="14">
                        <c:v>40%</c:v>
                      </c:pt>
                      <c:pt idx="15">
                        <c:v>20%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% Diff 2'!$AG$101:$AG$116</c15:sqref>
                        </c15:formulaRef>
                      </c:ext>
                    </c:extLst>
                    <c:numCache>
                      <c:formatCode>#,##0</c:formatCode>
                      <c:ptCount val="16"/>
                      <c:pt idx="0">
                        <c:v>251.32773109243698</c:v>
                      </c:pt>
                      <c:pt idx="1">
                        <c:v>11.168067226890756</c:v>
                      </c:pt>
                      <c:pt idx="2">
                        <c:v>12</c:v>
                      </c:pt>
                      <c:pt idx="3">
                        <c:v>13.415966386554622</c:v>
                      </c:pt>
                      <c:pt idx="4">
                        <c:v>16.80252100840336</c:v>
                      </c:pt>
                      <c:pt idx="5">
                        <c:v>18.474789915966387</c:v>
                      </c:pt>
                      <c:pt idx="6">
                        <c:v>21.84873949579832</c:v>
                      </c:pt>
                      <c:pt idx="7">
                        <c:v>26.840336134453782</c:v>
                      </c:pt>
                      <c:pt idx="8">
                        <c:v>37.096638655462186</c:v>
                      </c:pt>
                      <c:pt idx="9">
                        <c:v>55.655462184873947</c:v>
                      </c:pt>
                      <c:pt idx="10">
                        <c:v>161.05042016806723</c:v>
                      </c:pt>
                      <c:pt idx="11">
                        <c:v>4442.0378151260502</c:v>
                      </c:pt>
                      <c:pt idx="12">
                        <c:v>5569.7100840336134</c:v>
                      </c:pt>
                      <c:pt idx="13">
                        <c:v>5322.588235294118</c:v>
                      </c:pt>
                      <c:pt idx="14">
                        <c:v>4478.4453781512602</c:v>
                      </c:pt>
                      <c:pt idx="15">
                        <c:v>98.831932773109244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0E3D-4ABB-8499-A8692906ED72}"/>
                  </c:ext>
                </c:extLst>
              </c15:ser>
            </c15:filteredBarSeries>
            <c15:filteredBa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% Diff 2'!$AH$100</c15:sqref>
                        </c15:formulaRef>
                      </c:ext>
                    </c:extLst>
                    <c:strCache>
                      <c:ptCount val="1"/>
                      <c:pt idx="0">
                        <c:v>Unawarded, Inefficient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% Diff 2'!$AB$101:$AB$116</c15:sqref>
                        </c15:formulaRef>
                      </c:ext>
                    </c:extLst>
                    <c:strCache>
                      <c:ptCount val="16"/>
                      <c:pt idx="0">
                        <c:v>&lt;300%</c:v>
                      </c:pt>
                      <c:pt idx="1">
                        <c:v>300%</c:v>
                      </c:pt>
                      <c:pt idx="2">
                        <c:v>280%</c:v>
                      </c:pt>
                      <c:pt idx="3">
                        <c:v>260%</c:v>
                      </c:pt>
                      <c:pt idx="4">
                        <c:v>240%</c:v>
                      </c:pt>
                      <c:pt idx="5">
                        <c:v>220%</c:v>
                      </c:pt>
                      <c:pt idx="6">
                        <c:v>200%</c:v>
                      </c:pt>
                      <c:pt idx="7">
                        <c:v>180%</c:v>
                      </c:pt>
                      <c:pt idx="8">
                        <c:v>160%</c:v>
                      </c:pt>
                      <c:pt idx="9">
                        <c:v>140%</c:v>
                      </c:pt>
                      <c:pt idx="10">
                        <c:v>120%</c:v>
                      </c:pt>
                      <c:pt idx="11">
                        <c:v>100%</c:v>
                      </c:pt>
                      <c:pt idx="12">
                        <c:v>80%</c:v>
                      </c:pt>
                      <c:pt idx="13">
                        <c:v>60%</c:v>
                      </c:pt>
                      <c:pt idx="14">
                        <c:v>40%</c:v>
                      </c:pt>
                      <c:pt idx="15">
                        <c:v>20%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% Diff 2'!$AH$101:$AH$116</c15:sqref>
                        </c15:formulaRef>
                      </c:ext>
                    </c:extLst>
                    <c:numCache>
                      <c:formatCode>#,##0</c:formatCode>
                      <c:ptCount val="16"/>
                      <c:pt idx="0">
                        <c:v>18059.584033613446</c:v>
                      </c:pt>
                      <c:pt idx="1">
                        <c:v>322.65966386554624</c:v>
                      </c:pt>
                      <c:pt idx="2">
                        <c:v>345.18487394957981</c:v>
                      </c:pt>
                      <c:pt idx="3">
                        <c:v>379.781512605042</c:v>
                      </c:pt>
                      <c:pt idx="4">
                        <c:v>418.22268907563023</c:v>
                      </c:pt>
                      <c:pt idx="5">
                        <c:v>462.50420168067228</c:v>
                      </c:pt>
                      <c:pt idx="6">
                        <c:v>531.1260504201681</c:v>
                      </c:pt>
                      <c:pt idx="7">
                        <c:v>616.39075630252103</c:v>
                      </c:pt>
                      <c:pt idx="8">
                        <c:v>734.9159663865546</c:v>
                      </c:pt>
                      <c:pt idx="9">
                        <c:v>951.68487394957981</c:v>
                      </c:pt>
                      <c:pt idx="10">
                        <c:v>1840.3487394957983</c:v>
                      </c:pt>
                      <c:pt idx="11">
                        <c:v>9276.8697478991598</c:v>
                      </c:pt>
                      <c:pt idx="12">
                        <c:v>4454.6470588235297</c:v>
                      </c:pt>
                      <c:pt idx="13">
                        <c:v>2365.6554621848741</c:v>
                      </c:pt>
                      <c:pt idx="14">
                        <c:v>1172.8067226890757</c:v>
                      </c:pt>
                      <c:pt idx="15">
                        <c:v>18.638655462184875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0E3D-4ABB-8499-A8692906ED72}"/>
                  </c:ext>
                </c:extLst>
              </c15:ser>
            </c15:filteredBarSeries>
          </c:ext>
        </c:extLst>
      </c:barChart>
      <c:catAx>
        <c:axId val="458394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8396656"/>
        <c:crosses val="autoZero"/>
        <c:auto val="1"/>
        <c:lblAlgn val="ctr"/>
        <c:lblOffset val="100"/>
        <c:noMultiLvlLbl val="0"/>
      </c:catAx>
      <c:valAx>
        <c:axId val="458396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 b="0" i="0" u="none" strike="noStrike" kern="1200" baseline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</a:rPr>
                  <a:t>Average Daily PTP Bids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8394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accent6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0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How Far PTPs Are Bid Below Their Clearing Price, ($)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3"/>
          <c:order val="3"/>
          <c:tx>
            <c:strRef>
              <c:f>'Bids by $ Diff 2'!$AF$98</c:f>
              <c:strCache>
                <c:ptCount val="1"/>
                <c:pt idx="0">
                  <c:v>Unawarded, Efficient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'Bids by $ Diff 2'!$AB$99:$AB$119</c:f>
              <c:strCache>
                <c:ptCount val="21"/>
                <c:pt idx="0">
                  <c:v>&lt;$20</c:v>
                </c:pt>
                <c:pt idx="1">
                  <c:v>$20</c:v>
                </c:pt>
                <c:pt idx="2">
                  <c:v>$19</c:v>
                </c:pt>
                <c:pt idx="3">
                  <c:v>$18</c:v>
                </c:pt>
                <c:pt idx="4">
                  <c:v>$17</c:v>
                </c:pt>
                <c:pt idx="5">
                  <c:v>$16</c:v>
                </c:pt>
                <c:pt idx="6">
                  <c:v>$15</c:v>
                </c:pt>
                <c:pt idx="7">
                  <c:v>$14</c:v>
                </c:pt>
                <c:pt idx="8">
                  <c:v>$13</c:v>
                </c:pt>
                <c:pt idx="9">
                  <c:v>$12</c:v>
                </c:pt>
                <c:pt idx="10">
                  <c:v>$11</c:v>
                </c:pt>
                <c:pt idx="11">
                  <c:v>$10</c:v>
                </c:pt>
                <c:pt idx="12">
                  <c:v>$9</c:v>
                </c:pt>
                <c:pt idx="13">
                  <c:v>$8</c:v>
                </c:pt>
                <c:pt idx="14">
                  <c:v>$7</c:v>
                </c:pt>
                <c:pt idx="15">
                  <c:v>$6</c:v>
                </c:pt>
                <c:pt idx="16">
                  <c:v>$5</c:v>
                </c:pt>
                <c:pt idx="17">
                  <c:v>$4</c:v>
                </c:pt>
                <c:pt idx="18">
                  <c:v>$3</c:v>
                </c:pt>
                <c:pt idx="19">
                  <c:v>$2</c:v>
                </c:pt>
                <c:pt idx="20">
                  <c:v>$1</c:v>
                </c:pt>
              </c:strCache>
            </c:strRef>
          </c:cat>
          <c:val>
            <c:numRef>
              <c:f>'Bids by $ Diff 2'!$AF$99:$AF$119</c:f>
              <c:numCache>
                <c:formatCode>#,##0</c:formatCode>
                <c:ptCount val="21"/>
                <c:pt idx="0">
                  <c:v>39.088235294117645</c:v>
                </c:pt>
                <c:pt idx="1">
                  <c:v>4.6302521008403366</c:v>
                </c:pt>
                <c:pt idx="2">
                  <c:v>5.0672268907563023</c:v>
                </c:pt>
                <c:pt idx="3">
                  <c:v>6.0168067226890756</c:v>
                </c:pt>
                <c:pt idx="4">
                  <c:v>6.9579831932773111</c:v>
                </c:pt>
                <c:pt idx="5">
                  <c:v>8.6596638655462179</c:v>
                </c:pt>
                <c:pt idx="6">
                  <c:v>10.079831932773109</c:v>
                </c:pt>
                <c:pt idx="7">
                  <c:v>12.222689075630251</c:v>
                </c:pt>
                <c:pt idx="8">
                  <c:v>15.163865546218487</c:v>
                </c:pt>
                <c:pt idx="9">
                  <c:v>19.168067226890756</c:v>
                </c:pt>
                <c:pt idx="10">
                  <c:v>24.65126050420168</c:v>
                </c:pt>
                <c:pt idx="11">
                  <c:v>33.008403361344541</c:v>
                </c:pt>
                <c:pt idx="12">
                  <c:v>44.281512605042018</c:v>
                </c:pt>
                <c:pt idx="13">
                  <c:v>64.537815126050418</c:v>
                </c:pt>
                <c:pt idx="14">
                  <c:v>94.096638655462186</c:v>
                </c:pt>
                <c:pt idx="15">
                  <c:v>140.01260504201682</c:v>
                </c:pt>
                <c:pt idx="16">
                  <c:v>214.66386554621849</c:v>
                </c:pt>
                <c:pt idx="17">
                  <c:v>348.97478991596637</c:v>
                </c:pt>
                <c:pt idx="18">
                  <c:v>559.11344537815125</c:v>
                </c:pt>
                <c:pt idx="19">
                  <c:v>984.41176470588232</c:v>
                </c:pt>
                <c:pt idx="20">
                  <c:v>20522.714285714286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87-44E5-9104-EB7FA97CBDC3}"/>
            </c:ext>
          </c:extLst>
        </c:ser>
        <c:ser>
          <c:idx val="6"/>
          <c:order val="6"/>
          <c:tx>
            <c:strRef>
              <c:f>'Bids by $ Diff 2'!$AI$98</c:f>
              <c:strCache>
                <c:ptCount val="1"/>
                <c:pt idx="0">
                  <c:v>Inefficient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'Bids by $ Diff 2'!$AB$99:$AB$119</c:f>
              <c:strCache>
                <c:ptCount val="21"/>
                <c:pt idx="0">
                  <c:v>&lt;$20</c:v>
                </c:pt>
                <c:pt idx="1">
                  <c:v>$20</c:v>
                </c:pt>
                <c:pt idx="2">
                  <c:v>$19</c:v>
                </c:pt>
                <c:pt idx="3">
                  <c:v>$18</c:v>
                </c:pt>
                <c:pt idx="4">
                  <c:v>$17</c:v>
                </c:pt>
                <c:pt idx="5">
                  <c:v>$16</c:v>
                </c:pt>
                <c:pt idx="6">
                  <c:v>$15</c:v>
                </c:pt>
                <c:pt idx="7">
                  <c:v>$14</c:v>
                </c:pt>
                <c:pt idx="8">
                  <c:v>$13</c:v>
                </c:pt>
                <c:pt idx="9">
                  <c:v>$12</c:v>
                </c:pt>
                <c:pt idx="10">
                  <c:v>$11</c:v>
                </c:pt>
                <c:pt idx="11">
                  <c:v>$10</c:v>
                </c:pt>
                <c:pt idx="12">
                  <c:v>$9</c:v>
                </c:pt>
                <c:pt idx="13">
                  <c:v>$8</c:v>
                </c:pt>
                <c:pt idx="14">
                  <c:v>$7</c:v>
                </c:pt>
                <c:pt idx="15">
                  <c:v>$6</c:v>
                </c:pt>
                <c:pt idx="16">
                  <c:v>$5</c:v>
                </c:pt>
                <c:pt idx="17">
                  <c:v>$4</c:v>
                </c:pt>
                <c:pt idx="18">
                  <c:v>$3</c:v>
                </c:pt>
                <c:pt idx="19">
                  <c:v>$2</c:v>
                </c:pt>
                <c:pt idx="20">
                  <c:v>$1</c:v>
                </c:pt>
              </c:strCache>
            </c:strRef>
          </c:cat>
          <c:val>
            <c:numRef>
              <c:f>'Bids by $ Diff 2'!$AI$99:$AI$119</c:f>
              <c:numCache>
                <c:formatCode>#,##0</c:formatCode>
                <c:ptCount val="21"/>
                <c:pt idx="0">
                  <c:v>17875.663865546219</c:v>
                </c:pt>
                <c:pt idx="1">
                  <c:v>880.60504201680669</c:v>
                </c:pt>
                <c:pt idx="2">
                  <c:v>890.15546218487395</c:v>
                </c:pt>
                <c:pt idx="3">
                  <c:v>903.72689075630251</c:v>
                </c:pt>
                <c:pt idx="4">
                  <c:v>986.78571428571422</c:v>
                </c:pt>
                <c:pt idx="5">
                  <c:v>1159.8067226890757</c:v>
                </c:pt>
                <c:pt idx="6">
                  <c:v>1187.40756302521</c:v>
                </c:pt>
                <c:pt idx="7">
                  <c:v>1233.3697478991596</c:v>
                </c:pt>
                <c:pt idx="8">
                  <c:v>1368.0756302521008</c:v>
                </c:pt>
                <c:pt idx="9">
                  <c:v>1544.2436974789916</c:v>
                </c:pt>
                <c:pt idx="10">
                  <c:v>1791.6932773109243</c:v>
                </c:pt>
                <c:pt idx="11">
                  <c:v>1994.0168067226891</c:v>
                </c:pt>
                <c:pt idx="12">
                  <c:v>2027.1638655462184</c:v>
                </c:pt>
                <c:pt idx="13">
                  <c:v>2496.6134453781515</c:v>
                </c:pt>
                <c:pt idx="14">
                  <c:v>2577.90756302521</c:v>
                </c:pt>
                <c:pt idx="15">
                  <c:v>3183.3445378151259</c:v>
                </c:pt>
                <c:pt idx="16">
                  <c:v>3850.0252100840335</c:v>
                </c:pt>
                <c:pt idx="17">
                  <c:v>4447.3151260504201</c:v>
                </c:pt>
                <c:pt idx="18">
                  <c:v>5616.3739495798318</c:v>
                </c:pt>
                <c:pt idx="19">
                  <c:v>8236.6554621848736</c:v>
                </c:pt>
                <c:pt idx="20">
                  <c:v>883.02100840336129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D87-44E5-9104-EB7FA97CBD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100"/>
        <c:axId val="336313648"/>
        <c:axId val="336325648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'Bids by $ Diff 2'!$AC$98</c15:sqref>
                        </c15:formulaRef>
                      </c:ext>
                    </c:extLst>
                    <c:strCache>
                      <c:ptCount val="1"/>
                      <c:pt idx="0">
                        <c:v>Bid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'Bids by $ Diff 2'!$AB$99:$AB$119</c15:sqref>
                        </c15:formulaRef>
                      </c:ext>
                    </c:extLst>
                    <c:strCache>
                      <c:ptCount val="21"/>
                      <c:pt idx="0">
                        <c:v>&lt;$20</c:v>
                      </c:pt>
                      <c:pt idx="1">
                        <c:v>$20</c:v>
                      </c:pt>
                      <c:pt idx="2">
                        <c:v>$19</c:v>
                      </c:pt>
                      <c:pt idx="3">
                        <c:v>$18</c:v>
                      </c:pt>
                      <c:pt idx="4">
                        <c:v>$17</c:v>
                      </c:pt>
                      <c:pt idx="5">
                        <c:v>$16</c:v>
                      </c:pt>
                      <c:pt idx="6">
                        <c:v>$15</c:v>
                      </c:pt>
                      <c:pt idx="7">
                        <c:v>$14</c:v>
                      </c:pt>
                      <c:pt idx="8">
                        <c:v>$13</c:v>
                      </c:pt>
                      <c:pt idx="9">
                        <c:v>$12</c:v>
                      </c:pt>
                      <c:pt idx="10">
                        <c:v>$11</c:v>
                      </c:pt>
                      <c:pt idx="11">
                        <c:v>$10</c:v>
                      </c:pt>
                      <c:pt idx="12">
                        <c:v>$9</c:v>
                      </c:pt>
                      <c:pt idx="13">
                        <c:v>$8</c:v>
                      </c:pt>
                      <c:pt idx="14">
                        <c:v>$7</c:v>
                      </c:pt>
                      <c:pt idx="15">
                        <c:v>$6</c:v>
                      </c:pt>
                      <c:pt idx="16">
                        <c:v>$5</c:v>
                      </c:pt>
                      <c:pt idx="17">
                        <c:v>$4</c:v>
                      </c:pt>
                      <c:pt idx="18">
                        <c:v>$3</c:v>
                      </c:pt>
                      <c:pt idx="19">
                        <c:v>$2</c:v>
                      </c:pt>
                      <c:pt idx="20">
                        <c:v>$1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'Bids by $ Diff 2'!$AC$99:$AC$119</c15:sqref>
                        </c15:formulaRef>
                      </c:ext>
                    </c:extLst>
                    <c:numCache>
                      <c:formatCode>#,##0</c:formatCode>
                      <c:ptCount val="21"/>
                      <c:pt idx="0">
                        <c:v>17937.768907563026</c:v>
                      </c:pt>
                      <c:pt idx="1">
                        <c:v>887.15966386554624</c:v>
                      </c:pt>
                      <c:pt idx="2">
                        <c:v>897.57563025210084</c:v>
                      </c:pt>
                      <c:pt idx="3">
                        <c:v>912.38235294117646</c:v>
                      </c:pt>
                      <c:pt idx="4">
                        <c:v>996.77310924369749</c:v>
                      </c:pt>
                      <c:pt idx="5">
                        <c:v>1171.6344537815125</c:v>
                      </c:pt>
                      <c:pt idx="6">
                        <c:v>1201.3067226890757</c:v>
                      </c:pt>
                      <c:pt idx="7">
                        <c:v>1249.8319327731092</c:v>
                      </c:pt>
                      <c:pt idx="8">
                        <c:v>1388.3697478991596</c:v>
                      </c:pt>
                      <c:pt idx="9">
                        <c:v>1569.6890756302521</c:v>
                      </c:pt>
                      <c:pt idx="10">
                        <c:v>1823.7436974789916</c:v>
                      </c:pt>
                      <c:pt idx="11">
                        <c:v>2035.8445378151262</c:v>
                      </c:pt>
                      <c:pt idx="12">
                        <c:v>2082.8823529411766</c:v>
                      </c:pt>
                      <c:pt idx="13">
                        <c:v>2575.2394957983192</c:v>
                      </c:pt>
                      <c:pt idx="14">
                        <c:v>2689.4915966386557</c:v>
                      </c:pt>
                      <c:pt idx="15">
                        <c:v>3346.8529411764707</c:v>
                      </c:pt>
                      <c:pt idx="16">
                        <c:v>4094.9705882352941</c:v>
                      </c:pt>
                      <c:pt idx="17">
                        <c:v>4836.453781512605</c:v>
                      </c:pt>
                      <c:pt idx="18">
                        <c:v>6236.4663865546217</c:v>
                      </c:pt>
                      <c:pt idx="19">
                        <c:v>9319.5840336134461</c:v>
                      </c:pt>
                      <c:pt idx="20">
                        <c:v>21664.936974789915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ED87-44E5-9104-EB7FA97CBDC3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$ Diff 2'!$AD$98</c15:sqref>
                        </c15:formulaRef>
                      </c:ext>
                    </c:extLst>
                    <c:strCache>
                      <c:ptCount val="1"/>
                      <c:pt idx="0">
                        <c:v>Unawarded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$ Diff 2'!$AB$99:$AB$119</c15:sqref>
                        </c15:formulaRef>
                      </c:ext>
                    </c:extLst>
                    <c:strCache>
                      <c:ptCount val="21"/>
                      <c:pt idx="0">
                        <c:v>&lt;$20</c:v>
                      </c:pt>
                      <c:pt idx="1">
                        <c:v>$20</c:v>
                      </c:pt>
                      <c:pt idx="2">
                        <c:v>$19</c:v>
                      </c:pt>
                      <c:pt idx="3">
                        <c:v>$18</c:v>
                      </c:pt>
                      <c:pt idx="4">
                        <c:v>$17</c:v>
                      </c:pt>
                      <c:pt idx="5">
                        <c:v>$16</c:v>
                      </c:pt>
                      <c:pt idx="6">
                        <c:v>$15</c:v>
                      </c:pt>
                      <c:pt idx="7">
                        <c:v>$14</c:v>
                      </c:pt>
                      <c:pt idx="8">
                        <c:v>$13</c:v>
                      </c:pt>
                      <c:pt idx="9">
                        <c:v>$12</c:v>
                      </c:pt>
                      <c:pt idx="10">
                        <c:v>$11</c:v>
                      </c:pt>
                      <c:pt idx="11">
                        <c:v>$10</c:v>
                      </c:pt>
                      <c:pt idx="12">
                        <c:v>$9</c:v>
                      </c:pt>
                      <c:pt idx="13">
                        <c:v>$8</c:v>
                      </c:pt>
                      <c:pt idx="14">
                        <c:v>$7</c:v>
                      </c:pt>
                      <c:pt idx="15">
                        <c:v>$6</c:v>
                      </c:pt>
                      <c:pt idx="16">
                        <c:v>$5</c:v>
                      </c:pt>
                      <c:pt idx="17">
                        <c:v>$4</c:v>
                      </c:pt>
                      <c:pt idx="18">
                        <c:v>$3</c:v>
                      </c:pt>
                      <c:pt idx="19">
                        <c:v>$2</c:v>
                      </c:pt>
                      <c:pt idx="20">
                        <c:v>$1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$ Diff 2'!$AD$99:$AD$119</c15:sqref>
                        </c15:formulaRef>
                      </c:ext>
                    </c:extLst>
                    <c:numCache>
                      <c:formatCode>#,##0</c:formatCode>
                      <c:ptCount val="21"/>
                      <c:pt idx="0">
                        <c:v>17914.752100840335</c:v>
                      </c:pt>
                      <c:pt idx="1">
                        <c:v>885.23529411764707</c:v>
                      </c:pt>
                      <c:pt idx="2">
                        <c:v>895.22268907563023</c:v>
                      </c:pt>
                      <c:pt idx="3">
                        <c:v>909.74369747899163</c:v>
                      </c:pt>
                      <c:pt idx="4">
                        <c:v>993.74369747899163</c:v>
                      </c:pt>
                      <c:pt idx="5">
                        <c:v>1168.4663865546217</c:v>
                      </c:pt>
                      <c:pt idx="6">
                        <c:v>1197.4873949579833</c:v>
                      </c:pt>
                      <c:pt idx="7">
                        <c:v>1245.59243697479</c:v>
                      </c:pt>
                      <c:pt idx="8">
                        <c:v>1383.2394957983192</c:v>
                      </c:pt>
                      <c:pt idx="9">
                        <c:v>1563.4117647058824</c:v>
                      </c:pt>
                      <c:pt idx="10">
                        <c:v>1816.3445378151262</c:v>
                      </c:pt>
                      <c:pt idx="11">
                        <c:v>2027.0252100840337</c:v>
                      </c:pt>
                      <c:pt idx="12">
                        <c:v>2071.4453781512607</c:v>
                      </c:pt>
                      <c:pt idx="13">
                        <c:v>2561.1512605042017</c:v>
                      </c:pt>
                      <c:pt idx="14">
                        <c:v>2672.0042016806724</c:v>
                      </c:pt>
                      <c:pt idx="15">
                        <c:v>3323.3571428571427</c:v>
                      </c:pt>
                      <c:pt idx="16">
                        <c:v>4064.6890756302523</c:v>
                      </c:pt>
                      <c:pt idx="17">
                        <c:v>4796.2899159663866</c:v>
                      </c:pt>
                      <c:pt idx="18">
                        <c:v>6175.4873949579833</c:v>
                      </c:pt>
                      <c:pt idx="19">
                        <c:v>9221.0672268907565</c:v>
                      </c:pt>
                      <c:pt idx="20">
                        <c:v>21405.735294117647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ED87-44E5-9104-EB7FA97CBDC3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$ Diff 2'!$AE$98</c15:sqref>
                        </c15:formulaRef>
                      </c:ext>
                    </c:extLst>
                    <c:strCache>
                      <c:ptCount val="1"/>
                      <c:pt idx="0">
                        <c:v>Awarded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$ Diff 2'!$AB$99:$AB$119</c15:sqref>
                        </c15:formulaRef>
                      </c:ext>
                    </c:extLst>
                    <c:strCache>
                      <c:ptCount val="21"/>
                      <c:pt idx="0">
                        <c:v>&lt;$20</c:v>
                      </c:pt>
                      <c:pt idx="1">
                        <c:v>$20</c:v>
                      </c:pt>
                      <c:pt idx="2">
                        <c:v>$19</c:v>
                      </c:pt>
                      <c:pt idx="3">
                        <c:v>$18</c:v>
                      </c:pt>
                      <c:pt idx="4">
                        <c:v>$17</c:v>
                      </c:pt>
                      <c:pt idx="5">
                        <c:v>$16</c:v>
                      </c:pt>
                      <c:pt idx="6">
                        <c:v>$15</c:v>
                      </c:pt>
                      <c:pt idx="7">
                        <c:v>$14</c:v>
                      </c:pt>
                      <c:pt idx="8">
                        <c:v>$13</c:v>
                      </c:pt>
                      <c:pt idx="9">
                        <c:v>$12</c:v>
                      </c:pt>
                      <c:pt idx="10">
                        <c:v>$11</c:v>
                      </c:pt>
                      <c:pt idx="11">
                        <c:v>$10</c:v>
                      </c:pt>
                      <c:pt idx="12">
                        <c:v>$9</c:v>
                      </c:pt>
                      <c:pt idx="13">
                        <c:v>$8</c:v>
                      </c:pt>
                      <c:pt idx="14">
                        <c:v>$7</c:v>
                      </c:pt>
                      <c:pt idx="15">
                        <c:v>$6</c:v>
                      </c:pt>
                      <c:pt idx="16">
                        <c:v>$5</c:v>
                      </c:pt>
                      <c:pt idx="17">
                        <c:v>$4</c:v>
                      </c:pt>
                      <c:pt idx="18">
                        <c:v>$3</c:v>
                      </c:pt>
                      <c:pt idx="19">
                        <c:v>$2</c:v>
                      </c:pt>
                      <c:pt idx="20">
                        <c:v>$1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$ Diff 2'!$AE$99:$AE$119</c15:sqref>
                        </c15:formulaRef>
                      </c:ext>
                    </c:extLst>
                    <c:numCache>
                      <c:formatCode>#,##0</c:formatCode>
                      <c:ptCount val="21"/>
                      <c:pt idx="0">
                        <c:v>23.016806722689076</c:v>
                      </c:pt>
                      <c:pt idx="1">
                        <c:v>1.9243697478991597</c:v>
                      </c:pt>
                      <c:pt idx="2">
                        <c:v>2.3529411764705883</c:v>
                      </c:pt>
                      <c:pt idx="3">
                        <c:v>2.6386554621848739</c:v>
                      </c:pt>
                      <c:pt idx="4">
                        <c:v>3.0294117647058822</c:v>
                      </c:pt>
                      <c:pt idx="5">
                        <c:v>3.1680672268907561</c:v>
                      </c:pt>
                      <c:pt idx="6">
                        <c:v>3.8193277310924372</c:v>
                      </c:pt>
                      <c:pt idx="7">
                        <c:v>4.2394957983193278</c:v>
                      </c:pt>
                      <c:pt idx="8">
                        <c:v>5.1302521008403366</c:v>
                      </c:pt>
                      <c:pt idx="9">
                        <c:v>6.2773109243697478</c:v>
                      </c:pt>
                      <c:pt idx="10">
                        <c:v>7.3991596638655466</c:v>
                      </c:pt>
                      <c:pt idx="11">
                        <c:v>8.8193277310924376</c:v>
                      </c:pt>
                      <c:pt idx="12">
                        <c:v>11.436974789915967</c:v>
                      </c:pt>
                      <c:pt idx="13">
                        <c:v>14.088235294117647</c:v>
                      </c:pt>
                      <c:pt idx="14">
                        <c:v>17.487394957983192</c:v>
                      </c:pt>
                      <c:pt idx="15">
                        <c:v>23.495798319327729</c:v>
                      </c:pt>
                      <c:pt idx="16">
                        <c:v>30.281512605042018</c:v>
                      </c:pt>
                      <c:pt idx="17">
                        <c:v>40.163865546218489</c:v>
                      </c:pt>
                      <c:pt idx="18">
                        <c:v>60.978991596638657</c:v>
                      </c:pt>
                      <c:pt idx="19">
                        <c:v>98.516806722689083</c:v>
                      </c:pt>
                      <c:pt idx="20">
                        <c:v>259.20168067226894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ED87-44E5-9104-EB7FA97CBDC3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$ Diff 2'!$AG$98</c15:sqref>
                        </c15:formulaRef>
                      </c:ext>
                    </c:extLst>
                    <c:strCache>
                      <c:ptCount val="1"/>
                      <c:pt idx="0">
                        <c:v>Unawarded, Safe Harbor</c:v>
                      </c:pt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$ Diff 2'!$AB$99:$AB$119</c15:sqref>
                        </c15:formulaRef>
                      </c:ext>
                    </c:extLst>
                    <c:strCache>
                      <c:ptCount val="21"/>
                      <c:pt idx="0">
                        <c:v>&lt;$20</c:v>
                      </c:pt>
                      <c:pt idx="1">
                        <c:v>$20</c:v>
                      </c:pt>
                      <c:pt idx="2">
                        <c:v>$19</c:v>
                      </c:pt>
                      <c:pt idx="3">
                        <c:v>$18</c:v>
                      </c:pt>
                      <c:pt idx="4">
                        <c:v>$17</c:v>
                      </c:pt>
                      <c:pt idx="5">
                        <c:v>$16</c:v>
                      </c:pt>
                      <c:pt idx="6">
                        <c:v>$15</c:v>
                      </c:pt>
                      <c:pt idx="7">
                        <c:v>$14</c:v>
                      </c:pt>
                      <c:pt idx="8">
                        <c:v>$13</c:v>
                      </c:pt>
                      <c:pt idx="9">
                        <c:v>$12</c:v>
                      </c:pt>
                      <c:pt idx="10">
                        <c:v>$11</c:v>
                      </c:pt>
                      <c:pt idx="11">
                        <c:v>$10</c:v>
                      </c:pt>
                      <c:pt idx="12">
                        <c:v>$9</c:v>
                      </c:pt>
                      <c:pt idx="13">
                        <c:v>$8</c:v>
                      </c:pt>
                      <c:pt idx="14">
                        <c:v>$7</c:v>
                      </c:pt>
                      <c:pt idx="15">
                        <c:v>$6</c:v>
                      </c:pt>
                      <c:pt idx="16">
                        <c:v>$5</c:v>
                      </c:pt>
                      <c:pt idx="17">
                        <c:v>$4</c:v>
                      </c:pt>
                      <c:pt idx="18">
                        <c:v>$3</c:v>
                      </c:pt>
                      <c:pt idx="19">
                        <c:v>$2</c:v>
                      </c:pt>
                      <c:pt idx="20">
                        <c:v>$1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$ Diff 2'!$AG$99:$AG$119</c15:sqref>
                        </c15:formulaRef>
                      </c:ext>
                    </c:extLst>
                    <c:numCache>
                      <c:formatCode>#,##0</c:formatCode>
                      <c:ptCount val="21"/>
                      <c:pt idx="0">
                        <c:v>5078.7394957983197</c:v>
                      </c:pt>
                      <c:pt idx="1">
                        <c:v>286.16386554621846</c:v>
                      </c:pt>
                      <c:pt idx="2">
                        <c:v>309.31092436974791</c:v>
                      </c:pt>
                      <c:pt idx="3">
                        <c:v>337.62605042016804</c:v>
                      </c:pt>
                      <c:pt idx="4">
                        <c:v>369.09663865546219</c:v>
                      </c:pt>
                      <c:pt idx="5">
                        <c:v>402.6764705882353</c:v>
                      </c:pt>
                      <c:pt idx="6">
                        <c:v>443.718487394958</c:v>
                      </c:pt>
                      <c:pt idx="7">
                        <c:v>485.92016806722688</c:v>
                      </c:pt>
                      <c:pt idx="8">
                        <c:v>535.07563025210084</c:v>
                      </c:pt>
                      <c:pt idx="9">
                        <c:v>586.5420168067227</c:v>
                      </c:pt>
                      <c:pt idx="10">
                        <c:v>650.82773109243692</c:v>
                      </c:pt>
                      <c:pt idx="11">
                        <c:v>719.41176470588232</c:v>
                      </c:pt>
                      <c:pt idx="12">
                        <c:v>788.60084033613441</c:v>
                      </c:pt>
                      <c:pt idx="13">
                        <c:v>879.5840336134454</c:v>
                      </c:pt>
                      <c:pt idx="14">
                        <c:v>972.59243697478996</c:v>
                      </c:pt>
                      <c:pt idx="15">
                        <c:v>1086.1218487394958</c:v>
                      </c:pt>
                      <c:pt idx="16">
                        <c:v>1233.4663865546217</c:v>
                      </c:pt>
                      <c:pt idx="17">
                        <c:v>1412.6134453781513</c:v>
                      </c:pt>
                      <c:pt idx="18">
                        <c:v>1705.1302521008404</c:v>
                      </c:pt>
                      <c:pt idx="19">
                        <c:v>2229.747899159664</c:v>
                      </c:pt>
                      <c:pt idx="20">
                        <c:v>24.840336134453782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ED87-44E5-9104-EB7FA97CBDC3}"/>
                  </c:ext>
                </c:extLst>
              </c15:ser>
            </c15:filteredBarSeries>
            <c15:filteredBa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$ Diff 2'!$AH$98</c15:sqref>
                        </c15:formulaRef>
                      </c:ext>
                    </c:extLst>
                    <c:strCache>
                      <c:ptCount val="1"/>
                      <c:pt idx="0">
                        <c:v>Unawarded, Inefficient</c:v>
                      </c:pt>
                    </c:strCache>
                  </c:strRef>
                </c:tx>
                <c:spPr>
                  <a:solidFill>
                    <a:schemeClr val="accent6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$ Diff 2'!$AB$99:$AB$119</c15:sqref>
                        </c15:formulaRef>
                      </c:ext>
                    </c:extLst>
                    <c:strCache>
                      <c:ptCount val="21"/>
                      <c:pt idx="0">
                        <c:v>&lt;$20</c:v>
                      </c:pt>
                      <c:pt idx="1">
                        <c:v>$20</c:v>
                      </c:pt>
                      <c:pt idx="2">
                        <c:v>$19</c:v>
                      </c:pt>
                      <c:pt idx="3">
                        <c:v>$18</c:v>
                      </c:pt>
                      <c:pt idx="4">
                        <c:v>$17</c:v>
                      </c:pt>
                      <c:pt idx="5">
                        <c:v>$16</c:v>
                      </c:pt>
                      <c:pt idx="6">
                        <c:v>$15</c:v>
                      </c:pt>
                      <c:pt idx="7">
                        <c:v>$14</c:v>
                      </c:pt>
                      <c:pt idx="8">
                        <c:v>$13</c:v>
                      </c:pt>
                      <c:pt idx="9">
                        <c:v>$12</c:v>
                      </c:pt>
                      <c:pt idx="10">
                        <c:v>$11</c:v>
                      </c:pt>
                      <c:pt idx="11">
                        <c:v>$10</c:v>
                      </c:pt>
                      <c:pt idx="12">
                        <c:v>$9</c:v>
                      </c:pt>
                      <c:pt idx="13">
                        <c:v>$8</c:v>
                      </c:pt>
                      <c:pt idx="14">
                        <c:v>$7</c:v>
                      </c:pt>
                      <c:pt idx="15">
                        <c:v>$6</c:v>
                      </c:pt>
                      <c:pt idx="16">
                        <c:v>$5</c:v>
                      </c:pt>
                      <c:pt idx="17">
                        <c:v>$4</c:v>
                      </c:pt>
                      <c:pt idx="18">
                        <c:v>$3</c:v>
                      </c:pt>
                      <c:pt idx="19">
                        <c:v>$2</c:v>
                      </c:pt>
                      <c:pt idx="20">
                        <c:v>$1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'Bids by $ Diff 2'!$AH$99:$AH$119</c15:sqref>
                        </c15:formulaRef>
                      </c:ext>
                    </c:extLst>
                    <c:numCache>
                      <c:formatCode>#,##0</c:formatCode>
                      <c:ptCount val="21"/>
                      <c:pt idx="0">
                        <c:v>12796.9243697479</c:v>
                      </c:pt>
                      <c:pt idx="1">
                        <c:v>594.44117647058829</c:v>
                      </c:pt>
                      <c:pt idx="2">
                        <c:v>580.84453781512605</c:v>
                      </c:pt>
                      <c:pt idx="3">
                        <c:v>566.10084033613441</c:v>
                      </c:pt>
                      <c:pt idx="4">
                        <c:v>617.68907563025209</c:v>
                      </c:pt>
                      <c:pt idx="5">
                        <c:v>757.13025210084038</c:v>
                      </c:pt>
                      <c:pt idx="6">
                        <c:v>743.68907563025209</c:v>
                      </c:pt>
                      <c:pt idx="7">
                        <c:v>747.44957983193274</c:v>
                      </c:pt>
                      <c:pt idx="8">
                        <c:v>833</c:v>
                      </c:pt>
                      <c:pt idx="9">
                        <c:v>957.70168067226894</c:v>
                      </c:pt>
                      <c:pt idx="10">
                        <c:v>1140.8655462184875</c:v>
                      </c:pt>
                      <c:pt idx="11">
                        <c:v>1274.6050420168067</c:v>
                      </c:pt>
                      <c:pt idx="12">
                        <c:v>1238.5630252100841</c:v>
                      </c:pt>
                      <c:pt idx="13">
                        <c:v>1617.0294117647059</c:v>
                      </c:pt>
                      <c:pt idx="14">
                        <c:v>1605.3151260504201</c:v>
                      </c:pt>
                      <c:pt idx="15">
                        <c:v>2097.2226890756301</c:v>
                      </c:pt>
                      <c:pt idx="16">
                        <c:v>2616.5588235294117</c:v>
                      </c:pt>
                      <c:pt idx="17">
                        <c:v>3034.701680672269</c:v>
                      </c:pt>
                      <c:pt idx="18">
                        <c:v>3911.2436974789916</c:v>
                      </c:pt>
                      <c:pt idx="19">
                        <c:v>6006.90756302521</c:v>
                      </c:pt>
                      <c:pt idx="20">
                        <c:v>858.18067226890753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ED87-44E5-9104-EB7FA97CBDC3}"/>
                  </c:ext>
                </c:extLst>
              </c15:ser>
            </c15:filteredBarSeries>
          </c:ext>
        </c:extLst>
      </c:barChart>
      <c:catAx>
        <c:axId val="336313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6325648"/>
        <c:crosses val="autoZero"/>
        <c:auto val="1"/>
        <c:lblAlgn val="ctr"/>
        <c:lblOffset val="100"/>
        <c:noMultiLvlLbl val="0"/>
      </c:catAx>
      <c:valAx>
        <c:axId val="336325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 b="0" i="0" u="none" strike="noStrike" kern="1200" baseline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</a:rPr>
                  <a:t>Average Daily PTP Bids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6313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rgbClr val="890C58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Average Daily PTP</a:t>
            </a:r>
            <a:r>
              <a:rPr lang="en-US" baseline="0"/>
              <a:t> Bids, Categorized ($1, 20%)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2"/>
          <c:order val="2"/>
          <c:tx>
            <c:strRef>
              <c:f>'Total Percentages'!$G$30</c:f>
              <c:strCache>
                <c:ptCount val="1"/>
                <c:pt idx="0">
                  <c:v>Awarded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507AB1EC-8EF2-4173-9FB0-98AF8822BEEE}" type="CELLREF">
                      <a:rPr lang="en-US"/>
                      <a:pPr/>
                      <a:t>[CELLREF]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{507AB1EC-8EF2-4173-9FB0-98AF8822BEEE}</c15:txfldGUID>
                      <c15:f>'Total Percentages'!$G$32</c15:f>
                      <c15:dlblFieldTableCache>
                        <c:ptCount val="1"/>
                        <c:pt idx="0">
                          <c:v>55.9%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0-85A4-4200-85C9-5158CF076CD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'Total Percentages'!$G$31</c:f>
              <c:numCache>
                <c:formatCode>#,##0</c:formatCode>
                <c:ptCount val="1"/>
                <c:pt idx="0">
                  <c:v>115248.52100840336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A4-4200-85C9-5158CF076CDA}"/>
            </c:ext>
          </c:extLst>
        </c:ser>
        <c:ser>
          <c:idx val="3"/>
          <c:order val="3"/>
          <c:tx>
            <c:strRef>
              <c:f>'Total Percentages'!$H$30</c:f>
              <c:strCache>
                <c:ptCount val="1"/>
                <c:pt idx="0">
                  <c:v>Unawarded, Efficient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09CACF9A-84B2-4147-AEF8-ADDB71FD3415}" type="CELLREF">
                      <a:rPr lang="en-US"/>
                      <a:pPr/>
                      <a:t>[CELLREF]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{09CACF9A-84B2-4147-AEF8-ADDB71FD3415}</c15:txfldGUID>
                      <c15:f>'Total Percentages'!$H$32</c15:f>
                      <c15:dlblFieldTableCache>
                        <c:ptCount val="1"/>
                        <c:pt idx="0">
                          <c:v>11.7%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2-85A4-4200-85C9-5158CF076CD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'Total Percentages'!$H$31</c:f>
              <c:numCache>
                <c:formatCode>#,##0</c:formatCode>
                <c:ptCount val="1"/>
                <c:pt idx="0">
                  <c:v>24117.147058823528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5A4-4200-85C9-5158CF076CDA}"/>
            </c:ext>
          </c:extLst>
        </c:ser>
        <c:ser>
          <c:idx val="4"/>
          <c:order val="4"/>
          <c:tx>
            <c:strRef>
              <c:f>'Total Percentages'!$I$30</c:f>
              <c:strCache>
                <c:ptCount val="1"/>
                <c:pt idx="0">
                  <c:v>Unawarded, Inefficient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353DB41E-83F7-4C6C-951D-B295DFA49FFF}" type="CELLREF">
                      <a:rPr lang="en-US"/>
                      <a:pPr/>
                      <a:t>[CELLREF]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{353DB41E-83F7-4C6C-951D-B295DFA49FFF}</c15:txfldGUID>
                      <c15:f>'Total Percentages'!$I$32</c15:f>
                      <c15:dlblFieldTableCache>
                        <c:ptCount val="1"/>
                        <c:pt idx="0">
                          <c:v>32.4%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4-85A4-4200-85C9-5158CF076CD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'Total Percentages'!$I$31</c:f>
              <c:numCache>
                <c:formatCode>#,##0</c:formatCode>
                <c:ptCount val="1"/>
                <c:pt idx="0">
                  <c:v>66848.5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5A4-4200-85C9-5158CF076CD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02269424"/>
        <c:axId val="302277104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'Total Percentages'!$E$30</c15:sqref>
                        </c15:formulaRef>
                      </c:ext>
                    </c:extLst>
                    <c:strCache>
                      <c:ptCount val="1"/>
                      <c:pt idx="0">
                        <c:v>Bid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uri="{02D57815-91ED-43cb-92C2-25804820EDAC}">
                        <c15:formulaRef>
                          <c15:sqref>'Total Percentages'!$E$31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206214.16806722688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6-85A4-4200-85C9-5158CF076CDA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'Total Percentages'!$F$30</c15:sqref>
                        </c15:formulaRef>
                      </c:ext>
                    </c:extLst>
                    <c:strCache>
                      <c:ptCount val="1"/>
                      <c:pt idx="0">
                        <c:v>Unawarded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'Total Percentages'!$F$31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90965.647058823524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85A4-4200-85C9-5158CF076CDA}"/>
                  </c:ext>
                </c:extLst>
              </c15:ser>
            </c15:filteredBarSeries>
          </c:ext>
        </c:extLst>
      </c:barChart>
      <c:catAx>
        <c:axId val="30226942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02277104"/>
        <c:crosses val="autoZero"/>
        <c:auto val="1"/>
        <c:lblAlgn val="ctr"/>
        <c:lblOffset val="100"/>
        <c:noMultiLvlLbl val="0"/>
      </c:catAx>
      <c:valAx>
        <c:axId val="3022771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 b="0" i="0" u="none" strike="noStrike" kern="1200" baseline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</a:rPr>
                  <a:t>Average Daily PTP  Bids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2269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b" anchorCtr="0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PTP Speculation</a:t>
            </a:r>
            <a:r>
              <a:rPr lang="en-US" baseline="0"/>
              <a:t> and Hedging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'Speculation vs Hedging'!$B$9</c:f>
              <c:strCache>
                <c:ptCount val="1"/>
                <c:pt idx="0">
                  <c:v>Awarded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FF4-4030-AAA0-B363CACB617D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FF4-4030-AAA0-B363CACB617D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2AA93D0B-9630-4DC7-B852-F1CE2C39A9CA}" type="CELLREF">
                      <a:rPr lang="en-US">
                        <a:solidFill>
                          <a:schemeClr val="bg1"/>
                        </a:solidFill>
                      </a:rPr>
                      <a:pPr/>
                      <a:t>[CELLREF]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{2AA93D0B-9630-4DC7-B852-F1CE2C39A9CA}</c15:txfldGUID>
                      <c15:f>'Speculation vs Hedging'!$B$14</c15:f>
                      <c15:dlblFieldTableCache>
                        <c:ptCount val="1"/>
                        <c:pt idx="0">
                          <c:v>64.5%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1-7FF4-4030-AAA0-B363CACB617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2A487C0-87CD-4D12-B115-502B78D0F660}" type="CELLREF">
                      <a:rPr lang="en-US">
                        <a:solidFill>
                          <a:schemeClr val="bg1"/>
                        </a:solidFill>
                      </a:rPr>
                      <a:pPr/>
                      <a:t>[CELLREF]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{A2A487C0-87CD-4D12-B115-502B78D0F660}</c15:txfldGUID>
                      <c15:f>'Speculation vs Hedging'!$B$15</c15:f>
                      <c15:dlblFieldTableCache>
                        <c:ptCount val="1"/>
                        <c:pt idx="0">
                          <c:v>49.8%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3-7FF4-4030-AAA0-B363CACB617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'Speculation vs Hedging'!$A$10:$A$11</c:f>
              <c:strCache>
                <c:ptCount val="2"/>
                <c:pt idx="0">
                  <c:v>Hedging </c:v>
                </c:pt>
                <c:pt idx="1">
                  <c:v>Speculation</c:v>
                </c:pt>
              </c:strCache>
            </c:strRef>
          </c:cat>
          <c:val>
            <c:numRef>
              <c:f>'Speculation vs Hedging'!$B$10:$B$11</c:f>
              <c:numCache>
                <c:formatCode>#,##0</c:formatCode>
                <c:ptCount val="2"/>
                <c:pt idx="0">
                  <c:v>55055.067226890758</c:v>
                </c:pt>
                <c:pt idx="1">
                  <c:v>60193.453781512602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FF4-4030-AAA0-B363CACB617D}"/>
            </c:ext>
          </c:extLst>
        </c:ser>
        <c:ser>
          <c:idx val="1"/>
          <c:order val="1"/>
          <c:tx>
            <c:strRef>
              <c:f>'Speculation vs Hedging'!$C$9</c:f>
              <c:strCache>
                <c:ptCount val="1"/>
                <c:pt idx="0">
                  <c:v>Unawarded, Efficient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5E5B2518-127C-402D-9EC1-BF5DBE063EFE}" type="CELLREF">
                      <a:rPr lang="en-US"/>
                      <a:pPr/>
                      <a:t>[CELLREF]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{5E5B2518-127C-402D-9EC1-BF5DBE063EFE}</c15:txfldGUID>
                      <c15:f>'Speculation vs Hedging'!$C$14</c15:f>
                      <c15:dlblFieldTableCache>
                        <c:ptCount val="1"/>
                        <c:pt idx="0">
                          <c:v>8.3%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5-7FF4-4030-AAA0-B363CACB617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94B3880F-4D46-42FF-81D5-29101ECB775D}" type="CELLREF">
                      <a:rPr lang="en-US">
                        <a:solidFill>
                          <a:schemeClr val="bg1"/>
                        </a:solidFill>
                      </a:rPr>
                      <a:pPr/>
                      <a:t>[CELLREF]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{94B3880F-4D46-42FF-81D5-29101ECB775D}</c15:txfldGUID>
                      <c15:f>'Speculation vs Hedging'!$C$15</c15:f>
                      <c15:dlblFieldTableCache>
                        <c:ptCount val="1"/>
                        <c:pt idx="0">
                          <c:v>14.1%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6-7FF4-4030-AAA0-B363CACB617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'Speculation vs Hedging'!$A$10:$A$11</c:f>
              <c:strCache>
                <c:ptCount val="2"/>
                <c:pt idx="0">
                  <c:v>Hedging </c:v>
                </c:pt>
                <c:pt idx="1">
                  <c:v>Speculation</c:v>
                </c:pt>
              </c:strCache>
            </c:strRef>
          </c:cat>
          <c:val>
            <c:numRef>
              <c:f>'Speculation vs Hedging'!$C$10:$C$11</c:f>
              <c:numCache>
                <c:formatCode>#,##0</c:formatCode>
                <c:ptCount val="2"/>
                <c:pt idx="0">
                  <c:v>7091.0252100840335</c:v>
                </c:pt>
                <c:pt idx="1">
                  <c:v>17026.121848739494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7FF4-4030-AAA0-B363CACB617D}"/>
            </c:ext>
          </c:extLst>
        </c:ser>
        <c:ser>
          <c:idx val="4"/>
          <c:order val="4"/>
          <c:tx>
            <c:strRef>
              <c:f>'Speculation vs Hedging'!$F$9</c:f>
              <c:strCache>
                <c:ptCount val="1"/>
                <c:pt idx="0">
                  <c:v>Unawarded, Inefficient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74EB644E-AAB2-4050-ACF6-695AFAB5215D}" type="CELLREF">
                      <a:rPr lang="en-US"/>
                      <a:pPr/>
                      <a:t>[CELLREF]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{74EB644E-AAB2-4050-ACF6-695AFAB5215D}</c15:txfldGUID>
                      <c15:f>'Speculation vs Hedging'!$F$14</c15:f>
                      <c15:dlblFieldTableCache>
                        <c:ptCount val="1"/>
                        <c:pt idx="0">
                          <c:v>27.2%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8-7FF4-4030-AAA0-B363CACB617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D4E8EC6E-A2D0-4645-94C1-14EAF29D1666}" type="CELLREF">
                      <a:rPr lang="en-US"/>
                      <a:pPr/>
                      <a:t>[CELLREF]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{D4E8EC6E-A2D0-4645-94C1-14EAF29D1666}</c15:txfldGUID>
                      <c15:f>'Speculation vs Hedging'!$F$15</c15:f>
                      <c15:dlblFieldTableCache>
                        <c:ptCount val="1"/>
                        <c:pt idx="0">
                          <c:v>36.1%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9-7FF4-4030-AAA0-B363CACB617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'Speculation vs Hedging'!$A$10:$A$11</c:f>
              <c:strCache>
                <c:ptCount val="2"/>
                <c:pt idx="0">
                  <c:v>Hedging </c:v>
                </c:pt>
                <c:pt idx="1">
                  <c:v>Speculation</c:v>
                </c:pt>
              </c:strCache>
            </c:strRef>
          </c:cat>
          <c:val>
            <c:numRef>
              <c:f>'Speculation vs Hedging'!$F$10:$F$11</c:f>
              <c:numCache>
                <c:formatCode>#,##0</c:formatCode>
                <c:ptCount val="2"/>
                <c:pt idx="0">
                  <c:v>23193.4243697479</c:v>
                </c:pt>
                <c:pt idx="1">
                  <c:v>43655.075630252104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FF4-4030-AAA0-B363CACB61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100"/>
        <c:axId val="1952284112"/>
        <c:axId val="1952282672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'Speculation vs Hedging'!$D$9</c15:sqref>
                        </c15:formulaRef>
                      </c:ext>
                    </c:extLst>
                    <c:strCache>
                      <c:ptCount val="1"/>
                      <c:pt idx="0">
                        <c:v>Unawarded, Safe Harbor</c:v>
                      </c:pt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BFC1329E-F3DA-4508-89F7-4CEDD581A013}" type="CELLREF">
                            <a:rPr lang="en-US"/>
                            <a:pPr/>
                            <a:t>[CELLREF]</a:t>
                          </a:fld>
                          <a:endParaRPr lang="en-US"/>
                        </a:p>
                      </c:rich>
                    </c:tx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>
                          <c15:dlblFTEntry>
                            <c15:txfldGUID>{BFC1329E-F3DA-4508-89F7-4CEDD581A013}</c15:txfldGUID>
                            <c15:f>'Speculation vs Hedging'!$D$14</c15:f>
                            <c15:dlblFieldTableCache>
                              <c:ptCount val="1"/>
                              <c:pt idx="0">
                                <c:v>9.9%</c:v>
                              </c:pt>
                            </c15:dlblFieldTableCache>
                          </c15:dlblFTEntry>
                        </c15:dlblFieldTable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B-7FF4-4030-AAA0-B363CACB617D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22123DEA-7FE2-4120-8D1B-E952949A456A}" type="CELLREF">
                            <a:rPr lang="en-US"/>
                            <a:pPr/>
                            <a:t>[CELLREF]</a:t>
                          </a:fld>
                          <a:endParaRPr lang="en-US"/>
                        </a:p>
                      </c:rich>
                    </c:tx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>
                          <c15:dlblFTEntry>
                            <c15:txfldGUID>{22123DEA-7FE2-4120-8D1B-E952949A456A}</c15:txfldGUID>
                            <c15:f>'Speculation vs Hedging'!$D$15</c15:f>
                            <c15:dlblFieldTableCache>
                              <c:ptCount val="1"/>
                              <c:pt idx="0">
                                <c:v>10.0%</c:v>
                              </c:pt>
                            </c15:dlblFieldTableCache>
                          </c15:dlblFTEntry>
                        </c15:dlblFieldTable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C-7FF4-4030-AAA0-B363CACB617D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'Speculation vs Hedging'!$A$10:$A$11</c15:sqref>
                        </c15:formulaRef>
                      </c:ext>
                    </c:extLst>
                    <c:strCache>
                      <c:ptCount val="2"/>
                      <c:pt idx="0">
                        <c:v>Hedging </c:v>
                      </c:pt>
                      <c:pt idx="1">
                        <c:v>Speculation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'Speculation vs Hedging'!$D$10:$D$11</c15:sqref>
                        </c15:formulaRef>
                      </c:ext>
                    </c:extLst>
                    <c:numCache>
                      <c:formatCode>#,##0</c:formatCode>
                      <c:ptCount val="2"/>
                      <c:pt idx="0">
                        <c:v>8420.0588235294126</c:v>
                      </c:pt>
                      <c:pt idx="1">
                        <c:v>12117.747899159664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D-7FF4-4030-AAA0-B363CACB617D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'Speculation vs Hedging'!$E$9</c15:sqref>
                        </c15:formulaRef>
                      </c:ext>
                    </c:extLst>
                    <c:strCache>
                      <c:ptCount val="1"/>
                      <c:pt idx="0">
                        <c:v>Unawarded, Inefficient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98B99F30-CBED-482B-B62B-78B4850E4E54}" type="CELLREF">
                            <a:rPr lang="en-US"/>
                            <a:pPr/>
                            <a:t>[CELLREF]</a:t>
                          </a:fld>
                          <a:endParaRPr lang="en-US"/>
                        </a:p>
                      </c:rich>
                    </c:tx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>
                          <c15:dlblFTEntry>
                            <c15:txfldGUID>{98B99F30-CBED-482B-B62B-78B4850E4E54}</c15:txfldGUID>
                            <c15:f>'Speculation vs Hedging'!$E$14</c15:f>
                            <c15:dlblFieldTableCache>
                              <c:ptCount val="1"/>
                              <c:pt idx="0">
                                <c:v>17.3%</c:v>
                              </c:pt>
                            </c15:dlblFieldTableCache>
                          </c15:dlblFTEntry>
                        </c15:dlblFieldTable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E-7FF4-4030-AAA0-B363CACB617D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B8EBD83C-6F5B-4BA9-BFB1-E289C3A63FFD}" type="CELLREF">
                            <a:rPr lang="en-US"/>
                            <a:pPr/>
                            <a:t>[CELLREF]</a:t>
                          </a:fld>
                          <a:endParaRPr lang="en-US"/>
                        </a:p>
                      </c:rich>
                    </c:tx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>
                          <c15:dlblFTEntry>
                            <c15:txfldGUID>{B8EBD83C-6F5B-4BA9-BFB1-E289C3A63FFD}</c15:txfldGUID>
                            <c15:f>'Speculation vs Hedging'!$E$15</c15:f>
                            <c15:dlblFieldTableCache>
                              <c:ptCount val="1"/>
                              <c:pt idx="0">
                                <c:v>26.1%</c:v>
                              </c:pt>
                            </c15:dlblFieldTableCache>
                          </c15:dlblFTEntry>
                        </c15:dlblFieldTable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F-7FF4-4030-AAA0-B363CACB617D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'Speculation vs Hedging'!$A$10:$A$11</c15:sqref>
                        </c15:formulaRef>
                      </c:ext>
                    </c:extLst>
                    <c:strCache>
                      <c:ptCount val="2"/>
                      <c:pt idx="0">
                        <c:v>Hedging </c:v>
                      </c:pt>
                      <c:pt idx="1">
                        <c:v>Speculation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'Speculation vs Hedging'!$E$10:$E$11</c15:sqref>
                        </c15:formulaRef>
                      </c:ext>
                    </c:extLst>
                    <c:numCache>
                      <c:formatCode>#,##0</c:formatCode>
                      <c:ptCount val="2"/>
                      <c:pt idx="0">
                        <c:v>14773.365546218487</c:v>
                      </c:pt>
                      <c:pt idx="1">
                        <c:v>31537.327731092439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7FF4-4030-AAA0-B363CACB617D}"/>
                  </c:ext>
                </c:extLst>
              </c15:ser>
            </c15:filteredBarSeries>
          </c:ext>
        </c:extLst>
      </c:barChart>
      <c:catAx>
        <c:axId val="1952284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52282672"/>
        <c:crosses val="autoZero"/>
        <c:auto val="1"/>
        <c:lblAlgn val="ctr"/>
        <c:lblOffset val="100"/>
        <c:noMultiLvlLbl val="0"/>
      </c:catAx>
      <c:valAx>
        <c:axId val="1952282672"/>
        <c:scaling>
          <c:orientation val="minMax"/>
          <c:max val="13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Average Daily PTP Interval Bids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52284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'Bids by Path'!$B$28</c:f>
              <c:strCache>
                <c:ptCount val="1"/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'Bids by Path'!$A$29:$A$50</c:f>
              <c:strCache>
                <c:ptCount val="22"/>
                <c:pt idx="0">
                  <c:v>&lt;$-10</c:v>
                </c:pt>
                <c:pt idx="1">
                  <c:v>$-9</c:v>
                </c:pt>
                <c:pt idx="2">
                  <c:v>$-8</c:v>
                </c:pt>
                <c:pt idx="3">
                  <c:v>$-7</c:v>
                </c:pt>
                <c:pt idx="4">
                  <c:v>$-6</c:v>
                </c:pt>
                <c:pt idx="5">
                  <c:v>$-5</c:v>
                </c:pt>
                <c:pt idx="6">
                  <c:v>$-4</c:v>
                </c:pt>
                <c:pt idx="7">
                  <c:v>$-3</c:v>
                </c:pt>
                <c:pt idx="8">
                  <c:v>$-2</c:v>
                </c:pt>
                <c:pt idx="9">
                  <c:v>$-1</c:v>
                </c:pt>
                <c:pt idx="10">
                  <c:v>$0</c:v>
                </c:pt>
                <c:pt idx="11">
                  <c:v>$1</c:v>
                </c:pt>
                <c:pt idx="12">
                  <c:v>$2</c:v>
                </c:pt>
                <c:pt idx="13">
                  <c:v>$3</c:v>
                </c:pt>
                <c:pt idx="14">
                  <c:v>$4</c:v>
                </c:pt>
                <c:pt idx="15">
                  <c:v>$5</c:v>
                </c:pt>
                <c:pt idx="16">
                  <c:v>$6</c:v>
                </c:pt>
                <c:pt idx="17">
                  <c:v>$7</c:v>
                </c:pt>
                <c:pt idx="18">
                  <c:v>$8</c:v>
                </c:pt>
                <c:pt idx="19">
                  <c:v>$9</c:v>
                </c:pt>
                <c:pt idx="20">
                  <c:v>$10</c:v>
                </c:pt>
                <c:pt idx="21">
                  <c:v>&gt;$10</c:v>
                </c:pt>
              </c:strCache>
            </c:strRef>
          </c:cat>
          <c:val>
            <c:numRef>
              <c:f>'Bids by Path'!$B$29:$B$50</c:f>
              <c:numCache>
                <c:formatCode>General</c:formatCode>
                <c:ptCount val="22"/>
                <c:pt idx="0">
                  <c:v>12930.663865546219</c:v>
                </c:pt>
                <c:pt idx="1">
                  <c:v>12702.5</c:v>
                </c:pt>
                <c:pt idx="2">
                  <c:v>12657.5</c:v>
                </c:pt>
                <c:pt idx="3">
                  <c:v>12605</c:v>
                </c:pt>
                <c:pt idx="4">
                  <c:v>12509.5</c:v>
                </c:pt>
                <c:pt idx="5">
                  <c:v>12330</c:v>
                </c:pt>
                <c:pt idx="6">
                  <c:v>12157</c:v>
                </c:pt>
                <c:pt idx="7">
                  <c:v>11717</c:v>
                </c:pt>
                <c:pt idx="8">
                  <c:v>11068.5</c:v>
                </c:pt>
                <c:pt idx="9">
                  <c:v>9516.5</c:v>
                </c:pt>
                <c:pt idx="10">
                  <c:v>2296</c:v>
                </c:pt>
                <c:pt idx="11">
                  <c:v>0</c:v>
                </c:pt>
                <c:pt idx="12">
                  <c:v>8969.5</c:v>
                </c:pt>
                <c:pt idx="13">
                  <c:v>10889</c:v>
                </c:pt>
                <c:pt idx="14">
                  <c:v>11648</c:v>
                </c:pt>
                <c:pt idx="15">
                  <c:v>12065</c:v>
                </c:pt>
                <c:pt idx="16">
                  <c:v>12300.5</c:v>
                </c:pt>
                <c:pt idx="17">
                  <c:v>12463.5</c:v>
                </c:pt>
                <c:pt idx="18">
                  <c:v>12573.5</c:v>
                </c:pt>
                <c:pt idx="19">
                  <c:v>12635.5</c:v>
                </c:pt>
                <c:pt idx="20">
                  <c:v>12682.5</c:v>
                </c:pt>
                <c:pt idx="21">
                  <c:v>11154.5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C7-49D0-A7D3-5AFBDB2CB23E}"/>
            </c:ext>
          </c:extLst>
        </c:ser>
        <c:ser>
          <c:idx val="1"/>
          <c:order val="1"/>
          <c:tx>
            <c:strRef>
              <c:f>'Bids by Path'!$C$28</c:f>
              <c:strCache>
                <c:ptCount val="1"/>
                <c:pt idx="0">
                  <c:v>All Inefficient Bids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'Bids by Path'!$A$29:$A$50</c:f>
              <c:strCache>
                <c:ptCount val="22"/>
                <c:pt idx="0">
                  <c:v>&lt;$-10</c:v>
                </c:pt>
                <c:pt idx="1">
                  <c:v>$-9</c:v>
                </c:pt>
                <c:pt idx="2">
                  <c:v>$-8</c:v>
                </c:pt>
                <c:pt idx="3">
                  <c:v>$-7</c:v>
                </c:pt>
                <c:pt idx="4">
                  <c:v>$-6</c:v>
                </c:pt>
                <c:pt idx="5">
                  <c:v>$-5</c:v>
                </c:pt>
                <c:pt idx="6">
                  <c:v>$-4</c:v>
                </c:pt>
                <c:pt idx="7">
                  <c:v>$-3</c:v>
                </c:pt>
                <c:pt idx="8">
                  <c:v>$-2</c:v>
                </c:pt>
                <c:pt idx="9">
                  <c:v>$-1</c:v>
                </c:pt>
                <c:pt idx="10">
                  <c:v>$0</c:v>
                </c:pt>
                <c:pt idx="11">
                  <c:v>$1</c:v>
                </c:pt>
                <c:pt idx="12">
                  <c:v>$2</c:v>
                </c:pt>
                <c:pt idx="13">
                  <c:v>$3</c:v>
                </c:pt>
                <c:pt idx="14">
                  <c:v>$4</c:v>
                </c:pt>
                <c:pt idx="15">
                  <c:v>$5</c:v>
                </c:pt>
                <c:pt idx="16">
                  <c:v>$6</c:v>
                </c:pt>
                <c:pt idx="17">
                  <c:v>$7</c:v>
                </c:pt>
                <c:pt idx="18">
                  <c:v>$8</c:v>
                </c:pt>
                <c:pt idx="19">
                  <c:v>$9</c:v>
                </c:pt>
                <c:pt idx="20">
                  <c:v>$10</c:v>
                </c:pt>
                <c:pt idx="21">
                  <c:v>&gt;$10</c:v>
                </c:pt>
              </c:strCache>
            </c:strRef>
          </c:cat>
          <c:val>
            <c:numRef>
              <c:f>'Bids by Path'!$C$29:$C$50</c:f>
              <c:numCache>
                <c:formatCode>#,##0</c:formatCode>
                <c:ptCount val="22"/>
                <c:pt idx="0">
                  <c:v>12.672268907563025</c:v>
                </c:pt>
                <c:pt idx="1">
                  <c:v>469</c:v>
                </c:pt>
                <c:pt idx="2">
                  <c:v>559</c:v>
                </c:pt>
                <c:pt idx="3">
                  <c:v>664</c:v>
                </c:pt>
                <c:pt idx="4">
                  <c:v>855</c:v>
                </c:pt>
                <c:pt idx="5">
                  <c:v>1214</c:v>
                </c:pt>
                <c:pt idx="6">
                  <c:v>1560</c:v>
                </c:pt>
                <c:pt idx="7">
                  <c:v>2440</c:v>
                </c:pt>
                <c:pt idx="8">
                  <c:v>3737</c:v>
                </c:pt>
                <c:pt idx="9">
                  <c:v>6841</c:v>
                </c:pt>
                <c:pt idx="10">
                  <c:v>21282</c:v>
                </c:pt>
                <c:pt idx="11">
                  <c:v>25874</c:v>
                </c:pt>
                <c:pt idx="12">
                  <c:v>7935</c:v>
                </c:pt>
                <c:pt idx="13">
                  <c:v>4096</c:v>
                </c:pt>
                <c:pt idx="14">
                  <c:v>2578</c:v>
                </c:pt>
                <c:pt idx="15">
                  <c:v>1744</c:v>
                </c:pt>
                <c:pt idx="16">
                  <c:v>1273</c:v>
                </c:pt>
                <c:pt idx="17">
                  <c:v>947</c:v>
                </c:pt>
                <c:pt idx="18">
                  <c:v>727</c:v>
                </c:pt>
                <c:pt idx="19">
                  <c:v>603</c:v>
                </c:pt>
                <c:pt idx="20">
                  <c:v>509</c:v>
                </c:pt>
                <c:pt idx="21">
                  <c:v>3565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C7-49D0-A7D3-5AFBDB2CB2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465629696"/>
        <c:axId val="465627776"/>
      </c:barChart>
      <c:catAx>
        <c:axId val="465629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5627776"/>
        <c:crosses val="autoZero"/>
        <c:auto val="1"/>
        <c:lblAlgn val="ctr"/>
        <c:lblOffset val="100"/>
        <c:noMultiLvlLbl val="0"/>
      </c:catAx>
      <c:valAx>
        <c:axId val="465627776"/>
        <c:scaling>
          <c:orientation val="minMax"/>
          <c:min val="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465629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Expected Value</a:t>
            </a:r>
            <a:r>
              <a:rPr lang="en-US" baseline="0"/>
              <a:t> of an Inefficient PTP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'Bids by Path'!$AH$28</c:f>
              <c:strCache>
                <c:ptCount val="1"/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'Bids by Path'!$AG$29:$AG$50</c:f>
              <c:strCache>
                <c:ptCount val="22"/>
                <c:pt idx="0">
                  <c:v>&lt;$-10</c:v>
                </c:pt>
                <c:pt idx="1">
                  <c:v>$-9</c:v>
                </c:pt>
                <c:pt idx="2">
                  <c:v>$-8</c:v>
                </c:pt>
                <c:pt idx="3">
                  <c:v>$-7</c:v>
                </c:pt>
                <c:pt idx="4">
                  <c:v>$-6</c:v>
                </c:pt>
                <c:pt idx="5">
                  <c:v>$-5</c:v>
                </c:pt>
                <c:pt idx="6">
                  <c:v>$-4</c:v>
                </c:pt>
                <c:pt idx="7">
                  <c:v>$-3</c:v>
                </c:pt>
                <c:pt idx="8">
                  <c:v>$-2</c:v>
                </c:pt>
                <c:pt idx="9">
                  <c:v>$-1</c:v>
                </c:pt>
                <c:pt idx="10">
                  <c:v>$0</c:v>
                </c:pt>
                <c:pt idx="11">
                  <c:v>$1</c:v>
                </c:pt>
                <c:pt idx="12">
                  <c:v>$2</c:v>
                </c:pt>
                <c:pt idx="13">
                  <c:v>$3</c:v>
                </c:pt>
                <c:pt idx="14">
                  <c:v>$4</c:v>
                </c:pt>
                <c:pt idx="15">
                  <c:v>$5</c:v>
                </c:pt>
                <c:pt idx="16">
                  <c:v>$6</c:v>
                </c:pt>
                <c:pt idx="17">
                  <c:v>$7</c:v>
                </c:pt>
                <c:pt idx="18">
                  <c:v>$8</c:v>
                </c:pt>
                <c:pt idx="19">
                  <c:v>$9</c:v>
                </c:pt>
                <c:pt idx="20">
                  <c:v>$10</c:v>
                </c:pt>
                <c:pt idx="21">
                  <c:v>&gt;$10</c:v>
                </c:pt>
              </c:strCache>
            </c:strRef>
          </c:cat>
          <c:val>
            <c:numRef>
              <c:f>'Bids by Path'!$AH$29:$AH$50</c:f>
              <c:numCache>
                <c:formatCode>General</c:formatCode>
                <c:ptCount val="22"/>
                <c:pt idx="0">
                  <c:v>9495.5</c:v>
                </c:pt>
                <c:pt idx="1">
                  <c:v>10621</c:v>
                </c:pt>
                <c:pt idx="2">
                  <c:v>10577.5</c:v>
                </c:pt>
                <c:pt idx="3">
                  <c:v>10534</c:v>
                </c:pt>
                <c:pt idx="4">
                  <c:v>10448.5</c:v>
                </c:pt>
                <c:pt idx="5">
                  <c:v>10308.5</c:v>
                </c:pt>
                <c:pt idx="6">
                  <c:v>10150.5</c:v>
                </c:pt>
                <c:pt idx="7">
                  <c:v>9765</c:v>
                </c:pt>
                <c:pt idx="8">
                  <c:v>9186</c:v>
                </c:pt>
                <c:pt idx="9">
                  <c:v>7845</c:v>
                </c:pt>
                <c:pt idx="10">
                  <c:v>1713.5</c:v>
                </c:pt>
                <c:pt idx="11">
                  <c:v>0</c:v>
                </c:pt>
                <c:pt idx="12">
                  <c:v>7450.5</c:v>
                </c:pt>
                <c:pt idx="13">
                  <c:v>9076</c:v>
                </c:pt>
                <c:pt idx="14">
                  <c:v>9720.5</c:v>
                </c:pt>
                <c:pt idx="15">
                  <c:v>10070.5</c:v>
                </c:pt>
                <c:pt idx="16">
                  <c:v>10268.5</c:v>
                </c:pt>
                <c:pt idx="17">
                  <c:v>10419.5</c:v>
                </c:pt>
                <c:pt idx="18">
                  <c:v>10506.5</c:v>
                </c:pt>
                <c:pt idx="19">
                  <c:v>10565.5</c:v>
                </c:pt>
                <c:pt idx="20">
                  <c:v>10604</c:v>
                </c:pt>
                <c:pt idx="21">
                  <c:v>9223.5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7D-4118-B4DC-911B5EAAE101}"/>
            </c:ext>
          </c:extLst>
        </c:ser>
        <c:ser>
          <c:idx val="1"/>
          <c:order val="1"/>
          <c:tx>
            <c:strRef>
              <c:f>'Bids by Path'!$AI$28</c:f>
              <c:strCache>
                <c:ptCount val="1"/>
                <c:pt idx="0">
                  <c:v>Speculation</c:v>
                </c:pt>
              </c:strCache>
            </c:strRef>
          </c:tx>
          <c:spPr>
            <a:solidFill>
              <a:srgbClr val="FF8200"/>
            </a:solidFill>
            <a:ln>
              <a:noFill/>
            </a:ln>
            <a:effectLst/>
          </c:spPr>
          <c:invertIfNegative val="0"/>
          <c:cat>
            <c:strRef>
              <c:f>'Bids by Path'!$AG$29:$AG$50</c:f>
              <c:strCache>
                <c:ptCount val="22"/>
                <c:pt idx="0">
                  <c:v>&lt;$-10</c:v>
                </c:pt>
                <c:pt idx="1">
                  <c:v>$-9</c:v>
                </c:pt>
                <c:pt idx="2">
                  <c:v>$-8</c:v>
                </c:pt>
                <c:pt idx="3">
                  <c:v>$-7</c:v>
                </c:pt>
                <c:pt idx="4">
                  <c:v>$-6</c:v>
                </c:pt>
                <c:pt idx="5">
                  <c:v>$-5</c:v>
                </c:pt>
                <c:pt idx="6">
                  <c:v>$-4</c:v>
                </c:pt>
                <c:pt idx="7">
                  <c:v>$-3</c:v>
                </c:pt>
                <c:pt idx="8">
                  <c:v>$-2</c:v>
                </c:pt>
                <c:pt idx="9">
                  <c:v>$-1</c:v>
                </c:pt>
                <c:pt idx="10">
                  <c:v>$0</c:v>
                </c:pt>
                <c:pt idx="11">
                  <c:v>$1</c:v>
                </c:pt>
                <c:pt idx="12">
                  <c:v>$2</c:v>
                </c:pt>
                <c:pt idx="13">
                  <c:v>$3</c:v>
                </c:pt>
                <c:pt idx="14">
                  <c:v>$4</c:v>
                </c:pt>
                <c:pt idx="15">
                  <c:v>$5</c:v>
                </c:pt>
                <c:pt idx="16">
                  <c:v>$6</c:v>
                </c:pt>
                <c:pt idx="17">
                  <c:v>$7</c:v>
                </c:pt>
                <c:pt idx="18">
                  <c:v>$8</c:v>
                </c:pt>
                <c:pt idx="19">
                  <c:v>$9</c:v>
                </c:pt>
                <c:pt idx="20">
                  <c:v>$10</c:v>
                </c:pt>
                <c:pt idx="21">
                  <c:v>&gt;$10</c:v>
                </c:pt>
              </c:strCache>
            </c:strRef>
          </c:cat>
          <c:val>
            <c:numRef>
              <c:f>'Bids by Path'!$AI$29:$AI$50</c:f>
              <c:numCache>
                <c:formatCode>#,##0</c:formatCode>
                <c:ptCount val="22"/>
                <c:pt idx="0">
                  <c:v>2659</c:v>
                </c:pt>
                <c:pt idx="1">
                  <c:v>408</c:v>
                </c:pt>
                <c:pt idx="2">
                  <c:v>495</c:v>
                </c:pt>
                <c:pt idx="3">
                  <c:v>582</c:v>
                </c:pt>
                <c:pt idx="4">
                  <c:v>753</c:v>
                </c:pt>
                <c:pt idx="5">
                  <c:v>1033</c:v>
                </c:pt>
                <c:pt idx="6">
                  <c:v>1349</c:v>
                </c:pt>
                <c:pt idx="7">
                  <c:v>2120</c:v>
                </c:pt>
                <c:pt idx="8">
                  <c:v>3278</c:v>
                </c:pt>
                <c:pt idx="9">
                  <c:v>5960</c:v>
                </c:pt>
                <c:pt idx="10">
                  <c:v>18223</c:v>
                </c:pt>
                <c:pt idx="11">
                  <c:v>21650</c:v>
                </c:pt>
                <c:pt idx="12">
                  <c:v>6749</c:v>
                </c:pt>
                <c:pt idx="13">
                  <c:v>3498</c:v>
                </c:pt>
                <c:pt idx="14">
                  <c:v>2209</c:v>
                </c:pt>
                <c:pt idx="15">
                  <c:v>1509</c:v>
                </c:pt>
                <c:pt idx="16">
                  <c:v>1113</c:v>
                </c:pt>
                <c:pt idx="17">
                  <c:v>811</c:v>
                </c:pt>
                <c:pt idx="18">
                  <c:v>637</c:v>
                </c:pt>
                <c:pt idx="19">
                  <c:v>519</c:v>
                </c:pt>
                <c:pt idx="20">
                  <c:v>442</c:v>
                </c:pt>
                <c:pt idx="21">
                  <c:v>3203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7D-4118-B4DC-911B5EAAE1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465629696"/>
        <c:axId val="465627776"/>
      </c:barChart>
      <c:catAx>
        <c:axId val="46562969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65627776"/>
        <c:crosses val="autoZero"/>
        <c:auto val="1"/>
        <c:lblAlgn val="ctr"/>
        <c:lblOffset val="100"/>
        <c:noMultiLvlLbl val="0"/>
      </c:catAx>
      <c:valAx>
        <c:axId val="46562777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465629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'Bids by CP'!$AB$3:$AB$160</cx:f>
        <cx:lvl ptCount="158">
          <cx:pt idx="0">CP1</cx:pt>
          <cx:pt idx="1">CP13</cx:pt>
          <cx:pt idx="2">CP2</cx:pt>
          <cx:pt idx="3">CP6</cx:pt>
          <cx:pt idx="4">CP3</cx:pt>
          <cx:pt idx="5">CP10</cx:pt>
          <cx:pt idx="6">CP9</cx:pt>
          <cx:pt idx="7">CP8</cx:pt>
          <cx:pt idx="8">CP16</cx:pt>
          <cx:pt idx="9">CP21</cx:pt>
          <cx:pt idx="10">CP12</cx:pt>
          <cx:pt idx="11">CP26</cx:pt>
          <cx:pt idx="12">CP18</cx:pt>
          <cx:pt idx="13">CP20</cx:pt>
          <cx:pt idx="14">CP14</cx:pt>
          <cx:pt idx="15">CP29</cx:pt>
          <cx:pt idx="16">CP4</cx:pt>
          <cx:pt idx="17">CP28</cx:pt>
          <cx:pt idx="18">CP7</cx:pt>
          <cx:pt idx="19">CP19</cx:pt>
          <cx:pt idx="20">CP11</cx:pt>
          <cx:pt idx="21">CP35</cx:pt>
          <cx:pt idx="22">CP15</cx:pt>
          <cx:pt idx="23">CP34</cx:pt>
          <cx:pt idx="24">CP27</cx:pt>
          <cx:pt idx="25">CP5</cx:pt>
          <cx:pt idx="26">CP42</cx:pt>
          <cx:pt idx="27">CP36</cx:pt>
          <cx:pt idx="28">CP38</cx:pt>
          <cx:pt idx="29">CP37</cx:pt>
          <cx:pt idx="30">CP17</cx:pt>
          <cx:pt idx="31">CP24</cx:pt>
          <cx:pt idx="32">CP53</cx:pt>
          <cx:pt idx="33">CP22</cx:pt>
          <cx:pt idx="34">CP41</cx:pt>
          <cx:pt idx="35">CP23</cx:pt>
          <cx:pt idx="36">CP50</cx:pt>
          <cx:pt idx="37">CP55</cx:pt>
          <cx:pt idx="38">CP47</cx:pt>
          <cx:pt idx="39">CP30</cx:pt>
          <cx:pt idx="40">CP54</cx:pt>
          <cx:pt idx="41">CP63</cx:pt>
          <cx:pt idx="42">CP43</cx:pt>
          <cx:pt idx="43">CP73</cx:pt>
          <cx:pt idx="44">CP45</cx:pt>
          <cx:pt idx="45">CP59</cx:pt>
          <cx:pt idx="46">CP31</cx:pt>
          <cx:pt idx="47">CP74</cx:pt>
          <cx:pt idx="48">CP39</cx:pt>
          <cx:pt idx="49">CP65</cx:pt>
          <cx:pt idx="50">CP49</cx:pt>
          <cx:pt idx="51">CP46</cx:pt>
          <cx:pt idx="52">CP60</cx:pt>
          <cx:pt idx="53">CP71</cx:pt>
          <cx:pt idx="54">CP64</cx:pt>
          <cx:pt idx="55">CP72</cx:pt>
          <cx:pt idx="56">CP89</cx:pt>
          <cx:pt idx="57">CP81</cx:pt>
          <cx:pt idx="58">CP57</cx:pt>
          <cx:pt idx="59">CP80</cx:pt>
          <cx:pt idx="60">CP58</cx:pt>
          <cx:pt idx="61">CP76</cx:pt>
          <cx:pt idx="62">CP85</cx:pt>
          <cx:pt idx="63">CP67</cx:pt>
          <cx:pt idx="64">CP83</cx:pt>
          <cx:pt idx="65">CP68</cx:pt>
          <cx:pt idx="66">CP77</cx:pt>
          <cx:pt idx="67">CP87</cx:pt>
          <cx:pt idx="68">CP113</cx:pt>
          <cx:pt idx="69">CP106</cx:pt>
          <cx:pt idx="70">CP96</cx:pt>
          <cx:pt idx="71">CP52</cx:pt>
          <cx:pt idx="72">CP105</cx:pt>
          <cx:pt idx="73">CP66</cx:pt>
          <cx:pt idx="74">CP88</cx:pt>
          <cx:pt idx="75">CP107</cx:pt>
          <cx:pt idx="76">CP99</cx:pt>
          <cx:pt idx="77">CP86</cx:pt>
          <cx:pt idx="78">CP25</cx:pt>
          <cx:pt idx="79">CP79</cx:pt>
          <cx:pt idx="80">CP115</cx:pt>
          <cx:pt idx="81">CP90</cx:pt>
          <cx:pt idx="82">CP62</cx:pt>
          <cx:pt idx="83">CP44</cx:pt>
          <cx:pt idx="84">CP108</cx:pt>
          <cx:pt idx="85">CP84</cx:pt>
          <cx:pt idx="86">CP92</cx:pt>
          <cx:pt idx="87">CP117</cx:pt>
          <cx:pt idx="88">CP56</cx:pt>
          <cx:pt idx="89">CP102</cx:pt>
          <cx:pt idx="90">CP32</cx:pt>
          <cx:pt idx="91">CP40</cx:pt>
          <cx:pt idx="92">CP51</cx:pt>
          <cx:pt idx="93">CP95</cx:pt>
          <cx:pt idx="94">CP94</cx:pt>
          <cx:pt idx="95">CP82</cx:pt>
          <cx:pt idx="96">CP130</cx:pt>
          <cx:pt idx="97">CP121</cx:pt>
          <cx:pt idx="98">CP128</cx:pt>
          <cx:pt idx="99">CP97</cx:pt>
          <cx:pt idx="100">CP69</cx:pt>
          <cx:pt idx="101">CP112</cx:pt>
          <cx:pt idx="102">CP78</cx:pt>
          <cx:pt idx="103">CP137</cx:pt>
          <cx:pt idx="104">CP93</cx:pt>
          <cx:pt idx="105">CP119</cx:pt>
          <cx:pt idx="106">CP61</cx:pt>
          <cx:pt idx="107">CP123</cx:pt>
          <cx:pt idx="108">CP109</cx:pt>
          <cx:pt idx="109">CP134</cx:pt>
          <cx:pt idx="110">CP141</cx:pt>
          <cx:pt idx="111">CP116</cx:pt>
          <cx:pt idx="112">CP48</cx:pt>
          <cx:pt idx="113">CP138</cx:pt>
          <cx:pt idx="114">CP162</cx:pt>
          <cx:pt idx="115">CP133</cx:pt>
          <cx:pt idx="116">CP165</cx:pt>
          <cx:pt idx="117">CP149</cx:pt>
          <cx:pt idx="118">CP159</cx:pt>
          <cx:pt idx="119">CP126</cx:pt>
          <cx:pt idx="120">CP157</cx:pt>
          <cx:pt idx="121">CP153</cx:pt>
          <cx:pt idx="122">CP118</cx:pt>
          <cx:pt idx="123">CP154</cx:pt>
          <cx:pt idx="124">CP160</cx:pt>
          <cx:pt idx="125">CP142</cx:pt>
          <cx:pt idx="126">CP164</cx:pt>
          <cx:pt idx="127">CP91</cx:pt>
          <cx:pt idx="128">CP158</cx:pt>
          <cx:pt idx="129">CP178</cx:pt>
          <cx:pt idx="130">CP122</cx:pt>
          <cx:pt idx="131">CP129</cx:pt>
          <cx:pt idx="132">CP145</cx:pt>
          <cx:pt idx="133">CP148</cx:pt>
          <cx:pt idx="134">CP100</cx:pt>
          <cx:pt idx="135">CP70</cx:pt>
          <cx:pt idx="136">CP174</cx:pt>
          <cx:pt idx="137">CP111</cx:pt>
          <cx:pt idx="138">CP144</cx:pt>
          <cx:pt idx="139">CP191</cx:pt>
          <cx:pt idx="140">CP173</cx:pt>
          <cx:pt idx="141">CP184</cx:pt>
          <cx:pt idx="142">CP33</cx:pt>
          <cx:pt idx="143">CP139</cx:pt>
          <cx:pt idx="144">CP170</cx:pt>
          <cx:pt idx="145">CP185</cx:pt>
          <cx:pt idx="146">CP187</cx:pt>
          <cx:pt idx="147">CP110</cx:pt>
          <cx:pt idx="148">CP127</cx:pt>
          <cx:pt idx="149">CP75</cx:pt>
          <cx:pt idx="150">CP140</cx:pt>
          <cx:pt idx="151">CP103</cx:pt>
          <cx:pt idx="152">CP98</cx:pt>
          <cx:pt idx="153">CP175</cx:pt>
          <cx:pt idx="154">CP101</cx:pt>
          <cx:pt idx="155">CP151</cx:pt>
          <cx:pt idx="156">CP196</cx:pt>
          <cx:pt idx="157">CP120</cx:pt>
        </cx:lvl>
      </cx:strDim>
      <cx:numDim type="size">
        <cx:f>'Bids by CP'!$AL$3:$AL$160</cx:f>
        <cx:lvl ptCount="158" formatCode="#,##0">
          <cx:pt idx="0">4257.9495798319331</cx:pt>
          <cx:pt idx="1">3917.9453781512607</cx:pt>
          <cx:pt idx="2">3056.0252100840335</cx:pt>
          <cx:pt idx="3">2668.0042016806719</cx:pt>
          <cx:pt idx="4">2493.3697478991594</cx:pt>
          <cx:pt idx="5">2462.6092436974791</cx:pt>
          <cx:pt idx="6">2285.3655462184875</cx:pt>
          <cx:pt idx="7">2109.0420168067226</cx:pt>
          <cx:pt idx="8">1769.9285714285716</cx:pt>
          <cx:pt idx="9">1632.6176470588236</cx:pt>
          <cx:pt idx="10">1593.2773109243699</cx:pt>
          <cx:pt idx="11">1575.3865546218487</cx:pt>
          <cx:pt idx="12">1467.1974789915967</cx:pt>
          <cx:pt idx="13">1299.5378151260504</cx:pt>
          <cx:pt idx="14">1226.8739495798318</cx:pt>
          <cx:pt idx="15">1223.579831932773</cx:pt>
          <cx:pt idx="16">1209.59243697479</cx:pt>
          <cx:pt idx="17">1206.0378151260504</cx:pt>
          <cx:pt idx="18">1199.5630252100841</cx:pt>
          <cx:pt idx="19">1085.9369747899159</cx:pt>
          <cx:pt idx="20">1049.5588235294117</cx:pt>
          <cx:pt idx="21">995.06302521008411</cx:pt>
          <cx:pt idx="22">954.9579831932773</cx:pt>
          <cx:pt idx="23">812.30672268907563</cx:pt>
          <cx:pt idx="24">806.96218487394958</cx:pt>
          <cx:pt idx="25">775.46638655462186</cx:pt>
          <cx:pt idx="26">767.93277310924373</cx:pt>
          <cx:pt idx="27">766.00840336134456</cx:pt>
          <cx:pt idx="28">765.76890756302521</cx:pt>
          <cx:pt idx="29">762.36134453781506</cx:pt>
          <cx:pt idx="30">748.1260504201681</cx:pt>
          <cx:pt idx="31">744.02521008403369</cx:pt>
          <cx:pt idx="32">739.5420168067227</cx:pt>
          <cx:pt idx="33">711.67226890756297</cx:pt>
          <cx:pt idx="34">656.65546218487395</cx:pt>
          <cx:pt idx="35">655.40756302521004</cx:pt>
          <cx:pt idx="36">646.31092436974791</cx:pt>
          <cx:pt idx="37">628.00840336134456</cx:pt>
          <cx:pt idx="38">597.0840336134454</cx:pt>
          <cx:pt idx="39">594.02100840336129</cx:pt>
          <cx:pt idx="40">538.02100840336141</cx:pt>
          <cx:pt idx="41">510.34453781512605</cx:pt>
          <cx:pt idx="42">493.21008403361344</cx:pt>
          <cx:pt idx="43">414.3739495798319</cx:pt>
          <cx:pt idx="44">405.71428571428567</cx:pt>
          <cx:pt idx="45">395.29411764705878</cx:pt>
          <cx:pt idx="46">349.21428571428567</cx:pt>
          <cx:pt idx="47">335.43277310924373</cx:pt>
          <cx:pt idx="48">316.9075630252101</cx:pt>
          <cx:pt idx="49">313.14285714285711</cx:pt>
          <cx:pt idx="50">302.46218487394958</cx:pt>
          <cx:pt idx="51">296.41176470588232</cx:pt>
          <cx:pt idx="52">281.20168067226894</cx:pt>
          <cx:pt idx="53">275.82773109243698</cx:pt>
          <cx:pt idx="54">250.22268907563026</cx:pt>
          <cx:pt idx="55">246.42857142857142</cx:pt>
          <cx:pt idx="56">242.44117647058823</cx:pt>
          <cx:pt idx="57">237.9075630252101</cx:pt>
          <cx:pt idx="58">235.26470588235293</cx:pt>
          <cx:pt idx="59">232.69327731092437</cx:pt>
          <cx:pt idx="60">219.85294117647058</cx:pt>
          <cx:pt idx="61">211.49579831932775</cx:pt>
          <cx:pt idx="62">209.6344537815126</cx:pt>
          <cx:pt idx="63">187.57983193277312</cx:pt>
          <cx:pt idx="64">167.34873949579833</cx:pt>
          <cx:pt idx="65">165.97478991596637</cx:pt>
          <cx:pt idx="66">163.47899159663865</cx:pt>
          <cx:pt idx="67">159.36974789915968</cx:pt>
          <cx:pt idx="68">156.04621848739495</cx:pt>
          <cx:pt idx="69">150.23949579831933</cx:pt>
          <cx:pt idx="70">147.57563025210084</cx:pt>
          <cx:pt idx="71">144.21848739495798</cx:pt>
          <cx:pt idx="72">142.78991596638656</cx:pt>
          <cx:pt idx="73">140.62184873949582</cx:pt>
          <cx:pt idx="74">133.06302521008405</cx:pt>
          <cx:pt idx="75">126.41176470588235</cx:pt>
          <cx:pt idx="76">107.4453781512605</cx:pt>
          <cx:pt idx="77">106.17226890756302</cx:pt>
          <cx:pt idx="78">105.9747899159664</cx:pt>
          <cx:pt idx="79">104.83613445378151</cx:pt>
          <cx:pt idx="80">103.11344537815125</cx:pt>
          <cx:pt idx="81">100.56302521008404</cx:pt>
          <cx:pt idx="82">100.36974789915968</cx:pt>
          <cx:pt idx="83">95.558823529411768</cx:pt>
          <cx:pt idx="84">91.533613445378165</cx:pt>
          <cx:pt idx="85">90.411764705882348</cx:pt>
          <cx:pt idx="86">72.075630252100837</cx:pt>
          <cx:pt idx="87">67.924369747899163</cx:pt>
          <cx:pt idx="88">67.840336134453779</cx:pt>
          <cx:pt idx="89">63.680672268907564</cx:pt>
          <cx:pt idx="90">60.819327731092443</cx:pt>
          <cx:pt idx="91">60.533613445378151</cx:pt>
          <cx:pt idx="92">59.554621848739501</cx:pt>
          <cx:pt idx="93">51.773109243697476</cx:pt>
          <cx:pt idx="94">50.466386554621849</cx:pt>
          <cx:pt idx="95">46.537815126050418</cx:pt>
          <cx:pt idx="96">46.483193277310924</cx:pt>
          <cx:pt idx="97">45.62605042016807</cx:pt>
          <cx:pt idx="98">45.529411764705884</cx:pt>
          <cx:pt idx="99">43.852941176470587</cx:pt>
          <cx:pt idx="100">43.67647058823529</cx:pt>
          <cx:pt idx="101">42.058823529411768</cx:pt>
          <cx:pt idx="102">41.478991596638657</cx:pt>
          <cx:pt idx="103">41.285714285714292</cx:pt>
          <cx:pt idx="104">38.613445378151262</cx:pt>
          <cx:pt idx="105">37.184873949579831</cx:pt>
          <cx:pt idx="106">37.037815126050425</cx:pt>
          <cx:pt idx="107">33.096638655462186</cx:pt>
          <cx:pt idx="108">32.609243697478988</cx:pt>
          <cx:pt idx="109">31.882352941176471</cx:pt>
          <cx:pt idx="110">31.57563025210084</cx:pt>
          <cx:pt idx="111">31.504201680672271</cx:pt>
          <cx:pt idx="112">27.252100840336137</cx:pt>
          <cx:pt idx="113">25.5</cx:pt>
          <cx:pt idx="114">22.890756302521009</cx:pt>
          <cx:pt idx="115">22.487394957983192</cx:pt>
          <cx:pt idx="116">20.987394957983192</cx:pt>
          <cx:pt idx="117">18.365546218487395</cx:pt>
          <cx:pt idx="118">17.306722689075631</cx:pt>
          <cx:pt idx="119">16.373949579831933</cx:pt>
          <cx:pt idx="120">15.012605042016807</cx:pt>
          <cx:pt idx="121">14.378151260504202</cx:pt>
          <cx:pt idx="122">14.252100840336134</cx:pt>
          <cx:pt idx="123">13.878151260504202</cx:pt>
          <cx:pt idx="124">13.46218487394958</cx:pt>
          <cx:pt idx="125">11.180672268907564</cx:pt>
          <cx:pt idx="126">10.596638655462185</cx:pt>
          <cx:pt idx="127">10.088235294117647</cx:pt>
          <cx:pt idx="128">6.8655462184873945</cx:pt>
          <cx:pt idx="129">6.8235294117647056</cx:pt>
          <cx:pt idx="130">6.8151260504201678</cx:pt>
          <cx:pt idx="131">6.6260504201680668</cx:pt>
          <cx:pt idx="132">6.4789915966386555</cx:pt>
          <cx:pt idx="133">6.0294117647058822</cx:pt>
          <cx:pt idx="134">6.0252100840336134</cx:pt>
          <cx:pt idx="135">5.802521008403362</cx:pt>
          <cx:pt idx="136">5.7058823529411766</cx:pt>
          <cx:pt idx="137">4.4957983193277311</cx:pt>
          <cx:pt idx="138">4.2436974789915967</cx:pt>
          <cx:pt idx="139">3.9831932773109244</cx:pt>
          <cx:pt idx="140">3.7563025210084033</cx:pt>
          <cx:pt idx="141">3.7478991596638656</cx:pt>
          <cx:pt idx="142">3.6596638655462184</cx:pt>
          <cx:pt idx="143">3.4243697478991595</cx:pt>
          <cx:pt idx="144">3.3865546218487395</cx:pt>
          <cx:pt idx="145">3.1176470588235294</cx:pt>
          <cx:pt idx="146">3.0420168067226889</cx:pt>
          <cx:pt idx="147">3.0420168067226889</cx:pt>
          <cx:pt idx="148">2.848739495798319</cx:pt>
          <cx:pt idx="149">2.8235294117647056</cx:pt>
          <cx:pt idx="150">2.7478991596638656</cx:pt>
          <cx:pt idx="151">1.8571428571428572</cx:pt>
          <cx:pt idx="152">1.3235294117647058</cx:pt>
          <cx:pt idx="153">1.2857142857142856</cx:pt>
          <cx:pt idx="154">1.1302521008403361</cx:pt>
          <cx:pt idx="155">1.0798319327731092</cx:pt>
          <cx:pt idx="156">1.0546218487394958</cx:pt>
          <cx:pt idx="157">1.0210084033613445</cx:pt>
        </cx:lvl>
      </cx:numDim>
    </cx:data>
  </cx:chartData>
  <cx:chart>
    <cx:title pos="t" align="ctr" overlay="0">
      <cx:tx>
        <cx:rich>
          <a:bodyPr spcFirstLastPara="1" vertOverflow="ellipsis" horzOverflow="overflow" wrap="square" lIns="0" tIns="0" rIns="0" bIns="0" anchor="ctr" anchorCtr="1"/>
          <a:lstStyle/>
          <a:p>
            <a:pPr algn="ctr" rtl="0">
              <a:buNone/>
            </a:pPr>
            <a:r>
              <a:rPr lang="en-US" sz="1400" b="0" i="0" baseline="0" dirty="0">
                <a:solidFill>
                  <a:srgbClr val="595959"/>
                </a:solidFill>
                <a:effectLst/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Average Daily </a:t>
            </a:r>
            <a:r>
              <a:rPr lang="en-US" sz="1400" b="1" i="1" baseline="0" dirty="0">
                <a:solidFill>
                  <a:srgbClr val="595959"/>
                </a:solidFill>
                <a:effectLst/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Inefficient</a:t>
            </a:r>
            <a:r>
              <a:rPr lang="en-US" sz="1400" b="0" i="0" baseline="0" dirty="0">
                <a:solidFill>
                  <a:srgbClr val="595959"/>
                </a:solidFill>
                <a:effectLst/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PTP Bids by Counter Party</a:t>
            </a:r>
            <a:endParaRPr lang="en-US" sz="1400" dirty="0">
              <a:effectLst/>
            </a:endParaRPr>
          </a:p>
        </cx:rich>
      </cx:tx>
    </cx:title>
    <cx:plotArea>
      <cx:plotAreaRegion>
        <cx:series layoutId="sunburst" uniqueId="{00000000-B7AC-4B8F-8F15-A2178ECE884D}">
          <cx:tx>
            <cx:txData>
              <cx:f>'Bids by CP'!$AL$2</cx:f>
              <cx:v>Inefficient</cx:v>
            </cx:txData>
          </cx:tx>
          <cx:dataLabels pos="ctr">
            <cx:visibility seriesName="0" categoryName="1" value="1"/>
            <cx:separator> </cx:separator>
          </cx:dataLabels>
          <cx:dataId val="0"/>
        </cx:series>
      </cx:plotAreaRegion>
    </cx:plotArea>
  </cx:chart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'Bids by CP'!$O$3:$O$224</cx:f>
        <cx:lvl ptCount="222">
          <cx:pt idx="0">CP1</cx:pt>
          <cx:pt idx="1">CP13</cx:pt>
          <cx:pt idx="2">CP3</cx:pt>
          <cx:pt idx="3">CP2</cx:pt>
          <cx:pt idx="4">CP6</cx:pt>
          <cx:pt idx="5">CP16</cx:pt>
          <cx:pt idx="6">CP8</cx:pt>
          <cx:pt idx="7">CP10</cx:pt>
          <cx:pt idx="8">CP21</cx:pt>
          <cx:pt idx="9">CP20</cx:pt>
          <cx:pt idx="10">CP18</cx:pt>
          <cx:pt idx="11">CP29</cx:pt>
          <cx:pt idx="12">CP28</cx:pt>
          <cx:pt idx="13">CP12</cx:pt>
          <cx:pt idx="14">CP14</cx:pt>
          <cx:pt idx="15">CP9</cx:pt>
          <cx:pt idx="16">CP26</cx:pt>
          <cx:pt idx="17">CP34</cx:pt>
          <cx:pt idx="18">CP15</cx:pt>
          <cx:pt idx="19">CP19</cx:pt>
          <cx:pt idx="20">CP35</cx:pt>
          <cx:pt idx="21">CP7</cx:pt>
          <cx:pt idx="22">CP4</cx:pt>
          <cx:pt idx="23">CP11</cx:pt>
          <cx:pt idx="24">CP41</cx:pt>
          <cx:pt idx="25">CP23</cx:pt>
          <cx:pt idx="26">CP50</cx:pt>
          <cx:pt idx="27">CP38</cx:pt>
          <cx:pt idx="28">CP36</cx:pt>
          <cx:pt idx="29">CP37</cx:pt>
          <cx:pt idx="30">CP63</cx:pt>
          <cx:pt idx="31">CP24</cx:pt>
          <cx:pt idx="32">CP27</cx:pt>
          <cx:pt idx="33">CP42</cx:pt>
          <cx:pt idx="34">CP43</cx:pt>
          <cx:pt idx="35">CP30</cx:pt>
          <cx:pt idx="36">CP31</cx:pt>
          <cx:pt idx="37">CP22</cx:pt>
          <cx:pt idx="38">CP45</cx:pt>
          <cx:pt idx="39">CP46</cx:pt>
          <cx:pt idx="40">CP53</cx:pt>
          <cx:pt idx="41">CP60</cx:pt>
          <cx:pt idx="42">CP72</cx:pt>
          <cx:pt idx="43">CP47</cx:pt>
          <cx:pt idx="44">CP17</cx:pt>
          <cx:pt idx="45">CP49</cx:pt>
          <cx:pt idx="46">CP71</cx:pt>
          <cx:pt idx="47">CP55</cx:pt>
          <cx:pt idx="48">CP76</cx:pt>
          <cx:pt idx="49">CP59</cx:pt>
          <cx:pt idx="50">CP81</cx:pt>
          <cx:pt idx="51">CP39</cx:pt>
          <cx:pt idx="52">CP73</cx:pt>
          <cx:pt idx="53">CP64</cx:pt>
          <cx:pt idx="54">CP65</cx:pt>
          <cx:pt idx="55">CP113</cx:pt>
          <cx:pt idx="56">CP74</cx:pt>
          <cx:pt idx="57">CP54</cx:pt>
          <cx:pt idx="58">CP57</cx:pt>
          <cx:pt idx="59">CP87</cx:pt>
          <cx:pt idx="60">CP88</cx:pt>
          <cx:pt idx="61">CP58</cx:pt>
          <cx:pt idx="62">CP105</cx:pt>
          <cx:pt idx="63">CP68</cx:pt>
          <cx:pt idx="64">CP106</cx:pt>
          <cx:pt idx="65">CP67</cx:pt>
          <cx:pt idx="66">CP5</cx:pt>
          <cx:pt idx="67">CP52</cx:pt>
          <cx:pt idx="68">CP85</cx:pt>
          <cx:pt idx="69">CP96</cx:pt>
          <cx:pt idx="70">CP44</cx:pt>
          <cx:pt idx="71">CP99</cx:pt>
          <cx:pt idx="72">CP80</cx:pt>
          <cx:pt idx="73">CP66</cx:pt>
          <cx:pt idx="74">CP89</cx:pt>
          <cx:pt idx="75">CP86</cx:pt>
          <cx:pt idx="76">CP51</cx:pt>
          <cx:pt idx="77">CP83</cx:pt>
          <cx:pt idx="78">CP84</cx:pt>
          <cx:pt idx="79">CP107</cx:pt>
          <cx:pt idx="80">CP40</cx:pt>
          <cx:pt idx="81">CP94</cx:pt>
          <cx:pt idx="82">CP92</cx:pt>
          <cx:pt idx="83">CP79</cx:pt>
          <cx:pt idx="84">CP102</cx:pt>
          <cx:pt idx="85">CP69</cx:pt>
          <cx:pt idx="86">CP130</cx:pt>
          <cx:pt idx="87">CP62</cx:pt>
          <cx:pt idx="88">CP77</cx:pt>
          <cx:pt idx="89">CP61</cx:pt>
          <cx:pt idx="90">CP117</cx:pt>
          <cx:pt idx="91">CP115</cx:pt>
          <cx:pt idx="92">CP141</cx:pt>
          <cx:pt idx="93">CP25</cx:pt>
          <cx:pt idx="94">CP78</cx:pt>
          <cx:pt idx="95">CP119</cx:pt>
          <cx:pt idx="96">CP56</cx:pt>
          <cx:pt idx="97">CP108</cx:pt>
          <cx:pt idx="98">CP82</cx:pt>
          <cx:pt idx="99">CP116</cx:pt>
          <cx:pt idx="100">CP128</cx:pt>
          <cx:pt idx="101">CP97</cx:pt>
          <cx:pt idx="102">CP112</cx:pt>
          <cx:pt idx="103">CP32</cx:pt>
          <cx:pt idx="104">CP93</cx:pt>
          <cx:pt idx="105">CP137</cx:pt>
          <cx:pt idx="106">CP165</cx:pt>
          <cx:pt idx="107">CP134</cx:pt>
          <cx:pt idx="108">CP95</cx:pt>
          <cx:pt idx="109">CP154</cx:pt>
          <cx:pt idx="110">CP162</cx:pt>
          <cx:pt idx="111">CP153</cx:pt>
          <cx:pt idx="112">CP149</cx:pt>
          <cx:pt idx="113">CP90</cx:pt>
          <cx:pt idx="114">CP109</cx:pt>
          <cx:pt idx="115">CP91</cx:pt>
          <cx:pt idx="116">CP48</cx:pt>
          <cx:pt idx="117">CP121</cx:pt>
          <cx:pt idx="118">CP178</cx:pt>
          <cx:pt idx="119">CP100</cx:pt>
          <cx:pt idx="120">CP118</cx:pt>
          <cx:pt idx="121">CP158</cx:pt>
          <cx:pt idx="122">CP142</cx:pt>
          <cx:pt idx="123">CP160</cx:pt>
          <cx:pt idx="124">CP138</cx:pt>
          <cx:pt idx="125">CP133</cx:pt>
          <cx:pt idx="126">CP123</cx:pt>
          <cx:pt idx="127">CP191</cx:pt>
          <cx:pt idx="128">CP33</cx:pt>
          <cx:pt idx="129">CP126</cx:pt>
          <cx:pt idx="130">CP129</cx:pt>
          <cx:pt idx="131">CP174</cx:pt>
          <cx:pt idx="132">CP139</cx:pt>
          <cx:pt idx="133">CP164</cx:pt>
          <cx:pt idx="134">CP122</cx:pt>
          <cx:pt idx="135">CP145</cx:pt>
          <cx:pt idx="136">CP144</cx:pt>
          <cx:pt idx="137">CP187</cx:pt>
          <cx:pt idx="138">CP75</cx:pt>
          <cx:pt idx="139">CP159</cx:pt>
          <cx:pt idx="140">CP111</cx:pt>
          <cx:pt idx="141">CP70</cx:pt>
          <cx:pt idx="142">CP173</cx:pt>
          <cx:pt idx="143">CP110</cx:pt>
          <cx:pt idx="144">CP184</cx:pt>
          <cx:pt idx="145">CP157</cx:pt>
          <cx:pt idx="146">CP185</cx:pt>
          <cx:pt idx="147">CP143</cx:pt>
          <cx:pt idx="148">CP148</cx:pt>
          <cx:pt idx="149">CP98</cx:pt>
          <cx:pt idx="150">CP103</cx:pt>
          <cx:pt idx="151">CP190</cx:pt>
          <cx:pt idx="152">CP140</cx:pt>
          <cx:pt idx="153">CP195</cx:pt>
          <cx:pt idx="154">CP198</cx:pt>
          <cx:pt idx="155">CP208</cx:pt>
          <cx:pt idx="156">CP189</cx:pt>
          <cx:pt idx="157">CP170</cx:pt>
          <cx:pt idx="158">CP194</cx:pt>
          <cx:pt idx="159">CP175</cx:pt>
          <cx:pt idx="160">CP188</cx:pt>
          <cx:pt idx="161">CP209</cx:pt>
          <cx:pt idx="162">CP204</cx:pt>
          <cx:pt idx="163">CP197</cx:pt>
          <cx:pt idx="164">CP147</cx:pt>
          <cx:pt idx="165">CP150</cx:pt>
          <cx:pt idx="166">CP151</cx:pt>
          <cx:pt idx="167">CP101</cx:pt>
          <cx:pt idx="168">CP212</cx:pt>
          <cx:pt idx="169">CP132</cx:pt>
          <cx:pt idx="170">CP182</cx:pt>
          <cx:pt idx="171">CP192</cx:pt>
          <cx:pt idx="172">CP211</cx:pt>
          <cx:pt idx="173">CP136</cx:pt>
          <cx:pt idx="174">CP180</cx:pt>
          <cx:pt idx="175">CP206</cx:pt>
          <cx:pt idx="176">CP127</cx:pt>
          <cx:pt idx="177">CP215</cx:pt>
          <cx:pt idx="178">CP201</cx:pt>
          <cx:pt idx="179">CP152</cx:pt>
          <cx:pt idx="180">CP179</cx:pt>
          <cx:pt idx="181">CP213</cx:pt>
          <cx:pt idx="182">CP171</cx:pt>
          <cx:pt idx="183">CP177</cx:pt>
          <cx:pt idx="184">CP172</cx:pt>
          <cx:pt idx="185">CP199</cx:pt>
          <cx:pt idx="186">CP176</cx:pt>
          <cx:pt idx="187">CP120</cx:pt>
          <cx:pt idx="188">CP181</cx:pt>
          <cx:pt idx="189">CP104</cx:pt>
          <cx:pt idx="190">CP114</cx:pt>
          <cx:pt idx="191">CP124</cx:pt>
          <cx:pt idx="192">CP125</cx:pt>
          <cx:pt idx="193">CP131</cx:pt>
          <cx:pt idx="194">CP135</cx:pt>
          <cx:pt idx="195">CP146</cx:pt>
          <cx:pt idx="196">CP155</cx:pt>
          <cx:pt idx="197">CP156</cx:pt>
          <cx:pt idx="198">CP161</cx:pt>
          <cx:pt idx="199">CP163</cx:pt>
          <cx:pt idx="200">CP166</cx:pt>
          <cx:pt idx="201">CP167</cx:pt>
          <cx:pt idx="202">CP168</cx:pt>
          <cx:pt idx="203">CP169</cx:pt>
          <cx:pt idx="204">CP183</cx:pt>
          <cx:pt idx="205">CP186</cx:pt>
          <cx:pt idx="206">CP193</cx:pt>
          <cx:pt idx="207">CP196</cx:pt>
          <cx:pt idx="208">CP200</cx:pt>
          <cx:pt idx="209">CP202</cx:pt>
          <cx:pt idx="210">CP203</cx:pt>
          <cx:pt idx="211">CP205</cx:pt>
          <cx:pt idx="212">CP207</cx:pt>
          <cx:pt idx="213">CP210</cx:pt>
          <cx:pt idx="214">CP214</cx:pt>
          <cx:pt idx="215">CP216</cx:pt>
          <cx:pt idx="216">CP217</cx:pt>
          <cx:pt idx="217">CP218</cx:pt>
          <cx:pt idx="218">CP219</cx:pt>
          <cx:pt idx="219">CP220</cx:pt>
          <cx:pt idx="220">CP221</cx:pt>
          <cx:pt idx="221">CP222</cx:pt>
        </cx:lvl>
      </cx:strDim>
      <cx:numDim type="size">
        <cx:f>'Bids by CP'!$X$3:$X$224</cx:f>
        <cx:lvl ptCount="222" formatCode="#,##0">
          <cx:pt idx="0">3906.1974789915967</cx:pt>
          <cx:pt idx="1">3779.4915966386557</cx:pt>
          <cx:pt idx="2">2127.8739495798318</cx:pt>
          <cx:pt idx="3">2025.7521008403362</cx:pt>
          <cx:pt idx="4">1992.1176470588234</cx:pt>
          <cx:pt idx="5">1722.9705882352941</cx:pt>
          <cx:pt idx="6">1710.1008403361345</cx:pt>
          <cx:pt idx="7">1634.8361344537816</cx:pt>
          <cx:pt idx="8">1514.7436974789916</cx:pt>
          <cx:pt idx="9">1182.1806722689075</cx:pt>
          <cx:pt idx="10">1153.7142857142858</cx:pt>
          <cx:pt idx="11">1149.2184873949579</cx:pt>
          <cx:pt idx="12">1085.9369747899159</cx:pt>
          <cx:pt idx="13">877.06722689075627</cx:pt>
          <cx:pt idx="14">827.36974789915962</cx:pt>
          <cx:pt idx="15">820.04621848739498</cx:pt>
          <cx:pt idx="16">760.8319327731092</cx:pt>
          <cx:pt idx="17">719.16386554621852</cx:pt>
          <cx:pt idx="18">711.95378151260502</cx:pt>
          <cx:pt idx="19">708.53361344537814</cx:pt>
          <cx:pt idx="20">655.62184873949582</cx:pt>
          <cx:pt idx="21">621.95378151260502</cx:pt>
          <cx:pt idx="22">617.15126050420167</cx:pt>
          <cx:pt idx="23">602.44117647058829</cx:pt>
          <cx:pt idx="24">579.93697478991601</cx:pt>
          <cx:pt idx="25">556.92016806722688</cx:pt>
          <cx:pt idx="26">507.04621848739498</cx:pt>
          <cx:pt idx="27">500.57983193277312</cx:pt>
          <cx:pt idx="28">498.97058823529414</cx:pt>
          <cx:pt idx="29">495.11764705882354</cx:pt>
          <cx:pt idx="30">469.50420168067228</cx:pt>
          <cx:pt idx="31">465.06722689075633</cx:pt>
          <cx:pt idx="32">448.44957983193279</cx:pt>
          <cx:pt idx="33">430.30672268907563</cx:pt>
          <cx:pt idx="34">423.53781512605042</cx:pt>
          <cx:pt idx="35">356.10924369747897</cx:pt>
          <cx:pt idx="36">337.281512605042</cx:pt>
          <cx:pt idx="37">324.73109243697479</cx:pt>
          <cx:pt idx="38">297.43697478991595</cx:pt>
          <cx:pt idx="39">271.79831932773106</cx:pt>
          <cx:pt idx="40">253.62184873949579</cx:pt>
          <cx:pt idx="41">253.10084033613447</cx:pt>
          <cx:pt idx="42">229.62184873949579</cx:pt>
          <cx:pt idx="43">226.69327731092437</cx:pt>
          <cx:pt idx="44">220.08403361344537</cx:pt>
          <cx:pt idx="45">209.69747899159663</cx:pt>
          <cx:pt idx="46">207.09663865546219</cx:pt>
          <cx:pt idx="47">201.39915966386553</cx:pt>
          <cx:pt idx="48">190.77310924369749</cx:pt>
          <cx:pt idx="49">187.99579831932772</cx:pt>
          <cx:pt idx="50">182.52100840336135</cx:pt>
          <cx:pt idx="51">182.30252100840337</cx:pt>
          <cx:pt idx="52">161.73109243697479</cx:pt>
          <cx:pt idx="53">158.8655462184874</cx:pt>
          <cx:pt idx="54">151.39495798319328</cx:pt>
          <cx:pt idx="55">147.39915966386553</cx:pt>
          <cx:pt idx="56">133.42016806722688</cx:pt>
          <cx:pt idx="57">129.70588235294119</cx:pt>
          <cx:pt idx="58">127.5126050420168</cx:pt>
          <cx:pt idx="59">125.76050420168067</cx:pt>
          <cx:pt idx="60">121.9201680672269</cx:pt>
          <cx:pt idx="61">120.91596638655462</cx:pt>
          <cx:pt idx="62">117.78151260504201</cx:pt>
          <cx:pt idx="63">117.0672268907563</cx:pt>
          <cx:pt idx="64">115.79411764705883</cx:pt>
          <cx:pt idx="65">102.96638655462185</cx:pt>
          <cx:pt idx="66">102.81092436974789</cx:pt>
          <cx:pt idx="67">96.563025210084035</cx:pt>
          <cx:pt idx="68">92.084033613445385</cx:pt>
          <cx:pt idx="69">90.756302521008408</cx:pt>
          <cx:pt idx="70">88.042016806722685</cx:pt>
          <cx:pt idx="71">74.378151260504197</cx:pt>
          <cx:pt idx="72">71.87394957983193</cx:pt>
          <cx:pt idx="73">68.365546218487395</cx:pt>
          <cx:pt idx="74">59.180672268907564</cx:pt>
          <cx:pt idx="75">59.004201680672267</cx:pt>
          <cx:pt idx="76">58.378151260504204</cx:pt>
          <cx:pt idx="77">55.432773109243698</cx:pt>
          <cx:pt idx="78">51.016806722689076</cx:pt>
          <cx:pt idx="79">49.907563025210081</cx:pt>
          <cx:pt idx="80">49.462184873949582</cx:pt>
          <cx:pt idx="81">46.823529411764703</cx:pt>
          <cx:pt idx="82">45.983193277310924</cx:pt>
          <cx:pt idx="83">45.042016806722692</cx:pt>
          <cx:pt idx="84">42.130252100840337</cx:pt>
          <cx:pt idx="85">39.701680672268907</cx:pt>
          <cx:pt idx="86">39.54621848739496</cx:pt>
          <cx:pt idx="87">39.310924369747902</cx:pt>
          <cx:pt idx="88">37.134453781512605</cx:pt>
          <cx:pt idx="89">35.794117647058826</cx:pt>
          <cx:pt idx="90">32.924369747899156</cx:pt>
          <cx:pt idx="91">31.147058823529413</cx:pt>
          <cx:pt idx="92">29.668067226890756</cx:pt>
          <cx:pt idx="93">28.886554621848738</cx:pt>
          <cx:pt idx="94">28.457983193277311</cx:pt>
          <cx:pt idx="95">28.336134453781511</cx:pt>
          <cx:pt idx="96">28.201680672268907</cx:pt>
          <cx:pt idx="97">27.516806722689076</cx:pt>
          <cx:pt idx="98">25.15126050420168</cx:pt>
          <cx:pt idx="99">24.655462184873951</cx:pt>
          <cx:pt idx="100">24.184873949579831</cx:pt>
          <cx:pt idx="101">21.542016806722689</cx:pt>
          <cx:pt idx="102">20.340336134453782</cx:pt>
          <cx:pt idx="103">19.193277310924369</cx:pt>
          <cx:pt idx="104">18.747899159663866</cx:pt>
          <cx:pt idx="105">17.079831932773111</cx:pt>
          <cx:pt idx="106">16.382352941176471</cx:pt>
          <cx:pt idx="107">16.063025210084035</cx:pt>
          <cx:pt idx="108">15.533613445378151</cx:pt>
          <cx:pt idx="109">12.298319327731093</cx:pt>
          <cx:pt idx="110">10.432773109243698</cx:pt>
          <cx:pt idx="111">10.382352941176471</cx:pt>
          <cx:pt idx="112">9.8361344537815132</cx:pt>
          <cx:pt idx="113">8.6722689075630246</cx:pt>
          <cx:pt idx="114">8.3571428571428577</cx:pt>
          <cx:pt idx="115">6.9285714285714288</cx:pt>
          <cx:pt idx="116">6.1302521008403366</cx:pt>
          <cx:pt idx="117">5.8151260504201678</cx:pt>
          <cx:pt idx="118">5.7773109243697478</cx:pt>
          <cx:pt idx="119">5.7563025210084033</cx:pt>
          <cx:pt idx="120">5.5756302521008401</cx:pt>
          <cx:pt idx="121">5.079831932773109</cx:pt>
          <cx:pt idx="122">4.9579831932773111</cx:pt>
          <cx:pt idx="123">4.5336134453781511</cx:pt>
          <cx:pt idx="124">4.4957983193277311</cx:pt>
          <cx:pt idx="125">4.0756302521008401</cx:pt>
          <cx:pt idx="126">4.0672268907563023</cx:pt>
          <cx:pt idx="127">3.9831932773109244</cx:pt>
          <cx:pt idx="128">3.5126050420168067</cx:pt>
          <cx:pt idx="129">2.9831932773109244</cx:pt>
          <cx:pt idx="130">2.8445378151260505</cx:pt>
          <cx:pt idx="131">2.8319327731092439</cx:pt>
          <cx:pt idx="132">2.8025210084033612</cx:pt>
          <cx:pt idx="133">2.6512605042016806</cx:pt>
          <cx:pt idx="134">2.5084033613445378</cx:pt>
          <cx:pt idx="135">1.7016806722689075</cx:pt>
          <cx:pt idx="136">1.6596638655462186</cx:pt>
          <cx:pt idx="137">1.6386554621848739</cx:pt>
          <cx:pt idx="138">1.5630252100840336</cx:pt>
          <cx:pt idx="139">1.3487394957983194</cx:pt>
          <cx:pt idx="140">1.2521008403361344</cx:pt>
          <cx:pt idx="141">1.1722689075630253</cx:pt>
          <cx:pt idx="142">1.1302521008403361</cx:pt>
          <cx:pt idx="143">0.9327731092436975</cx:pt>
          <cx:pt idx="144">0.9327731092436975</cx:pt>
          <cx:pt idx="145">0.92436974789915971</cx:pt>
          <cx:pt idx="146">0.88235294117647056</cx:pt>
          <cx:pt idx="147">0.83193277310924374</cx:pt>
          <cx:pt idx="148">0.75630252100840334</cx:pt>
          <cx:pt idx="149">0.63025210084033612</cx:pt>
          <cx:pt idx="150">0.48319327731092437</cx:pt>
          <cx:pt idx="151">0.47058823529411764</cx:pt>
          <cx:pt idx="152">0.4327731092436975</cx:pt>
          <cx:pt idx="153">0.41596638655462187</cx:pt>
          <cx:pt idx="154">0.41176470588235292</cx:pt>
          <cx:pt idx="155">0.40336134453781514</cx:pt>
          <cx:pt idx="156">0.31092436974789917</cx:pt>
          <cx:pt idx="157">0.28151260504201681</cx:pt>
          <cx:pt idx="158">0.26050420168067229</cx:pt>
          <cx:pt idx="159">0.21848739495798319</cx:pt>
          <cx:pt idx="160">0.21428571428571427</cx:pt>
          <cx:pt idx="161">0.20168067226890757</cx:pt>
          <cx:pt idx="162">0.16806722689075632</cx:pt>
          <cx:pt idx="163">0.15546218487394958</cx:pt>
          <cx:pt idx="164">0.14705882352941177</cx:pt>
          <cx:pt idx="165">0.13865546218487396</cx:pt>
          <cx:pt idx="166">0.13865546218487396</cx:pt>
          <cx:pt idx="167">0.12184873949579832</cx:pt>
          <cx:pt idx="168">0.10504201680672269</cx:pt>
          <cx:pt idx="169">0.10084033613445378</cx:pt>
          <cx:pt idx="170">0.10084033613445378</cx:pt>
          <cx:pt idx="171">0.10084033613445378</cx:pt>
          <cx:pt idx="172">0.10084033613445378</cx:pt>
          <cx:pt idx="173">0.096638655462184878</cx:pt>
          <cx:pt idx="174">0.079831932773109238</cx:pt>
          <cx:pt idx="175">0.071428571428571425</cx:pt>
          <cx:pt idx="176">0.063025210084033612</cx:pt>
          <cx:pt idx="177">0.054621848739495799</cx:pt>
          <cx:pt idx="178">0.050420168067226892</cx:pt>
          <cx:pt idx="179">0.042016806722689079</cx:pt>
          <cx:pt idx="180">0.029411764705882353</cx:pt>
          <cx:pt idx="181">0.029411764705882353</cx:pt>
          <cx:pt idx="182">0.025210084033613446</cx:pt>
          <cx:pt idx="183">0.025210084033613446</cx:pt>
          <cx:pt idx="184">0.02100840336134454</cx:pt>
          <cx:pt idx="185">0.01680672268907563</cx:pt>
          <cx:pt idx="186">0.0084033613445378148</cx:pt>
          <cx:pt idx="187">0.0042016806722689074</cx:pt>
          <cx:pt idx="188">0.0042016806722689074</cx:pt>
          <cx:pt idx="189">0</cx:pt>
          <cx:pt idx="190">0</cx:pt>
          <cx:pt idx="191">0</cx:pt>
          <cx:pt idx="192">0</cx:pt>
          <cx:pt idx="193">0</cx:pt>
          <cx:pt idx="194">0</cx:pt>
          <cx:pt idx="195">0</cx:pt>
          <cx:pt idx="196">0</cx:pt>
          <cx:pt idx="197">0</cx:pt>
          <cx:pt idx="198">0</cx:pt>
          <cx:pt idx="199">0</cx:pt>
          <cx:pt idx="200">0</cx:pt>
          <cx:pt idx="201">0</cx:pt>
          <cx:pt idx="202">0</cx:pt>
          <cx:pt idx="203">0</cx:pt>
          <cx:pt idx="204">0</cx:pt>
          <cx:pt idx="205">0</cx:pt>
          <cx:pt idx="206">0</cx:pt>
          <cx:pt idx="207">0</cx:pt>
          <cx:pt idx="208">0</cx:pt>
          <cx:pt idx="209">0</cx:pt>
          <cx:pt idx="210">0</cx:pt>
          <cx:pt idx="211">0</cx:pt>
          <cx:pt idx="212">0</cx:pt>
          <cx:pt idx="213">0</cx:pt>
          <cx:pt idx="214">0</cx:pt>
          <cx:pt idx="215">0</cx:pt>
          <cx:pt idx="216">0</cx:pt>
          <cx:pt idx="217">0</cx:pt>
          <cx:pt idx="218">0</cx:pt>
          <cx:pt idx="219">0</cx:pt>
          <cx:pt idx="220">0</cx:pt>
          <cx:pt idx="221">0</cx:pt>
        </cx:lvl>
      </cx:numDim>
    </cx:data>
  </cx:chartData>
  <cx:chart>
    <cx:title pos="t" align="ctr" overlay="0">
      <cx:tx>
        <cx:rich>
          <a:bodyPr spcFirstLastPara="1" vertOverflow="ellipsis" horzOverflow="overflow" wrap="square" lIns="0" tIns="0" rIns="0" bIns="0" anchor="ctr" anchorCtr="1"/>
          <a:lstStyle/>
          <a:p>
            <a:pPr algn="ctr" rtl="0">
              <a:buNone/>
            </a:pPr>
            <a:r>
              <a:rPr lang="en-US" sz="1400" b="0" i="0" baseline="0" dirty="0">
                <a:solidFill>
                  <a:srgbClr val="595959"/>
                </a:solidFill>
                <a:effectLst/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Average Daily </a:t>
            </a:r>
            <a:r>
              <a:rPr lang="en-US" sz="1400" b="1" i="1" baseline="0" dirty="0">
                <a:solidFill>
                  <a:srgbClr val="595959"/>
                </a:solidFill>
                <a:effectLst/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Inefficient</a:t>
            </a:r>
            <a:r>
              <a:rPr lang="en-US" sz="1400" b="0" i="0" baseline="0" dirty="0">
                <a:solidFill>
                  <a:srgbClr val="595959"/>
                </a:solidFill>
                <a:effectLst/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PTP Bids, by Counter Party ($1, 20%, 50</a:t>
            </a:r>
            <a:r>
              <a:rPr lang="en-US" sz="1400" b="0" i="0" baseline="30000" dirty="0">
                <a:solidFill>
                  <a:srgbClr val="595959"/>
                </a:solidFill>
                <a:effectLst/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US" sz="1400" b="0" i="0" baseline="0" dirty="0">
                <a:solidFill>
                  <a:srgbClr val="595959"/>
                </a:solidFill>
                <a:effectLst/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sz="1400" dirty="0">
              <a:effectLst/>
            </a:endParaRPr>
          </a:p>
        </cx:rich>
      </cx:tx>
    </cx:title>
    <cx:plotArea>
      <cx:plotAreaRegion>
        <cx:series layoutId="sunburst" uniqueId="{00000000-66E1-4B17-9D7F-F566F5A6860A}">
          <cx:tx>
            <cx:txData>
              <cx:f>'Bids by CP'!$X$2</cx:f>
              <cx:v>Unawarded, Inefficient</cx:v>
            </cx:txData>
          </cx:tx>
          <cx:dataLabels pos="ctr">
            <cx:visibility seriesName="0" categoryName="1" value="1"/>
            <cx:separator> </cx:separator>
          </cx:dataLabels>
          <cx:dataId val="0"/>
        </cx:series>
      </cx:plotAreaRegion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38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lt1"/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8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lt1"/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0.75326</cdr:x>
      <cdr:y>0.0847</cdr:y>
    </cdr:from>
    <cdr:to>
      <cdr:x>1</cdr:x>
      <cdr:y>0.24809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9C962BAD-93EE-C218-7BE2-6D95BA8A2271}"/>
            </a:ext>
          </a:extLst>
        </cdr:cNvPr>
        <cdr:cNvSpPr txBox="1"/>
      </cdr:nvSpPr>
      <cdr:spPr>
        <a:xfrm xmlns:a="http://schemas.openxmlformats.org/drawingml/2006/main">
          <a:off x="5865643" y="397043"/>
          <a:ext cx="1921345" cy="7659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b="0" kern="1200" dirty="0">
              <a:solidFill>
                <a:schemeClr val="accent2"/>
              </a:solidFill>
              <a:effectLst>
                <a:innerShdw blurRad="114300">
                  <a:prstClr val="black"/>
                </a:innerShdw>
              </a:effectLst>
            </a:rPr>
            <a:t>Before:</a:t>
          </a:r>
          <a:r>
            <a:rPr lang="en-US" sz="1100" b="0" kern="1200" baseline="0" dirty="0">
              <a:solidFill>
                <a:schemeClr val="accent2"/>
              </a:solidFill>
              <a:effectLst>
                <a:innerShdw blurRad="114300">
                  <a:prstClr val="black"/>
                </a:innerShdw>
              </a:effectLst>
            </a:rPr>
            <a:t> 56% of days &gt; 200k</a:t>
          </a:r>
        </a:p>
        <a:p xmlns:a="http://schemas.openxmlformats.org/drawingml/2006/main">
          <a:r>
            <a:rPr lang="en-US" sz="1100" b="0" kern="1200" baseline="0" dirty="0">
              <a:solidFill>
                <a:schemeClr val="accent5"/>
              </a:solidFill>
              <a:effectLst>
                <a:innerShdw blurRad="114300">
                  <a:prstClr val="black"/>
                </a:innerShdw>
              </a:effectLst>
            </a:rPr>
            <a:t>After: 2% of days &gt; 200k</a:t>
          </a:r>
          <a:endParaRPr lang="en-US" sz="1100" b="0" kern="1200" dirty="0">
            <a:solidFill>
              <a:schemeClr val="accent5"/>
            </a:solidFill>
            <a:effectLst>
              <a:innerShdw blurRad="114300">
                <a:prstClr val="black"/>
              </a:innerShdw>
            </a:effectLst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654C447-F63E-708A-7640-F379BC3B6F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E9CD3C-9D08-D54A-E18D-CB66DD985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3C7D50-3744-4F5E-B211-7EE7AB53D25A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A76D3F-B471-2F90-E003-19CC7E1391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FA019F-EAF7-AC1D-CF33-3B24307B5D1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B4229-F194-457F-858D-7FD6DC77E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54939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832203-7F7F-406D-A6A3-240BE64C5DFA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94BC6D-B4C2-499C-B968-7B53BF050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038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94BC6D-B4C2-499C-B968-7B53BF050EF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570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1(defaul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2069" y="2564247"/>
            <a:ext cx="4882568" cy="3999346"/>
          </a:xfrm>
          <a:prstGeom prst="rect">
            <a:avLst/>
          </a:prstGeom>
        </p:spPr>
        <p:txBody>
          <a:bodyPr anchor="t"/>
          <a:lstStyle>
            <a:lvl1pPr algn="l">
              <a:defRPr lang="en-US" sz="2000" b="1" dirty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endParaRPr lang="en-US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BED41D71-8915-53EB-36A0-392D41DD0E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427363" y="5054600"/>
            <a:ext cx="5201214" cy="1457037"/>
          </a:xfrm>
          <a:prstGeom prst="foldedCorner">
            <a:avLst>
              <a:gd name="adj" fmla="val 21194"/>
            </a:avLst>
          </a:prstGeom>
          <a:solidFill>
            <a:srgbClr val="E6EBF0">
              <a:alpha val="68000"/>
            </a:srgbClr>
          </a:solidFill>
          <a:ln w="9525" cap="rnd">
            <a:noFill/>
          </a:ln>
          <a:effectLst>
            <a:outerShdw blurRad="50800" dist="38100" dir="10800000" sx="1000" sy="1000" algn="r" rotWithShape="0">
              <a:prstClr val="black">
                <a:alpha val="46000"/>
              </a:prstClr>
            </a:outerShdw>
          </a:effectLst>
        </p:spPr>
        <p:txBody>
          <a:bodyPr vert="horz" wrap="square" lIns="274320" tIns="182880" rIns="640080" bIns="18288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dirty="0" smtClean="0"/>
            </a:lvl2pPr>
            <a:lvl3pPr marL="548640" indent="-18288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◦"/>
              <a:defRPr lang="en-US" sz="1400" dirty="0"/>
            </a:lvl3pPr>
            <a:lvl4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lang="en-US" sz="1400" dirty="0" smtClean="0"/>
            </a:lvl4pPr>
            <a:lvl5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lang="en-US" sz="1400" dirty="0"/>
            </a:lvl5pPr>
            <a:lvl6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4A302066-7B9E-F90D-A634-1CEEF4EAA7F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427365" y="1092200"/>
            <a:ext cx="5201213" cy="25515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1" i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400"/>
            </a:lvl2pPr>
            <a:lvl3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/>
            </a:lvl3pPr>
            <a:lvl4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/>
            </a:lvl4pPr>
            <a:lvl5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3455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03A0C87A-E909-99E5-543B-B8CA963FA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43EC354D-D331-C418-3300-B354E37BE1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1981200"/>
            <a:ext cx="5381625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AF89336-B087-2FA3-5FA7-10663E4994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43650" y="1971674"/>
            <a:ext cx="5314950" cy="42107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5AFFA6-4F88-DA05-B2CA-9691F408E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D51180-8907-F3FB-F8E0-201D1BE61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5BA03-1E8A-4A71-9375-E941FF070046}" type="datetime4">
              <a:rPr lang="en-US" smtClean="0"/>
              <a:t>August 14, 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C96C78-7C87-2BC7-8FE9-856E3E375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544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5BA45-4981-AC22-EC96-99A5E0901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61962"/>
            <a:ext cx="4838700" cy="1527094"/>
          </a:xfrm>
        </p:spPr>
        <p:txBody>
          <a:bodyPr anchor="t">
            <a:normAutofit/>
          </a:bodyPr>
          <a:lstStyle>
            <a:lvl1pPr>
              <a:defRPr lang="en-US" dirty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273643-F605-4790-3956-B453E9FC9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188F8-67CB-419F-AAD4-5AB1C4EFBB40}" type="datetime4">
              <a:rPr lang="en-US" smtClean="0"/>
              <a:t>August 14,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265AF8-0057-EBA2-2E30-0B7411397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5ADE8A-3AB5-3C00-B26E-3F6DD6EA5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81ED5FB-5036-27D9-26F4-B48307D67C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2181225"/>
            <a:ext cx="5600700" cy="4000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0ACB72E-F2A9-AC8B-FAC7-489B472850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57950" y="457200"/>
            <a:ext cx="5200650" cy="5724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45951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197228CF-7CDD-26CC-CA47-4AF0A314B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838700" cy="12192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277CEE6-13A0-6BA8-8A3C-EA3A8B9CA3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776" y="2152650"/>
            <a:ext cx="5602224" cy="40195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24E62B-01AB-F5DE-E2D4-85B1DECC9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96050" y="0"/>
            <a:ext cx="569595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33291D-BE72-DBF6-5318-1BD0E7127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53288" y="6356350"/>
            <a:ext cx="1338712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138100-AC14-9CC0-AD86-426AD89D4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796E23-B521-5C07-85E1-BA73A20DB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0D0B2-8800-4E48-BDCE-A19E57C7C5AF}" type="datetime4">
              <a:rPr lang="en-US" smtClean="0"/>
              <a:t>August 14, 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2A00A7-6A1E-80A0-8EB9-F7F059255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312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DB285AF9-0372-9C81-F75D-2589F4F48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14,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8480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021CF500-4BD3-92C6-CCBD-156DED65A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1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5BFBC12E-0B6E-E8C7-9088-B497FB4917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1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E7750B-0863-BB91-0C67-54B5E9B868D6}"/>
              </a:ext>
            </a:extLst>
          </p:cNvPr>
          <p:cNvSpPr txBox="1"/>
          <p:nvPr userDrawn="1"/>
        </p:nvSpPr>
        <p:spPr>
          <a:xfrm>
            <a:off x="8032876" y="1370524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Learn More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61C0C-432D-CBAD-EA65-6543DA81C252}"/>
              </a:ext>
            </a:extLst>
          </p:cNvPr>
          <p:cNvSpPr txBox="1"/>
          <p:nvPr userDrawn="1"/>
        </p:nvSpPr>
        <p:spPr>
          <a:xfrm>
            <a:off x="8054878" y="1783080"/>
            <a:ext cx="33209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rgbClr val="00829B"/>
                </a:solidFill>
              </a:rPr>
              <a:t>www.ercot.com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781169-74C0-5084-B1E5-21B24E64EBD9}"/>
              </a:ext>
            </a:extLst>
          </p:cNvPr>
          <p:cNvSpPr txBox="1"/>
          <p:nvPr userDrawn="1"/>
        </p:nvSpPr>
        <p:spPr>
          <a:xfrm>
            <a:off x="8032876" y="2442045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Download ERCOT Mobile App</a:t>
            </a:r>
          </a:p>
        </p:txBody>
      </p:sp>
      <p:pic>
        <p:nvPicPr>
          <p:cNvPr id="9" name="Graphic 8" descr="Google play logo on the left and App Store logo on the right">
            <a:extLst>
              <a:ext uri="{FF2B5EF4-FFF2-40B4-BE49-F238E27FC236}">
                <a16:creationId xmlns:a16="http://schemas.microsoft.com/office/drawing/2014/main" id="{4CC00E98-A942-2688-815D-B898449C0B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41368" y="2987763"/>
            <a:ext cx="2635124" cy="3674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BBA5BE-9DD2-6EE7-CE28-D076D6D33E94}"/>
              </a:ext>
            </a:extLst>
          </p:cNvPr>
          <p:cNvSpPr txBox="1"/>
          <p:nvPr userDrawn="1"/>
        </p:nvSpPr>
        <p:spPr>
          <a:xfrm>
            <a:off x="8054878" y="3786789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Connect With Us</a:t>
            </a:r>
          </a:p>
        </p:txBody>
      </p:sp>
      <p:pic>
        <p:nvPicPr>
          <p:cNvPr id="11" name="Graphic 10" descr="Instagram icon">
            <a:extLst>
              <a:ext uri="{FF2B5EF4-FFF2-40B4-BE49-F238E27FC236}">
                <a16:creationId xmlns:a16="http://schemas.microsoft.com/office/drawing/2014/main" id="{808F1D0F-170C-B600-9B14-471787DABDB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26128" y="4359746"/>
            <a:ext cx="314995" cy="3149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EB4558-FE65-DD30-A396-E7A22D6A4264}"/>
              </a:ext>
            </a:extLst>
          </p:cNvPr>
          <p:cNvSpPr txBox="1"/>
          <p:nvPr userDrawn="1"/>
        </p:nvSpPr>
        <p:spPr>
          <a:xfrm>
            <a:off x="8715473" y="4378550"/>
            <a:ext cx="3098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facebook.com/ERCOTISO</a:t>
            </a:r>
          </a:p>
        </p:txBody>
      </p:sp>
      <p:pic>
        <p:nvPicPr>
          <p:cNvPr id="13" name="Graphic 12" descr="Twitter or X  icon">
            <a:extLst>
              <a:ext uri="{FF2B5EF4-FFF2-40B4-BE49-F238E27FC236}">
                <a16:creationId xmlns:a16="http://schemas.microsoft.com/office/drawing/2014/main" id="{787C2377-716C-DE29-E499-06278CE1DB0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6128" y="4816173"/>
            <a:ext cx="314995" cy="3149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BFB969-D759-088E-D454-9701B3843365}"/>
              </a:ext>
            </a:extLst>
          </p:cNvPr>
          <p:cNvSpPr txBox="1"/>
          <p:nvPr userDrawn="1"/>
        </p:nvSpPr>
        <p:spPr>
          <a:xfrm>
            <a:off x="8715473" y="4823175"/>
            <a:ext cx="210813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/>
              <a:t>x.com/ercot_iso</a:t>
            </a:r>
          </a:p>
        </p:txBody>
      </p:sp>
      <p:pic>
        <p:nvPicPr>
          <p:cNvPr id="15" name="Graphic 14" descr="LinkedIn icon">
            <a:extLst>
              <a:ext uri="{FF2B5EF4-FFF2-40B4-BE49-F238E27FC236}">
                <a16:creationId xmlns:a16="http://schemas.microsoft.com/office/drawing/2014/main" id="{44604974-1959-249D-D54A-C4A63E150B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326128" y="5292078"/>
            <a:ext cx="314995" cy="31499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405696A-1EA6-9F4D-1D36-33EB7B0D95CF}"/>
              </a:ext>
            </a:extLst>
          </p:cNvPr>
          <p:cNvSpPr txBox="1"/>
          <p:nvPr userDrawn="1"/>
        </p:nvSpPr>
        <p:spPr>
          <a:xfrm>
            <a:off x="8715473" y="5299080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/>
              <a:t>linkedin.com/company/ercot</a:t>
            </a:r>
          </a:p>
        </p:txBody>
      </p:sp>
      <p:pic>
        <p:nvPicPr>
          <p:cNvPr id="17" name="Graphic 16" descr="Instagram icon">
            <a:extLst>
              <a:ext uri="{FF2B5EF4-FFF2-40B4-BE49-F238E27FC236}">
                <a16:creationId xmlns:a16="http://schemas.microsoft.com/office/drawing/2014/main" id="{253A132C-4DFA-62F1-D25A-9C176280377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6128" y="5773360"/>
            <a:ext cx="314996" cy="31499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36F1584-300D-A8F1-CE34-0DF564E4405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8706121" y="5773359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/>
              <a:t>instagram.com/ercot_iso</a:t>
            </a: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7C754C4F-B602-D803-BB7A-BEE1415CE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556513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14,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0560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>
            <a:extLst>
              <a:ext uri="{FF2B5EF4-FFF2-40B4-BE49-F238E27FC236}">
                <a16:creationId xmlns:a16="http://schemas.microsoft.com/office/drawing/2014/main" id="{0511CB1D-D7A8-8516-A8D6-FDE88BB37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2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7DB85F87-C4AC-5AA2-4395-ABB6B533D5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2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Footer Placeholder 3">
            <a:extLst>
              <a:ext uri="{FF2B5EF4-FFF2-40B4-BE49-F238E27FC236}">
                <a16:creationId xmlns:a16="http://schemas.microsoft.com/office/drawing/2014/main" id="{524951DF-39E3-E4DB-EB22-28C36CEEB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14,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9429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Graphic 18" descr="ERCOT logo">
            <a:extLst>
              <a:ext uri="{FF2B5EF4-FFF2-40B4-BE49-F238E27FC236}">
                <a16:creationId xmlns:a16="http://schemas.microsoft.com/office/drawing/2014/main" id="{B751E01E-9D1B-AB32-9537-F544F49949E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AB5A33-CD56-3912-4016-20DF30F14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9" y="1430448"/>
            <a:ext cx="4064224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13BE72E-F22F-EA59-A56F-ACBBDAEAF8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9" y="3501136"/>
            <a:ext cx="4078434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A05AE35-B341-C586-A0DD-9B916DA1D81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76825" y="1371600"/>
            <a:ext cx="65817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14,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 descr="Confidential document label">
            <a:extLst>
              <a:ext uri="{FF2B5EF4-FFF2-40B4-BE49-F238E27FC236}">
                <a16:creationId xmlns:a16="http://schemas.microsoft.com/office/drawing/2014/main" id="{CDD9FF63-9408-EDE4-8E4D-207871A99374}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E25432-F52F-28E3-5AF1-36B3BEC45282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9B3A409-F400-7551-A8C4-6293E631585B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4674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6F8A40-F0D0-857B-E8A8-1B3161AC4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DC5253-5E42-F62E-EA4E-3AB21BA87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420624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ERCOT logo white on background">
            <a:extLst>
              <a:ext uri="{FF2B5EF4-FFF2-40B4-BE49-F238E27FC236}">
                <a16:creationId xmlns:a16="http://schemas.microsoft.com/office/drawing/2014/main" id="{590365CF-9C80-03DF-D245-DBE4EBA3335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A1A5353-DA71-B6B2-BDDB-2FB68F1F0909}"/>
              </a:ext>
            </a:extLst>
          </p:cNvPr>
          <p:cNvSpPr txBox="1"/>
          <p:nvPr userDrawn="1"/>
        </p:nvSpPr>
        <p:spPr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05802D9-2F73-A263-28E7-486C8A489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241ADA3-F564-E7C2-1972-0F9FF557AE05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77A54B6-1CA8-9AE2-BCA6-21205CB4852B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>
                  <a:solidFill>
                    <a:schemeClr val="bg1"/>
                  </a:solidFill>
                </a:rPr>
                <a:t>PUBLIC</a:t>
              </a:r>
            </a:p>
          </p:txBody>
        </p:sp>
      </p:grpSp>
      <p:pic>
        <p:nvPicPr>
          <p:cNvPr id="3" name="Graphic 2">
            <a:extLst>
              <a:ext uri="{FF2B5EF4-FFF2-40B4-BE49-F238E27FC236}">
                <a16:creationId xmlns:a16="http://schemas.microsoft.com/office/drawing/2014/main" id="{81B94DDE-8E3F-CACF-1508-79E6F98F5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12192001" cy="57320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4920" y="2062263"/>
            <a:ext cx="6316168" cy="3366409"/>
          </a:xfrm>
          <a:prstGeom prst="rect">
            <a:avLst/>
          </a:prstGeom>
        </p:spPr>
        <p:txBody>
          <a:bodyPr anchor="t"/>
          <a:lstStyle>
            <a:lvl1pPr algn="l">
              <a:defRPr lang="en-US" sz="2000" b="1" dirty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910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9C062-513C-DF24-5E8C-7A974D5720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122363"/>
            <a:ext cx="11125200" cy="2387600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2C3F11-2763-0216-A1B0-5E8B4FA801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3602038"/>
            <a:ext cx="11125200" cy="1655762"/>
          </a:xfrm>
        </p:spPr>
        <p:txBody>
          <a:bodyPr wrap="square"/>
          <a:lstStyle>
            <a:lvl1pPr marL="0" indent="0" algn="ctr">
              <a:buNone/>
              <a:defRPr sz="2400" b="1">
                <a:solidFill>
                  <a:srgbClr val="00829B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5C98B8-43D7-C7B4-9956-25AC1BBC5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9BF30-5D82-5572-733E-882E0C0D3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5B5F-6A76-46F9-AC11-757A044249AE}" type="datetime4">
              <a:rPr lang="en-US" smtClean="0"/>
              <a:t>August 14,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5906F4-426A-AD9D-021A-D7E95E349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130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87714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0" y="6356350"/>
            <a:ext cx="801052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16884" y="6356350"/>
            <a:ext cx="2773273" cy="365125"/>
          </a:xfrm>
        </p:spPr>
        <p:txBody>
          <a:bodyPr/>
          <a:lstStyle/>
          <a:p>
            <a:fld id="{14560760-0B16-41B8-81DA-58FA2187E1CC}" type="datetime4">
              <a:rPr lang="en-US" smtClean="0"/>
              <a:t>August 14, 2026</a:t>
            </a:fld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8600" y="6356350"/>
            <a:ext cx="533400" cy="365125"/>
          </a:xfrm>
        </p:spPr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474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5394223" cy="45179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331972" y="4630994"/>
            <a:ext cx="5326623" cy="1577301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B62A2-45B4-4ECA-8168-BE9383DA5644}" type="datetime4">
              <a:rPr lang="en-US" smtClean="0"/>
              <a:t>August 14,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0CE8C99-4E3A-25C3-1E3E-9D611CA96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22142" y="1661652"/>
            <a:ext cx="5336458" cy="277269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6374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and Image in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F05638A-F774-C6DB-0DC6-A2F6139BC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6482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5394223" cy="45179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331972" y="4630994"/>
            <a:ext cx="5326623" cy="1577301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2E430-0983-479E-8535-00F341009C9B}" type="datetime4">
              <a:rPr lang="en-US" smtClean="0"/>
              <a:t>August 14,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0CE8C99-4E3A-25C3-1E3E-9D611CA96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22142" y="1661652"/>
            <a:ext cx="5336458" cy="277269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17653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Key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6867525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28CAB249-6E2A-0D66-037F-C8C994EC04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7598003" y="1676400"/>
            <a:ext cx="4060596" cy="3190875"/>
          </a:xfrm>
          <a:prstGeom prst="foldedCorner">
            <a:avLst>
              <a:gd name="adj" fmla="val 8542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b="1" dirty="0"/>
            </a:lvl1pPr>
            <a:lvl2pPr marL="548640" indent="-182880">
              <a:buFont typeface="Arial" panose="020B0604020202020204" pitchFamily="34" charset="0"/>
              <a:buChar char="•"/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60760-0B16-41B8-81DA-58FA2187E1CC}" type="datetime4">
              <a:rPr lang="en-US" smtClean="0"/>
              <a:t>August 14,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991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EF24F99E-0EFC-4E0E-5FA5-D6E209736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5991225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6CB17BE-2CF2-5B69-2FA2-C556C75E78C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5299" y="1676400"/>
            <a:ext cx="6791325" cy="26098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300" y="4463716"/>
            <a:ext cx="6800850" cy="1744579"/>
          </a:xfrm>
          <a:prstGeom prst="foldedCorner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C5D5F82-2DE8-D31E-AE3D-018BD935DE3D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077201" y="533400"/>
            <a:ext cx="3581400" cy="5638799"/>
          </a:xfrm>
        </p:spPr>
        <p:txBody>
          <a:bodyPr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1" y="6356350"/>
            <a:ext cx="6762749" cy="365125"/>
          </a:xfrm>
        </p:spPr>
        <p:txBody>
          <a:bodyPr wrap="square" lIns="0"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August 14, 2026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5086D0-23A2-1C6B-A4BF-B6E909DA9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475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63300" cy="2619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299" y="4463716"/>
            <a:ext cx="11163298" cy="1744579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August 14,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351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3.sv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A1678F26-9E3A-1EC0-39CE-8DC562CAF9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12192001" cy="573204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83DA6C0-622C-56B9-A11A-C7B46D6B1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-1" y="0"/>
            <a:ext cx="609600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Graphic 12" descr="ERCOT logo white on background">
            <a:extLst>
              <a:ext uri="{FF2B5EF4-FFF2-40B4-BE49-F238E27FC236}">
                <a16:creationId xmlns:a16="http://schemas.microsoft.com/office/drawing/2014/main" id="{24916EE6-D8BD-2246-322B-E4425F0F9A2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DC1132D-9952-07F0-B506-0AC57F014644}"/>
              </a:ext>
            </a:extLst>
          </p:cNvPr>
          <p:cNvSpPr txBox="1"/>
          <p:nvPr userDrawn="1"/>
        </p:nvSpPr>
        <p:spPr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FE356D3-1829-BA32-62D3-D6BBF887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69F1A3B-7D9E-6E0C-224F-7FFACD1B9397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32CD704-9BA3-CCE0-2685-8FBAA5974224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8138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84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23ED7C-25D4-4004-0ADC-2942F5EF2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7534D-C175-91CE-AB0E-8AF761299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706252"/>
            <a:ext cx="11125201" cy="447071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CF572-2776-A000-A27C-E69A8CD2DB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16884" y="6356350"/>
            <a:ext cx="2773273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rgbClr val="5B6770"/>
                </a:solidFill>
              </a:defRPr>
            </a:lvl1pPr>
          </a:lstStyle>
          <a:p>
            <a:fld id="{B145F6E8-FE0B-4A87-A96D-6C3DE3AC3724}" type="datetime4">
              <a:rPr lang="en-US" smtClean="0"/>
              <a:t>August 14,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71D105-0AFC-E989-21E7-4A75772245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3400" y="6356350"/>
            <a:ext cx="8010526" cy="365125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/>
          <a:lstStyle>
            <a:lvl1pPr algn="l">
              <a:defRPr sz="1200">
                <a:solidFill>
                  <a:srgbClr val="5B6770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94E2B-7999-A86B-70B0-0CA8AF3AB0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8600" y="6356350"/>
            <a:ext cx="533400" cy="36512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1200" b="1">
                <a:solidFill>
                  <a:schemeClr val="accent1"/>
                </a:solidFill>
              </a:defRPr>
            </a:lvl1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3" name="Graphic 22" descr="ERCOT logo">
            <a:extLst>
              <a:ext uri="{FF2B5EF4-FFF2-40B4-BE49-F238E27FC236}">
                <a16:creationId xmlns:a16="http://schemas.microsoft.com/office/drawing/2014/main" id="{860966C1-7702-678E-6F8A-91940323E9F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7" name="Group 6" descr="Confidential document label">
            <a:extLst>
              <a:ext uri="{FF2B5EF4-FFF2-40B4-BE49-F238E27FC236}">
                <a16:creationId xmlns:a16="http://schemas.microsoft.com/office/drawing/2014/main" id="{7CE24704-51D7-2CB8-A1DB-A39B7EEEA928}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22AAAB4-B1A4-DCFD-AF60-75F135DD9F6D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09C7F2-C29B-60A9-D309-0B97779BE9DF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9037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1" r:id="rId2"/>
    <p:sldLayoutId id="2147483682" r:id="rId3"/>
    <p:sldLayoutId id="2147483683" r:id="rId4"/>
    <p:sldLayoutId id="2147483671" r:id="rId5"/>
    <p:sldLayoutId id="2147483673" r:id="rId6"/>
    <p:sldLayoutId id="2147483672" r:id="rId7"/>
    <p:sldLayoutId id="2147483664" r:id="rId8"/>
    <p:sldLayoutId id="2147483668" r:id="rId9"/>
    <p:sldLayoutId id="2147483669" r:id="rId10"/>
    <p:sldLayoutId id="2147483666" r:id="rId11"/>
    <p:sldLayoutId id="2147483675" r:id="rId12"/>
    <p:sldLayoutId id="2147483679" r:id="rId13"/>
    <p:sldLayoutId id="2147483676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◦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-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344">
          <p15:clr>
            <a:srgbClr val="F26B43"/>
          </p15:clr>
        </p15:guide>
        <p15:guide id="3" pos="312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microsoft.com/office/2014/relationships/chartEx" Target="../charts/chartEx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14/relationships/chartEx" Target="../charts/chartEx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AF31B-7178-C607-17D8-2A2BD0BBE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D499839-B798-E7B3-DB15-49FAE56390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DAM PTP Bid Fee</a:t>
            </a:r>
            <a:br>
              <a:rPr lang="en-US" sz="2800"/>
            </a:br>
            <a:br>
              <a:rPr lang="en-US" sz="2800"/>
            </a:b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576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NPRR1343, Introduction of PTP Obligation Bid Fee in the DAM</a:t>
            </a:r>
            <a:b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lang="en-US" sz="2800"/>
            </a:br>
            <a:br>
              <a:rPr lang="en-US" sz="1400" b="0"/>
            </a:br>
            <a:br>
              <a:rPr lang="en-US" sz="1400" b="0"/>
            </a:br>
            <a:r>
              <a:rPr lang="en-US" sz="1400" b="0"/>
              <a:t>ERCOT Staff</a:t>
            </a:r>
            <a:br>
              <a:rPr lang="en-US" sz="1800" b="0"/>
            </a:br>
            <a:br>
              <a:rPr lang="en-US" sz="1800" b="0"/>
            </a:br>
            <a:br>
              <a:rPr lang="en-US" sz="1400" b="0"/>
            </a:br>
            <a:br>
              <a:rPr lang="en-US" sz="1200" b="0"/>
            </a:br>
            <a:r>
              <a:rPr lang="en-US" sz="1100" b="0"/>
              <a:t>August 17, 2026</a:t>
            </a:r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83F62B0-6886-0C8B-6EFE-6D66885D0E4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prstGeom prst="foldedCorner">
            <a:avLst>
              <a:gd name="adj" fmla="val 23384"/>
            </a:avLst>
          </a:prstGeom>
          <a:solidFill>
            <a:srgbClr val="E6EBF0">
              <a:alpha val="67000"/>
            </a:srgbClr>
          </a:solidFill>
          <a:ln>
            <a:solidFill>
              <a:srgbClr val="E6EBF0"/>
            </a:solidFill>
          </a:ln>
        </p:spPr>
        <p:txBody>
          <a:bodyPr lIns="274320" tIns="182880" rIns="91440"/>
          <a:lstStyle/>
          <a:p>
            <a:r>
              <a:rPr lang="en-US"/>
              <a:t>Key Takeaways</a:t>
            </a:r>
          </a:p>
          <a:p>
            <a:r>
              <a:rPr lang="en-US" b="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targeted bid fee is needed to incentivize more efficient PTP submissions which will improve DAM optimization performance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19804EA-9740-9589-9164-5FD489B897C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noFill/>
        </p:spPr>
        <p:txBody>
          <a:bodyPr/>
          <a:lstStyle/>
          <a:p>
            <a:r>
              <a:rPr lang="en-US" dirty="0"/>
              <a:t>Outline:</a:t>
            </a:r>
          </a:p>
          <a:p>
            <a:pPr marL="203200" indent="-203200">
              <a:spcAft>
                <a:spcPts val="1200"/>
              </a:spcAft>
              <a:buSzPct val="100000"/>
              <a:buChar char="•"/>
            </a:pPr>
            <a:r>
              <a:rPr lang="en-US" sz="1400" b="0" dirty="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Background: Why a PTP Bid Fee is Needed</a:t>
            </a:r>
            <a:endParaRPr lang="en-US" sz="1400" b="0" dirty="0"/>
          </a:p>
          <a:p>
            <a:pPr marL="203200" indent="-203200">
              <a:spcAft>
                <a:spcPts val="1200"/>
              </a:spcAft>
              <a:buSzPct val="100000"/>
              <a:buChar char="•"/>
            </a:pPr>
            <a:r>
              <a:rPr lang="en-US" sz="1400" b="0" dirty="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Options considered &amp; Defining an Inefficient Bid</a:t>
            </a:r>
          </a:p>
          <a:p>
            <a:pPr marL="203200" indent="-203200">
              <a:spcAft>
                <a:spcPts val="1200"/>
              </a:spcAft>
              <a:buSzPct val="100000"/>
              <a:buChar char="•"/>
            </a:pPr>
            <a:r>
              <a:rPr lang="en-US" sz="1400" b="0" dirty="0"/>
              <a:t>Defining an Inefficient Bid</a:t>
            </a:r>
          </a:p>
          <a:p>
            <a:pPr marL="203200" indent="-203200">
              <a:spcAft>
                <a:spcPts val="1200"/>
              </a:spcAft>
              <a:buSzPct val="100000"/>
              <a:buChar char="•"/>
            </a:pPr>
            <a:r>
              <a:rPr lang="en-US" sz="1400" b="0" dirty="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Impacts to Market Participants &amp; PTP Participation</a:t>
            </a:r>
          </a:p>
          <a:p>
            <a:pPr marL="203200" indent="-203200">
              <a:spcAft>
                <a:spcPts val="1200"/>
              </a:spcAft>
              <a:buSzPct val="100000"/>
              <a:buChar char="•"/>
            </a:pPr>
            <a:r>
              <a:rPr lang="en-US" sz="1400" b="0" dirty="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Safe Harbor explanation</a:t>
            </a:r>
          </a:p>
          <a:p>
            <a:pPr marL="203200" indent="-203200">
              <a:spcAft>
                <a:spcPts val="1200"/>
              </a:spcAft>
              <a:buSzPct val="100000"/>
              <a:buChar char="•"/>
            </a:pPr>
            <a:r>
              <a:rPr lang="en-US" sz="1400" b="0" dirty="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Safe Harbor impact</a:t>
            </a:r>
          </a:p>
          <a:p>
            <a:pPr marL="203200" indent="-203200">
              <a:spcAft>
                <a:spcPts val="1200"/>
              </a:spcAft>
              <a:buSzPct val="100000"/>
              <a:buChar char="•"/>
            </a:pPr>
            <a:r>
              <a:rPr lang="en-US" sz="1400" b="0" dirty="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Recommendation and Next Steps</a:t>
            </a:r>
            <a:endParaRPr lang="en-US" sz="1400" b="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6111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1AEDD-4B45-FEC1-7CFA-66EF6D605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Safe Harbor Explanation</a:t>
            </a:r>
            <a:br>
              <a:rPr lang="en-US"/>
            </a:b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9A0B37-3B0F-70B4-E126-249E6ADBF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10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892BC34-0303-B4C8-D592-B12B3511D5A6}"/>
              </a:ext>
            </a:extLst>
          </p:cNvPr>
          <p:cNvGrpSpPr/>
          <p:nvPr/>
        </p:nvGrpSpPr>
        <p:grpSpPr>
          <a:xfrm>
            <a:off x="436494" y="1068343"/>
            <a:ext cx="4949157" cy="2894057"/>
            <a:chOff x="413656" y="1676399"/>
            <a:chExt cx="6248401" cy="4495801"/>
          </a:xfrm>
        </p:grpSpPr>
        <p:sp>
          <p:nvSpPr>
            <p:cNvPr id="7" name="Shape 6">
              <a:extLst>
                <a:ext uri="{FF2B5EF4-FFF2-40B4-BE49-F238E27FC236}">
                  <a16:creationId xmlns:a16="http://schemas.microsoft.com/office/drawing/2014/main" id="{8E99552E-9558-FC19-CB2C-0443F734FAA9}"/>
                </a:ext>
              </a:extLst>
            </p:cNvPr>
            <p:cNvSpPr/>
            <p:nvPr/>
          </p:nvSpPr>
          <p:spPr>
            <a:xfrm>
              <a:off x="413656" y="1676400"/>
              <a:ext cx="81643" cy="4495800"/>
            </a:xfrm>
            <a:prstGeom prst="rect">
              <a:avLst/>
            </a:prstGeom>
            <a:solidFill>
              <a:srgbClr val="0097A9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Shape 5">
              <a:extLst>
                <a:ext uri="{FF2B5EF4-FFF2-40B4-BE49-F238E27FC236}">
                  <a16:creationId xmlns:a16="http://schemas.microsoft.com/office/drawing/2014/main" id="{CC062667-E67D-63C4-DE37-2A917AD570B8}"/>
                </a:ext>
              </a:extLst>
            </p:cNvPr>
            <p:cNvSpPr/>
            <p:nvPr/>
          </p:nvSpPr>
          <p:spPr>
            <a:xfrm>
              <a:off x="495299" y="1676399"/>
              <a:ext cx="6166758" cy="4495799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DDE3E8"/>
              </a:solidFill>
              <a:prstDash val="solid"/>
            </a:ln>
          </p:spPr>
          <p:txBody>
            <a:bodyPr/>
            <a:lstStyle/>
            <a:p>
              <a:r>
                <a:rPr lang="en-US" b="1" dirty="0">
                  <a:solidFill>
                    <a:srgbClr val="171A1C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How the safe harbor works</a:t>
              </a:r>
              <a:endParaRPr lang="en-US" dirty="0"/>
            </a:p>
            <a:p>
              <a:r>
                <a:rPr lang="en-US" sz="600" dirty="0"/>
                <a:t> </a:t>
              </a:r>
            </a:p>
            <a:p>
              <a:pPr marL="177800" indent="-177800">
                <a:spcAft>
                  <a:spcPts val="1000"/>
                </a:spcAft>
                <a:buSzPct val="100000"/>
                <a:buChar char="•"/>
              </a:pPr>
              <a:r>
                <a:rPr lang="en-US" sz="1400" dirty="0">
                  <a:solidFill>
                    <a:srgbClr val="555D66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ERCOT excludes an hourly PTP bid from a QSE's inefficient bid count if its bid price is above the s</a:t>
              </a:r>
              <a:r>
                <a:rPr lang="en-US" sz="1400" baseline="30000" dirty="0">
                  <a:solidFill>
                    <a:srgbClr val="555D66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th</a:t>
              </a:r>
              <a:r>
                <a:rPr lang="en-US" sz="1400" dirty="0">
                  <a:solidFill>
                    <a:srgbClr val="555D66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 percentile of the path’s price for that hour over the last 30 days.</a:t>
              </a:r>
              <a:endParaRPr lang="en-US" sz="1400" dirty="0"/>
            </a:p>
            <a:p>
              <a:pPr marL="177800" indent="-177800">
                <a:spcAft>
                  <a:spcPts val="1000"/>
                </a:spcAft>
                <a:buSzPct val="100000"/>
                <a:buChar char="•"/>
              </a:pPr>
              <a:r>
                <a:rPr lang="en-US" sz="1400" dirty="0">
                  <a:solidFill>
                    <a:srgbClr val="555D66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The s</a:t>
              </a:r>
              <a:r>
                <a:rPr lang="en-US" sz="1400" baseline="30000" dirty="0">
                  <a:solidFill>
                    <a:srgbClr val="555D66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th</a:t>
              </a:r>
              <a:r>
                <a:rPr lang="en-US" sz="1400" dirty="0">
                  <a:solidFill>
                    <a:srgbClr val="555D66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 percentile is a modifiable parameter; to be recommended by ERCOT, endorsed by WMS, and approved by TAC; alongside the fee rate and thresholds.</a:t>
              </a:r>
              <a:endParaRPr lang="en-US" sz="1400" dirty="0"/>
            </a:p>
            <a:p>
              <a:pPr marL="177800" indent="-177800">
                <a:spcAft>
                  <a:spcPts val="1000"/>
                </a:spcAft>
                <a:buSzPct val="100000"/>
                <a:buChar char="•"/>
              </a:pPr>
              <a:r>
                <a:rPr lang="en-US" sz="1400" dirty="0">
                  <a:solidFill>
                    <a:srgbClr val="555D66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This protects bids priced consistently with recent market conditions, even if they fall below the inefficient threshold for a single hour.</a:t>
              </a:r>
              <a:endParaRPr lang="en-US" sz="1400" dirty="0"/>
            </a:p>
            <a:p>
              <a:endParaRPr lang="en-US" dirty="0"/>
            </a:p>
          </p:txBody>
        </p:sp>
      </p:grpSp>
      <p:sp>
        <p:nvSpPr>
          <p:cNvPr id="14" name="Shape 9">
            <a:extLst>
              <a:ext uri="{FF2B5EF4-FFF2-40B4-BE49-F238E27FC236}">
                <a16:creationId xmlns:a16="http://schemas.microsoft.com/office/drawing/2014/main" id="{6F4A68FC-49AA-DB0A-A01B-44DC8D257E32}"/>
              </a:ext>
            </a:extLst>
          </p:cNvPr>
          <p:cNvSpPr/>
          <p:nvPr/>
        </p:nvSpPr>
        <p:spPr>
          <a:xfrm>
            <a:off x="5467178" y="3044592"/>
            <a:ext cx="6201835" cy="2635945"/>
          </a:xfrm>
          <a:prstGeom prst="rect">
            <a:avLst/>
          </a:prstGeom>
          <a:solidFill>
            <a:srgbClr val="F2F2F2"/>
          </a:solidFill>
          <a:ln w="12700">
            <a:solidFill>
              <a:srgbClr val="DDE3E8"/>
            </a:solidFill>
            <a:prstDash val="solid"/>
          </a:ln>
        </p:spPr>
        <p:txBody>
          <a:bodyPr/>
          <a:lstStyle/>
          <a:p>
            <a:r>
              <a:rPr lang="en-US" b="1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it matters</a:t>
            </a:r>
          </a:p>
          <a:p>
            <a:r>
              <a:rPr lang="en-US" sz="600"/>
              <a:t> </a:t>
            </a:r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400">
                <a:solidFill>
                  <a:srgbClr val="555D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Shields bids on volatile paths or during extreme-events (e.g., a winter weather event) from a fee when prices spike unpredictably.</a:t>
            </a:r>
            <a:endParaRPr lang="en-US" sz="140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400">
                <a:solidFill>
                  <a:srgbClr val="555D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Keeps the fee focused on chronic inefficient bidding rather than one-off misses during abnormal conditions.</a:t>
            </a:r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400">
                <a:solidFill>
                  <a:srgbClr val="555D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Some days may still exceed 200,000 PTP bids, so a combination of inefficient thresholds, fee, and safe harbor will be evaluated due to execution-time risk.</a:t>
            </a:r>
            <a:endParaRPr lang="en-US" sz="1400"/>
          </a:p>
          <a:p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D312F2F5-7FE9-55AC-1E94-0FE898D9993E}"/>
              </a:ext>
            </a:extLst>
          </p:cNvPr>
          <p:cNvGrpSpPr/>
          <p:nvPr/>
        </p:nvGrpSpPr>
        <p:grpSpPr>
          <a:xfrm>
            <a:off x="1482586" y="3963788"/>
            <a:ext cx="2834640" cy="1716750"/>
            <a:chOff x="502920" y="1047232"/>
            <a:chExt cx="2834640" cy="1716750"/>
          </a:xfrm>
        </p:grpSpPr>
        <p:sp>
          <p:nvSpPr>
            <p:cNvPr id="52" name="Text 17">
              <a:extLst>
                <a:ext uri="{FF2B5EF4-FFF2-40B4-BE49-F238E27FC236}">
                  <a16:creationId xmlns:a16="http://schemas.microsoft.com/office/drawing/2014/main" id="{2EAE7B14-F8AD-BDB1-3A3E-479A51F7D3C2}"/>
                </a:ext>
              </a:extLst>
            </p:cNvPr>
            <p:cNvSpPr/>
            <p:nvPr/>
          </p:nvSpPr>
          <p:spPr>
            <a:xfrm>
              <a:off x="502920" y="1047232"/>
              <a:ext cx="2834640" cy="29510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400" b="1">
                  <a:solidFill>
                    <a:srgbClr val="171A1C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Total Market Cost</a:t>
              </a:r>
              <a:endParaRPr lang="en-US" sz="1400"/>
            </a:p>
          </p:txBody>
        </p:sp>
        <p:sp>
          <p:nvSpPr>
            <p:cNvPr id="53" name="Shape 30">
              <a:extLst>
                <a:ext uri="{FF2B5EF4-FFF2-40B4-BE49-F238E27FC236}">
                  <a16:creationId xmlns:a16="http://schemas.microsoft.com/office/drawing/2014/main" id="{54E40BE2-7CF2-08F6-D5FB-1D9EC6E0CAD2}"/>
                </a:ext>
              </a:extLst>
            </p:cNvPr>
            <p:cNvSpPr/>
            <p:nvPr/>
          </p:nvSpPr>
          <p:spPr>
            <a:xfrm>
              <a:off x="502920" y="1346662"/>
              <a:ext cx="2834640" cy="141732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DDE3E8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Shape 31">
              <a:extLst>
                <a:ext uri="{FF2B5EF4-FFF2-40B4-BE49-F238E27FC236}">
                  <a16:creationId xmlns:a16="http://schemas.microsoft.com/office/drawing/2014/main" id="{7B811BA1-EE90-613C-33B9-060AABFD89CB}"/>
                </a:ext>
              </a:extLst>
            </p:cNvPr>
            <p:cNvSpPr/>
            <p:nvPr/>
          </p:nvSpPr>
          <p:spPr>
            <a:xfrm>
              <a:off x="502920" y="1346662"/>
              <a:ext cx="2834640" cy="54864"/>
            </a:xfrm>
            <a:prstGeom prst="rect">
              <a:avLst/>
            </a:prstGeom>
            <a:solidFill>
              <a:srgbClr val="F7B32B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Text 32">
              <a:extLst>
                <a:ext uri="{FF2B5EF4-FFF2-40B4-BE49-F238E27FC236}">
                  <a16:creationId xmlns:a16="http://schemas.microsoft.com/office/drawing/2014/main" id="{39FE75DB-B541-EB1C-FE1B-915C5C5EC27A}"/>
                </a:ext>
              </a:extLst>
            </p:cNvPr>
            <p:cNvSpPr/>
            <p:nvPr/>
          </p:nvSpPr>
          <p:spPr>
            <a:xfrm>
              <a:off x="502920" y="1474678"/>
              <a:ext cx="2834640" cy="57607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800" b="1" dirty="0">
                  <a:solidFill>
                    <a:srgbClr val="171A1C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~$</a:t>
              </a:r>
              <a:r>
                <a:rPr lang="en-US" sz="2800" b="1" dirty="0">
                  <a:solidFill>
                    <a:srgbClr val="FF0000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46</a:t>
              </a:r>
              <a:r>
                <a:rPr lang="en-US" sz="2800" b="1" dirty="0">
                  <a:solidFill>
                    <a:srgbClr val="171A1C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K/day</a:t>
              </a:r>
              <a:endParaRPr lang="en-US" sz="2800" dirty="0"/>
            </a:p>
          </p:txBody>
        </p:sp>
        <p:sp>
          <p:nvSpPr>
            <p:cNvPr id="56" name="Text 33">
              <a:extLst>
                <a:ext uri="{FF2B5EF4-FFF2-40B4-BE49-F238E27FC236}">
                  <a16:creationId xmlns:a16="http://schemas.microsoft.com/office/drawing/2014/main" id="{BA85510E-EAB7-C431-6CFE-B047F6B74CC7}"/>
                </a:ext>
              </a:extLst>
            </p:cNvPr>
            <p:cNvSpPr/>
            <p:nvPr/>
          </p:nvSpPr>
          <p:spPr>
            <a:xfrm>
              <a:off x="594360" y="2032462"/>
              <a:ext cx="2651760" cy="6583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buNone/>
              </a:pPr>
              <a:r>
                <a:rPr lang="en-US" sz="1100">
                  <a:solidFill>
                    <a:srgbClr val="555D66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Average system-wide fee total,</a:t>
              </a:r>
            </a:p>
            <a:p>
              <a:pPr marL="0" indent="0" algn="ctr">
                <a:buNone/>
              </a:pPr>
              <a:r>
                <a:rPr lang="en-US" sz="1100">
                  <a:solidFill>
                    <a:srgbClr val="555D66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at a flat $1/bid,</a:t>
              </a:r>
            </a:p>
            <a:p>
              <a:pPr marL="0" indent="0" algn="ctr">
                <a:buNone/>
              </a:pPr>
              <a:r>
                <a:rPr lang="en-US" sz="1100">
                  <a:solidFill>
                    <a:srgbClr val="555D66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across 238 study days,</a:t>
              </a:r>
            </a:p>
            <a:p>
              <a:pPr marL="0" indent="0" algn="ctr">
                <a:buNone/>
              </a:pPr>
              <a:r>
                <a:rPr lang="en-US" sz="1100">
                  <a:solidFill>
                    <a:srgbClr val="555D66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using ($1, 20%, 50</a:t>
              </a:r>
              <a:r>
                <a:rPr lang="en-US" sz="1100" baseline="30000">
                  <a:solidFill>
                    <a:srgbClr val="555D66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th</a:t>
              </a:r>
              <a:r>
                <a:rPr lang="en-US" sz="1100">
                  <a:solidFill>
                    <a:srgbClr val="555D66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) thresholds</a:t>
              </a:r>
              <a:endParaRPr lang="en-US" sz="1100"/>
            </a:p>
          </p:txBody>
        </p:sp>
      </p:grpSp>
      <p:sp>
        <p:nvSpPr>
          <p:cNvPr id="58" name="Text Placeholder 2">
            <a:extLst>
              <a:ext uri="{FF2B5EF4-FFF2-40B4-BE49-F238E27FC236}">
                <a16:creationId xmlns:a16="http://schemas.microsoft.com/office/drawing/2014/main" id="{E9BD5411-F539-EE04-C89C-BB3A6A76A527}"/>
              </a:ext>
            </a:extLst>
          </p:cNvPr>
          <p:cNvSpPr txBox="1">
            <a:spLocks/>
          </p:cNvSpPr>
          <p:nvPr/>
        </p:nvSpPr>
        <p:spPr>
          <a:xfrm>
            <a:off x="495301" y="5747658"/>
            <a:ext cx="11163300" cy="608692"/>
          </a:xfrm>
          <a:prstGeom prst="foldedCorner">
            <a:avLst>
              <a:gd name="adj" fmla="val 8542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dirty="0"/>
              <a:t>Key Takeaway: </a:t>
            </a:r>
            <a:r>
              <a:rPr lang="en-US" sz="1500" b="0" dirty="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Safe harbor keeps the fee framework fair across market conditions, exempting hourly bids that track with historic prices while still targeting chronic inefficient bidding.</a:t>
            </a:r>
            <a:endParaRPr lang="en-US" sz="1500" b="0" dirty="0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3E0CE72D-2F4B-3EDD-7F70-61882AC39DBA}"/>
              </a:ext>
            </a:extLst>
          </p:cNvPr>
          <p:cNvGrpSpPr/>
          <p:nvPr/>
        </p:nvGrpSpPr>
        <p:grpSpPr>
          <a:xfrm>
            <a:off x="5409889" y="1051403"/>
            <a:ext cx="6362254" cy="1909748"/>
            <a:chOff x="5410520" y="1051403"/>
            <a:chExt cx="6531860" cy="1909748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B0076A07-B16E-8C5D-20AF-F95B894680BD}"/>
                </a:ext>
              </a:extLst>
            </p:cNvPr>
            <p:cNvGrpSpPr/>
            <p:nvPr/>
          </p:nvGrpSpPr>
          <p:grpSpPr>
            <a:xfrm>
              <a:off x="5410520" y="1051403"/>
              <a:ext cx="6531860" cy="1909748"/>
              <a:chOff x="5410520" y="1051403"/>
              <a:chExt cx="6531860" cy="1909748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1629FB74-88E2-AF4F-4182-4214858B2428}"/>
                  </a:ext>
                </a:extLst>
              </p:cNvPr>
              <p:cNvGrpSpPr/>
              <p:nvPr/>
            </p:nvGrpSpPr>
            <p:grpSpPr>
              <a:xfrm>
                <a:off x="5410520" y="1051403"/>
                <a:ext cx="6531860" cy="1909748"/>
                <a:chOff x="445678" y="904456"/>
                <a:chExt cx="6531860" cy="1909748"/>
              </a:xfrm>
            </p:grpSpPr>
            <p:sp>
              <p:nvSpPr>
                <p:cNvPr id="4" name="Shape 5">
                  <a:extLst>
                    <a:ext uri="{FF2B5EF4-FFF2-40B4-BE49-F238E27FC236}">
                      <a16:creationId xmlns:a16="http://schemas.microsoft.com/office/drawing/2014/main" id="{85FF904C-8376-659A-9F49-A04E2F8D46F4}"/>
                    </a:ext>
                  </a:extLst>
                </p:cNvPr>
                <p:cNvSpPr/>
                <p:nvPr/>
              </p:nvSpPr>
              <p:spPr>
                <a:xfrm>
                  <a:off x="548589" y="904456"/>
                  <a:ext cx="6344439" cy="1899804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DDE3E8"/>
                  </a:solidFill>
                  <a:prstDash val="soli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" name="Shape 6">
                  <a:extLst>
                    <a:ext uri="{FF2B5EF4-FFF2-40B4-BE49-F238E27FC236}">
                      <a16:creationId xmlns:a16="http://schemas.microsoft.com/office/drawing/2014/main" id="{9EF28616-FB77-2CBE-5AB3-DD6BFB1CE242}"/>
                    </a:ext>
                  </a:extLst>
                </p:cNvPr>
                <p:cNvSpPr/>
                <p:nvPr/>
              </p:nvSpPr>
              <p:spPr>
                <a:xfrm>
                  <a:off x="502336" y="914400"/>
                  <a:ext cx="92507" cy="1899804"/>
                </a:xfrm>
                <a:prstGeom prst="rect">
                  <a:avLst/>
                </a:prstGeom>
                <a:solidFill>
                  <a:srgbClr val="F58220"/>
                </a:solidFill>
                <a:ln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" name="Text 7">
                  <a:extLst>
                    <a:ext uri="{FF2B5EF4-FFF2-40B4-BE49-F238E27FC236}">
                      <a16:creationId xmlns:a16="http://schemas.microsoft.com/office/drawing/2014/main" id="{3B442B0B-674C-2FAC-C900-AF0252083BAC}"/>
                    </a:ext>
                  </a:extLst>
                </p:cNvPr>
                <p:cNvSpPr/>
                <p:nvPr/>
              </p:nvSpPr>
              <p:spPr>
                <a:xfrm>
                  <a:off x="704411" y="913228"/>
                  <a:ext cx="5505752" cy="365760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pPr marL="0" indent="0">
                    <a:buNone/>
                  </a:pPr>
                  <a:r>
                    <a:rPr lang="en-US" sz="1500" b="1">
                      <a:solidFill>
                        <a:srgbClr val="171A1C"/>
                      </a:solidFill>
                      <a:latin typeface="Arial" pitchFamily="34" charset="0"/>
                      <a:ea typeface="Arial" pitchFamily="34" charset="-122"/>
                      <a:cs typeface="Arial" pitchFamily="34" charset="-120"/>
                    </a:rPr>
                    <a:t>How a bid's efficiency is judged, with Safe Harbor</a:t>
                  </a:r>
                  <a:endParaRPr lang="en-US" sz="1500"/>
                </a:p>
              </p:txBody>
            </p:sp>
            <p:sp>
              <p:nvSpPr>
                <p:cNvPr id="10" name="Text 9">
                  <a:extLst>
                    <a:ext uri="{FF2B5EF4-FFF2-40B4-BE49-F238E27FC236}">
                      <a16:creationId xmlns:a16="http://schemas.microsoft.com/office/drawing/2014/main" id="{737EF26E-86D9-B6DC-4BAC-BD582FD47605}"/>
                    </a:ext>
                  </a:extLst>
                </p:cNvPr>
                <p:cNvSpPr/>
                <p:nvPr/>
              </p:nvSpPr>
              <p:spPr>
                <a:xfrm>
                  <a:off x="999503" y="1244990"/>
                  <a:ext cx="5505752" cy="274320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r>
                    <a:rPr lang="en-US" sz="1150" b="1" dirty="0">
                      <a:solidFill>
                        <a:srgbClr val="171A1C"/>
                      </a:solidFill>
                      <a:latin typeface="Arial" pitchFamily="34" charset="0"/>
                      <a:ea typeface="Arial" pitchFamily="34" charset="-122"/>
                      <a:cs typeface="Arial" pitchFamily="34" charset="-120"/>
                    </a:rPr>
                    <a:t>Absolute threshold = $1   |   Relative threshold = 20%   |   S</a:t>
                  </a:r>
                  <a:r>
                    <a:rPr lang="en-US" sz="1150" b="1" baseline="30000" dirty="0">
                      <a:solidFill>
                        <a:srgbClr val="171A1C"/>
                      </a:solidFill>
                      <a:latin typeface="Arial" pitchFamily="34" charset="0"/>
                      <a:ea typeface="Arial" pitchFamily="34" charset="-122"/>
                      <a:cs typeface="Arial" pitchFamily="34" charset="-120"/>
                    </a:rPr>
                    <a:t>th</a:t>
                  </a:r>
                  <a:r>
                    <a:rPr lang="en-US" sz="1150" b="1" dirty="0">
                      <a:solidFill>
                        <a:srgbClr val="171A1C"/>
                      </a:solidFill>
                      <a:latin typeface="Arial" pitchFamily="34" charset="0"/>
                      <a:ea typeface="Arial" pitchFamily="34" charset="-122"/>
                      <a:cs typeface="Arial" pitchFamily="34" charset="-120"/>
                    </a:rPr>
                    <a:t> Percentile = 50</a:t>
                  </a:r>
                  <a:r>
                    <a:rPr lang="en-US" sz="1150" b="1" baseline="30000" dirty="0">
                      <a:solidFill>
                        <a:srgbClr val="171A1C"/>
                      </a:solidFill>
                      <a:latin typeface="Arial" pitchFamily="34" charset="0"/>
                      <a:ea typeface="Arial" pitchFamily="34" charset="-122"/>
                      <a:cs typeface="Arial" pitchFamily="34" charset="-120"/>
                    </a:rPr>
                    <a:t>th</a:t>
                  </a:r>
                  <a:endParaRPr lang="en-US" sz="1150" dirty="0"/>
                </a:p>
              </p:txBody>
            </p:sp>
            <p:sp>
              <p:nvSpPr>
                <p:cNvPr id="11" name="Shape 10">
                  <a:extLst>
                    <a:ext uri="{FF2B5EF4-FFF2-40B4-BE49-F238E27FC236}">
                      <a16:creationId xmlns:a16="http://schemas.microsoft.com/office/drawing/2014/main" id="{8DCD8CF9-9CE3-36D6-AE4D-822CA017AEF2}"/>
                    </a:ext>
                  </a:extLst>
                </p:cNvPr>
                <p:cNvSpPr/>
                <p:nvPr/>
              </p:nvSpPr>
              <p:spPr>
                <a:xfrm>
                  <a:off x="594844" y="2121944"/>
                  <a:ext cx="1281022" cy="0"/>
                </a:xfrm>
                <a:prstGeom prst="line">
                  <a:avLst/>
                </a:prstGeom>
                <a:noFill/>
                <a:ln w="25400">
                  <a:solidFill>
                    <a:schemeClr val="accent2"/>
                  </a:solidFill>
                  <a:prstDash val="soli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" name="Text 12">
                  <a:extLst>
                    <a:ext uri="{FF2B5EF4-FFF2-40B4-BE49-F238E27FC236}">
                      <a16:creationId xmlns:a16="http://schemas.microsoft.com/office/drawing/2014/main" id="{A4D7208A-8DB4-5290-A4BF-70994EBBA738}"/>
                    </a:ext>
                  </a:extLst>
                </p:cNvPr>
                <p:cNvSpPr/>
                <p:nvPr/>
              </p:nvSpPr>
              <p:spPr>
                <a:xfrm>
                  <a:off x="3256042" y="1766863"/>
                  <a:ext cx="847039" cy="237744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pPr marL="0" indent="0" algn="ctr">
                    <a:buNone/>
                  </a:pPr>
                  <a:r>
                    <a:rPr lang="en-US" sz="1250" b="1" dirty="0">
                      <a:solidFill>
                        <a:srgbClr val="171A1C"/>
                      </a:solidFill>
                      <a:latin typeface="Arial" pitchFamily="34" charset="0"/>
                      <a:ea typeface="Arial" pitchFamily="34" charset="-122"/>
                      <a:cs typeface="Arial" pitchFamily="34" charset="-120"/>
                    </a:rPr>
                    <a:t>$8</a:t>
                  </a:r>
                  <a:endParaRPr lang="en-US" sz="1250" dirty="0"/>
                </a:p>
              </p:txBody>
            </p:sp>
            <p:sp>
              <p:nvSpPr>
                <p:cNvPr id="25" name="Text 13">
                  <a:extLst>
                    <a:ext uri="{FF2B5EF4-FFF2-40B4-BE49-F238E27FC236}">
                      <a16:creationId xmlns:a16="http://schemas.microsoft.com/office/drawing/2014/main" id="{F6A65519-B6D4-A1CD-C2C6-4EA220991D38}"/>
                    </a:ext>
                  </a:extLst>
                </p:cNvPr>
                <p:cNvSpPr/>
                <p:nvPr/>
              </p:nvSpPr>
              <p:spPr>
                <a:xfrm>
                  <a:off x="3146519" y="1473590"/>
                  <a:ext cx="1058798" cy="384048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pPr marL="0" indent="0" algn="ctr">
                    <a:buNone/>
                  </a:pPr>
                  <a:r>
                    <a:rPr lang="en-US" sz="950" dirty="0">
                      <a:solidFill>
                        <a:srgbClr val="555D66"/>
                      </a:solidFill>
                      <a:latin typeface="Arial" pitchFamily="34" charset="0"/>
                      <a:ea typeface="Arial" pitchFamily="34" charset="-122"/>
                      <a:cs typeface="Arial" pitchFamily="34" charset="-120"/>
                    </a:rPr>
                    <a:t>Relative</a:t>
                  </a:r>
                  <a:endParaRPr lang="en-US" sz="950" dirty="0"/>
                </a:p>
                <a:p>
                  <a:pPr marL="0" indent="0" algn="ctr">
                    <a:buNone/>
                  </a:pPr>
                  <a:r>
                    <a:rPr lang="en-US" sz="950" dirty="0">
                      <a:solidFill>
                        <a:srgbClr val="555D66"/>
                      </a:solidFill>
                      <a:latin typeface="Arial" pitchFamily="34" charset="0"/>
                      <a:ea typeface="Arial" pitchFamily="34" charset="-122"/>
                      <a:cs typeface="Arial" pitchFamily="34" charset="-120"/>
                    </a:rPr>
                    <a:t>threshold</a:t>
                  </a:r>
                  <a:endParaRPr lang="en-US" sz="950" dirty="0"/>
                </a:p>
              </p:txBody>
            </p:sp>
            <p:sp>
              <p:nvSpPr>
                <p:cNvPr id="27" name="Text 15">
                  <a:extLst>
                    <a:ext uri="{FF2B5EF4-FFF2-40B4-BE49-F238E27FC236}">
                      <a16:creationId xmlns:a16="http://schemas.microsoft.com/office/drawing/2014/main" id="{4093BC0A-BDE2-36C7-A66E-0CF4A4A007C9}"/>
                    </a:ext>
                  </a:extLst>
                </p:cNvPr>
                <p:cNvSpPr/>
                <p:nvPr/>
              </p:nvSpPr>
              <p:spPr>
                <a:xfrm>
                  <a:off x="5095207" y="1770301"/>
                  <a:ext cx="847039" cy="237744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pPr marL="0" indent="0" algn="ctr">
                    <a:buNone/>
                  </a:pPr>
                  <a:r>
                    <a:rPr lang="en-US" sz="1250" b="1" dirty="0">
                      <a:solidFill>
                        <a:srgbClr val="171A1C"/>
                      </a:solidFill>
                      <a:latin typeface="Arial" pitchFamily="34" charset="0"/>
                      <a:ea typeface="Arial" pitchFamily="34" charset="-122"/>
                      <a:cs typeface="Arial" pitchFamily="34" charset="-120"/>
                    </a:rPr>
                    <a:t>$9</a:t>
                  </a:r>
                  <a:endParaRPr lang="en-US" sz="1250" dirty="0"/>
                </a:p>
              </p:txBody>
            </p:sp>
            <p:sp>
              <p:nvSpPr>
                <p:cNvPr id="28" name="Text 16">
                  <a:extLst>
                    <a:ext uri="{FF2B5EF4-FFF2-40B4-BE49-F238E27FC236}">
                      <a16:creationId xmlns:a16="http://schemas.microsoft.com/office/drawing/2014/main" id="{54196434-2298-1EBF-034F-3014D5B0C937}"/>
                    </a:ext>
                  </a:extLst>
                </p:cNvPr>
                <p:cNvSpPr/>
                <p:nvPr/>
              </p:nvSpPr>
              <p:spPr>
                <a:xfrm>
                  <a:off x="4989327" y="1465534"/>
                  <a:ext cx="1058798" cy="384048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pPr marL="0" indent="0" algn="ctr">
                    <a:buNone/>
                  </a:pPr>
                  <a:r>
                    <a:rPr lang="en-US" sz="950" dirty="0">
                      <a:solidFill>
                        <a:srgbClr val="555D66"/>
                      </a:solidFill>
                      <a:latin typeface="Arial" pitchFamily="34" charset="0"/>
                      <a:ea typeface="Arial" pitchFamily="34" charset="-122"/>
                      <a:cs typeface="Arial" pitchFamily="34" charset="-120"/>
                    </a:rPr>
                    <a:t>Absolute</a:t>
                  </a:r>
                  <a:endParaRPr lang="en-US" sz="950" dirty="0"/>
                </a:p>
                <a:p>
                  <a:pPr marL="0" indent="0" algn="ctr">
                    <a:buNone/>
                  </a:pPr>
                  <a:r>
                    <a:rPr lang="en-US" sz="950" dirty="0">
                      <a:solidFill>
                        <a:srgbClr val="555D66"/>
                      </a:solidFill>
                      <a:latin typeface="Arial" pitchFamily="34" charset="0"/>
                      <a:ea typeface="Arial" pitchFamily="34" charset="-122"/>
                      <a:cs typeface="Arial" pitchFamily="34" charset="-120"/>
                    </a:rPr>
                    <a:t>threshold</a:t>
                  </a:r>
                  <a:endParaRPr lang="en-US" sz="950" dirty="0"/>
                </a:p>
              </p:txBody>
            </p:sp>
            <p:sp>
              <p:nvSpPr>
                <p:cNvPr id="29" name="Text 18">
                  <a:extLst>
                    <a:ext uri="{FF2B5EF4-FFF2-40B4-BE49-F238E27FC236}">
                      <a16:creationId xmlns:a16="http://schemas.microsoft.com/office/drawing/2014/main" id="{F1F1B961-A14B-F0FA-9A85-AEF59D62D5F9}"/>
                    </a:ext>
                  </a:extLst>
                </p:cNvPr>
                <p:cNvSpPr/>
                <p:nvPr/>
              </p:nvSpPr>
              <p:spPr>
                <a:xfrm>
                  <a:off x="6024620" y="1770301"/>
                  <a:ext cx="847039" cy="237744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pPr marL="0" indent="0" algn="ctr">
                    <a:buNone/>
                  </a:pPr>
                  <a:r>
                    <a:rPr lang="en-US" sz="1250" b="1" dirty="0">
                      <a:solidFill>
                        <a:srgbClr val="171A1C"/>
                      </a:solidFill>
                      <a:latin typeface="Arial" pitchFamily="34" charset="0"/>
                      <a:ea typeface="Arial" pitchFamily="34" charset="-122"/>
                      <a:cs typeface="Arial" pitchFamily="34" charset="-120"/>
                    </a:rPr>
                    <a:t>$10</a:t>
                  </a:r>
                  <a:endParaRPr lang="en-US" sz="1250" dirty="0"/>
                </a:p>
              </p:txBody>
            </p:sp>
            <p:sp>
              <p:nvSpPr>
                <p:cNvPr id="30" name="Shape 10">
                  <a:extLst>
                    <a:ext uri="{FF2B5EF4-FFF2-40B4-BE49-F238E27FC236}">
                      <a16:creationId xmlns:a16="http://schemas.microsoft.com/office/drawing/2014/main" id="{EAC8D593-CC78-2897-5481-602013E591D7}"/>
                    </a:ext>
                  </a:extLst>
                </p:cNvPr>
                <p:cNvSpPr/>
                <p:nvPr/>
              </p:nvSpPr>
              <p:spPr>
                <a:xfrm>
                  <a:off x="3691218" y="2121944"/>
                  <a:ext cx="2743200" cy="0"/>
                </a:xfrm>
                <a:prstGeom prst="line">
                  <a:avLst/>
                </a:prstGeom>
                <a:noFill/>
                <a:ln w="25400">
                  <a:solidFill>
                    <a:schemeClr val="accent1"/>
                  </a:solidFill>
                  <a:prstDash val="soli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" name="Text 12">
                  <a:extLst>
                    <a:ext uri="{FF2B5EF4-FFF2-40B4-BE49-F238E27FC236}">
                      <a16:creationId xmlns:a16="http://schemas.microsoft.com/office/drawing/2014/main" id="{62B5E4B6-9540-BCD7-150C-B6677B70F47E}"/>
                    </a:ext>
                  </a:extLst>
                </p:cNvPr>
                <p:cNvSpPr/>
                <p:nvPr/>
              </p:nvSpPr>
              <p:spPr>
                <a:xfrm>
                  <a:off x="526673" y="2252909"/>
                  <a:ext cx="847039" cy="237744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pPr marL="0" indent="0" algn="ctr">
                    <a:buNone/>
                  </a:pPr>
                  <a:r>
                    <a:rPr lang="en-US" sz="1250" b="1" dirty="0">
                      <a:solidFill>
                        <a:schemeClr val="accent2"/>
                      </a:solidFill>
                      <a:latin typeface="Arial" pitchFamily="34" charset="0"/>
                      <a:ea typeface="Arial" pitchFamily="34" charset="-122"/>
                      <a:cs typeface="Arial" pitchFamily="34" charset="-120"/>
                    </a:rPr>
                    <a:t>$6</a:t>
                  </a:r>
                  <a:endParaRPr lang="en-US" sz="1250" dirty="0">
                    <a:solidFill>
                      <a:schemeClr val="accent2"/>
                    </a:solidFill>
                  </a:endParaRPr>
                </a:p>
              </p:txBody>
            </p:sp>
            <p:sp>
              <p:nvSpPr>
                <p:cNvPr id="35" name="Text 13">
                  <a:extLst>
                    <a:ext uri="{FF2B5EF4-FFF2-40B4-BE49-F238E27FC236}">
                      <a16:creationId xmlns:a16="http://schemas.microsoft.com/office/drawing/2014/main" id="{DBFC510A-470B-E659-BE60-189FD4E7751C}"/>
                    </a:ext>
                  </a:extLst>
                </p:cNvPr>
                <p:cNvSpPr/>
                <p:nvPr/>
              </p:nvSpPr>
              <p:spPr>
                <a:xfrm>
                  <a:off x="445678" y="2380481"/>
                  <a:ext cx="1058798" cy="384048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pPr marL="0" indent="0" algn="ctr">
                    <a:buNone/>
                  </a:pPr>
                  <a:r>
                    <a:rPr lang="en-US" sz="950" dirty="0">
                      <a:solidFill>
                        <a:schemeClr val="accent2"/>
                      </a:solidFill>
                      <a:latin typeface="Arial" pitchFamily="34" charset="0"/>
                      <a:ea typeface="Arial" pitchFamily="34" charset="-122"/>
                      <a:cs typeface="Arial" pitchFamily="34" charset="-120"/>
                    </a:rPr>
                    <a:t>Unawarded, Inefficient bid</a:t>
                  </a:r>
                  <a:endParaRPr lang="en-US" sz="950" dirty="0">
                    <a:solidFill>
                      <a:schemeClr val="accent2"/>
                    </a:solidFill>
                  </a:endParaRPr>
                </a:p>
              </p:txBody>
            </p:sp>
            <p:sp>
              <p:nvSpPr>
                <p:cNvPr id="36" name="Text 12">
                  <a:extLst>
                    <a:ext uri="{FF2B5EF4-FFF2-40B4-BE49-F238E27FC236}">
                      <a16:creationId xmlns:a16="http://schemas.microsoft.com/office/drawing/2014/main" id="{162EB5DF-5BDE-1D65-A2D8-A8E6483F4337}"/>
                    </a:ext>
                  </a:extLst>
                </p:cNvPr>
                <p:cNvSpPr/>
                <p:nvPr/>
              </p:nvSpPr>
              <p:spPr>
                <a:xfrm>
                  <a:off x="4181227" y="2249552"/>
                  <a:ext cx="847039" cy="237744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pPr marL="0" indent="0" algn="ctr">
                    <a:buNone/>
                  </a:pPr>
                  <a:r>
                    <a:rPr lang="en-US" sz="1250" b="1" dirty="0">
                      <a:solidFill>
                        <a:schemeClr val="accent1"/>
                      </a:solidFill>
                      <a:latin typeface="Arial" pitchFamily="34" charset="0"/>
                      <a:ea typeface="Arial" pitchFamily="34" charset="-122"/>
                      <a:cs typeface="Arial" pitchFamily="34" charset="-120"/>
                    </a:rPr>
                    <a:t>$8.50</a:t>
                  </a:r>
                  <a:endParaRPr lang="en-US" sz="1250" dirty="0">
                    <a:solidFill>
                      <a:schemeClr val="accent1"/>
                    </a:solidFill>
                  </a:endParaRPr>
                </a:p>
              </p:txBody>
            </p:sp>
            <p:sp>
              <p:nvSpPr>
                <p:cNvPr id="37" name="Text 13">
                  <a:extLst>
                    <a:ext uri="{FF2B5EF4-FFF2-40B4-BE49-F238E27FC236}">
                      <a16:creationId xmlns:a16="http://schemas.microsoft.com/office/drawing/2014/main" id="{A2083FE1-ABCB-0B3B-2316-677659AF1034}"/>
                    </a:ext>
                  </a:extLst>
                </p:cNvPr>
                <p:cNvSpPr/>
                <p:nvPr/>
              </p:nvSpPr>
              <p:spPr>
                <a:xfrm>
                  <a:off x="4069974" y="2386037"/>
                  <a:ext cx="1058798" cy="384048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pPr marL="0" indent="0" algn="ctr">
                    <a:buNone/>
                  </a:pPr>
                  <a:r>
                    <a:rPr lang="en-US" sz="950" dirty="0">
                      <a:solidFill>
                        <a:schemeClr val="accent1"/>
                      </a:solidFill>
                      <a:latin typeface="Arial" pitchFamily="34" charset="0"/>
                      <a:ea typeface="Arial" pitchFamily="34" charset="-122"/>
                      <a:cs typeface="Arial" pitchFamily="34" charset="-120"/>
                    </a:rPr>
                    <a:t>Unawarded, Efficient bid</a:t>
                  </a:r>
                  <a:endParaRPr lang="en-US" sz="950" dirty="0">
                    <a:solidFill>
                      <a:schemeClr val="accent1"/>
                    </a:solidFill>
                  </a:endParaRPr>
                </a:p>
              </p:txBody>
            </p:sp>
            <p:sp>
              <p:nvSpPr>
                <p:cNvPr id="38" name="Text 15">
                  <a:extLst>
                    <a:ext uri="{FF2B5EF4-FFF2-40B4-BE49-F238E27FC236}">
                      <a16:creationId xmlns:a16="http://schemas.microsoft.com/office/drawing/2014/main" id="{F958D837-07D9-13EF-7845-38556196F8F7}"/>
                    </a:ext>
                  </a:extLst>
                </p:cNvPr>
                <p:cNvSpPr/>
                <p:nvPr/>
              </p:nvSpPr>
              <p:spPr>
                <a:xfrm>
                  <a:off x="1447162" y="1772584"/>
                  <a:ext cx="847039" cy="237744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pPr marL="0" indent="0" algn="ctr">
                    <a:buNone/>
                  </a:pPr>
                  <a:r>
                    <a:rPr lang="en-US" sz="1250" b="1" dirty="0">
                      <a:latin typeface="Arial" pitchFamily="34" charset="0"/>
                      <a:cs typeface="Arial" pitchFamily="34" charset="-120"/>
                    </a:rPr>
                    <a:t>$7</a:t>
                  </a:r>
                  <a:endParaRPr lang="en-US" sz="1250" dirty="0"/>
                </a:p>
              </p:txBody>
            </p:sp>
            <p:sp>
              <p:nvSpPr>
                <p:cNvPr id="39" name="Text 16">
                  <a:extLst>
                    <a:ext uri="{FF2B5EF4-FFF2-40B4-BE49-F238E27FC236}">
                      <a16:creationId xmlns:a16="http://schemas.microsoft.com/office/drawing/2014/main" id="{C4849756-F537-931B-2CDB-58304A17F998}"/>
                    </a:ext>
                  </a:extLst>
                </p:cNvPr>
                <p:cNvSpPr/>
                <p:nvPr/>
              </p:nvSpPr>
              <p:spPr>
                <a:xfrm>
                  <a:off x="1352342" y="1467164"/>
                  <a:ext cx="1058798" cy="384048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pPr marL="0" indent="0" algn="ctr">
                    <a:buNone/>
                  </a:pPr>
                  <a:r>
                    <a:rPr lang="en-US" sz="950" dirty="0">
                      <a:solidFill>
                        <a:srgbClr val="555D66"/>
                      </a:solidFill>
                      <a:latin typeface="Arial" pitchFamily="34" charset="0"/>
                      <a:ea typeface="Arial" pitchFamily="34" charset="-122"/>
                      <a:cs typeface="Arial" pitchFamily="34" charset="-120"/>
                    </a:rPr>
                    <a:t>30-day 50</a:t>
                  </a:r>
                  <a:r>
                    <a:rPr lang="en-US" sz="950" baseline="30000" dirty="0">
                      <a:solidFill>
                        <a:srgbClr val="555D66"/>
                      </a:solidFill>
                      <a:latin typeface="Arial" pitchFamily="34" charset="0"/>
                      <a:ea typeface="Arial" pitchFamily="34" charset="-122"/>
                      <a:cs typeface="Arial" pitchFamily="34" charset="-120"/>
                    </a:rPr>
                    <a:t>th</a:t>
                  </a:r>
                  <a:r>
                    <a:rPr lang="en-US" sz="950" dirty="0">
                      <a:solidFill>
                        <a:srgbClr val="555D66"/>
                      </a:solidFill>
                      <a:latin typeface="Arial" pitchFamily="34" charset="0"/>
                      <a:ea typeface="Arial" pitchFamily="34" charset="-122"/>
                      <a:cs typeface="Arial" pitchFamily="34" charset="-120"/>
                    </a:rPr>
                    <a:t> percentile price</a:t>
                  </a:r>
                  <a:endParaRPr lang="en-US" sz="950" dirty="0"/>
                </a:p>
              </p:txBody>
            </p:sp>
            <p:sp>
              <p:nvSpPr>
                <p:cNvPr id="40" name="Shape 10">
                  <a:extLst>
                    <a:ext uri="{FF2B5EF4-FFF2-40B4-BE49-F238E27FC236}">
                      <a16:creationId xmlns:a16="http://schemas.microsoft.com/office/drawing/2014/main" id="{C0E42F73-DF0B-B01D-A749-AF0935F67C50}"/>
                    </a:ext>
                  </a:extLst>
                </p:cNvPr>
                <p:cNvSpPr/>
                <p:nvPr/>
              </p:nvSpPr>
              <p:spPr>
                <a:xfrm>
                  <a:off x="1875865" y="2121944"/>
                  <a:ext cx="1815353" cy="0"/>
                </a:xfrm>
                <a:prstGeom prst="line">
                  <a:avLst/>
                </a:prstGeom>
                <a:noFill/>
                <a:ln w="25400">
                  <a:solidFill>
                    <a:schemeClr val="accent5"/>
                  </a:solidFill>
                  <a:prstDash val="soli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" name="Text 19">
                  <a:extLst>
                    <a:ext uri="{FF2B5EF4-FFF2-40B4-BE49-F238E27FC236}">
                      <a16:creationId xmlns:a16="http://schemas.microsoft.com/office/drawing/2014/main" id="{D9B0A714-4DDD-4DFA-1F56-568E46F2CC95}"/>
                    </a:ext>
                  </a:extLst>
                </p:cNvPr>
                <p:cNvSpPr/>
                <p:nvPr/>
              </p:nvSpPr>
              <p:spPr>
                <a:xfrm>
                  <a:off x="5918740" y="1472720"/>
                  <a:ext cx="1058798" cy="384048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pPr marL="0" indent="0" algn="ctr">
                    <a:buNone/>
                  </a:pPr>
                  <a:r>
                    <a:rPr lang="en-US" sz="950" dirty="0">
                      <a:solidFill>
                        <a:srgbClr val="555D66"/>
                      </a:solidFill>
                      <a:latin typeface="Arial" pitchFamily="34" charset="0"/>
                      <a:ea typeface="Arial" pitchFamily="34" charset="-122"/>
                      <a:cs typeface="Arial" pitchFamily="34" charset="-120"/>
                    </a:rPr>
                    <a:t>Awarded /</a:t>
                  </a:r>
                  <a:endParaRPr lang="en-US" sz="950" dirty="0"/>
                </a:p>
                <a:p>
                  <a:pPr marL="0" indent="0" algn="ctr">
                    <a:buNone/>
                  </a:pPr>
                  <a:r>
                    <a:rPr lang="en-US" sz="950" dirty="0">
                      <a:solidFill>
                        <a:srgbClr val="555D66"/>
                      </a:solidFill>
                      <a:latin typeface="Arial" pitchFamily="34" charset="0"/>
                      <a:ea typeface="Arial" pitchFamily="34" charset="-122"/>
                      <a:cs typeface="Arial" pitchFamily="34" charset="-120"/>
                    </a:rPr>
                    <a:t>Clearing Price</a:t>
                  </a:r>
                  <a:endParaRPr lang="en-US" sz="950" dirty="0"/>
                </a:p>
              </p:txBody>
            </p:sp>
            <p:sp>
              <p:nvSpPr>
                <p:cNvPr id="44" name="Text 15">
                  <a:extLst>
                    <a:ext uri="{FF2B5EF4-FFF2-40B4-BE49-F238E27FC236}">
                      <a16:creationId xmlns:a16="http://schemas.microsoft.com/office/drawing/2014/main" id="{18FF184F-D1F2-181E-1208-B70975D7EE7C}"/>
                    </a:ext>
                  </a:extLst>
                </p:cNvPr>
                <p:cNvSpPr/>
                <p:nvPr/>
              </p:nvSpPr>
              <p:spPr>
                <a:xfrm>
                  <a:off x="2353950" y="2261609"/>
                  <a:ext cx="847039" cy="237744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pPr marL="0" indent="0" algn="ctr">
                    <a:buNone/>
                  </a:pPr>
                  <a:r>
                    <a:rPr lang="en-US" sz="1250" b="1" dirty="0">
                      <a:solidFill>
                        <a:schemeClr val="accent5"/>
                      </a:solidFill>
                      <a:latin typeface="Arial" pitchFamily="34" charset="0"/>
                      <a:cs typeface="Arial" pitchFamily="34" charset="-120"/>
                    </a:rPr>
                    <a:t>$7.50</a:t>
                  </a:r>
                  <a:endParaRPr lang="en-US" sz="1250" dirty="0">
                    <a:solidFill>
                      <a:schemeClr val="accent5"/>
                    </a:solidFill>
                  </a:endParaRPr>
                </a:p>
              </p:txBody>
            </p:sp>
            <p:sp>
              <p:nvSpPr>
                <p:cNvPr id="45" name="Text 16">
                  <a:extLst>
                    <a:ext uri="{FF2B5EF4-FFF2-40B4-BE49-F238E27FC236}">
                      <a16:creationId xmlns:a16="http://schemas.microsoft.com/office/drawing/2014/main" id="{CEE700A4-CC2E-7372-FF66-99D65B8E0BBA}"/>
                    </a:ext>
                  </a:extLst>
                </p:cNvPr>
                <p:cNvSpPr/>
                <p:nvPr/>
              </p:nvSpPr>
              <p:spPr>
                <a:xfrm>
                  <a:off x="2257763" y="2386037"/>
                  <a:ext cx="1058798" cy="384048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pPr marL="0" indent="0" algn="ctr">
                    <a:buNone/>
                  </a:pPr>
                  <a:r>
                    <a:rPr lang="en-US" sz="950" dirty="0">
                      <a:solidFill>
                        <a:schemeClr val="accent5"/>
                      </a:solidFill>
                      <a:latin typeface="Arial" pitchFamily="34" charset="0"/>
                      <a:ea typeface="Arial" pitchFamily="34" charset="-122"/>
                      <a:cs typeface="Arial" pitchFamily="34" charset="-120"/>
                    </a:rPr>
                    <a:t>Unawarded, Safe Harbor bid</a:t>
                  </a:r>
                  <a:endParaRPr lang="en-US" sz="950" dirty="0">
                    <a:solidFill>
                      <a:schemeClr val="accent5"/>
                    </a:solidFill>
                  </a:endParaRPr>
                </a:p>
              </p:txBody>
            </p:sp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11F4E3F1-D1E0-2410-6BD7-9D83B24451F3}"/>
                    </a:ext>
                  </a:extLst>
                </p:cNvPr>
                <p:cNvSpPr/>
                <p:nvPr/>
              </p:nvSpPr>
              <p:spPr>
                <a:xfrm>
                  <a:off x="4462214" y="1975640"/>
                  <a:ext cx="274320" cy="27432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id="{DB87F30A-3BF1-ECC8-484F-7625F10AA7D1}"/>
                    </a:ext>
                  </a:extLst>
                </p:cNvPr>
                <p:cNvSpPr/>
                <p:nvPr/>
              </p:nvSpPr>
              <p:spPr>
                <a:xfrm>
                  <a:off x="2650003" y="1978589"/>
                  <a:ext cx="274320" cy="274320"/>
                </a:xfrm>
                <a:prstGeom prst="rect">
                  <a:avLst/>
                </a:prstGeom>
                <a:solidFill>
                  <a:schemeClr val="accent5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3BBA2046-9FAB-4533-BD81-3990D54C673B}"/>
                    </a:ext>
                  </a:extLst>
                </p:cNvPr>
                <p:cNvSpPr/>
                <p:nvPr/>
              </p:nvSpPr>
              <p:spPr>
                <a:xfrm>
                  <a:off x="816337" y="1978867"/>
                  <a:ext cx="274320" cy="274320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A6581D1F-303B-1D8A-80BA-E94A272A7E01}"/>
                  </a:ext>
                </a:extLst>
              </p:cNvPr>
              <p:cNvSpPr/>
              <p:nvPr/>
            </p:nvSpPr>
            <p:spPr>
              <a:xfrm>
                <a:off x="8531574" y="2152532"/>
                <a:ext cx="225659" cy="225659"/>
              </a:xfrm>
              <a:prstGeom prst="ellipse">
                <a:avLst/>
              </a:prstGeom>
              <a:solidFill>
                <a:schemeClr val="accent6"/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571F5F25-2657-4B15-C979-7121E091E32F}"/>
                  </a:ext>
                </a:extLst>
              </p:cNvPr>
              <p:cNvSpPr/>
              <p:nvPr/>
            </p:nvSpPr>
            <p:spPr>
              <a:xfrm>
                <a:off x="11289531" y="2157447"/>
                <a:ext cx="225659" cy="225659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28377270-34D9-E257-3197-C4A4F878DF6A}"/>
                  </a:ext>
                </a:extLst>
              </p:cNvPr>
              <p:cNvSpPr/>
              <p:nvPr/>
            </p:nvSpPr>
            <p:spPr>
              <a:xfrm>
                <a:off x="10374644" y="2157353"/>
                <a:ext cx="225659" cy="225659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2990A885-42EC-AD8E-586A-47C386C6070D}"/>
                </a:ext>
              </a:extLst>
            </p:cNvPr>
            <p:cNvSpPr/>
            <p:nvPr/>
          </p:nvSpPr>
          <p:spPr>
            <a:xfrm>
              <a:off x="6728483" y="2157353"/>
              <a:ext cx="225659" cy="225659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795190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C679A-9033-4DF6-0ACB-C37575BAE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D0791118-0CE9-3422-4F70-3DF81EFD11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7581735"/>
              </p:ext>
            </p:extLst>
          </p:nvPr>
        </p:nvGraphicFramePr>
        <p:xfrm>
          <a:off x="7987554" y="1059945"/>
          <a:ext cx="3818006" cy="46877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889701DA-FA9F-ED68-980B-6AD7FF3A51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4542580"/>
              </p:ext>
            </p:extLst>
          </p:nvPr>
        </p:nvGraphicFramePr>
        <p:xfrm>
          <a:off x="348344" y="1059946"/>
          <a:ext cx="7786988" cy="4687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8EDDBC67-7C30-41E6-48F6-7293B301B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Safe Harbor Impact</a:t>
            </a:r>
            <a:br>
              <a:rPr lang="en-US" dirty="0"/>
            </a:b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39A4A3-9BF4-68AA-B676-78F85380E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11</a:t>
            </a:fld>
            <a:endParaRPr lang="en-US"/>
          </a:p>
        </p:txBody>
      </p:sp>
      <p:sp>
        <p:nvSpPr>
          <p:cNvPr id="77" name="Text Placeholder 2">
            <a:extLst>
              <a:ext uri="{FF2B5EF4-FFF2-40B4-BE49-F238E27FC236}">
                <a16:creationId xmlns:a16="http://schemas.microsoft.com/office/drawing/2014/main" id="{5615335D-5174-A9E9-9FB8-D3F0A0BC7899}"/>
              </a:ext>
            </a:extLst>
          </p:cNvPr>
          <p:cNvSpPr txBox="1">
            <a:spLocks/>
          </p:cNvSpPr>
          <p:nvPr/>
        </p:nvSpPr>
        <p:spPr>
          <a:xfrm>
            <a:off x="495301" y="5747658"/>
            <a:ext cx="11163300" cy="608692"/>
          </a:xfrm>
          <a:prstGeom prst="foldedCorner">
            <a:avLst>
              <a:gd name="adj" fmla="val 8542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dirty="0"/>
              <a:t>Key Takeaway: </a:t>
            </a:r>
            <a:r>
              <a:rPr lang="en-US" sz="1500" b="0" dirty="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Safe harbor protects participants during extreme weather/pricing events while still discouraging inefficient bids, bringing performance improvement.</a:t>
            </a:r>
            <a:endParaRPr lang="en-US" sz="1500" b="0" dirty="0"/>
          </a:p>
        </p:txBody>
      </p:sp>
    </p:spTree>
    <p:extLst>
      <p:ext uri="{BB962C8B-B14F-4D97-AF65-F5344CB8AC3E}">
        <p14:creationId xmlns:p14="http://schemas.microsoft.com/office/powerpoint/2010/main" val="20097889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7EE1C6-3414-7E92-251D-B3343BB1C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234A9388-4229-4850-ADE8-823ADDA610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7358981"/>
              </p:ext>
            </p:extLst>
          </p:nvPr>
        </p:nvGraphicFramePr>
        <p:xfrm>
          <a:off x="1" y="3233053"/>
          <a:ext cx="7519976" cy="2514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80B222CB-982D-71DC-5624-DDEB2E3CAA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4486994"/>
              </p:ext>
            </p:extLst>
          </p:nvPr>
        </p:nvGraphicFramePr>
        <p:xfrm>
          <a:off x="1" y="914401"/>
          <a:ext cx="7519976" cy="2514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mc:AlternateContent xmlns:mc="http://schemas.openxmlformats.org/markup-compatibility/2006">
        <mc:Choice xmlns:cx1="http://schemas.microsoft.com/office/drawing/2015/9/8/chartex" Requires="cx1">
          <p:graphicFrame>
            <p:nvGraphicFramePr>
              <p:cNvPr id="2" name="Chart 1">
                <a:extLst>
                  <a:ext uri="{FF2B5EF4-FFF2-40B4-BE49-F238E27FC236}">
                    <a16:creationId xmlns:a16="http://schemas.microsoft.com/office/drawing/2014/main" id="{B10B5DD3-67C7-6CE1-3267-3DB208A9286D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95665866"/>
                  </p:ext>
                </p:extLst>
              </p:nvPr>
            </p:nvGraphicFramePr>
            <p:xfrm>
              <a:off x="7519980" y="1043335"/>
              <a:ext cx="4138618" cy="4704321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4"/>
              </a:graphicData>
            </a:graphic>
          </p:graphicFrame>
        </mc:Choice>
        <mc:Fallback>
          <p:pic>
            <p:nvPicPr>
              <p:cNvPr id="2" name="Chart 1">
                <a:extLst>
                  <a:ext uri="{FF2B5EF4-FFF2-40B4-BE49-F238E27FC236}">
                    <a16:creationId xmlns:a16="http://schemas.microsoft.com/office/drawing/2014/main" id="{B10B5DD3-67C7-6CE1-3267-3DB208A9286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519980" y="1043335"/>
                <a:ext cx="4138618" cy="4704321"/>
              </a:xfrm>
              <a:prstGeom prst="rect">
                <a:avLst/>
              </a:prstGeom>
            </p:spPr>
          </p:pic>
        </mc:Fallback>
      </mc:AlternateContent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81C96757-D09D-6C04-5ACB-3963F82B0542}"/>
              </a:ext>
            </a:extLst>
          </p:cNvPr>
          <p:cNvSpPr txBox="1">
            <a:spLocks/>
          </p:cNvSpPr>
          <p:nvPr/>
        </p:nvSpPr>
        <p:spPr>
          <a:xfrm>
            <a:off x="495301" y="5747658"/>
            <a:ext cx="11163300" cy="608692"/>
          </a:xfrm>
          <a:prstGeom prst="foldedCorner">
            <a:avLst>
              <a:gd name="adj" fmla="val 8542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dirty="0"/>
              <a:t>Key Takeaway: </a:t>
            </a:r>
            <a:r>
              <a:rPr lang="en-US" sz="1500" b="0" dirty="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Safe harbor reduces the number of PTPs considered inefficient by most participants while still targeting chronic inefficient bidding.</a:t>
            </a:r>
            <a:endParaRPr lang="en-US" sz="1500" b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F88F3F-2077-63BD-2873-677FE84D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12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074B52-CFFF-1039-BF17-57F1077E3603}"/>
              </a:ext>
            </a:extLst>
          </p:cNvPr>
          <p:cNvSpPr txBox="1"/>
          <p:nvPr/>
        </p:nvSpPr>
        <p:spPr>
          <a:xfrm>
            <a:off x="8587482" y="2996228"/>
            <a:ext cx="200361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555D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50% of inefficient PTPs are bid by just 11 (5%) of participating Counter Parties</a:t>
            </a:r>
            <a:endParaRPr lang="en-US" dirty="0"/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3810F7B2-744C-7A56-AADE-A92096BE8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</p:spPr>
        <p:txBody>
          <a:bodyPr/>
          <a:lstStyle/>
          <a:p>
            <a:r>
              <a:rPr lang="en-US" dirty="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Safe Harbor Impact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7381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379D8-FE74-3065-7DB2-3ACF0BA80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Recommendation and Next Steps</a:t>
            </a:r>
            <a:br>
              <a:rPr lang="en-US" dirty="0"/>
            </a:b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682025-C709-7AE0-28B0-E918E6015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13</a:t>
            </a:fld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0944A61-CC46-CDF2-9561-8DF33AC98414}"/>
              </a:ext>
            </a:extLst>
          </p:cNvPr>
          <p:cNvGrpSpPr/>
          <p:nvPr/>
        </p:nvGrpSpPr>
        <p:grpSpPr>
          <a:xfrm>
            <a:off x="468630" y="914400"/>
            <a:ext cx="5989320" cy="3063240"/>
            <a:chOff x="502920" y="914400"/>
            <a:chExt cx="5989320" cy="3063240"/>
          </a:xfrm>
        </p:grpSpPr>
        <p:sp>
          <p:nvSpPr>
            <p:cNvPr id="9" name="Text 5">
              <a:extLst>
                <a:ext uri="{FF2B5EF4-FFF2-40B4-BE49-F238E27FC236}">
                  <a16:creationId xmlns:a16="http://schemas.microsoft.com/office/drawing/2014/main" id="{E1E208B7-175E-93B2-335A-54C34088F151}"/>
                </a:ext>
              </a:extLst>
            </p:cNvPr>
            <p:cNvSpPr/>
            <p:nvPr/>
          </p:nvSpPr>
          <p:spPr>
            <a:xfrm>
              <a:off x="502920" y="914400"/>
              <a:ext cx="598932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500" b="1" dirty="0">
                  <a:solidFill>
                    <a:srgbClr val="171A1C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Recommended fee design</a:t>
              </a:r>
              <a:endParaRPr lang="en-US" sz="1500" dirty="0"/>
            </a:p>
          </p:txBody>
        </p:sp>
        <p:sp>
          <p:nvSpPr>
            <p:cNvPr id="10" name="Shape 6">
              <a:extLst>
                <a:ext uri="{FF2B5EF4-FFF2-40B4-BE49-F238E27FC236}">
                  <a16:creationId xmlns:a16="http://schemas.microsoft.com/office/drawing/2014/main" id="{62E14510-438D-3A99-720F-4C625479B50C}"/>
                </a:ext>
              </a:extLst>
            </p:cNvPr>
            <p:cNvSpPr/>
            <p:nvPr/>
          </p:nvSpPr>
          <p:spPr>
            <a:xfrm>
              <a:off x="502920" y="1325880"/>
              <a:ext cx="2880360" cy="128016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DDE3E8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Shape 7">
              <a:extLst>
                <a:ext uri="{FF2B5EF4-FFF2-40B4-BE49-F238E27FC236}">
                  <a16:creationId xmlns:a16="http://schemas.microsoft.com/office/drawing/2014/main" id="{9091E0AB-3F38-C57A-749C-452E19C1CE03}"/>
                </a:ext>
              </a:extLst>
            </p:cNvPr>
            <p:cNvSpPr/>
            <p:nvPr/>
          </p:nvSpPr>
          <p:spPr>
            <a:xfrm>
              <a:off x="502920" y="1325880"/>
              <a:ext cx="2880360" cy="54864"/>
            </a:xfrm>
            <a:prstGeom prst="rect">
              <a:avLst/>
            </a:prstGeom>
            <a:solidFill>
              <a:srgbClr val="0097A9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 8">
              <a:extLst>
                <a:ext uri="{FF2B5EF4-FFF2-40B4-BE49-F238E27FC236}">
                  <a16:creationId xmlns:a16="http://schemas.microsoft.com/office/drawing/2014/main" id="{FE957D1E-D3D4-B82A-D267-972AD54291E8}"/>
                </a:ext>
              </a:extLst>
            </p:cNvPr>
            <p:cNvSpPr/>
            <p:nvPr/>
          </p:nvSpPr>
          <p:spPr>
            <a:xfrm>
              <a:off x="502920" y="1453896"/>
              <a:ext cx="2880360" cy="6583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800" b="1" dirty="0">
                  <a:solidFill>
                    <a:srgbClr val="0097A9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$1.00</a:t>
              </a:r>
              <a:endParaRPr lang="en-US" sz="2800" dirty="0"/>
            </a:p>
          </p:txBody>
        </p:sp>
        <p:sp>
          <p:nvSpPr>
            <p:cNvPr id="13" name="Text 9">
              <a:extLst>
                <a:ext uri="{FF2B5EF4-FFF2-40B4-BE49-F238E27FC236}">
                  <a16:creationId xmlns:a16="http://schemas.microsoft.com/office/drawing/2014/main" id="{57BF1729-78B3-7584-FB4C-39AC7FE01B15}"/>
                </a:ext>
              </a:extLst>
            </p:cNvPr>
            <p:cNvSpPr/>
            <p:nvPr/>
          </p:nvSpPr>
          <p:spPr>
            <a:xfrm>
              <a:off x="594360" y="2093976"/>
              <a:ext cx="2697480" cy="43891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buNone/>
              </a:pPr>
              <a:r>
                <a:rPr lang="en-US" sz="1100" dirty="0">
                  <a:solidFill>
                    <a:srgbClr val="555D66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fee per inefficient</a:t>
              </a:r>
              <a:endParaRPr lang="en-US" sz="1100" dirty="0"/>
            </a:p>
            <a:p>
              <a:pPr marL="0" indent="0" algn="ctr">
                <a:buNone/>
              </a:pPr>
              <a:r>
                <a:rPr lang="en-US" sz="1100" dirty="0">
                  <a:solidFill>
                    <a:srgbClr val="555D66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hourly PTP bid</a:t>
              </a:r>
              <a:endParaRPr lang="en-US" sz="1100" dirty="0"/>
            </a:p>
          </p:txBody>
        </p:sp>
        <p:sp>
          <p:nvSpPr>
            <p:cNvPr id="14" name="Shape 10">
              <a:extLst>
                <a:ext uri="{FF2B5EF4-FFF2-40B4-BE49-F238E27FC236}">
                  <a16:creationId xmlns:a16="http://schemas.microsoft.com/office/drawing/2014/main" id="{11A95494-6B82-11D0-04E6-11F927A2F5B2}"/>
                </a:ext>
              </a:extLst>
            </p:cNvPr>
            <p:cNvSpPr/>
            <p:nvPr/>
          </p:nvSpPr>
          <p:spPr>
            <a:xfrm>
              <a:off x="3520440" y="1325880"/>
              <a:ext cx="2880360" cy="128016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DDE3E8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Shape 11">
              <a:extLst>
                <a:ext uri="{FF2B5EF4-FFF2-40B4-BE49-F238E27FC236}">
                  <a16:creationId xmlns:a16="http://schemas.microsoft.com/office/drawing/2014/main" id="{4627A142-0884-02F5-54AE-0C1DB247AA59}"/>
                </a:ext>
              </a:extLst>
            </p:cNvPr>
            <p:cNvSpPr/>
            <p:nvPr/>
          </p:nvSpPr>
          <p:spPr>
            <a:xfrm>
              <a:off x="3520440" y="1325880"/>
              <a:ext cx="2880360" cy="54864"/>
            </a:xfrm>
            <a:prstGeom prst="rect">
              <a:avLst/>
            </a:prstGeom>
            <a:solidFill>
              <a:schemeClr val="accent4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 12">
              <a:extLst>
                <a:ext uri="{FF2B5EF4-FFF2-40B4-BE49-F238E27FC236}">
                  <a16:creationId xmlns:a16="http://schemas.microsoft.com/office/drawing/2014/main" id="{BBEE23C4-3ADE-D0FF-4604-238EF39963B1}"/>
                </a:ext>
              </a:extLst>
            </p:cNvPr>
            <p:cNvSpPr/>
            <p:nvPr/>
          </p:nvSpPr>
          <p:spPr>
            <a:xfrm>
              <a:off x="3520440" y="1453896"/>
              <a:ext cx="2880360" cy="6583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800" b="1" dirty="0">
                  <a:solidFill>
                    <a:schemeClr val="accent4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$1</a:t>
              </a:r>
              <a:endParaRPr lang="en-US" sz="2800" dirty="0">
                <a:solidFill>
                  <a:schemeClr val="accent4"/>
                </a:solidFill>
              </a:endParaRPr>
            </a:p>
          </p:txBody>
        </p:sp>
        <p:sp>
          <p:nvSpPr>
            <p:cNvPr id="17" name="Text 13">
              <a:extLst>
                <a:ext uri="{FF2B5EF4-FFF2-40B4-BE49-F238E27FC236}">
                  <a16:creationId xmlns:a16="http://schemas.microsoft.com/office/drawing/2014/main" id="{B2A359AC-2BD6-CC52-0544-23504F59F02E}"/>
                </a:ext>
              </a:extLst>
            </p:cNvPr>
            <p:cNvSpPr/>
            <p:nvPr/>
          </p:nvSpPr>
          <p:spPr>
            <a:xfrm>
              <a:off x="3611880" y="2093976"/>
              <a:ext cx="2697480" cy="43891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buNone/>
              </a:pPr>
              <a:r>
                <a:rPr lang="en-US" sz="1100" dirty="0">
                  <a:solidFill>
                    <a:srgbClr val="555D66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absolute threshold</a:t>
              </a:r>
              <a:endParaRPr lang="en-US" sz="1100" dirty="0"/>
            </a:p>
            <a:p>
              <a:pPr marL="0" indent="0" algn="ctr">
                <a:buNone/>
              </a:pPr>
              <a:r>
                <a:rPr lang="en-US" sz="1100" dirty="0">
                  <a:solidFill>
                    <a:srgbClr val="555D66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($/MWh)</a:t>
              </a:r>
              <a:endParaRPr lang="en-US" sz="1100" dirty="0"/>
            </a:p>
          </p:txBody>
        </p:sp>
        <p:sp>
          <p:nvSpPr>
            <p:cNvPr id="18" name="Shape 14">
              <a:extLst>
                <a:ext uri="{FF2B5EF4-FFF2-40B4-BE49-F238E27FC236}">
                  <a16:creationId xmlns:a16="http://schemas.microsoft.com/office/drawing/2014/main" id="{A5602579-C96D-E961-40D9-AE11BC544F19}"/>
                </a:ext>
              </a:extLst>
            </p:cNvPr>
            <p:cNvSpPr/>
            <p:nvPr/>
          </p:nvSpPr>
          <p:spPr>
            <a:xfrm>
              <a:off x="502920" y="2697480"/>
              <a:ext cx="2880360" cy="128016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DDE3E8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Shape 15">
              <a:extLst>
                <a:ext uri="{FF2B5EF4-FFF2-40B4-BE49-F238E27FC236}">
                  <a16:creationId xmlns:a16="http://schemas.microsoft.com/office/drawing/2014/main" id="{48A416A7-431E-133B-DEB3-2EF97B657EC0}"/>
                </a:ext>
              </a:extLst>
            </p:cNvPr>
            <p:cNvSpPr/>
            <p:nvPr/>
          </p:nvSpPr>
          <p:spPr>
            <a:xfrm>
              <a:off x="502920" y="2697480"/>
              <a:ext cx="2880360" cy="54864"/>
            </a:xfrm>
            <a:prstGeom prst="rect">
              <a:avLst/>
            </a:prstGeom>
            <a:solidFill>
              <a:schemeClr val="accent6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 16">
              <a:extLst>
                <a:ext uri="{FF2B5EF4-FFF2-40B4-BE49-F238E27FC236}">
                  <a16:creationId xmlns:a16="http://schemas.microsoft.com/office/drawing/2014/main" id="{3C7306A0-6841-A897-8A29-DA6A6E98FF47}"/>
                </a:ext>
              </a:extLst>
            </p:cNvPr>
            <p:cNvSpPr/>
            <p:nvPr/>
          </p:nvSpPr>
          <p:spPr>
            <a:xfrm>
              <a:off x="502920" y="2825496"/>
              <a:ext cx="2880360" cy="7132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800" b="1" dirty="0">
                  <a:solidFill>
                    <a:schemeClr val="accent6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20%</a:t>
              </a:r>
              <a:endParaRPr lang="en-US" sz="2800" dirty="0">
                <a:solidFill>
                  <a:schemeClr val="accent6"/>
                </a:solidFill>
              </a:endParaRPr>
            </a:p>
          </p:txBody>
        </p:sp>
        <p:sp>
          <p:nvSpPr>
            <p:cNvPr id="21" name="Text 17">
              <a:extLst>
                <a:ext uri="{FF2B5EF4-FFF2-40B4-BE49-F238E27FC236}">
                  <a16:creationId xmlns:a16="http://schemas.microsoft.com/office/drawing/2014/main" id="{6D9CED3F-3D58-6CBF-1925-808EDF8432DA}"/>
                </a:ext>
              </a:extLst>
            </p:cNvPr>
            <p:cNvSpPr/>
            <p:nvPr/>
          </p:nvSpPr>
          <p:spPr>
            <a:xfrm>
              <a:off x="594360" y="3520440"/>
              <a:ext cx="2697480" cy="38404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buNone/>
              </a:pPr>
              <a:r>
                <a:rPr lang="en-US" sz="1100" dirty="0">
                  <a:solidFill>
                    <a:srgbClr val="555D66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relative threshold</a:t>
              </a:r>
              <a:endParaRPr lang="en-US" sz="1100" dirty="0"/>
            </a:p>
          </p:txBody>
        </p:sp>
        <p:sp>
          <p:nvSpPr>
            <p:cNvPr id="22" name="Shape 18">
              <a:extLst>
                <a:ext uri="{FF2B5EF4-FFF2-40B4-BE49-F238E27FC236}">
                  <a16:creationId xmlns:a16="http://schemas.microsoft.com/office/drawing/2014/main" id="{87DF36FE-B324-5F1D-FE14-B063D490FD15}"/>
                </a:ext>
              </a:extLst>
            </p:cNvPr>
            <p:cNvSpPr/>
            <p:nvPr/>
          </p:nvSpPr>
          <p:spPr>
            <a:xfrm>
              <a:off x="3520440" y="2697480"/>
              <a:ext cx="2880360" cy="128016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DDE3E8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Shape 19">
              <a:extLst>
                <a:ext uri="{FF2B5EF4-FFF2-40B4-BE49-F238E27FC236}">
                  <a16:creationId xmlns:a16="http://schemas.microsoft.com/office/drawing/2014/main" id="{81A103D0-154D-08D6-CFEF-4F4D3707CFAB}"/>
                </a:ext>
              </a:extLst>
            </p:cNvPr>
            <p:cNvSpPr/>
            <p:nvPr/>
          </p:nvSpPr>
          <p:spPr>
            <a:xfrm>
              <a:off x="3520440" y="2697480"/>
              <a:ext cx="2880360" cy="54864"/>
            </a:xfrm>
            <a:prstGeom prst="rect">
              <a:avLst/>
            </a:prstGeom>
            <a:solidFill>
              <a:schemeClr val="accent5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 20">
              <a:extLst>
                <a:ext uri="{FF2B5EF4-FFF2-40B4-BE49-F238E27FC236}">
                  <a16:creationId xmlns:a16="http://schemas.microsoft.com/office/drawing/2014/main" id="{3746B456-7257-BEB0-15C5-FFBC9491A433}"/>
                </a:ext>
              </a:extLst>
            </p:cNvPr>
            <p:cNvSpPr/>
            <p:nvPr/>
          </p:nvSpPr>
          <p:spPr>
            <a:xfrm>
              <a:off x="3520440" y="2825496"/>
              <a:ext cx="2880360" cy="6583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800" b="1" dirty="0">
                  <a:solidFill>
                    <a:schemeClr val="accent5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50</a:t>
              </a:r>
              <a:r>
                <a:rPr lang="en-US" sz="2800" b="1" baseline="30000" dirty="0">
                  <a:solidFill>
                    <a:schemeClr val="accent5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th</a:t>
              </a:r>
              <a:r>
                <a:rPr lang="en-US" sz="2800" b="1" dirty="0">
                  <a:solidFill>
                    <a:schemeClr val="accent5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 pctl.</a:t>
              </a:r>
              <a:endParaRPr lang="en-US" sz="2800" dirty="0">
                <a:solidFill>
                  <a:schemeClr val="accent5"/>
                </a:solidFill>
              </a:endParaRPr>
            </a:p>
          </p:txBody>
        </p:sp>
        <p:sp>
          <p:nvSpPr>
            <p:cNvPr id="25" name="Text 21">
              <a:extLst>
                <a:ext uri="{FF2B5EF4-FFF2-40B4-BE49-F238E27FC236}">
                  <a16:creationId xmlns:a16="http://schemas.microsoft.com/office/drawing/2014/main" id="{F9C59D0D-224B-A5EF-D271-9D87B6568514}"/>
                </a:ext>
              </a:extLst>
            </p:cNvPr>
            <p:cNvSpPr/>
            <p:nvPr/>
          </p:nvSpPr>
          <p:spPr>
            <a:xfrm>
              <a:off x="3611880" y="3465576"/>
              <a:ext cx="2697480" cy="43891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buNone/>
              </a:pPr>
              <a:r>
                <a:rPr lang="en-US" sz="1100" dirty="0">
                  <a:solidFill>
                    <a:srgbClr val="555D66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safe harbor basis —</a:t>
              </a:r>
              <a:endParaRPr lang="en-US" sz="1100" dirty="0"/>
            </a:p>
            <a:p>
              <a:pPr marL="0" indent="0" algn="ctr">
                <a:buNone/>
              </a:pPr>
              <a:r>
                <a:rPr lang="en-US" sz="1100" dirty="0">
                  <a:solidFill>
                    <a:srgbClr val="555D66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median 30-day DASPP</a:t>
              </a:r>
              <a:endParaRPr lang="en-US" sz="1100" dirty="0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4BA78478-742B-C576-A731-6A78929CC7D3}"/>
              </a:ext>
            </a:extLst>
          </p:cNvPr>
          <p:cNvGrpSpPr/>
          <p:nvPr/>
        </p:nvGrpSpPr>
        <p:grpSpPr>
          <a:xfrm>
            <a:off x="6675120" y="914400"/>
            <a:ext cx="4983480" cy="4453128"/>
            <a:chOff x="6675120" y="914400"/>
            <a:chExt cx="4983480" cy="4453128"/>
          </a:xfrm>
        </p:grpSpPr>
        <p:sp>
          <p:nvSpPr>
            <p:cNvPr id="45" name="Text 26">
              <a:extLst>
                <a:ext uri="{FF2B5EF4-FFF2-40B4-BE49-F238E27FC236}">
                  <a16:creationId xmlns:a16="http://schemas.microsoft.com/office/drawing/2014/main" id="{E908716A-7B0C-3AEF-7CD9-FB951B4383CB}"/>
                </a:ext>
              </a:extLst>
            </p:cNvPr>
            <p:cNvSpPr/>
            <p:nvPr/>
          </p:nvSpPr>
          <p:spPr>
            <a:xfrm>
              <a:off x="6675120" y="914400"/>
              <a:ext cx="498348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500" b="1" dirty="0">
                  <a:solidFill>
                    <a:srgbClr val="171A1C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Next steps</a:t>
              </a:r>
              <a:endParaRPr lang="en-US" sz="1500" dirty="0"/>
            </a:p>
          </p:txBody>
        </p:sp>
        <p:sp>
          <p:nvSpPr>
            <p:cNvPr id="46" name="Shape 27">
              <a:extLst>
                <a:ext uri="{FF2B5EF4-FFF2-40B4-BE49-F238E27FC236}">
                  <a16:creationId xmlns:a16="http://schemas.microsoft.com/office/drawing/2014/main" id="{E39BD904-0449-00D1-5AEE-DB42C8EE16C6}"/>
                </a:ext>
              </a:extLst>
            </p:cNvPr>
            <p:cNvSpPr/>
            <p:nvPr/>
          </p:nvSpPr>
          <p:spPr>
            <a:xfrm>
              <a:off x="6675120" y="1325880"/>
              <a:ext cx="82296" cy="713232"/>
            </a:xfrm>
            <a:prstGeom prst="rect">
              <a:avLst/>
            </a:prstGeom>
            <a:solidFill>
              <a:srgbClr val="0097A9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Shape 28">
              <a:extLst>
                <a:ext uri="{FF2B5EF4-FFF2-40B4-BE49-F238E27FC236}">
                  <a16:creationId xmlns:a16="http://schemas.microsoft.com/office/drawing/2014/main" id="{58AEAF07-7B57-A0C4-4CE8-D72110B485E5}"/>
                </a:ext>
              </a:extLst>
            </p:cNvPr>
            <p:cNvSpPr/>
            <p:nvPr/>
          </p:nvSpPr>
          <p:spPr>
            <a:xfrm>
              <a:off x="6757416" y="1325880"/>
              <a:ext cx="4901184" cy="71323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DDE3E8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Text 29">
              <a:extLst>
                <a:ext uri="{FF2B5EF4-FFF2-40B4-BE49-F238E27FC236}">
                  <a16:creationId xmlns:a16="http://schemas.microsoft.com/office/drawing/2014/main" id="{EEAEF8BD-2BE4-251E-87A7-F991F4523764}"/>
                </a:ext>
              </a:extLst>
            </p:cNvPr>
            <p:cNvSpPr/>
            <p:nvPr/>
          </p:nvSpPr>
          <p:spPr>
            <a:xfrm>
              <a:off x="6931152" y="1325880"/>
              <a:ext cx="4617720" cy="7132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endParaRPr lang="en-US" sz="1150" dirty="0">
                <a:solidFill>
                  <a:srgbClr val="171A1C"/>
                </a:solidFill>
                <a:latin typeface="Arial" pitchFamily="34" charset="0"/>
                <a:cs typeface="Arial" pitchFamily="34" charset="-120"/>
              </a:endParaRPr>
            </a:p>
            <a:p>
              <a:r>
                <a:rPr lang="en-US" sz="1150" dirty="0">
                  <a:solidFill>
                    <a:srgbClr val="171A1C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Incorporate Safe Harbor description and 0600 ESSP determination list into NPRR1343 protocol language via comments.</a:t>
              </a:r>
              <a:endParaRPr lang="en-US" sz="1150" dirty="0"/>
            </a:p>
            <a:p>
              <a:pPr marL="0" indent="0">
                <a:buNone/>
              </a:pPr>
              <a:endParaRPr lang="en-US" sz="1150" dirty="0"/>
            </a:p>
          </p:txBody>
        </p:sp>
        <p:sp>
          <p:nvSpPr>
            <p:cNvPr id="49" name="Shape 30">
              <a:extLst>
                <a:ext uri="{FF2B5EF4-FFF2-40B4-BE49-F238E27FC236}">
                  <a16:creationId xmlns:a16="http://schemas.microsoft.com/office/drawing/2014/main" id="{CD620799-ABEC-4528-79B3-690C12E61F36}"/>
                </a:ext>
              </a:extLst>
            </p:cNvPr>
            <p:cNvSpPr/>
            <p:nvPr/>
          </p:nvSpPr>
          <p:spPr>
            <a:xfrm>
              <a:off x="6675120" y="2157984"/>
              <a:ext cx="82296" cy="713232"/>
            </a:xfrm>
            <a:prstGeom prst="rect">
              <a:avLst/>
            </a:prstGeom>
            <a:solidFill>
              <a:srgbClr val="005763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Shape 31">
              <a:extLst>
                <a:ext uri="{FF2B5EF4-FFF2-40B4-BE49-F238E27FC236}">
                  <a16:creationId xmlns:a16="http://schemas.microsoft.com/office/drawing/2014/main" id="{B82FE8B6-347F-4A17-AD64-A49E36039634}"/>
                </a:ext>
              </a:extLst>
            </p:cNvPr>
            <p:cNvSpPr/>
            <p:nvPr/>
          </p:nvSpPr>
          <p:spPr>
            <a:xfrm>
              <a:off x="6757416" y="2157984"/>
              <a:ext cx="4901184" cy="71323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DDE3E8"/>
              </a:solidFill>
              <a:prstDash val="solid"/>
            </a:ln>
          </p:spPr>
          <p:txBody>
            <a:bodyPr/>
            <a:lstStyle/>
            <a:p>
              <a:endParaRPr lang="en-US" sz="1150" dirty="0">
                <a:solidFill>
                  <a:srgbClr val="171A1C"/>
                </a:solidFill>
                <a:latin typeface="Arial" pitchFamily="34" charset="0"/>
                <a:cs typeface="Arial" pitchFamily="34" charset="-120"/>
              </a:endParaRPr>
            </a:p>
            <a:p>
              <a:r>
                <a:rPr lang="en-US" sz="1150" dirty="0">
                  <a:solidFill>
                    <a:srgbClr val="171A1C"/>
                  </a:solidFill>
                  <a:latin typeface="Arial" pitchFamily="34" charset="0"/>
                  <a:cs typeface="Arial" pitchFamily="34" charset="-120"/>
                </a:rPr>
                <a:t>Bring the recommended fee, thresholds, and safe harbor </a:t>
              </a:r>
              <a:r>
                <a:rPr lang="en-US" sz="1150" dirty="0" err="1">
                  <a:solidFill>
                    <a:srgbClr val="171A1C"/>
                  </a:solidFill>
                  <a:latin typeface="Arial" pitchFamily="34" charset="0"/>
                  <a:cs typeface="Arial" pitchFamily="34" charset="-120"/>
                </a:rPr>
                <a:t>s</a:t>
              </a:r>
              <a:r>
                <a:rPr lang="en-US" sz="1150" baseline="30000" dirty="0" err="1">
                  <a:solidFill>
                    <a:srgbClr val="171A1C"/>
                  </a:solidFill>
                  <a:latin typeface="Arial" pitchFamily="34" charset="0"/>
                  <a:cs typeface="Arial" pitchFamily="34" charset="-120"/>
                </a:rPr>
                <a:t>th</a:t>
              </a:r>
              <a:r>
                <a:rPr lang="en-US" sz="1150" dirty="0">
                  <a:solidFill>
                    <a:srgbClr val="171A1C"/>
                  </a:solidFill>
                  <a:latin typeface="Arial" pitchFamily="34" charset="0"/>
                  <a:cs typeface="Arial" pitchFamily="34" charset="-120"/>
                </a:rPr>
                <a:t> percentile to WMS for endorsement.</a:t>
              </a:r>
            </a:p>
            <a:p>
              <a:endParaRPr lang="en-US" dirty="0"/>
            </a:p>
          </p:txBody>
        </p:sp>
        <p:sp>
          <p:nvSpPr>
            <p:cNvPr id="51" name="Text 32">
              <a:extLst>
                <a:ext uri="{FF2B5EF4-FFF2-40B4-BE49-F238E27FC236}">
                  <a16:creationId xmlns:a16="http://schemas.microsoft.com/office/drawing/2014/main" id="{6E4E9CBC-BB41-AA45-9193-8FB124A1647C}"/>
                </a:ext>
              </a:extLst>
            </p:cNvPr>
            <p:cNvSpPr/>
            <p:nvPr/>
          </p:nvSpPr>
          <p:spPr>
            <a:xfrm>
              <a:off x="6931152" y="2157984"/>
              <a:ext cx="4617720" cy="7132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endParaRPr lang="en-US" sz="1150" dirty="0"/>
            </a:p>
          </p:txBody>
        </p:sp>
        <p:sp>
          <p:nvSpPr>
            <p:cNvPr id="52" name="Shape 33">
              <a:extLst>
                <a:ext uri="{FF2B5EF4-FFF2-40B4-BE49-F238E27FC236}">
                  <a16:creationId xmlns:a16="http://schemas.microsoft.com/office/drawing/2014/main" id="{8995CBAB-6EDC-F2DF-988F-73E0D666ED77}"/>
                </a:ext>
              </a:extLst>
            </p:cNvPr>
            <p:cNvSpPr/>
            <p:nvPr/>
          </p:nvSpPr>
          <p:spPr>
            <a:xfrm>
              <a:off x="6675120" y="2990088"/>
              <a:ext cx="82296" cy="713232"/>
            </a:xfrm>
            <a:prstGeom prst="rect">
              <a:avLst/>
            </a:prstGeom>
            <a:solidFill>
              <a:srgbClr val="F58220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Shape 34">
              <a:extLst>
                <a:ext uri="{FF2B5EF4-FFF2-40B4-BE49-F238E27FC236}">
                  <a16:creationId xmlns:a16="http://schemas.microsoft.com/office/drawing/2014/main" id="{455E171D-E2E9-3FA0-FC4E-0048B1AC8A58}"/>
                </a:ext>
              </a:extLst>
            </p:cNvPr>
            <p:cNvSpPr/>
            <p:nvPr/>
          </p:nvSpPr>
          <p:spPr>
            <a:xfrm>
              <a:off x="6757416" y="2990088"/>
              <a:ext cx="4901184" cy="71323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DDE3E8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Text 35">
              <a:extLst>
                <a:ext uri="{FF2B5EF4-FFF2-40B4-BE49-F238E27FC236}">
                  <a16:creationId xmlns:a16="http://schemas.microsoft.com/office/drawing/2014/main" id="{8279D327-E23C-BF90-74D9-5773D2321192}"/>
                </a:ext>
              </a:extLst>
            </p:cNvPr>
            <p:cNvSpPr/>
            <p:nvPr/>
          </p:nvSpPr>
          <p:spPr>
            <a:xfrm>
              <a:off x="6931152" y="2990088"/>
              <a:ext cx="4617720" cy="7132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150" dirty="0">
                  <a:solidFill>
                    <a:srgbClr val="171A1C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Seek TAC approval.</a:t>
              </a:r>
              <a:endParaRPr lang="en-US" sz="1150" dirty="0"/>
            </a:p>
          </p:txBody>
        </p:sp>
        <p:sp>
          <p:nvSpPr>
            <p:cNvPr id="55" name="Shape 36">
              <a:extLst>
                <a:ext uri="{FF2B5EF4-FFF2-40B4-BE49-F238E27FC236}">
                  <a16:creationId xmlns:a16="http://schemas.microsoft.com/office/drawing/2014/main" id="{522E96A9-7C3B-7650-F625-BFE72E39C0C9}"/>
                </a:ext>
              </a:extLst>
            </p:cNvPr>
            <p:cNvSpPr/>
            <p:nvPr/>
          </p:nvSpPr>
          <p:spPr>
            <a:xfrm>
              <a:off x="6675120" y="3822192"/>
              <a:ext cx="82296" cy="713232"/>
            </a:xfrm>
            <a:prstGeom prst="rect">
              <a:avLst/>
            </a:prstGeom>
            <a:solidFill>
              <a:srgbClr val="F7B32B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Shape 37">
              <a:extLst>
                <a:ext uri="{FF2B5EF4-FFF2-40B4-BE49-F238E27FC236}">
                  <a16:creationId xmlns:a16="http://schemas.microsoft.com/office/drawing/2014/main" id="{F38D9BE5-EBE6-0D8D-F6A1-5176A68A8983}"/>
                </a:ext>
              </a:extLst>
            </p:cNvPr>
            <p:cNvSpPr/>
            <p:nvPr/>
          </p:nvSpPr>
          <p:spPr>
            <a:xfrm>
              <a:off x="6757416" y="3822192"/>
              <a:ext cx="4901184" cy="71323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DDE3E8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Text 38">
              <a:extLst>
                <a:ext uri="{FF2B5EF4-FFF2-40B4-BE49-F238E27FC236}">
                  <a16:creationId xmlns:a16="http://schemas.microsoft.com/office/drawing/2014/main" id="{8AAB00F9-7574-A84F-E751-0E7D2F3A53FD}"/>
                </a:ext>
              </a:extLst>
            </p:cNvPr>
            <p:cNvSpPr/>
            <p:nvPr/>
          </p:nvSpPr>
          <p:spPr>
            <a:xfrm>
              <a:off x="6931152" y="3822192"/>
              <a:ext cx="4617720" cy="7132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150" dirty="0">
                  <a:solidFill>
                    <a:srgbClr val="171A1C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Issue a Market Notice ahead of the DAM run in which the fee takes effect.</a:t>
              </a:r>
              <a:endParaRPr lang="en-US" sz="1150" dirty="0"/>
            </a:p>
          </p:txBody>
        </p:sp>
        <p:sp>
          <p:nvSpPr>
            <p:cNvPr id="58" name="Shape 39">
              <a:extLst>
                <a:ext uri="{FF2B5EF4-FFF2-40B4-BE49-F238E27FC236}">
                  <a16:creationId xmlns:a16="http://schemas.microsoft.com/office/drawing/2014/main" id="{9BCDBBB1-C3E9-3CDA-8A70-E4AB4E4625B1}"/>
                </a:ext>
              </a:extLst>
            </p:cNvPr>
            <p:cNvSpPr/>
            <p:nvPr/>
          </p:nvSpPr>
          <p:spPr>
            <a:xfrm>
              <a:off x="6675120" y="4654296"/>
              <a:ext cx="82296" cy="713232"/>
            </a:xfrm>
            <a:prstGeom prst="rect">
              <a:avLst/>
            </a:prstGeom>
            <a:solidFill>
              <a:srgbClr val="555D66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Shape 40">
              <a:extLst>
                <a:ext uri="{FF2B5EF4-FFF2-40B4-BE49-F238E27FC236}">
                  <a16:creationId xmlns:a16="http://schemas.microsoft.com/office/drawing/2014/main" id="{086CE6BF-C2C2-B5E7-B21A-560E54ED8F34}"/>
                </a:ext>
              </a:extLst>
            </p:cNvPr>
            <p:cNvSpPr/>
            <p:nvPr/>
          </p:nvSpPr>
          <p:spPr>
            <a:xfrm>
              <a:off x="6757416" y="4654296"/>
              <a:ext cx="4901184" cy="71323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DDE3E8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Text 41">
              <a:extLst>
                <a:ext uri="{FF2B5EF4-FFF2-40B4-BE49-F238E27FC236}">
                  <a16:creationId xmlns:a16="http://schemas.microsoft.com/office/drawing/2014/main" id="{AD26A5F1-9A5A-E6F0-F4B9-EBE51C12CC39}"/>
                </a:ext>
              </a:extLst>
            </p:cNvPr>
            <p:cNvSpPr/>
            <p:nvPr/>
          </p:nvSpPr>
          <p:spPr>
            <a:xfrm>
              <a:off x="6931152" y="4654296"/>
              <a:ext cx="4617720" cy="7132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150" dirty="0">
                  <a:solidFill>
                    <a:srgbClr val="171A1C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Monitor inefficient bid volume and DAM execution time post-implementation; revisit via WMS/CMWG if needed.</a:t>
              </a:r>
              <a:endParaRPr lang="en-US" sz="1150" dirty="0"/>
            </a:p>
          </p:txBody>
        </p:sp>
      </p:grp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18FFA4FB-9227-4E84-23B1-15AE421C7493}"/>
              </a:ext>
            </a:extLst>
          </p:cNvPr>
          <p:cNvSpPr txBox="1">
            <a:spLocks/>
          </p:cNvSpPr>
          <p:nvPr/>
        </p:nvSpPr>
        <p:spPr>
          <a:xfrm>
            <a:off x="495301" y="5747658"/>
            <a:ext cx="11163300" cy="608692"/>
          </a:xfrm>
          <a:prstGeom prst="foldedCorner">
            <a:avLst>
              <a:gd name="adj" fmla="val 8542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dirty="0"/>
              <a:t>Key Takeaway: </a:t>
            </a:r>
            <a:r>
              <a:rPr lang="en-US" sz="1500" b="0" dirty="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ERCOT recommends a $1 fee on PTP bids priced below a 20% relative / $1 absolute threshold, with a 50th-percentile safe harbor; pending WMS and TAC approval.</a:t>
            </a:r>
            <a:endParaRPr lang="en-US" sz="1500" b="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358E5C5-7135-E309-9AAD-11B4B3DAFF85}"/>
              </a:ext>
            </a:extLst>
          </p:cNvPr>
          <p:cNvGrpSpPr/>
          <p:nvPr/>
        </p:nvGrpSpPr>
        <p:grpSpPr>
          <a:xfrm>
            <a:off x="2000250" y="3977640"/>
            <a:ext cx="2834640" cy="1716750"/>
            <a:chOff x="502920" y="1047232"/>
            <a:chExt cx="2834640" cy="1716750"/>
          </a:xfrm>
        </p:grpSpPr>
        <p:sp>
          <p:nvSpPr>
            <p:cNvPr id="7" name="Text 17">
              <a:extLst>
                <a:ext uri="{FF2B5EF4-FFF2-40B4-BE49-F238E27FC236}">
                  <a16:creationId xmlns:a16="http://schemas.microsoft.com/office/drawing/2014/main" id="{DB4FEA1A-41A4-A43A-BF57-28828CD37CFE}"/>
                </a:ext>
              </a:extLst>
            </p:cNvPr>
            <p:cNvSpPr/>
            <p:nvPr/>
          </p:nvSpPr>
          <p:spPr>
            <a:xfrm>
              <a:off x="502920" y="1047232"/>
              <a:ext cx="2834640" cy="29510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400" b="1">
                  <a:solidFill>
                    <a:srgbClr val="171A1C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Total Market Cost</a:t>
              </a:r>
              <a:endParaRPr lang="en-US" sz="1400"/>
            </a:p>
          </p:txBody>
        </p:sp>
        <p:sp>
          <p:nvSpPr>
            <p:cNvPr id="26" name="Shape 30">
              <a:extLst>
                <a:ext uri="{FF2B5EF4-FFF2-40B4-BE49-F238E27FC236}">
                  <a16:creationId xmlns:a16="http://schemas.microsoft.com/office/drawing/2014/main" id="{25790237-5654-3A9C-7320-5984165A15EF}"/>
                </a:ext>
              </a:extLst>
            </p:cNvPr>
            <p:cNvSpPr/>
            <p:nvPr/>
          </p:nvSpPr>
          <p:spPr>
            <a:xfrm>
              <a:off x="502920" y="1346662"/>
              <a:ext cx="2834640" cy="141732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DDE3E8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Shape 31">
              <a:extLst>
                <a:ext uri="{FF2B5EF4-FFF2-40B4-BE49-F238E27FC236}">
                  <a16:creationId xmlns:a16="http://schemas.microsoft.com/office/drawing/2014/main" id="{6D2F0D7A-8C96-CDC0-B549-72B5854B78E8}"/>
                </a:ext>
              </a:extLst>
            </p:cNvPr>
            <p:cNvSpPr/>
            <p:nvPr/>
          </p:nvSpPr>
          <p:spPr>
            <a:xfrm>
              <a:off x="502920" y="1346662"/>
              <a:ext cx="2834640" cy="54864"/>
            </a:xfrm>
            <a:prstGeom prst="rect">
              <a:avLst/>
            </a:prstGeom>
            <a:solidFill>
              <a:srgbClr val="F7B32B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 32">
              <a:extLst>
                <a:ext uri="{FF2B5EF4-FFF2-40B4-BE49-F238E27FC236}">
                  <a16:creationId xmlns:a16="http://schemas.microsoft.com/office/drawing/2014/main" id="{6DE7528D-D860-0655-D72F-7C49F0D6F104}"/>
                </a:ext>
              </a:extLst>
            </p:cNvPr>
            <p:cNvSpPr/>
            <p:nvPr/>
          </p:nvSpPr>
          <p:spPr>
            <a:xfrm>
              <a:off x="502920" y="1474678"/>
              <a:ext cx="2834640" cy="57607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800" b="1" dirty="0">
                  <a:solidFill>
                    <a:srgbClr val="171A1C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~$</a:t>
              </a:r>
              <a:r>
                <a:rPr lang="en-US" sz="2800" b="1" dirty="0">
                  <a:solidFill>
                    <a:srgbClr val="FF0000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46</a:t>
              </a:r>
              <a:r>
                <a:rPr lang="en-US" sz="2800" b="1" dirty="0">
                  <a:solidFill>
                    <a:srgbClr val="171A1C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K/day</a:t>
              </a:r>
              <a:endParaRPr lang="en-US" sz="2800" dirty="0"/>
            </a:p>
          </p:txBody>
        </p:sp>
        <p:sp>
          <p:nvSpPr>
            <p:cNvPr id="29" name="Text 33">
              <a:extLst>
                <a:ext uri="{FF2B5EF4-FFF2-40B4-BE49-F238E27FC236}">
                  <a16:creationId xmlns:a16="http://schemas.microsoft.com/office/drawing/2014/main" id="{D2D32EF8-30F4-1AF0-D97E-C076B7FCA03B}"/>
                </a:ext>
              </a:extLst>
            </p:cNvPr>
            <p:cNvSpPr/>
            <p:nvPr/>
          </p:nvSpPr>
          <p:spPr>
            <a:xfrm>
              <a:off x="594360" y="2032462"/>
              <a:ext cx="2651760" cy="6583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buNone/>
              </a:pPr>
              <a:r>
                <a:rPr lang="en-US" sz="1100" dirty="0">
                  <a:solidFill>
                    <a:srgbClr val="555D66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Average system-wide fee total,</a:t>
              </a:r>
            </a:p>
            <a:p>
              <a:pPr marL="0" indent="0" algn="ctr">
                <a:buNone/>
              </a:pPr>
              <a:r>
                <a:rPr lang="en-US" sz="1100" dirty="0">
                  <a:solidFill>
                    <a:srgbClr val="555D66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at a flat $1/bid,</a:t>
              </a:r>
            </a:p>
            <a:p>
              <a:pPr marL="0" indent="0" algn="ctr">
                <a:buNone/>
              </a:pPr>
              <a:r>
                <a:rPr lang="en-US" sz="1100" dirty="0">
                  <a:solidFill>
                    <a:srgbClr val="555D66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across 238 study days,</a:t>
              </a:r>
            </a:p>
            <a:p>
              <a:pPr marL="0" indent="0" algn="ctr">
                <a:buNone/>
              </a:pPr>
              <a:r>
                <a:rPr lang="en-US" sz="1100" dirty="0">
                  <a:solidFill>
                    <a:srgbClr val="555D66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using ($1, 20%, 50</a:t>
              </a:r>
              <a:r>
                <a:rPr lang="en-US" sz="1100" baseline="30000" dirty="0">
                  <a:solidFill>
                    <a:srgbClr val="555D66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th</a:t>
              </a:r>
              <a:r>
                <a:rPr lang="en-US" sz="1100" dirty="0">
                  <a:solidFill>
                    <a:srgbClr val="555D66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) thresholds</a:t>
              </a:r>
              <a:endParaRPr lang="en-US" sz="1100" dirty="0"/>
            </a:p>
          </p:txBody>
        </p:sp>
      </p:grpSp>
    </p:spTree>
    <p:extLst>
      <p:ext uri="{BB962C8B-B14F-4D97-AF65-F5344CB8AC3E}">
        <p14:creationId xmlns:p14="http://schemas.microsoft.com/office/powerpoint/2010/main" val="17886086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36AAE-68DF-EB17-E8A7-16A322F3D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Questions/Comments?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6A61A-D7C0-BEE7-3F65-3A3A70395B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Alfredo.Moreno@ercot.com</a:t>
            </a:r>
          </a:p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E33CD-915C-8592-3526-C44B880B6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BCDE79FB-97BA-492B-8D57-F1373F9ADA95}" type="slidenum">
              <a:rPr lang="en-US" smtClean="0"/>
              <a:pPr>
                <a:spcAft>
                  <a:spcPts val="600"/>
                </a:spcAft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297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FEBB55-A85E-88C1-7994-F1E8CEBAC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C19D079A-4CBB-04F8-8884-05B550CAF66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0690884"/>
              </p:ext>
            </p:extLst>
          </p:nvPr>
        </p:nvGraphicFramePr>
        <p:xfrm>
          <a:off x="6942992" y="2850774"/>
          <a:ext cx="5249008" cy="29563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55EB1013-E740-7683-5688-48DDDDC7D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</p:spPr>
        <p:txBody>
          <a:bodyPr anchor="t">
            <a:normAutofit/>
          </a:bodyPr>
          <a:lstStyle/>
          <a:p>
            <a:r>
              <a:rPr lang="en-US"/>
              <a:t>Background: Why a PTP Bid Fee Is Needed</a:t>
            </a:r>
            <a:br>
              <a:rPr lang="en-US"/>
            </a:b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665DA7-9599-DE96-CF6F-8B697368F64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23294" y="1021975"/>
            <a:ext cx="6719698" cy="2783110"/>
          </a:xfrm>
          <a:solidFill>
            <a:schemeClr val="bg2"/>
          </a:solidFill>
        </p:spPr>
        <p:txBody>
          <a:bodyPr vert="horz" wrap="square" lIns="0" tIns="0" rIns="0" bIns="0" rtlCol="0" anchor="t">
            <a:normAutofit fontScale="77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Arial" pitchFamily="34" charset="-122"/>
                <a:cs typeface="Arial"/>
              </a:rPr>
              <a:t> </a:t>
            </a:r>
            <a:br>
              <a:rPr lang="en-US" sz="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Arial" pitchFamily="34" charset="-122"/>
                <a:cs typeface="Arial"/>
              </a:rPr>
              <a:t>The DAM Engine is under growing strain</a:t>
            </a: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srgbClr val="555D66"/>
              </a:solidFill>
              <a:effectLst/>
              <a:uLnTx/>
              <a:uFillTx/>
              <a:latin typeface="Arial"/>
              <a:ea typeface="Arial" pitchFamily="34" charset="-122"/>
              <a:cs typeface="Arial"/>
            </a:endParaRPr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00" dirty="0"/>
              <a:t>PTP hourly bids are the most difficult products for the DAM engine to solve; high submission volumes increases solve times significantly.</a:t>
            </a:r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00" dirty="0"/>
              <a:t>To allow enough time to analyze and post the results prior to the 13:30 deadline, ERCOT targets a DAM execution time below 2.5 hours.</a:t>
            </a:r>
            <a:endParaRPr lang="en-US" sz="1300" dirty="0">
              <a:cs typeface="Arial"/>
            </a:endParaRPr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00" dirty="0"/>
              <a:t>Operating Days (OD) with more than 200,000 PTP bids run a much greater risk of exceeding that window; running sometimes more than 3.5 hours. </a:t>
            </a:r>
            <a:r>
              <a:rPr lang="en-US" sz="1300" dirty="0">
                <a:solidFill>
                  <a:srgbClr val="FF0000"/>
                </a:solidFill>
              </a:rPr>
              <a:t>(See red region in figure X)</a:t>
            </a:r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00" dirty="0"/>
              <a:t>Since RTC+B, roughly 44% of all PTP bids submitted go unawarded.</a:t>
            </a:r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00" dirty="0"/>
              <a:t>Rising submission volumes increase the risk of late DAM solution posting and DAM abort scenarios, undermining market certainty and efficient operations.</a:t>
            </a:r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300" dirty="0"/>
              <a:t>The IMM has recommended a PTP bid fee since the 2020 State of the Market report.</a:t>
            </a:r>
          </a:p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58164FE-C93E-4E4D-9583-1DA312BEC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8600" y="6356350"/>
            <a:ext cx="533400" cy="365125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BCDE79FB-97BA-492B-8D57-F1373F9ADA95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6F1ABD57-F113-BBA9-A93B-D7ECA56E98B0}"/>
              </a:ext>
            </a:extLst>
          </p:cNvPr>
          <p:cNvGrpSpPr/>
          <p:nvPr/>
        </p:nvGrpSpPr>
        <p:grpSpPr>
          <a:xfrm>
            <a:off x="7052719" y="1021974"/>
            <a:ext cx="4937760" cy="1828800"/>
            <a:chOff x="7041833" y="1676400"/>
            <a:chExt cx="4937760" cy="1828800"/>
          </a:xfrm>
        </p:grpSpPr>
        <p:sp>
          <p:nvSpPr>
            <p:cNvPr id="56" name="Text 8">
              <a:extLst>
                <a:ext uri="{FF2B5EF4-FFF2-40B4-BE49-F238E27FC236}">
                  <a16:creationId xmlns:a16="http://schemas.microsoft.com/office/drawing/2014/main" id="{46D499F9-F773-DFA7-FC5A-A03FD6305AAF}"/>
                </a:ext>
              </a:extLst>
            </p:cNvPr>
            <p:cNvSpPr/>
            <p:nvPr/>
          </p:nvSpPr>
          <p:spPr>
            <a:xfrm>
              <a:off x="7041833" y="1676400"/>
              <a:ext cx="4937760" cy="3200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b="1">
                  <a:solidFill>
                    <a:srgbClr val="171A1C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DAM PTP Bid Volume Since RTC+B</a:t>
              </a:r>
              <a:endParaRPr lang="en-US" sz="1400"/>
            </a:p>
          </p:txBody>
        </p:sp>
        <p:sp>
          <p:nvSpPr>
            <p:cNvPr id="58" name="Shape 9">
              <a:extLst>
                <a:ext uri="{FF2B5EF4-FFF2-40B4-BE49-F238E27FC236}">
                  <a16:creationId xmlns:a16="http://schemas.microsoft.com/office/drawing/2014/main" id="{56E61C0A-CA78-245C-7D81-016F91D3BAF6}"/>
                </a:ext>
              </a:extLst>
            </p:cNvPr>
            <p:cNvSpPr/>
            <p:nvPr/>
          </p:nvSpPr>
          <p:spPr>
            <a:xfrm>
              <a:off x="7041833" y="2087880"/>
              <a:ext cx="1572768" cy="141732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DDE3E8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Shape 10">
              <a:extLst>
                <a:ext uri="{FF2B5EF4-FFF2-40B4-BE49-F238E27FC236}">
                  <a16:creationId xmlns:a16="http://schemas.microsoft.com/office/drawing/2014/main" id="{5FC9A912-998B-827A-92AC-732BDF009FE7}"/>
                </a:ext>
              </a:extLst>
            </p:cNvPr>
            <p:cNvSpPr/>
            <p:nvPr/>
          </p:nvSpPr>
          <p:spPr>
            <a:xfrm>
              <a:off x="7041833" y="2087880"/>
              <a:ext cx="1572768" cy="54864"/>
            </a:xfrm>
            <a:prstGeom prst="rect">
              <a:avLst/>
            </a:prstGeom>
            <a:solidFill>
              <a:schemeClr val="accent1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Text 11">
              <a:extLst>
                <a:ext uri="{FF2B5EF4-FFF2-40B4-BE49-F238E27FC236}">
                  <a16:creationId xmlns:a16="http://schemas.microsoft.com/office/drawing/2014/main" id="{2A392753-483D-F3F2-715F-7A8C18E5E0C2}"/>
                </a:ext>
              </a:extLst>
            </p:cNvPr>
            <p:cNvSpPr/>
            <p:nvPr/>
          </p:nvSpPr>
          <p:spPr>
            <a:xfrm>
              <a:off x="7041833" y="2215896"/>
              <a:ext cx="1572768" cy="79552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800" b="1">
                  <a:solidFill>
                    <a:schemeClr val="accent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206,214</a:t>
              </a:r>
              <a:endParaRPr lang="en-US" sz="2800">
                <a:solidFill>
                  <a:schemeClr val="accent1"/>
                </a:solidFill>
              </a:endParaRPr>
            </a:p>
          </p:txBody>
        </p:sp>
        <p:sp>
          <p:nvSpPr>
            <p:cNvPr id="64" name="Text 12">
              <a:extLst>
                <a:ext uri="{FF2B5EF4-FFF2-40B4-BE49-F238E27FC236}">
                  <a16:creationId xmlns:a16="http://schemas.microsoft.com/office/drawing/2014/main" id="{ABF5834E-AB81-7F72-56D0-8EC831D3E148}"/>
                </a:ext>
              </a:extLst>
            </p:cNvPr>
            <p:cNvSpPr/>
            <p:nvPr/>
          </p:nvSpPr>
          <p:spPr>
            <a:xfrm>
              <a:off x="7133273" y="2993136"/>
              <a:ext cx="1389888" cy="43891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buNone/>
              </a:pPr>
              <a:r>
                <a:rPr lang="en-US" sz="1100">
                  <a:solidFill>
                    <a:srgbClr val="555D66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avg. PTP bids</a:t>
              </a:r>
              <a:endParaRPr lang="en-US" sz="1100"/>
            </a:p>
            <a:p>
              <a:pPr marL="0" indent="0" algn="ctr">
                <a:buNone/>
              </a:pPr>
              <a:r>
                <a:rPr lang="en-US" sz="1100">
                  <a:solidFill>
                    <a:srgbClr val="555D66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per DAM run</a:t>
              </a:r>
              <a:endParaRPr lang="en-US" sz="1100"/>
            </a:p>
          </p:txBody>
        </p:sp>
        <p:sp>
          <p:nvSpPr>
            <p:cNvPr id="66" name="Shape 13">
              <a:extLst>
                <a:ext uri="{FF2B5EF4-FFF2-40B4-BE49-F238E27FC236}">
                  <a16:creationId xmlns:a16="http://schemas.microsoft.com/office/drawing/2014/main" id="{D526C067-783C-5113-0305-C36A84D6543E}"/>
                </a:ext>
              </a:extLst>
            </p:cNvPr>
            <p:cNvSpPr/>
            <p:nvPr/>
          </p:nvSpPr>
          <p:spPr>
            <a:xfrm>
              <a:off x="8724329" y="2087880"/>
              <a:ext cx="1572768" cy="141732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DDE3E8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Shape 14">
              <a:extLst>
                <a:ext uri="{FF2B5EF4-FFF2-40B4-BE49-F238E27FC236}">
                  <a16:creationId xmlns:a16="http://schemas.microsoft.com/office/drawing/2014/main" id="{967FB4D1-A4E4-531E-599F-265A0A286247}"/>
                </a:ext>
              </a:extLst>
            </p:cNvPr>
            <p:cNvSpPr/>
            <p:nvPr/>
          </p:nvSpPr>
          <p:spPr>
            <a:xfrm>
              <a:off x="8724329" y="2087880"/>
              <a:ext cx="1572768" cy="54864"/>
            </a:xfrm>
            <a:prstGeom prst="rect">
              <a:avLst/>
            </a:prstGeom>
            <a:solidFill>
              <a:srgbClr val="FF8200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Text 15">
              <a:extLst>
                <a:ext uri="{FF2B5EF4-FFF2-40B4-BE49-F238E27FC236}">
                  <a16:creationId xmlns:a16="http://schemas.microsoft.com/office/drawing/2014/main" id="{AD147DAB-560B-AA48-F601-E9E32279D7FE}"/>
                </a:ext>
              </a:extLst>
            </p:cNvPr>
            <p:cNvSpPr/>
            <p:nvPr/>
          </p:nvSpPr>
          <p:spPr>
            <a:xfrm>
              <a:off x="8724329" y="2215896"/>
              <a:ext cx="1572768" cy="79552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800" b="1">
                  <a:solidFill>
                    <a:srgbClr val="FF8200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56%</a:t>
              </a:r>
              <a:endParaRPr lang="en-US" sz="2800">
                <a:solidFill>
                  <a:srgbClr val="FF8200"/>
                </a:solidFill>
              </a:endParaRPr>
            </a:p>
          </p:txBody>
        </p:sp>
        <p:sp>
          <p:nvSpPr>
            <p:cNvPr id="72" name="Text 16">
              <a:extLst>
                <a:ext uri="{FF2B5EF4-FFF2-40B4-BE49-F238E27FC236}">
                  <a16:creationId xmlns:a16="http://schemas.microsoft.com/office/drawing/2014/main" id="{4B0027ED-8F76-95A6-D080-171AFFD4D07B}"/>
                </a:ext>
              </a:extLst>
            </p:cNvPr>
            <p:cNvSpPr/>
            <p:nvPr/>
          </p:nvSpPr>
          <p:spPr>
            <a:xfrm>
              <a:off x="8815769" y="2993136"/>
              <a:ext cx="1389888" cy="43891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buNone/>
              </a:pPr>
              <a:r>
                <a:rPr lang="en-US" sz="1100">
                  <a:solidFill>
                    <a:srgbClr val="555D66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of DAM runs exceed</a:t>
              </a:r>
              <a:endParaRPr lang="en-US" sz="1100"/>
            </a:p>
            <a:p>
              <a:pPr marL="0" indent="0" algn="ctr">
                <a:buNone/>
              </a:pPr>
              <a:r>
                <a:rPr lang="en-US" sz="1100">
                  <a:solidFill>
                    <a:srgbClr val="555D66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200,000 PTP bids</a:t>
              </a:r>
              <a:endParaRPr lang="en-US" sz="1100"/>
            </a:p>
          </p:txBody>
        </p:sp>
        <p:sp>
          <p:nvSpPr>
            <p:cNvPr id="74" name="Shape 17">
              <a:extLst>
                <a:ext uri="{FF2B5EF4-FFF2-40B4-BE49-F238E27FC236}">
                  <a16:creationId xmlns:a16="http://schemas.microsoft.com/office/drawing/2014/main" id="{323A4AF0-0FFA-2282-12FD-9871C5DDBC6F}"/>
                </a:ext>
              </a:extLst>
            </p:cNvPr>
            <p:cNvSpPr/>
            <p:nvPr/>
          </p:nvSpPr>
          <p:spPr>
            <a:xfrm>
              <a:off x="10406825" y="2087880"/>
              <a:ext cx="1572768" cy="141732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DDE3E8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Shape 18">
              <a:extLst>
                <a:ext uri="{FF2B5EF4-FFF2-40B4-BE49-F238E27FC236}">
                  <a16:creationId xmlns:a16="http://schemas.microsoft.com/office/drawing/2014/main" id="{DDA05294-3DEA-9126-4EE5-9863D9E60FF7}"/>
                </a:ext>
              </a:extLst>
            </p:cNvPr>
            <p:cNvSpPr/>
            <p:nvPr/>
          </p:nvSpPr>
          <p:spPr>
            <a:xfrm>
              <a:off x="10406825" y="2087880"/>
              <a:ext cx="1572768" cy="54864"/>
            </a:xfrm>
            <a:prstGeom prst="rect">
              <a:avLst/>
            </a:prstGeom>
            <a:solidFill>
              <a:schemeClr val="accent2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Text 19">
              <a:extLst>
                <a:ext uri="{FF2B5EF4-FFF2-40B4-BE49-F238E27FC236}">
                  <a16:creationId xmlns:a16="http://schemas.microsoft.com/office/drawing/2014/main" id="{19A467FC-0C70-F389-B179-DCDB71054CDA}"/>
                </a:ext>
              </a:extLst>
            </p:cNvPr>
            <p:cNvSpPr/>
            <p:nvPr/>
          </p:nvSpPr>
          <p:spPr>
            <a:xfrm>
              <a:off x="10406825" y="2215896"/>
              <a:ext cx="1572768" cy="79552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800" b="1">
                  <a:solidFill>
                    <a:schemeClr val="accent2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44%</a:t>
              </a:r>
              <a:endParaRPr lang="en-US" sz="2800">
                <a:solidFill>
                  <a:schemeClr val="accent2"/>
                </a:solidFill>
              </a:endParaRPr>
            </a:p>
          </p:txBody>
        </p:sp>
        <p:sp>
          <p:nvSpPr>
            <p:cNvPr id="80" name="Text 20">
              <a:extLst>
                <a:ext uri="{FF2B5EF4-FFF2-40B4-BE49-F238E27FC236}">
                  <a16:creationId xmlns:a16="http://schemas.microsoft.com/office/drawing/2014/main" id="{BB2FA903-8441-3BCA-6B35-123DD4BA2AF2}"/>
                </a:ext>
              </a:extLst>
            </p:cNvPr>
            <p:cNvSpPr/>
            <p:nvPr/>
          </p:nvSpPr>
          <p:spPr>
            <a:xfrm>
              <a:off x="10498265" y="2993136"/>
              <a:ext cx="1389888" cy="43891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buNone/>
              </a:pPr>
              <a:r>
                <a:rPr lang="en-US" sz="1100">
                  <a:solidFill>
                    <a:srgbClr val="555D66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of PTP bids submitted</a:t>
              </a:r>
              <a:endParaRPr lang="en-US" sz="1100"/>
            </a:p>
            <a:p>
              <a:pPr marL="0" indent="0" algn="ctr">
                <a:buNone/>
              </a:pPr>
              <a:r>
                <a:rPr lang="en-US" sz="1100">
                  <a:solidFill>
                    <a:srgbClr val="555D66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go unawarded</a:t>
              </a:r>
              <a:endParaRPr lang="en-US" sz="1100"/>
            </a:p>
          </p:txBody>
        </p:sp>
      </p:grp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0BA8AEC2-7978-58E0-6A1A-D0ED29A5A1D2}"/>
              </a:ext>
            </a:extLst>
          </p:cNvPr>
          <p:cNvSpPr txBox="1">
            <a:spLocks/>
          </p:cNvSpPr>
          <p:nvPr/>
        </p:nvSpPr>
        <p:spPr>
          <a:xfrm>
            <a:off x="223295" y="3905869"/>
            <a:ext cx="6719697" cy="1741005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t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  <a:buSzPct val="100000"/>
            </a:pPr>
            <a:r>
              <a:rPr lang="en-US" sz="2900" dirty="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br>
              <a:rPr lang="en-US" sz="400" b="1" dirty="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3400" b="1" dirty="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6000" b="1" dirty="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NPRR1343 status</a:t>
            </a:r>
            <a:endParaRPr lang="en-US" sz="6000" dirty="0">
              <a:solidFill>
                <a:srgbClr val="555D66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4000" dirty="0">
                <a:solidFill>
                  <a:srgbClr val="555D66"/>
                </a:solidFill>
                <a:latin typeface="Arial"/>
                <a:ea typeface="Arial" pitchFamily="34" charset="-122"/>
                <a:cs typeface="Arial"/>
              </a:rPr>
              <a:t>Proposes a modifiable per-bid fee on inefficient hourly PTP Obligation bids in the DAM.</a:t>
            </a:r>
            <a:endParaRPr lang="en-US" sz="4000" dirty="0">
              <a:solidFill>
                <a:srgbClr val="555D66"/>
              </a:solidFill>
              <a:cs typeface="Arial"/>
            </a:endParaRPr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4000" dirty="0">
                <a:solidFill>
                  <a:srgbClr val="555D66"/>
                </a:solidFill>
                <a:latin typeface="Arial"/>
                <a:ea typeface="Arial" pitchFamily="34" charset="-122"/>
                <a:cs typeface="Arial"/>
              </a:rPr>
              <a:t>Unawarded PTP Obligation bids targeted by the fee are deemed inefficient based on their bid price being significantly below the market clearing price of the path.</a:t>
            </a:r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4000" dirty="0">
                <a:solidFill>
                  <a:srgbClr val="555D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Fee rate, thresholds, and “safe harbor” percentile to be endorsed by WMS and approved by TAC, communicated to Market Participants in advance of the DAM run they affect.</a:t>
            </a:r>
            <a:endParaRPr lang="en-US" sz="40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4000" dirty="0">
                <a:solidFill>
                  <a:srgbClr val="555D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Fee revenue is included in the DAM Congestion Rent calculation (Section 7.9.3.1).</a:t>
            </a:r>
          </a:p>
          <a:p>
            <a:pPr>
              <a:spcAft>
                <a:spcPts val="1000"/>
              </a:spcAft>
              <a:buSzPct val="100000"/>
            </a:pPr>
            <a:endParaRPr lang="en-US" sz="400" dirty="0">
              <a:solidFill>
                <a:srgbClr val="555D66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7A84BA2-4C62-364B-90DD-3EA7BD846049}"/>
              </a:ext>
            </a:extLst>
          </p:cNvPr>
          <p:cNvSpPr/>
          <p:nvPr/>
        </p:nvSpPr>
        <p:spPr>
          <a:xfrm>
            <a:off x="9453282" y="3254856"/>
            <a:ext cx="2386853" cy="746315"/>
          </a:xfrm>
          <a:prstGeom prst="rect">
            <a:avLst/>
          </a:prstGeom>
          <a:solidFill>
            <a:srgbClr val="FF0000">
              <a:alpha val="20000"/>
            </a:srgb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3C2CF38-6EF5-8A35-34B5-355DD2894E98}"/>
              </a:ext>
            </a:extLst>
          </p:cNvPr>
          <p:cNvSpPr txBox="1">
            <a:spLocks/>
          </p:cNvSpPr>
          <p:nvPr/>
        </p:nvSpPr>
        <p:spPr>
          <a:xfrm>
            <a:off x="495301" y="5747658"/>
            <a:ext cx="11163300" cy="608692"/>
          </a:xfrm>
          <a:prstGeom prst="foldedCorner">
            <a:avLst>
              <a:gd name="adj" fmla="val 8542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/>
              <a:t>Key Takeaway: </a:t>
            </a:r>
            <a:r>
              <a:rPr lang="en-US" sz="1500" b="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modifiable, targeted bid fee encourages more efficient PTP bidding, easing DAM execution strain without discouraging bids that carry useful price signals.</a:t>
            </a:r>
            <a:endParaRPr lang="en-US" sz="1500" b="0"/>
          </a:p>
        </p:txBody>
      </p:sp>
    </p:spTree>
    <p:extLst>
      <p:ext uri="{BB962C8B-B14F-4D97-AF65-F5344CB8AC3E}">
        <p14:creationId xmlns:p14="http://schemas.microsoft.com/office/powerpoint/2010/main" val="2387109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27">
            <a:extLst>
              <a:ext uri="{FF2B5EF4-FFF2-40B4-BE49-F238E27FC236}">
                <a16:creationId xmlns:a16="http://schemas.microsoft.com/office/drawing/2014/main" id="{7360CF10-80B4-DC30-E9D5-1F5AF3C1B978}"/>
              </a:ext>
            </a:extLst>
          </p:cNvPr>
          <p:cNvSpPr/>
          <p:nvPr/>
        </p:nvSpPr>
        <p:spPr>
          <a:xfrm>
            <a:off x="495296" y="3567731"/>
            <a:ext cx="99611" cy="942001"/>
          </a:xfrm>
          <a:prstGeom prst="rect">
            <a:avLst/>
          </a:prstGeom>
          <a:solidFill>
            <a:schemeClr val="accent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7" name="Shape 28">
            <a:extLst>
              <a:ext uri="{FF2B5EF4-FFF2-40B4-BE49-F238E27FC236}">
                <a16:creationId xmlns:a16="http://schemas.microsoft.com/office/drawing/2014/main" id="{D48A2074-97BD-E11A-A81B-923F739D1957}"/>
              </a:ext>
            </a:extLst>
          </p:cNvPr>
          <p:cNvSpPr/>
          <p:nvPr/>
        </p:nvSpPr>
        <p:spPr>
          <a:xfrm>
            <a:off x="594907" y="3567731"/>
            <a:ext cx="5932381" cy="942001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Option 3: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Only inefficient bids are assessed a bid fee, excluding those placed at a price that would historically clear.</a:t>
            </a:r>
          </a:p>
        </p:txBody>
      </p:sp>
      <p:sp>
        <p:nvSpPr>
          <p:cNvPr id="41" name="Shape 27">
            <a:extLst>
              <a:ext uri="{FF2B5EF4-FFF2-40B4-BE49-F238E27FC236}">
                <a16:creationId xmlns:a16="http://schemas.microsoft.com/office/drawing/2014/main" id="{FDF09A80-9B21-6F4F-D4EE-DBA15A491640}"/>
              </a:ext>
            </a:extLst>
          </p:cNvPr>
          <p:cNvSpPr/>
          <p:nvPr/>
        </p:nvSpPr>
        <p:spPr>
          <a:xfrm>
            <a:off x="495296" y="2191502"/>
            <a:ext cx="99611" cy="1237498"/>
          </a:xfrm>
          <a:prstGeom prst="rect">
            <a:avLst/>
          </a:prstGeom>
          <a:solidFill>
            <a:schemeClr val="accent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3" name="Shape 28">
            <a:extLst>
              <a:ext uri="{FF2B5EF4-FFF2-40B4-BE49-F238E27FC236}">
                <a16:creationId xmlns:a16="http://schemas.microsoft.com/office/drawing/2014/main" id="{75984E9D-60FC-3655-F095-69BD135D726C}"/>
              </a:ext>
            </a:extLst>
          </p:cNvPr>
          <p:cNvSpPr/>
          <p:nvPr/>
        </p:nvSpPr>
        <p:spPr>
          <a:xfrm>
            <a:off x="594907" y="2191502"/>
            <a:ext cx="5932381" cy="123749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Option 2: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Only inefficient bids are assessed a bid fee.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efficiency of a PTP will be determined by the bid price compared to the clearing price of the path it is placed on.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2E6BCD8-4F37-FB5C-958C-F1C7A0C399AE}"/>
              </a:ext>
            </a:extLst>
          </p:cNvPr>
          <p:cNvGrpSpPr/>
          <p:nvPr/>
        </p:nvGrpSpPr>
        <p:grpSpPr>
          <a:xfrm>
            <a:off x="509456" y="1371600"/>
            <a:ext cx="6017833" cy="652795"/>
            <a:chOff x="6686818" y="1325880"/>
            <a:chExt cx="4971782" cy="713232"/>
          </a:xfrm>
        </p:grpSpPr>
        <p:sp>
          <p:nvSpPr>
            <p:cNvPr id="28" name="Shape 27">
              <a:extLst>
                <a:ext uri="{FF2B5EF4-FFF2-40B4-BE49-F238E27FC236}">
                  <a16:creationId xmlns:a16="http://schemas.microsoft.com/office/drawing/2014/main" id="{4B3BA005-BAE7-B046-8796-1675FBFC940A}"/>
                </a:ext>
              </a:extLst>
            </p:cNvPr>
            <p:cNvSpPr/>
            <p:nvPr/>
          </p:nvSpPr>
          <p:spPr>
            <a:xfrm>
              <a:off x="6686818" y="1325880"/>
              <a:ext cx="82296" cy="713232"/>
            </a:xfrm>
            <a:prstGeom prst="rect">
              <a:avLst/>
            </a:prstGeom>
            <a:solidFill>
              <a:srgbClr val="0097A9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Shape 28">
              <a:extLst>
                <a:ext uri="{FF2B5EF4-FFF2-40B4-BE49-F238E27FC236}">
                  <a16:creationId xmlns:a16="http://schemas.microsoft.com/office/drawing/2014/main" id="{6D90E3D1-2AE7-3251-7A6B-4AE62186F6F9}"/>
                </a:ext>
              </a:extLst>
            </p:cNvPr>
            <p:cNvSpPr/>
            <p:nvPr/>
          </p:nvSpPr>
          <p:spPr>
            <a:xfrm>
              <a:off x="6757416" y="1325880"/>
              <a:ext cx="4901184" cy="71323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DDE3E8"/>
              </a:solidFill>
              <a:prstDash val="solid"/>
            </a:ln>
          </p:spPr>
          <p:txBody>
            <a:bodyPr/>
            <a:lstStyle/>
            <a:p>
              <a:r>
                <a:rPr lang="en-US" sz="2000" b="1"/>
                <a:t>Option 1: </a:t>
              </a:r>
            </a:p>
            <a:p>
              <a:r>
                <a:rPr lang="en-US" sz="1600"/>
                <a:t>All PTPs are assessed a bid fee.</a:t>
              </a:r>
            </a:p>
          </p:txBody>
        </p:sp>
      </p:grp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5F420E3-0D23-19F7-74C9-903575318E57}"/>
              </a:ext>
            </a:extLst>
          </p:cNvPr>
          <p:cNvSpPr txBox="1">
            <a:spLocks/>
          </p:cNvSpPr>
          <p:nvPr/>
        </p:nvSpPr>
        <p:spPr>
          <a:xfrm>
            <a:off x="495301" y="5747658"/>
            <a:ext cx="11163300" cy="608692"/>
          </a:xfrm>
          <a:prstGeom prst="foldedCorner">
            <a:avLst>
              <a:gd name="adj" fmla="val 8542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/>
              <a:t>Key Takeaway: </a:t>
            </a:r>
            <a:r>
              <a:rPr lang="en-US" sz="1500" b="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Option 3: A fee only on inefficient bids was favored by CMWG stakeholders and the IMM. It targets inefficient bidding while giving stability to participants.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EFD306-916E-CB1B-8048-8B1B484D9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Options Considered &amp; Defining an Inefficient Bid</a:t>
            </a:r>
            <a:br>
              <a:rPr lang="en-US" dirty="0"/>
            </a:b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81E145-E88D-5B43-DDC2-02986A5A4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3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F980EF1-043B-73C7-67BC-9013CC051CB3}"/>
              </a:ext>
            </a:extLst>
          </p:cNvPr>
          <p:cNvGrpSpPr/>
          <p:nvPr/>
        </p:nvGrpSpPr>
        <p:grpSpPr>
          <a:xfrm>
            <a:off x="6991586" y="1108843"/>
            <a:ext cx="4562429" cy="3269513"/>
            <a:chOff x="6720840" y="764336"/>
            <a:chExt cx="4966361" cy="3734512"/>
          </a:xfrm>
        </p:grpSpPr>
        <p:sp>
          <p:nvSpPr>
            <p:cNvPr id="11" name="Text 16">
              <a:extLst>
                <a:ext uri="{FF2B5EF4-FFF2-40B4-BE49-F238E27FC236}">
                  <a16:creationId xmlns:a16="http://schemas.microsoft.com/office/drawing/2014/main" id="{CFDA56F7-1583-F87C-D0B6-2A9F301C8549}"/>
                </a:ext>
              </a:extLst>
            </p:cNvPr>
            <p:cNvSpPr/>
            <p:nvPr/>
          </p:nvSpPr>
          <p:spPr>
            <a:xfrm>
              <a:off x="6720840" y="764336"/>
              <a:ext cx="4966361" cy="68369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b="1">
                  <a:solidFill>
                    <a:srgbClr val="171A1C"/>
                  </a:solidFill>
                  <a:latin typeface="Arial"/>
                  <a:ea typeface="Arial" pitchFamily="34" charset="-122"/>
                  <a:cs typeface="Arial"/>
                </a:rPr>
                <a:t>For Option 2 and 3</a:t>
              </a:r>
              <a:endParaRPr lang="en-US">
                <a:solidFill>
                  <a:srgbClr val="000000"/>
                </a:solidFill>
                <a:latin typeface="Arial"/>
                <a:ea typeface="Arial" pitchFamily="34" charset="-122"/>
                <a:cs typeface="Arial"/>
              </a:endParaRPr>
            </a:p>
            <a:p>
              <a:r>
                <a:rPr lang="en-US" sz="1500" b="1">
                  <a:solidFill>
                    <a:srgbClr val="171A1C"/>
                  </a:solidFill>
                  <a:latin typeface="Arial"/>
                  <a:ea typeface="Arial" pitchFamily="34" charset="-122"/>
                  <a:cs typeface="Arial"/>
                </a:rPr>
                <a:t>A bid is “inefficient” if any of the following apply:</a:t>
              </a:r>
              <a:endParaRPr lang="en-US" sz="1500">
                <a:latin typeface="Arial"/>
                <a:cs typeface="Arial"/>
              </a:endParaRPr>
            </a:p>
          </p:txBody>
        </p:sp>
        <p:sp>
          <p:nvSpPr>
            <p:cNvPr id="12" name="Shape 17">
              <a:extLst>
                <a:ext uri="{FF2B5EF4-FFF2-40B4-BE49-F238E27FC236}">
                  <a16:creationId xmlns:a16="http://schemas.microsoft.com/office/drawing/2014/main" id="{188DD13F-C22D-8E65-F5B2-2B9C0DF40B0B}"/>
                </a:ext>
              </a:extLst>
            </p:cNvPr>
            <p:cNvSpPr/>
            <p:nvPr/>
          </p:nvSpPr>
          <p:spPr>
            <a:xfrm>
              <a:off x="6720840" y="1554480"/>
              <a:ext cx="384048" cy="384048"/>
            </a:xfrm>
            <a:prstGeom prst="rect">
              <a:avLst/>
            </a:prstGeom>
            <a:solidFill>
              <a:srgbClr val="005763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 18">
              <a:extLst>
                <a:ext uri="{FF2B5EF4-FFF2-40B4-BE49-F238E27FC236}">
                  <a16:creationId xmlns:a16="http://schemas.microsoft.com/office/drawing/2014/main" id="{B3865835-E6BA-820F-D0D8-A783364EBF25}"/>
                </a:ext>
              </a:extLst>
            </p:cNvPr>
            <p:cNvSpPr/>
            <p:nvPr/>
          </p:nvSpPr>
          <p:spPr>
            <a:xfrm>
              <a:off x="6720840" y="1554480"/>
              <a:ext cx="384048" cy="38404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500" b="1">
                  <a:solidFill>
                    <a:srgbClr val="FFFFFF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1</a:t>
              </a:r>
              <a:endParaRPr lang="en-US" sz="1500"/>
            </a:p>
          </p:txBody>
        </p:sp>
        <p:sp>
          <p:nvSpPr>
            <p:cNvPr id="14" name="Text 19">
              <a:extLst>
                <a:ext uri="{FF2B5EF4-FFF2-40B4-BE49-F238E27FC236}">
                  <a16:creationId xmlns:a16="http://schemas.microsoft.com/office/drawing/2014/main" id="{716E40D1-3078-F43F-B03D-7F5C29307520}"/>
                </a:ext>
              </a:extLst>
            </p:cNvPr>
            <p:cNvSpPr/>
            <p:nvPr/>
          </p:nvSpPr>
          <p:spPr>
            <a:xfrm>
              <a:off x="7242048" y="1527048"/>
              <a:ext cx="4434840" cy="8686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>
                <a:buNone/>
              </a:pPr>
              <a:r>
                <a:rPr lang="en-US" sz="1150" b="1">
                  <a:solidFill>
                    <a:srgbClr val="171A1C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Placed on a de-energized settlement point
</a:t>
              </a:r>
              <a:r>
                <a:rPr lang="en-US" sz="600">
                  <a:solidFill>
                    <a:srgbClr val="171A1C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  </a:t>
              </a:r>
              <a:endParaRPr lang="en-US" sz="600"/>
            </a:p>
            <a:p>
              <a:pPr marL="0" indent="0">
                <a:buNone/>
              </a:pPr>
              <a:r>
                <a:rPr lang="en-US" sz="1150">
                  <a:solidFill>
                    <a:srgbClr val="555D66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The source or sink Settlement Point is de-energized. No power may be injected or withdrawn at Settlement Points that are electrically isolated.</a:t>
              </a:r>
              <a:endParaRPr lang="en-US" sz="1150"/>
            </a:p>
          </p:txBody>
        </p:sp>
        <p:sp>
          <p:nvSpPr>
            <p:cNvPr id="15" name="Shape 20">
              <a:extLst>
                <a:ext uri="{FF2B5EF4-FFF2-40B4-BE49-F238E27FC236}">
                  <a16:creationId xmlns:a16="http://schemas.microsoft.com/office/drawing/2014/main" id="{25B7C04C-D210-7AB8-9C75-FD7ECED0D2AF}"/>
                </a:ext>
              </a:extLst>
            </p:cNvPr>
            <p:cNvSpPr/>
            <p:nvPr/>
          </p:nvSpPr>
          <p:spPr>
            <a:xfrm>
              <a:off x="6720840" y="2606040"/>
              <a:ext cx="384048" cy="384048"/>
            </a:xfrm>
            <a:prstGeom prst="rect">
              <a:avLst/>
            </a:prstGeom>
            <a:solidFill>
              <a:srgbClr val="005763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 21">
              <a:extLst>
                <a:ext uri="{FF2B5EF4-FFF2-40B4-BE49-F238E27FC236}">
                  <a16:creationId xmlns:a16="http://schemas.microsoft.com/office/drawing/2014/main" id="{AB22B444-BA60-568F-A200-72855529E4A4}"/>
                </a:ext>
              </a:extLst>
            </p:cNvPr>
            <p:cNvSpPr/>
            <p:nvPr/>
          </p:nvSpPr>
          <p:spPr>
            <a:xfrm>
              <a:off x="6720840" y="2606040"/>
              <a:ext cx="384048" cy="38404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500" b="1">
                  <a:solidFill>
                    <a:srgbClr val="FFFFFF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2</a:t>
              </a:r>
              <a:endParaRPr lang="en-US" sz="1500"/>
            </a:p>
          </p:txBody>
        </p:sp>
        <p:sp>
          <p:nvSpPr>
            <p:cNvPr id="17" name="Text 22">
              <a:extLst>
                <a:ext uri="{FF2B5EF4-FFF2-40B4-BE49-F238E27FC236}">
                  <a16:creationId xmlns:a16="http://schemas.microsoft.com/office/drawing/2014/main" id="{76E6BEC2-FA99-008C-FC15-E4793275D7BD}"/>
                </a:ext>
              </a:extLst>
            </p:cNvPr>
            <p:cNvSpPr/>
            <p:nvPr/>
          </p:nvSpPr>
          <p:spPr>
            <a:xfrm>
              <a:off x="7242048" y="2578608"/>
              <a:ext cx="4434840" cy="8686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>
                <a:buNone/>
              </a:pPr>
              <a:r>
                <a:rPr lang="en-US" sz="1150" b="1" dirty="0">
                  <a:solidFill>
                    <a:srgbClr val="171A1C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Placed between electrically similar settlement points
</a:t>
              </a:r>
              <a:r>
                <a:rPr lang="en-US" sz="600" b="1" dirty="0">
                  <a:solidFill>
                    <a:srgbClr val="171A1C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 </a:t>
              </a:r>
              <a:endParaRPr lang="en-US" sz="600" dirty="0"/>
            </a:p>
            <a:p>
              <a:pPr marL="0" indent="0">
                <a:buNone/>
              </a:pPr>
              <a:r>
                <a:rPr lang="en-US" sz="1150" dirty="0">
                  <a:solidFill>
                    <a:srgbClr val="555D66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The source and sink are Electrically Similar Settlement Points (ESSPs). Transmission elements are unlikely to bind between ESSPs, so there is no congestion to hedge against.</a:t>
              </a:r>
              <a:endParaRPr lang="en-US" sz="1150" dirty="0"/>
            </a:p>
          </p:txBody>
        </p:sp>
        <p:sp>
          <p:nvSpPr>
            <p:cNvPr id="18" name="Shape 23">
              <a:extLst>
                <a:ext uri="{FF2B5EF4-FFF2-40B4-BE49-F238E27FC236}">
                  <a16:creationId xmlns:a16="http://schemas.microsoft.com/office/drawing/2014/main" id="{1B1DD99E-48B5-624C-D3E8-9F8E4E5987BA}"/>
                </a:ext>
              </a:extLst>
            </p:cNvPr>
            <p:cNvSpPr/>
            <p:nvPr/>
          </p:nvSpPr>
          <p:spPr>
            <a:xfrm>
              <a:off x="6720840" y="3657600"/>
              <a:ext cx="384048" cy="384048"/>
            </a:xfrm>
            <a:prstGeom prst="rect">
              <a:avLst/>
            </a:prstGeom>
            <a:solidFill>
              <a:srgbClr val="005763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 24">
              <a:extLst>
                <a:ext uri="{FF2B5EF4-FFF2-40B4-BE49-F238E27FC236}">
                  <a16:creationId xmlns:a16="http://schemas.microsoft.com/office/drawing/2014/main" id="{F5B3DDAB-26E8-37F8-A3CC-08D8EEC902C7}"/>
                </a:ext>
              </a:extLst>
            </p:cNvPr>
            <p:cNvSpPr/>
            <p:nvPr/>
          </p:nvSpPr>
          <p:spPr>
            <a:xfrm>
              <a:off x="6720840" y="3657600"/>
              <a:ext cx="384048" cy="38404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500" b="1">
                  <a:solidFill>
                    <a:srgbClr val="FFFFFF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3</a:t>
              </a:r>
              <a:endParaRPr lang="en-US" sz="1500"/>
            </a:p>
          </p:txBody>
        </p:sp>
        <p:sp>
          <p:nvSpPr>
            <p:cNvPr id="20" name="Text 25">
              <a:extLst>
                <a:ext uri="{FF2B5EF4-FFF2-40B4-BE49-F238E27FC236}">
                  <a16:creationId xmlns:a16="http://schemas.microsoft.com/office/drawing/2014/main" id="{89AAC237-635A-6488-1CFA-73A1F02B76B9}"/>
                </a:ext>
              </a:extLst>
            </p:cNvPr>
            <p:cNvSpPr/>
            <p:nvPr/>
          </p:nvSpPr>
          <p:spPr>
            <a:xfrm>
              <a:off x="7242048" y="3630168"/>
              <a:ext cx="4434840" cy="8686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>
                <a:buNone/>
              </a:pPr>
              <a:r>
                <a:rPr lang="en-US" sz="1150" b="1">
                  <a:solidFill>
                    <a:srgbClr val="171A1C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Priced below the calculated PTP inefficient threshold
</a:t>
              </a:r>
              <a:r>
                <a:rPr lang="en-US" sz="600" b="1">
                  <a:solidFill>
                    <a:srgbClr val="171A1C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 </a:t>
              </a:r>
              <a:endParaRPr lang="en-US" sz="600"/>
            </a:p>
            <a:p>
              <a:pPr marL="0" indent="0">
                <a:buNone/>
              </a:pPr>
              <a:r>
                <a:rPr lang="en-US" sz="1150">
                  <a:solidFill>
                    <a:srgbClr val="555D66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The bid’s not-to-exceed price falls below two thresholds defined by an absolute ($) and relative (%) amount less than the path’s clearing price for the given hour.</a:t>
              </a:r>
              <a:endParaRPr lang="en-US" sz="1150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5E5295C9-B9DE-20F0-187C-3E8F179A4CCD}"/>
              </a:ext>
            </a:extLst>
          </p:cNvPr>
          <p:cNvSpPr txBox="1"/>
          <p:nvPr/>
        </p:nvSpPr>
        <p:spPr>
          <a:xfrm>
            <a:off x="495300" y="4620864"/>
            <a:ext cx="11163300" cy="73866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Stakeholders and the IMM raised concern that fees on all unawarded PTPs could deter nearly-awarded bids that provide useful price signals even when unawarded. </a:t>
            </a:r>
            <a:r>
              <a:rPr lang="en-US" sz="1400" dirty="0">
                <a:solidFill>
                  <a:schemeClr val="accent2"/>
                </a:solidFill>
                <a:latin typeface="Arial" pitchFamily="34" charset="0"/>
                <a:cs typeface="Arial" pitchFamily="34" charset="-120"/>
              </a:rPr>
              <a:t>Including a “safe harbor” gives market participants security that they will not be assessed a fee for circumstances outside of their control.</a:t>
            </a:r>
            <a:endParaRPr lang="en-US" sz="1400" dirty="0">
              <a:solidFill>
                <a:schemeClr val="accent2"/>
              </a:solidFill>
            </a:endParaRPr>
          </a:p>
        </p:txBody>
      </p:sp>
      <p:sp>
        <p:nvSpPr>
          <p:cNvPr id="3" name="Double Bracket 2">
            <a:extLst>
              <a:ext uri="{FF2B5EF4-FFF2-40B4-BE49-F238E27FC236}">
                <a16:creationId xmlns:a16="http://schemas.microsoft.com/office/drawing/2014/main" id="{A086D596-8726-42DE-8735-775EA3FC2D5F}"/>
              </a:ext>
            </a:extLst>
          </p:cNvPr>
          <p:cNvSpPr/>
          <p:nvPr/>
        </p:nvSpPr>
        <p:spPr>
          <a:xfrm>
            <a:off x="6808078" y="1106214"/>
            <a:ext cx="4882053" cy="3384330"/>
          </a:xfrm>
          <a:prstGeom prst="bracketPair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89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32814A-FFB1-B46D-3CF9-5E6265A90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4188698C-FDFA-4F4E-965F-2210A97545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2265666"/>
              </p:ext>
            </p:extLst>
          </p:nvPr>
        </p:nvGraphicFramePr>
        <p:xfrm>
          <a:off x="6683187" y="1110343"/>
          <a:ext cx="4975413" cy="44882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E851CDB-2BB1-1294-5D55-50C346DD0075}"/>
              </a:ext>
            </a:extLst>
          </p:cNvPr>
          <p:cNvSpPr txBox="1">
            <a:spLocks/>
          </p:cNvSpPr>
          <p:nvPr/>
        </p:nvSpPr>
        <p:spPr>
          <a:xfrm>
            <a:off x="495301" y="5747658"/>
            <a:ext cx="11163300" cy="608692"/>
          </a:xfrm>
          <a:prstGeom prst="foldedCorner">
            <a:avLst>
              <a:gd name="adj" fmla="val 8542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dirty="0"/>
              <a:t>Key Takeaway:</a:t>
            </a:r>
            <a:r>
              <a:rPr lang="en-US" sz="1500" b="0" dirty="0">
                <a:solidFill>
                  <a:srgbClr val="171A1C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1500" b="0" dirty="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Bids placed at invalid settlement points do not contribute to the market.</a:t>
            </a:r>
            <a:endParaRPr lang="en-US" sz="1500" b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E65159-D6C4-DF68-9B7E-D00C21B03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Defining an Inefficient Bid</a:t>
            </a:r>
            <a:br>
              <a:rPr lang="en-US" dirty="0"/>
            </a:b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97A795-53EF-55F4-FA89-7C61CF677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4</a:t>
            </a:fld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5DD30CB-2C82-CD5D-0DED-F48A72870C9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1" y="2004662"/>
            <a:ext cx="5600699" cy="2848676"/>
          </a:xfrm>
          <a:solidFill>
            <a:schemeClr val="bg2"/>
          </a:solidFill>
        </p:spPr>
        <p:txBody>
          <a:bodyPr/>
          <a:lstStyle/>
          <a:p>
            <a:r>
              <a:rPr lang="en-US" b="1" dirty="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Some bids are placed at invalid settlement points</a:t>
            </a:r>
            <a:endParaRPr lang="en-US" dirty="0"/>
          </a:p>
          <a:p>
            <a:r>
              <a:rPr lang="en-US" sz="600" dirty="0">
                <a:solidFill>
                  <a:srgbClr val="555D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en-US" dirty="0">
              <a:solidFill>
                <a:srgbClr val="555D66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555D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Bids placed at de-energized or electrically similar settlement points cannot be considered by DAM.</a:t>
            </a:r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555D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ERCOT posts the expected de-energized and electrically similar settlement points by 06:00.</a:t>
            </a:r>
          </a:p>
          <a:p>
            <a:pPr marL="177800" indent="-177800">
              <a:spcAft>
                <a:spcPts val="10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555D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Based on stakeholder feedback, bids placed at de-energized or electrically similar settlement points will only be considered inefficient if they appear in both the 06:00 posting and the DAM results.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C60BAC-F49A-9EB0-5C0A-F465877E4EC1}"/>
              </a:ext>
            </a:extLst>
          </p:cNvPr>
          <p:cNvSpPr txBox="1"/>
          <p:nvPr/>
        </p:nvSpPr>
        <p:spPr>
          <a:xfrm>
            <a:off x="7689604" y="2946491"/>
            <a:ext cx="200361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555D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5% of inefficient PTPs are placed at invalid settlement points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542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68D467-E686-3B37-4DE8-3466B21A2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2E03E3D-DA79-1F15-FD36-72FD3F56955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0481763"/>
              </p:ext>
            </p:extLst>
          </p:nvPr>
        </p:nvGraphicFramePr>
        <p:xfrm>
          <a:off x="495280" y="3428998"/>
          <a:ext cx="5600666" cy="2318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89FBF5EB-1FE1-D6E1-1EB4-D6682808AAF6}"/>
              </a:ext>
            </a:extLst>
          </p:cNvPr>
          <p:cNvGraphicFramePr>
            <a:graphicFrameLocks/>
          </p:cNvGraphicFramePr>
          <p:nvPr/>
        </p:nvGraphicFramePr>
        <p:xfrm>
          <a:off x="6095966" y="1120165"/>
          <a:ext cx="5562628" cy="23088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1FEE1D58-015F-98F0-0542-961CE6887A0D}"/>
              </a:ext>
            </a:extLst>
          </p:cNvPr>
          <p:cNvGraphicFramePr>
            <a:graphicFrameLocks/>
          </p:cNvGraphicFramePr>
          <p:nvPr/>
        </p:nvGraphicFramePr>
        <p:xfrm>
          <a:off x="6095973" y="3419174"/>
          <a:ext cx="5562621" cy="23383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3A47586-775E-BB2B-D77A-6A3358D121EF}"/>
              </a:ext>
            </a:extLst>
          </p:cNvPr>
          <p:cNvSpPr txBox="1">
            <a:spLocks/>
          </p:cNvSpPr>
          <p:nvPr/>
        </p:nvSpPr>
        <p:spPr>
          <a:xfrm>
            <a:off x="495301" y="5747658"/>
            <a:ext cx="11163300" cy="608692"/>
          </a:xfrm>
          <a:prstGeom prst="foldedCorner">
            <a:avLst>
              <a:gd name="adj" fmla="val 8542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dirty="0"/>
              <a:t>Key Takeaway:</a:t>
            </a:r>
            <a:r>
              <a:rPr lang="en-US" sz="1500" b="0" dirty="0">
                <a:solidFill>
                  <a:srgbClr val="171A1C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1500" b="0" dirty="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$1 absolute and a 20% relative thresholds protect near-misses while still targeting truly inefficient bids.</a:t>
            </a:r>
            <a:endParaRPr lang="en-US" sz="1500" b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D3A84B-A626-5B5B-DD10-74D7EE042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Defining an Inefficient Bid</a:t>
            </a:r>
            <a:br>
              <a:rPr lang="en-US" dirty="0"/>
            </a:b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A42CF6-1A68-BA64-392F-F8469C64F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5</a:t>
            </a:fld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877BBC-CE48-1922-7218-1B7C7D99E78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299" y="1110343"/>
            <a:ext cx="5600695" cy="2318656"/>
          </a:xfrm>
          <a:solidFill>
            <a:schemeClr val="bg2"/>
          </a:solidFill>
        </p:spPr>
        <p:txBody>
          <a:bodyPr/>
          <a:lstStyle/>
          <a:p>
            <a:r>
              <a:rPr lang="en-US" b="1" dirty="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PTP clearing price clusters near $0 and above $5</a:t>
            </a:r>
            <a:endParaRPr lang="en-US" dirty="0"/>
          </a:p>
          <a:p>
            <a:r>
              <a:rPr lang="en-US" sz="600" dirty="0">
                <a:solidFill>
                  <a:srgbClr val="555D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en-US" dirty="0">
              <a:solidFill>
                <a:srgbClr val="555D66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555D66"/>
                </a:solidFill>
                <a:latin typeface="Arial" pitchFamily="34" charset="0"/>
                <a:cs typeface="Arial" pitchFamily="34" charset="-120"/>
              </a:rPr>
              <a:t>The bid price of unawarded PTPs cluster either close to or far from the clearing price.</a:t>
            </a:r>
            <a:endParaRPr lang="en-US" dirty="0">
              <a:solidFill>
                <a:srgbClr val="555D66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555D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20% absolute threshold protects the many PTPs that clear above $5 from being considered inefficient.</a:t>
            </a:r>
          </a:p>
          <a:p>
            <a:pPr marL="177800" indent="-177800">
              <a:spcAft>
                <a:spcPts val="10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555D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$1 absolute threshold protects the many PTPs that clear near $0 from being considered inefficient.</a:t>
            </a:r>
          </a:p>
        </p:txBody>
      </p:sp>
    </p:spTree>
    <p:extLst>
      <p:ext uri="{BB962C8B-B14F-4D97-AF65-F5344CB8AC3E}">
        <p14:creationId xmlns:p14="http://schemas.microsoft.com/office/powerpoint/2010/main" val="2037573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C825E-B5B9-435B-E3BD-05726BDE2E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AB6097C-925B-4D50-8165-224585D7E7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8748977"/>
              </p:ext>
            </p:extLst>
          </p:nvPr>
        </p:nvGraphicFramePr>
        <p:xfrm>
          <a:off x="6705072" y="914400"/>
          <a:ext cx="4953527" cy="48332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8" name="Group 7">
            <a:extLst>
              <a:ext uri="{FF2B5EF4-FFF2-40B4-BE49-F238E27FC236}">
                <a16:creationId xmlns:a16="http://schemas.microsoft.com/office/drawing/2014/main" id="{AF0C83C5-CCD8-C233-68B5-667F0CF1DB84}"/>
              </a:ext>
            </a:extLst>
          </p:cNvPr>
          <p:cNvGrpSpPr/>
          <p:nvPr/>
        </p:nvGrpSpPr>
        <p:grpSpPr>
          <a:xfrm>
            <a:off x="448235" y="1167558"/>
            <a:ext cx="6364299" cy="2721583"/>
            <a:chOff x="448235" y="1167558"/>
            <a:chExt cx="6364299" cy="2721583"/>
          </a:xfrm>
        </p:grpSpPr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A7007115-5E11-AAD5-7D8B-93FB86A89BFD}"/>
                </a:ext>
              </a:extLst>
            </p:cNvPr>
            <p:cNvGrpSpPr/>
            <p:nvPr/>
          </p:nvGrpSpPr>
          <p:grpSpPr>
            <a:xfrm>
              <a:off x="448235" y="1167558"/>
              <a:ext cx="6364299" cy="2721583"/>
              <a:chOff x="448235" y="1167558"/>
              <a:chExt cx="6364299" cy="2721583"/>
            </a:xfrm>
          </p:grpSpPr>
          <p:grpSp>
            <p:nvGrpSpPr>
              <p:cNvPr id="173" name="Group 172">
                <a:extLst>
                  <a:ext uri="{FF2B5EF4-FFF2-40B4-BE49-F238E27FC236}">
                    <a16:creationId xmlns:a16="http://schemas.microsoft.com/office/drawing/2014/main" id="{C84B3B3A-E3F2-E784-BED6-F2DF71AE9454}"/>
                  </a:ext>
                </a:extLst>
              </p:cNvPr>
              <p:cNvGrpSpPr/>
              <p:nvPr/>
            </p:nvGrpSpPr>
            <p:grpSpPr>
              <a:xfrm>
                <a:off x="448235" y="1167558"/>
                <a:ext cx="6364299" cy="2721583"/>
                <a:chOff x="448235" y="1167558"/>
                <a:chExt cx="6364299" cy="2721583"/>
              </a:xfrm>
            </p:grpSpPr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B6185EA5-6AE3-3DD7-8E69-AE422C8C2A92}"/>
                    </a:ext>
                  </a:extLst>
                </p:cNvPr>
                <p:cNvGrpSpPr/>
                <p:nvPr/>
              </p:nvGrpSpPr>
              <p:grpSpPr>
                <a:xfrm>
                  <a:off x="448235" y="1167558"/>
                  <a:ext cx="6364299" cy="2721583"/>
                  <a:chOff x="448235" y="1167558"/>
                  <a:chExt cx="6364299" cy="2721583"/>
                </a:xfrm>
              </p:grpSpPr>
              <p:sp>
                <p:nvSpPr>
                  <p:cNvPr id="73" name="Text 20">
                    <a:extLst>
                      <a:ext uri="{FF2B5EF4-FFF2-40B4-BE49-F238E27FC236}">
                        <a16:creationId xmlns:a16="http://schemas.microsoft.com/office/drawing/2014/main" id="{6B98F09E-0CAC-E201-24DB-6A01D5979350}"/>
                      </a:ext>
                    </a:extLst>
                  </p:cNvPr>
                  <p:cNvSpPr/>
                  <p:nvPr/>
                </p:nvSpPr>
                <p:spPr>
                  <a:xfrm>
                    <a:off x="907670" y="3340501"/>
                    <a:ext cx="5399872" cy="548640"/>
                  </a:xfrm>
                  <a:prstGeom prst="rect">
                    <a:avLst/>
                  </a:prstGeom>
                  <a:noFill/>
                  <a:ln/>
                </p:spPr>
                <p:txBody>
                  <a:bodyPr wrap="square" lIns="0" tIns="0" rIns="0" bIns="0" rtlCol="0" anchor="ctr"/>
                  <a:lstStyle/>
                  <a:p>
                    <a:pPr marL="0" indent="0">
                      <a:buNone/>
                    </a:pPr>
                    <a:r>
                      <a:rPr lang="en-US" sz="1150" i="1">
                        <a:solidFill>
                          <a:srgbClr val="555D66"/>
                        </a:solidFill>
                        <a:latin typeface="Arial" pitchFamily="34" charset="0"/>
                        <a:ea typeface="Arial" pitchFamily="34" charset="-122"/>
                        <a:cs typeface="Arial" pitchFamily="34" charset="-120"/>
                      </a:rPr>
                      <a:t>A bid is inefficient only if it is below both thresholds; here, a bid price below the $8 relative price will be assessed a fee.</a:t>
                    </a:r>
                    <a:endParaRPr lang="en-US" sz="1150"/>
                  </a:p>
                </p:txBody>
              </p:sp>
              <p:grpSp>
                <p:nvGrpSpPr>
                  <p:cNvPr id="140" name="Group 139">
                    <a:extLst>
                      <a:ext uri="{FF2B5EF4-FFF2-40B4-BE49-F238E27FC236}">
                        <a16:creationId xmlns:a16="http://schemas.microsoft.com/office/drawing/2014/main" id="{2A7EDE9D-EA76-8B84-2F03-9BF7A73560CF}"/>
                      </a:ext>
                    </a:extLst>
                  </p:cNvPr>
                  <p:cNvGrpSpPr/>
                  <p:nvPr/>
                </p:nvGrpSpPr>
                <p:grpSpPr>
                  <a:xfrm>
                    <a:off x="448235" y="1167558"/>
                    <a:ext cx="6364299" cy="2204487"/>
                    <a:chOff x="448235" y="1167558"/>
                    <a:chExt cx="6364299" cy="2204487"/>
                  </a:xfrm>
                </p:grpSpPr>
                <p:sp>
                  <p:nvSpPr>
                    <p:cNvPr id="81" name="Shape 5">
                      <a:extLst>
                        <a:ext uri="{FF2B5EF4-FFF2-40B4-BE49-F238E27FC236}">
                          <a16:creationId xmlns:a16="http://schemas.microsoft.com/office/drawing/2014/main" id="{FD530D6E-141E-59AF-CBBF-73146AA56A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0139" y="1167558"/>
                      <a:ext cx="6196515" cy="2170002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12700">
                      <a:solidFill>
                        <a:srgbClr val="DDE3E8"/>
                      </a:solidFill>
                      <a:prstDash val="solid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3" name="Shape 6">
                      <a:extLst>
                        <a:ext uri="{FF2B5EF4-FFF2-40B4-BE49-F238E27FC236}">
                          <a16:creationId xmlns:a16="http://schemas.microsoft.com/office/drawing/2014/main" id="{83368145-000C-E624-88FC-77D55E6E6A2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0139" y="1167558"/>
                      <a:ext cx="84704" cy="2170002"/>
                    </a:xfrm>
                    <a:prstGeom prst="rect">
                      <a:avLst/>
                    </a:prstGeom>
                    <a:solidFill>
                      <a:srgbClr val="F58220"/>
                    </a:solidFill>
                    <a:ln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5" name="Text 7">
                      <a:extLst>
                        <a:ext uri="{FF2B5EF4-FFF2-40B4-BE49-F238E27FC236}">
                          <a16:creationId xmlns:a16="http://schemas.microsoft.com/office/drawing/2014/main" id="{2217DAF9-064A-BD17-6934-75FFA8320C8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61002" y="1167558"/>
                      <a:ext cx="5505752" cy="365760"/>
                    </a:xfrm>
                    <a:prstGeom prst="rect">
                      <a:avLst/>
                    </a:prstGeom>
                    <a:noFill/>
                    <a:ln/>
                  </p:spPr>
                  <p:txBody>
                    <a:bodyPr wrap="square" lIns="0" tIns="0" rIns="0" bIns="0" rtlCol="0" anchor="ctr"/>
                    <a:lstStyle/>
                    <a:p>
                      <a:pPr marL="0" indent="0">
                        <a:buNone/>
                      </a:pPr>
                      <a:r>
                        <a:rPr lang="en-US" sz="1500" b="1">
                          <a:solidFill>
                            <a:srgbClr val="171A1C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How a bid's efficiency is judged</a:t>
                      </a:r>
                      <a:endParaRPr lang="en-US" sz="1500"/>
                    </a:p>
                  </p:txBody>
                </p:sp>
                <p:sp>
                  <p:nvSpPr>
                    <p:cNvPr id="87" name="Text 8">
                      <a:extLst>
                        <a:ext uri="{FF2B5EF4-FFF2-40B4-BE49-F238E27FC236}">
                          <a16:creationId xmlns:a16="http://schemas.microsoft.com/office/drawing/2014/main" id="{7D184C78-C06E-D612-8803-48B4CB1AC86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6747" y="1459913"/>
                      <a:ext cx="5399872" cy="274320"/>
                    </a:xfrm>
                    <a:prstGeom prst="rect">
                      <a:avLst/>
                    </a:prstGeom>
                    <a:noFill/>
                    <a:ln/>
                  </p:spPr>
                  <p:txBody>
                    <a:bodyPr wrap="square" lIns="0" tIns="0" rIns="0" bIns="0" rtlCol="0" anchor="ctr"/>
                    <a:lstStyle/>
                    <a:p>
                      <a:pPr marL="0" indent="0">
                        <a:buNone/>
                      </a:pPr>
                      <a:r>
                        <a:rPr lang="en-US" sz="1200">
                          <a:solidFill>
                            <a:srgbClr val="555D66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Settlement Point A → Settlement Point B, delivery hour 10:00 AM</a:t>
                      </a:r>
                      <a:endParaRPr lang="en-US" sz="1200"/>
                    </a:p>
                  </p:txBody>
                </p:sp>
                <p:sp>
                  <p:nvSpPr>
                    <p:cNvPr id="89" name="Text 9">
                      <a:extLst>
                        <a:ext uri="{FF2B5EF4-FFF2-40B4-BE49-F238E27FC236}">
                          <a16:creationId xmlns:a16="http://schemas.microsoft.com/office/drawing/2014/main" id="{07B6A956-EABE-DF93-1B8A-2AE750C0CA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12552" y="1744089"/>
                      <a:ext cx="5399872" cy="274320"/>
                    </a:xfrm>
                    <a:prstGeom prst="rect">
                      <a:avLst/>
                    </a:prstGeom>
                    <a:noFill/>
                    <a:ln/>
                  </p:spPr>
                  <p:txBody>
                    <a:bodyPr wrap="square" lIns="0" tIns="0" rIns="0" bIns="0" rtlCol="0" anchor="ctr"/>
                    <a:lstStyle/>
                    <a:p>
                      <a:pPr algn="ctr"/>
                      <a:r>
                        <a:rPr lang="en-US" sz="1150" b="1">
                          <a:solidFill>
                            <a:srgbClr val="171A1C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Absolute threshold = $1   |   Relative threshold = 20%</a:t>
                      </a:r>
                      <a:endParaRPr lang="en-US" sz="1150"/>
                    </a:p>
                  </p:txBody>
                </p:sp>
                <p:sp>
                  <p:nvSpPr>
                    <p:cNvPr id="91" name="Shape 10">
                      <a:extLst>
                        <a:ext uri="{FF2B5EF4-FFF2-40B4-BE49-F238E27FC236}">
                          <a16:creationId xmlns:a16="http://schemas.microsoft.com/office/drawing/2014/main" id="{82254692-B619-2C90-1743-D08ABCEA7D7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94843" y="2713620"/>
                      <a:ext cx="1450553" cy="0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accent2"/>
                      </a:solidFill>
                      <a:prstDash val="solid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3" name="Text 12">
                      <a:extLst>
                        <a:ext uri="{FF2B5EF4-FFF2-40B4-BE49-F238E27FC236}">
                          <a16:creationId xmlns:a16="http://schemas.microsoft.com/office/drawing/2014/main" id="{0EABF7F5-4C48-E9E3-2C9D-9C50013288E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05229" y="2391158"/>
                      <a:ext cx="847039" cy="237744"/>
                    </a:xfrm>
                    <a:prstGeom prst="rect">
                      <a:avLst/>
                    </a:prstGeom>
                    <a:noFill/>
                    <a:ln/>
                  </p:spPr>
                  <p:txBody>
                    <a:bodyPr wrap="square" lIns="0" tIns="0" rIns="0" bIns="0" rtlCol="0" anchor="ctr"/>
                    <a:lstStyle/>
                    <a:p>
                      <a:pPr marL="0" indent="0" algn="ctr">
                        <a:buNone/>
                      </a:pPr>
                      <a:r>
                        <a:rPr lang="en-US" sz="1250" b="1" dirty="0">
                          <a:solidFill>
                            <a:srgbClr val="171A1C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$8</a:t>
                      </a:r>
                      <a:endParaRPr lang="en-US" sz="1250" dirty="0"/>
                    </a:p>
                  </p:txBody>
                </p:sp>
                <p:sp>
                  <p:nvSpPr>
                    <p:cNvPr id="95" name="Text 13">
                      <a:extLst>
                        <a:ext uri="{FF2B5EF4-FFF2-40B4-BE49-F238E27FC236}">
                          <a16:creationId xmlns:a16="http://schemas.microsoft.com/office/drawing/2014/main" id="{4D09D9CE-390A-CA6B-FA45-4992F190B3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99348" y="2111192"/>
                      <a:ext cx="1058798" cy="384048"/>
                    </a:xfrm>
                    <a:prstGeom prst="rect">
                      <a:avLst/>
                    </a:prstGeom>
                    <a:noFill/>
                    <a:ln/>
                  </p:spPr>
                  <p:txBody>
                    <a:bodyPr wrap="square" lIns="0" tIns="0" rIns="0" bIns="0" rtlCol="0" anchor="ctr"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555D66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Relative</a:t>
                      </a:r>
                      <a:endParaRPr lang="en-US" sz="950" dirty="0"/>
                    </a:p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555D66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threshold</a:t>
                      </a:r>
                      <a:endParaRPr lang="en-US" sz="950" dirty="0"/>
                    </a:p>
                  </p:txBody>
                </p:sp>
                <p:sp>
                  <p:nvSpPr>
                    <p:cNvPr id="97" name="Text 15">
                      <a:extLst>
                        <a:ext uri="{FF2B5EF4-FFF2-40B4-BE49-F238E27FC236}">
                          <a16:creationId xmlns:a16="http://schemas.microsoft.com/office/drawing/2014/main" id="{B81C6287-0276-3684-45BA-5B09D5D47C6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37036" y="2391158"/>
                      <a:ext cx="847039" cy="237744"/>
                    </a:xfrm>
                    <a:prstGeom prst="rect">
                      <a:avLst/>
                    </a:prstGeom>
                    <a:noFill/>
                    <a:ln/>
                  </p:spPr>
                  <p:txBody>
                    <a:bodyPr wrap="square" lIns="0" tIns="0" rIns="0" bIns="0" rtlCol="0" anchor="ctr"/>
                    <a:lstStyle/>
                    <a:p>
                      <a:pPr marL="0" indent="0" algn="ctr">
                        <a:buNone/>
                      </a:pPr>
                      <a:r>
                        <a:rPr lang="en-US" sz="1250" b="1">
                          <a:solidFill>
                            <a:srgbClr val="171A1C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$9</a:t>
                      </a:r>
                      <a:endParaRPr lang="en-US" sz="1250"/>
                    </a:p>
                  </p:txBody>
                </p:sp>
                <p:sp>
                  <p:nvSpPr>
                    <p:cNvPr id="99" name="Text 16">
                      <a:extLst>
                        <a:ext uri="{FF2B5EF4-FFF2-40B4-BE49-F238E27FC236}">
                          <a16:creationId xmlns:a16="http://schemas.microsoft.com/office/drawing/2014/main" id="{F8C36F35-2553-AB7F-221B-CE78CADAFC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631157" y="2111192"/>
                      <a:ext cx="1058798" cy="384048"/>
                    </a:xfrm>
                    <a:prstGeom prst="rect">
                      <a:avLst/>
                    </a:prstGeom>
                    <a:noFill/>
                    <a:ln/>
                  </p:spPr>
                  <p:txBody>
                    <a:bodyPr wrap="square" lIns="0" tIns="0" rIns="0" bIns="0" rtlCol="0" anchor="ctr"/>
                    <a:lstStyle/>
                    <a:p>
                      <a:pPr marL="0" indent="0" algn="ctr">
                        <a:buNone/>
                      </a:pPr>
                      <a:r>
                        <a:rPr lang="en-US" sz="950">
                          <a:solidFill>
                            <a:srgbClr val="555D66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Absolute</a:t>
                      </a:r>
                      <a:endParaRPr lang="en-US" sz="950"/>
                    </a:p>
                    <a:p>
                      <a:pPr marL="0" indent="0" algn="ctr">
                        <a:buNone/>
                      </a:pPr>
                      <a:r>
                        <a:rPr lang="en-US" sz="950">
                          <a:solidFill>
                            <a:srgbClr val="555D66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threshold</a:t>
                      </a:r>
                      <a:endParaRPr lang="en-US" sz="950"/>
                    </a:p>
                  </p:txBody>
                </p:sp>
                <p:sp>
                  <p:nvSpPr>
                    <p:cNvPr id="101" name="Text 18">
                      <a:extLst>
                        <a:ext uri="{FF2B5EF4-FFF2-40B4-BE49-F238E27FC236}">
                          <a16:creationId xmlns:a16="http://schemas.microsoft.com/office/drawing/2014/main" id="{861BA22F-980C-0FCE-9BC7-7E829956F3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59615" y="2391158"/>
                      <a:ext cx="847039" cy="237744"/>
                    </a:xfrm>
                    <a:prstGeom prst="rect">
                      <a:avLst/>
                    </a:prstGeom>
                    <a:noFill/>
                    <a:ln/>
                  </p:spPr>
                  <p:txBody>
                    <a:bodyPr wrap="square" lIns="0" tIns="0" rIns="0" bIns="0" rtlCol="0" anchor="ctr"/>
                    <a:lstStyle/>
                    <a:p>
                      <a:pPr marL="0" indent="0" algn="ctr">
                        <a:buNone/>
                      </a:pPr>
                      <a:r>
                        <a:rPr lang="en-US" sz="1250" b="1" dirty="0">
                          <a:solidFill>
                            <a:srgbClr val="171A1C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$10</a:t>
                      </a:r>
                      <a:endParaRPr lang="en-US" sz="1250" dirty="0"/>
                    </a:p>
                  </p:txBody>
                </p:sp>
                <p:sp>
                  <p:nvSpPr>
                    <p:cNvPr id="103" name="Shape 10">
                      <a:extLst>
                        <a:ext uri="{FF2B5EF4-FFF2-40B4-BE49-F238E27FC236}">
                          <a16:creationId xmlns:a16="http://schemas.microsoft.com/office/drawing/2014/main" id="{32BA4D59-32FE-C248-418D-D9F84CC0586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21309" y="2713620"/>
                      <a:ext cx="4259281" cy="0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  <a:prstDash val="solid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5" name="Text 12">
                      <a:extLst>
                        <a:ext uri="{FF2B5EF4-FFF2-40B4-BE49-F238E27FC236}">
                          <a16:creationId xmlns:a16="http://schemas.microsoft.com/office/drawing/2014/main" id="{7925618A-74BD-E20B-817A-A33221A487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4116" y="2853349"/>
                      <a:ext cx="847039" cy="237744"/>
                    </a:xfrm>
                    <a:prstGeom prst="rect">
                      <a:avLst/>
                    </a:prstGeom>
                    <a:noFill/>
                    <a:ln/>
                  </p:spPr>
                  <p:txBody>
                    <a:bodyPr wrap="square" lIns="0" tIns="0" rIns="0" bIns="0" rtlCol="0" anchor="ctr"/>
                    <a:lstStyle/>
                    <a:p>
                      <a:pPr marL="0" indent="0" algn="ctr">
                        <a:buNone/>
                      </a:pPr>
                      <a:r>
                        <a:rPr lang="en-US" sz="1250" b="1" dirty="0">
                          <a:solidFill>
                            <a:schemeClr val="accent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$7.50</a:t>
                      </a:r>
                      <a:endParaRPr lang="en-US" sz="1250" dirty="0">
                        <a:solidFill>
                          <a:schemeClr val="accent2"/>
                        </a:solidFill>
                      </a:endParaRPr>
                    </a:p>
                  </p:txBody>
                </p:sp>
                <p:sp>
                  <p:nvSpPr>
                    <p:cNvPr id="107" name="Text 13">
                      <a:extLst>
                        <a:ext uri="{FF2B5EF4-FFF2-40B4-BE49-F238E27FC236}">
                          <a16:creationId xmlns:a16="http://schemas.microsoft.com/office/drawing/2014/main" id="{BFD8447E-EE78-9175-B35A-F4BF3AD6D0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48235" y="2983518"/>
                      <a:ext cx="1058798" cy="384048"/>
                    </a:xfrm>
                    <a:prstGeom prst="rect">
                      <a:avLst/>
                    </a:prstGeom>
                    <a:noFill/>
                    <a:ln/>
                  </p:spPr>
                  <p:txBody>
                    <a:bodyPr wrap="square" lIns="0" tIns="0" rIns="0" bIns="0" rtlCol="0" anchor="ctr"/>
                    <a:lstStyle/>
                    <a:p>
                      <a:pPr marL="0" indent="0" algn="ctr">
                        <a:buNone/>
                      </a:pPr>
                      <a:r>
                        <a:rPr lang="en-US" sz="950">
                          <a:solidFill>
                            <a:schemeClr val="accent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Unawarded, Inefficient bid</a:t>
                      </a:r>
                      <a:endParaRPr lang="en-US" sz="950">
                        <a:solidFill>
                          <a:schemeClr val="accent2"/>
                        </a:solidFill>
                      </a:endParaRPr>
                    </a:p>
                  </p:txBody>
                </p:sp>
                <p:sp>
                  <p:nvSpPr>
                    <p:cNvPr id="109" name="Text 12">
                      <a:extLst>
                        <a:ext uri="{FF2B5EF4-FFF2-40B4-BE49-F238E27FC236}">
                          <a16:creationId xmlns:a16="http://schemas.microsoft.com/office/drawing/2014/main" id="{A75B888A-A0EF-11A5-5FE3-03CB94A375B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69772" y="2857828"/>
                      <a:ext cx="847039" cy="237744"/>
                    </a:xfrm>
                    <a:prstGeom prst="rect">
                      <a:avLst/>
                    </a:prstGeom>
                    <a:noFill/>
                    <a:ln/>
                  </p:spPr>
                  <p:txBody>
                    <a:bodyPr wrap="square" lIns="0" tIns="0" rIns="0" bIns="0" rtlCol="0" anchor="ctr"/>
                    <a:lstStyle/>
                    <a:p>
                      <a:pPr marL="0" indent="0" algn="ctr">
                        <a:buNone/>
                      </a:pPr>
                      <a:r>
                        <a:rPr lang="en-US" sz="1250" b="1" dirty="0">
                          <a:solidFill>
                            <a:schemeClr val="accent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$8.50</a:t>
                      </a:r>
                      <a:endParaRPr lang="en-US" sz="1250" dirty="0">
                        <a:solidFill>
                          <a:schemeClr val="accent1"/>
                        </a:solidFill>
                      </a:endParaRPr>
                    </a:p>
                  </p:txBody>
                </p:sp>
                <p:sp>
                  <p:nvSpPr>
                    <p:cNvPr id="111" name="Text 13">
                      <a:extLst>
                        <a:ext uri="{FF2B5EF4-FFF2-40B4-BE49-F238E27FC236}">
                          <a16:creationId xmlns:a16="http://schemas.microsoft.com/office/drawing/2014/main" id="{F630F83C-D41C-08D8-63BC-AF1D4D078D7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63891" y="2987997"/>
                      <a:ext cx="1058798" cy="384048"/>
                    </a:xfrm>
                    <a:prstGeom prst="rect">
                      <a:avLst/>
                    </a:prstGeom>
                    <a:noFill/>
                    <a:ln/>
                  </p:spPr>
                  <p:txBody>
                    <a:bodyPr wrap="square" lIns="0" tIns="0" rIns="0" bIns="0" rtlCol="0" anchor="ctr"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chemeClr val="accent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Unawarded, Efficient bid</a:t>
                      </a:r>
                      <a:endParaRPr lang="en-US" sz="950" dirty="0">
                        <a:solidFill>
                          <a:schemeClr val="accent1"/>
                        </a:solidFill>
                      </a:endParaRPr>
                    </a:p>
                  </p:txBody>
                </p:sp>
                <p:sp>
                  <p:nvSpPr>
                    <p:cNvPr id="127" name="Text 19">
                      <a:extLst>
                        <a:ext uri="{FF2B5EF4-FFF2-40B4-BE49-F238E27FC236}">
                          <a16:creationId xmlns:a16="http://schemas.microsoft.com/office/drawing/2014/main" id="{D3D56C91-15ED-4470-49BD-D55D5FC154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53736" y="2111192"/>
                      <a:ext cx="1058798" cy="384048"/>
                    </a:xfrm>
                    <a:prstGeom prst="rect">
                      <a:avLst/>
                    </a:prstGeom>
                    <a:noFill/>
                    <a:ln/>
                  </p:spPr>
                  <p:txBody>
                    <a:bodyPr wrap="square" lIns="0" tIns="0" rIns="0" bIns="0" rtlCol="0" anchor="ctr"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555D66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Awarded /</a:t>
                      </a:r>
                      <a:endParaRPr lang="en-US" sz="950" dirty="0"/>
                    </a:p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555D66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Clearing Price</a:t>
                      </a:r>
                      <a:endParaRPr lang="en-US" sz="950" dirty="0"/>
                    </a:p>
                  </p:txBody>
                </p:sp>
                <p:sp>
                  <p:nvSpPr>
                    <p:cNvPr id="133" name="Rectangle 132">
                      <a:extLst>
                        <a:ext uri="{FF2B5EF4-FFF2-40B4-BE49-F238E27FC236}">
                          <a16:creationId xmlns:a16="http://schemas.microsoft.com/office/drawing/2014/main" id="{FC50C061-42BF-2C0C-4F43-C40C00AEDEF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56130" y="2573317"/>
                      <a:ext cx="274320" cy="274320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37" name="Rectangle 136">
                      <a:extLst>
                        <a:ext uri="{FF2B5EF4-FFF2-40B4-BE49-F238E27FC236}">
                          <a16:creationId xmlns:a16="http://schemas.microsoft.com/office/drawing/2014/main" id="{FF7CE80B-B173-0BCF-9EC5-B10F18B7DDD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3233" y="2570543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2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172" name="Oval 171">
                  <a:extLst>
                    <a:ext uri="{FF2B5EF4-FFF2-40B4-BE49-F238E27FC236}">
                      <a16:creationId xmlns:a16="http://schemas.microsoft.com/office/drawing/2014/main" id="{22C2967E-9199-229E-9F3D-F8C8AF1FFBE0}"/>
                    </a:ext>
                  </a:extLst>
                </p:cNvPr>
                <p:cNvSpPr/>
                <p:nvPr/>
              </p:nvSpPr>
              <p:spPr>
                <a:xfrm>
                  <a:off x="1914036" y="2613036"/>
                  <a:ext cx="225659" cy="225659"/>
                </a:xfrm>
                <a:prstGeom prst="ellipse">
                  <a:avLst/>
                </a:prstGeom>
                <a:solidFill>
                  <a:schemeClr val="accent6"/>
                </a:solidFill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75" name="Oval 174">
                <a:extLst>
                  <a:ext uri="{FF2B5EF4-FFF2-40B4-BE49-F238E27FC236}">
                    <a16:creationId xmlns:a16="http://schemas.microsoft.com/office/drawing/2014/main" id="{DDDE6829-3C47-72A9-197B-77893B297502}"/>
                  </a:ext>
                </a:extLst>
              </p:cNvPr>
              <p:cNvSpPr/>
              <p:nvPr/>
            </p:nvSpPr>
            <p:spPr>
              <a:xfrm>
                <a:off x="4052559" y="2617951"/>
                <a:ext cx="225659" cy="225659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D57B17D4-BF5C-71DC-B08E-BB2F2C2F391E}"/>
                </a:ext>
              </a:extLst>
            </p:cNvPr>
            <p:cNvSpPr/>
            <p:nvPr/>
          </p:nvSpPr>
          <p:spPr>
            <a:xfrm>
              <a:off x="6175061" y="2623110"/>
              <a:ext cx="225659" cy="225659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55DF27EB-C9B1-A964-5EB3-FFB760EA42D3}"/>
              </a:ext>
            </a:extLst>
          </p:cNvPr>
          <p:cNvSpPr txBox="1">
            <a:spLocks/>
          </p:cNvSpPr>
          <p:nvPr/>
        </p:nvSpPr>
        <p:spPr>
          <a:xfrm>
            <a:off x="495301" y="5747658"/>
            <a:ext cx="11163300" cy="608692"/>
          </a:xfrm>
          <a:prstGeom prst="foldedCorner">
            <a:avLst>
              <a:gd name="adj" fmla="val 8542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Key Takeaway: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-120"/>
              </a:rPr>
              <a:t>T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hresholds should be set to capture many of the bids that are placed far from the clearing price; by targeting bids that were never likely to clear, efficient bidding behavior will be encouraged bringing performance improvement.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9DA2BF-082B-82C4-7EAB-791E4EE48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Defining an Inefficient Bid</a:t>
            </a:r>
            <a:br>
              <a:rPr lang="en-US" dirty="0"/>
            </a:b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D882D5-ED40-D2C0-B1EC-7D32308D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6</a:t>
            </a:fld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351C248-5523-3BEB-CA13-98D7ECCE1516}"/>
              </a:ext>
            </a:extLst>
          </p:cNvPr>
          <p:cNvGrpSpPr/>
          <p:nvPr/>
        </p:nvGrpSpPr>
        <p:grpSpPr>
          <a:xfrm>
            <a:off x="972462" y="4151956"/>
            <a:ext cx="5266811" cy="1246131"/>
            <a:chOff x="972462" y="4151956"/>
            <a:chExt cx="5266811" cy="1246131"/>
          </a:xfrm>
        </p:grpSpPr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C2AD559A-A3A2-1F50-CC70-F2166FE33B84}"/>
                </a:ext>
              </a:extLst>
            </p:cNvPr>
            <p:cNvGrpSpPr/>
            <p:nvPr/>
          </p:nvGrpSpPr>
          <p:grpSpPr>
            <a:xfrm>
              <a:off x="972462" y="4151956"/>
              <a:ext cx="5258421" cy="1246131"/>
              <a:chOff x="456579" y="4206240"/>
              <a:chExt cx="5258421" cy="1246131"/>
            </a:xfrm>
          </p:grpSpPr>
          <p:sp>
            <p:nvSpPr>
              <p:cNvPr id="62" name="Shape 21">
                <a:extLst>
                  <a:ext uri="{FF2B5EF4-FFF2-40B4-BE49-F238E27FC236}">
                    <a16:creationId xmlns:a16="http://schemas.microsoft.com/office/drawing/2014/main" id="{16D4417D-6398-C9BE-CEC4-C75D688022EB}"/>
                  </a:ext>
                </a:extLst>
              </p:cNvPr>
              <p:cNvSpPr/>
              <p:nvPr/>
            </p:nvSpPr>
            <p:spPr>
              <a:xfrm>
                <a:off x="457200" y="4206240"/>
                <a:ext cx="2514600" cy="1234440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DDE3E8"/>
                </a:solidFill>
                <a:prstDash val="solid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3" name="Shape 22">
                <a:extLst>
                  <a:ext uri="{FF2B5EF4-FFF2-40B4-BE49-F238E27FC236}">
                    <a16:creationId xmlns:a16="http://schemas.microsoft.com/office/drawing/2014/main" id="{3D970F90-15E8-C956-38A7-7484F508485C}"/>
                  </a:ext>
                </a:extLst>
              </p:cNvPr>
              <p:cNvSpPr/>
              <p:nvPr/>
            </p:nvSpPr>
            <p:spPr>
              <a:xfrm>
                <a:off x="457200" y="4206240"/>
                <a:ext cx="2514600" cy="54864"/>
              </a:xfrm>
              <a:prstGeom prst="rect">
                <a:avLst/>
              </a:prstGeom>
              <a:solidFill>
                <a:schemeClr val="accent6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" name="Text 23">
                <a:extLst>
                  <a:ext uri="{FF2B5EF4-FFF2-40B4-BE49-F238E27FC236}">
                    <a16:creationId xmlns:a16="http://schemas.microsoft.com/office/drawing/2014/main" id="{E93B305C-4B67-7828-B744-5AA4377C9237}"/>
                  </a:ext>
                </a:extLst>
              </p:cNvPr>
              <p:cNvSpPr/>
              <p:nvPr/>
            </p:nvSpPr>
            <p:spPr>
              <a:xfrm>
                <a:off x="457200" y="4439413"/>
                <a:ext cx="2515221" cy="393192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ctr">
                  <a:buNone/>
                </a:pPr>
                <a:r>
                  <a:rPr lang="en-US" sz="2800" b="1" dirty="0">
                    <a:solidFill>
                      <a:schemeClr val="accent6"/>
                    </a:solidFill>
                    <a:latin typeface="Arial" pitchFamily="34" charset="0"/>
                    <a:ea typeface="Arial" pitchFamily="34" charset="-122"/>
                    <a:cs typeface="Arial" pitchFamily="34" charset="-120"/>
                  </a:rPr>
                  <a:t>8.9%</a:t>
                </a:r>
                <a:endParaRPr lang="en-US" sz="2800" dirty="0">
                  <a:solidFill>
                    <a:schemeClr val="accent6"/>
                  </a:solidFill>
                </a:endParaRPr>
              </a:p>
            </p:txBody>
          </p:sp>
          <p:sp>
            <p:nvSpPr>
              <p:cNvPr id="65" name="Text 24">
                <a:extLst>
                  <a:ext uri="{FF2B5EF4-FFF2-40B4-BE49-F238E27FC236}">
                    <a16:creationId xmlns:a16="http://schemas.microsoft.com/office/drawing/2014/main" id="{91CFADB8-3AFD-4B6E-BDFE-705FD85A1883}"/>
                  </a:ext>
                </a:extLst>
              </p:cNvPr>
              <p:cNvSpPr/>
              <p:nvPr/>
            </p:nvSpPr>
            <p:spPr>
              <a:xfrm>
                <a:off x="456579" y="4794003"/>
                <a:ext cx="2514600" cy="658368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 marL="0" indent="0" algn="ctr">
                  <a:buNone/>
                </a:pPr>
                <a:r>
                  <a:rPr lang="en-US" sz="1100" dirty="0">
                    <a:solidFill>
                      <a:srgbClr val="555D66"/>
                    </a:solidFill>
                    <a:latin typeface="Arial" pitchFamily="34" charset="0"/>
                    <a:ea typeface="Arial" pitchFamily="34" charset="-122"/>
                    <a:cs typeface="Arial" pitchFamily="34" charset="-120"/>
                  </a:rPr>
                  <a:t>of unawarded bids are bid</a:t>
                </a:r>
                <a:endParaRPr lang="en-US" sz="1100" dirty="0"/>
              </a:p>
              <a:p>
                <a:pPr marL="0" indent="0" algn="ctr">
                  <a:buNone/>
                </a:pPr>
                <a:r>
                  <a:rPr lang="en-US" sz="1100" dirty="0">
                    <a:solidFill>
                      <a:srgbClr val="555D66"/>
                    </a:solidFill>
                    <a:latin typeface="Arial" pitchFamily="34" charset="0"/>
                    <a:ea typeface="Arial" pitchFamily="34" charset="-122"/>
                    <a:cs typeface="Arial" pitchFamily="34" charset="-120"/>
                  </a:rPr>
                  <a:t>within 20% of the path's</a:t>
                </a:r>
                <a:endParaRPr lang="en-US" sz="1100" dirty="0"/>
              </a:p>
              <a:p>
                <a:pPr marL="0" indent="0" algn="ctr">
                  <a:buNone/>
                </a:pPr>
                <a:r>
                  <a:rPr lang="en-US" sz="1100" dirty="0">
                    <a:solidFill>
                      <a:srgbClr val="555D66"/>
                    </a:solidFill>
                    <a:latin typeface="Arial" pitchFamily="34" charset="0"/>
                    <a:ea typeface="Arial" pitchFamily="34" charset="-122"/>
                    <a:cs typeface="Arial" pitchFamily="34" charset="-120"/>
                  </a:rPr>
                  <a:t>clearing price</a:t>
                </a:r>
                <a:endParaRPr lang="en-US" sz="1100" dirty="0"/>
              </a:p>
            </p:txBody>
          </p:sp>
          <p:sp>
            <p:nvSpPr>
              <p:cNvPr id="66" name="Shape 25">
                <a:extLst>
                  <a:ext uri="{FF2B5EF4-FFF2-40B4-BE49-F238E27FC236}">
                    <a16:creationId xmlns:a16="http://schemas.microsoft.com/office/drawing/2014/main" id="{8768E0AD-AB05-FCED-2B44-45E9163EA951}"/>
                  </a:ext>
                </a:extLst>
              </p:cNvPr>
              <p:cNvSpPr/>
              <p:nvPr/>
            </p:nvSpPr>
            <p:spPr>
              <a:xfrm>
                <a:off x="3200400" y="4206240"/>
                <a:ext cx="2514600" cy="1234440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DDE3E8"/>
                </a:solidFill>
                <a:prstDash val="soli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" name="Shape 26">
                <a:extLst>
                  <a:ext uri="{FF2B5EF4-FFF2-40B4-BE49-F238E27FC236}">
                    <a16:creationId xmlns:a16="http://schemas.microsoft.com/office/drawing/2014/main" id="{3F627F3E-1938-40BD-AFB6-7007CF5A56A5}"/>
                  </a:ext>
                </a:extLst>
              </p:cNvPr>
              <p:cNvSpPr/>
              <p:nvPr/>
            </p:nvSpPr>
            <p:spPr>
              <a:xfrm>
                <a:off x="3200400" y="4206240"/>
                <a:ext cx="2514600" cy="54864"/>
              </a:xfrm>
              <a:prstGeom prst="rect">
                <a:avLst/>
              </a:prstGeom>
              <a:solidFill>
                <a:schemeClr val="accent4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" name="Text 28">
                <a:extLst>
                  <a:ext uri="{FF2B5EF4-FFF2-40B4-BE49-F238E27FC236}">
                    <a16:creationId xmlns:a16="http://schemas.microsoft.com/office/drawing/2014/main" id="{86DB3CCE-E0DE-F637-7E7C-46071E3C88FD}"/>
                  </a:ext>
                </a:extLst>
              </p:cNvPr>
              <p:cNvSpPr/>
              <p:nvPr/>
            </p:nvSpPr>
            <p:spPr>
              <a:xfrm>
                <a:off x="3199158" y="4814315"/>
                <a:ext cx="2514600" cy="622502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 algn="ctr"/>
                <a:r>
                  <a:rPr lang="en-US" sz="1100">
                    <a:solidFill>
                      <a:srgbClr val="555D66"/>
                    </a:solidFill>
                    <a:latin typeface="Arial" pitchFamily="34" charset="0"/>
                    <a:ea typeface="Arial" pitchFamily="34" charset="-122"/>
                    <a:cs typeface="Arial" pitchFamily="34" charset="-120"/>
                  </a:rPr>
                  <a:t>of unawarded bids are bid</a:t>
                </a:r>
                <a:endParaRPr lang="en-US" sz="1100"/>
              </a:p>
              <a:p>
                <a:pPr algn="ctr"/>
                <a:r>
                  <a:rPr lang="en-US" sz="1100">
                    <a:solidFill>
                      <a:srgbClr val="555D66"/>
                    </a:solidFill>
                    <a:latin typeface="Arial" pitchFamily="34" charset="0"/>
                    <a:ea typeface="Arial" pitchFamily="34" charset="-122"/>
                    <a:cs typeface="Arial" pitchFamily="34" charset="-120"/>
                  </a:rPr>
                  <a:t>within $1 of the path's</a:t>
                </a:r>
                <a:endParaRPr lang="en-US" sz="1100"/>
              </a:p>
              <a:p>
                <a:pPr algn="ctr"/>
                <a:r>
                  <a:rPr lang="en-US" sz="1100">
                    <a:solidFill>
                      <a:srgbClr val="555D66"/>
                    </a:solidFill>
                    <a:latin typeface="Arial" pitchFamily="34" charset="0"/>
                    <a:ea typeface="Arial" pitchFamily="34" charset="-122"/>
                    <a:cs typeface="Arial" pitchFamily="34" charset="-120"/>
                  </a:rPr>
                  <a:t>clearing price</a:t>
                </a:r>
                <a:endParaRPr lang="en-US" sz="1100"/>
              </a:p>
            </p:txBody>
          </p:sp>
        </p:grpSp>
        <p:sp>
          <p:nvSpPr>
            <p:cNvPr id="171" name="Text 23">
              <a:extLst>
                <a:ext uri="{FF2B5EF4-FFF2-40B4-BE49-F238E27FC236}">
                  <a16:creationId xmlns:a16="http://schemas.microsoft.com/office/drawing/2014/main" id="{5FBE7BD0-0C45-D6D5-5737-D3B13C5A277E}"/>
                </a:ext>
              </a:extLst>
            </p:cNvPr>
            <p:cNvSpPr/>
            <p:nvPr/>
          </p:nvSpPr>
          <p:spPr>
            <a:xfrm>
              <a:off x="3724052" y="4380873"/>
              <a:ext cx="2515221" cy="3931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800" b="1" dirty="0">
                  <a:solidFill>
                    <a:schemeClr val="accent4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26.5%</a:t>
              </a:r>
              <a:endParaRPr lang="en-US" sz="2800" dirty="0">
                <a:solidFill>
                  <a:schemeClr val="accent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0257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0D56C-4BCE-8BCD-B3E4-8F596C7468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C1460F4-FBD1-3718-8587-BE54915FDC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95" y="2256084"/>
            <a:ext cx="7024681" cy="3490250"/>
          </a:xfrm>
          <a:prstGeom prst="rect">
            <a:avLst/>
          </a:prstGeom>
        </p:spPr>
      </p:pic>
      <mc:AlternateContent xmlns:mc="http://schemas.openxmlformats.org/markup-compatibility/2006">
        <mc:Choice xmlns:cx1="http://schemas.microsoft.com/office/drawing/2015/9/8/chartex" Requires="cx1">
          <p:graphicFrame>
            <p:nvGraphicFramePr>
              <p:cNvPr id="2" name="Chart 1">
                <a:extLst>
                  <a:ext uri="{FF2B5EF4-FFF2-40B4-BE49-F238E27FC236}">
                    <a16:creationId xmlns:a16="http://schemas.microsoft.com/office/drawing/2014/main" id="{4C7C61AD-32AF-10C5-3E9C-C3927365071D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201510625"/>
                  </p:ext>
                </p:extLst>
              </p:nvPr>
            </p:nvGraphicFramePr>
            <p:xfrm>
              <a:off x="7519982" y="1043336"/>
              <a:ext cx="4138616" cy="4701674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2" name="Chart 1">
                <a:extLst>
                  <a:ext uri="{FF2B5EF4-FFF2-40B4-BE49-F238E27FC236}">
                    <a16:creationId xmlns:a16="http://schemas.microsoft.com/office/drawing/2014/main" id="{4C7C61AD-32AF-10C5-3E9C-C3927365071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519982" y="1043336"/>
                <a:ext cx="4138616" cy="4701674"/>
              </a:xfrm>
              <a:prstGeom prst="rect">
                <a:avLst/>
              </a:prstGeom>
            </p:spPr>
          </p:pic>
        </mc:Fallback>
      </mc:AlternateContent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81D11AC2-EF12-CE72-14F7-02EBE2DEF39C}"/>
              </a:ext>
            </a:extLst>
          </p:cNvPr>
          <p:cNvSpPr txBox="1">
            <a:spLocks/>
          </p:cNvSpPr>
          <p:nvPr/>
        </p:nvSpPr>
        <p:spPr>
          <a:xfrm>
            <a:off x="495301" y="5747658"/>
            <a:ext cx="11163300" cy="608692"/>
          </a:xfrm>
          <a:prstGeom prst="foldedCorner">
            <a:avLst>
              <a:gd name="adj" fmla="val 8542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/>
              <a:t>Key Takeaway: </a:t>
            </a:r>
            <a:r>
              <a:rPr lang="en-US" sz="1500" b="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Inefficient bidding is concentrated among a small subset of participants. A high bid fee will most disincentivize these largely inefficient participants without penalizing PTP activity broadly.</a:t>
            </a:r>
            <a:endParaRPr lang="en-US" sz="1500" b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35EA91-4108-903B-97B5-5C3BA99B5FB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97820" y="1043338"/>
            <a:ext cx="4819647" cy="1157061"/>
          </a:xfrm>
          <a:solidFill>
            <a:schemeClr val="bg2"/>
          </a:solidFill>
        </p:spPr>
        <p:txBody>
          <a:bodyPr/>
          <a:lstStyle/>
          <a:p>
            <a:pPr algn="ctr"/>
            <a:r>
              <a:rPr lang="en-US" b="1" dirty="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Inefficient bidding is concentrated</a:t>
            </a:r>
            <a:endParaRPr lang="en-US" dirty="0"/>
          </a:p>
          <a:p>
            <a:r>
              <a:rPr lang="en-US" sz="600" dirty="0"/>
              <a:t> </a:t>
            </a:r>
            <a:endParaRPr lang="en-US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555D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small number of Counter Parties account for a disproportionate share of inefficient bids.</a:t>
            </a:r>
            <a:endParaRPr lang="en-US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C4FAC7-D878-8C2C-0660-75A941151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7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08AA79-0F70-1E55-A554-87D62342C6CF}"/>
              </a:ext>
            </a:extLst>
          </p:cNvPr>
          <p:cNvSpPr txBox="1"/>
          <p:nvPr/>
        </p:nvSpPr>
        <p:spPr>
          <a:xfrm>
            <a:off x="8587488" y="2916342"/>
            <a:ext cx="200361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555D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50% of inefficient PTPs are bid by just 15 (6%) of participating Counter Parties</a:t>
            </a:r>
            <a:endParaRPr lang="en-US" dirty="0"/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C8F02AAB-E815-8B3F-E56E-5C106517A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</p:spPr>
        <p:txBody>
          <a:bodyPr/>
          <a:lstStyle/>
          <a:p>
            <a:r>
              <a:rPr lang="en-US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Impacts to Market Participants &amp; PTP Participation</a:t>
            </a:r>
            <a:br>
              <a:rPr lang="en-US"/>
            </a:b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2276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7ADD92-7118-0D0E-E84A-6B241909C8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>
            <a:extLst>
              <a:ext uri="{FF2B5EF4-FFF2-40B4-BE49-F238E27FC236}">
                <a16:creationId xmlns:a16="http://schemas.microsoft.com/office/drawing/2014/main" id="{D6C8B2C1-C1EF-0601-3551-72499D3F7D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1" y="1434926"/>
            <a:ext cx="4056021" cy="4312731"/>
          </a:xfrm>
          <a:prstGeom prst="rect">
            <a:avLst/>
          </a:prstGeom>
        </p:spPr>
      </p:pic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1B5E8F6D-EFCF-49C5-894C-32B8995D2EF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7263767"/>
              </p:ext>
            </p:extLst>
          </p:nvPr>
        </p:nvGraphicFramePr>
        <p:xfrm>
          <a:off x="8038527" y="1397586"/>
          <a:ext cx="3620073" cy="43500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CFEEECD2-D6D1-75F9-DE95-FAB50C9CE7BC}"/>
              </a:ext>
            </a:extLst>
          </p:cNvPr>
          <p:cNvSpPr txBox="1">
            <a:spLocks/>
          </p:cNvSpPr>
          <p:nvPr/>
        </p:nvSpPr>
        <p:spPr>
          <a:xfrm>
            <a:off x="4552663" y="1397587"/>
            <a:ext cx="3485864" cy="2496489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Inefficient bidding is concentrated</a:t>
            </a:r>
            <a:endParaRPr lang="en-US" dirty="0"/>
          </a:p>
          <a:p>
            <a:r>
              <a:rPr lang="en-US" sz="600" dirty="0"/>
              <a:t> </a:t>
            </a:r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555D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majority of inefficient PTPs come from speculative paths</a:t>
            </a:r>
            <a:endParaRPr lang="en-US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555D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Hedging-oriented PTPs are already more likely to clear than speculative bids; hedging will inherently be considered more efficient than speculation.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17BF3E-E7A9-4C17-FA14-F24DF3BAF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Impacts to Market Participants &amp; PTP Participation</a:t>
            </a:r>
            <a:br>
              <a:rPr lang="en-US" dirty="0"/>
            </a:b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3D1C73-44CF-F09B-80E1-7CB5D3856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8</a:t>
            </a:fld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D9E6896-09D2-CDD7-D9E2-3BFFE1035E7E}"/>
              </a:ext>
            </a:extLst>
          </p:cNvPr>
          <p:cNvSpPr txBox="1">
            <a:spLocks/>
          </p:cNvSpPr>
          <p:nvPr/>
        </p:nvSpPr>
        <p:spPr>
          <a:xfrm>
            <a:off x="495301" y="5747658"/>
            <a:ext cx="11163300" cy="608692"/>
          </a:xfrm>
          <a:prstGeom prst="foldedCorner">
            <a:avLst>
              <a:gd name="adj" fmla="val 8542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dirty="0"/>
              <a:t>Key Takeaway: </a:t>
            </a:r>
            <a:r>
              <a:rPr lang="en-US" sz="1500" b="0" dirty="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Inefficient bidding is concentrated on speculative paths; A high bid fee will most disincentivize these inefficient, speculative bids without penalizing hedging activity broadly.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32F0D2A-EFBB-7425-845F-88C838A76C16}"/>
              </a:ext>
            </a:extLst>
          </p:cNvPr>
          <p:cNvGrpSpPr/>
          <p:nvPr/>
        </p:nvGrpSpPr>
        <p:grpSpPr>
          <a:xfrm>
            <a:off x="4924006" y="3950117"/>
            <a:ext cx="2743177" cy="1741498"/>
            <a:chOff x="4914724" y="4061024"/>
            <a:chExt cx="2743177" cy="1741498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3B06C52-6AF3-D6AD-6096-6621B533976B}"/>
                </a:ext>
              </a:extLst>
            </p:cNvPr>
            <p:cNvGrpSpPr/>
            <p:nvPr/>
          </p:nvGrpSpPr>
          <p:grpSpPr>
            <a:xfrm>
              <a:off x="4914724" y="4061024"/>
              <a:ext cx="2724614" cy="859538"/>
              <a:chOff x="3715041" y="4151956"/>
              <a:chExt cx="2524232" cy="859538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8B5B7ECD-F139-57BC-FDB7-CAD608409116}"/>
                  </a:ext>
                </a:extLst>
              </p:cNvPr>
              <p:cNvGrpSpPr/>
              <p:nvPr/>
            </p:nvGrpSpPr>
            <p:grpSpPr>
              <a:xfrm>
                <a:off x="3715041" y="4151956"/>
                <a:ext cx="2515842" cy="859538"/>
                <a:chOff x="3199158" y="4206240"/>
                <a:chExt cx="2515842" cy="859538"/>
              </a:xfrm>
            </p:grpSpPr>
            <p:sp>
              <p:nvSpPr>
                <p:cNvPr id="21" name="Shape 25">
                  <a:extLst>
                    <a:ext uri="{FF2B5EF4-FFF2-40B4-BE49-F238E27FC236}">
                      <a16:creationId xmlns:a16="http://schemas.microsoft.com/office/drawing/2014/main" id="{868F8D51-838E-0AB0-C8DB-EA2C9E5F27F7}"/>
                    </a:ext>
                  </a:extLst>
                </p:cNvPr>
                <p:cNvSpPr/>
                <p:nvPr/>
              </p:nvSpPr>
              <p:spPr>
                <a:xfrm>
                  <a:off x="3200400" y="4206240"/>
                  <a:ext cx="2514600" cy="859538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DDE3E8"/>
                  </a:solidFill>
                  <a:prstDash val="soli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" name="Shape 26">
                  <a:extLst>
                    <a:ext uri="{FF2B5EF4-FFF2-40B4-BE49-F238E27FC236}">
                      <a16:creationId xmlns:a16="http://schemas.microsoft.com/office/drawing/2014/main" id="{A7BADF9D-9E53-D372-F57A-C6BF253B9317}"/>
                    </a:ext>
                  </a:extLst>
                </p:cNvPr>
                <p:cNvSpPr/>
                <p:nvPr/>
              </p:nvSpPr>
              <p:spPr>
                <a:xfrm>
                  <a:off x="3200400" y="4206240"/>
                  <a:ext cx="2514600" cy="54864"/>
                </a:xfrm>
                <a:prstGeom prst="rect">
                  <a:avLst/>
                </a:prstGeom>
                <a:solidFill>
                  <a:srgbClr val="FF8200"/>
                </a:solidFill>
                <a:ln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" name="Text 28">
                  <a:extLst>
                    <a:ext uri="{FF2B5EF4-FFF2-40B4-BE49-F238E27FC236}">
                      <a16:creationId xmlns:a16="http://schemas.microsoft.com/office/drawing/2014/main" id="{301C8D44-49C4-C352-D94D-93D3667B3F7B}"/>
                    </a:ext>
                  </a:extLst>
                </p:cNvPr>
                <p:cNvSpPr/>
                <p:nvPr/>
              </p:nvSpPr>
              <p:spPr>
                <a:xfrm>
                  <a:off x="3199158" y="4814315"/>
                  <a:ext cx="2514600" cy="188087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t"/>
                <a:lstStyle/>
                <a:p>
                  <a:pPr algn="ctr"/>
                  <a:r>
                    <a:rPr lang="en-US" sz="1100" dirty="0">
                      <a:solidFill>
                        <a:srgbClr val="555D66"/>
                      </a:solidFill>
                      <a:latin typeface="Arial" pitchFamily="34" charset="0"/>
                      <a:ea typeface="Arial" pitchFamily="34" charset="-122"/>
                      <a:cs typeface="Arial" pitchFamily="34" charset="-120"/>
                    </a:rPr>
                    <a:t>of inefficient bids are on speculative paths</a:t>
                  </a:r>
                  <a:endParaRPr lang="en-US" sz="1100" dirty="0"/>
                </a:p>
              </p:txBody>
            </p:sp>
          </p:grpSp>
          <p:sp>
            <p:nvSpPr>
              <p:cNvPr id="15" name="Text 23">
                <a:extLst>
                  <a:ext uri="{FF2B5EF4-FFF2-40B4-BE49-F238E27FC236}">
                    <a16:creationId xmlns:a16="http://schemas.microsoft.com/office/drawing/2014/main" id="{770959A0-13E7-8462-EE8B-33DE3C0534DF}"/>
                  </a:ext>
                </a:extLst>
              </p:cNvPr>
              <p:cNvSpPr/>
              <p:nvPr/>
            </p:nvSpPr>
            <p:spPr>
              <a:xfrm>
                <a:off x="3724052" y="4380873"/>
                <a:ext cx="2515221" cy="393192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ctr">
                  <a:buNone/>
                </a:pPr>
                <a:r>
                  <a:rPr lang="en-US" sz="2800" b="1" dirty="0">
                    <a:solidFill>
                      <a:srgbClr val="FF8200"/>
                    </a:solidFill>
                    <a:latin typeface="Arial" pitchFamily="34" charset="0"/>
                    <a:ea typeface="Arial" pitchFamily="34" charset="-122"/>
                    <a:cs typeface="Arial" pitchFamily="34" charset="-120"/>
                  </a:rPr>
                  <a:t>65%</a:t>
                </a:r>
                <a:endParaRPr lang="en-US" sz="2800" dirty="0">
                  <a:solidFill>
                    <a:srgbClr val="FF8200"/>
                  </a:solidFill>
                </a:endParaRP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DAC51A32-2A5B-B365-EE95-F8506421E29F}"/>
                </a:ext>
              </a:extLst>
            </p:cNvPr>
            <p:cNvGrpSpPr/>
            <p:nvPr/>
          </p:nvGrpSpPr>
          <p:grpSpPr>
            <a:xfrm>
              <a:off x="4914725" y="4942984"/>
              <a:ext cx="2743176" cy="859538"/>
              <a:chOff x="3697844" y="4151956"/>
              <a:chExt cx="2541429" cy="859538"/>
            </a:xfrm>
          </p:grpSpPr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7872C157-D1AB-907E-DF7A-1E7924DBAA72}"/>
                  </a:ext>
                </a:extLst>
              </p:cNvPr>
              <p:cNvGrpSpPr/>
              <p:nvPr/>
            </p:nvGrpSpPr>
            <p:grpSpPr>
              <a:xfrm>
                <a:off x="3697844" y="4151956"/>
                <a:ext cx="2531797" cy="859538"/>
                <a:chOff x="3181961" y="4206240"/>
                <a:chExt cx="2531797" cy="859538"/>
              </a:xfrm>
            </p:grpSpPr>
            <p:sp>
              <p:nvSpPr>
                <p:cNvPr id="28" name="Shape 25">
                  <a:extLst>
                    <a:ext uri="{FF2B5EF4-FFF2-40B4-BE49-F238E27FC236}">
                      <a16:creationId xmlns:a16="http://schemas.microsoft.com/office/drawing/2014/main" id="{445614F8-5BDF-5DD6-A615-054B64229FA4}"/>
                    </a:ext>
                  </a:extLst>
                </p:cNvPr>
                <p:cNvSpPr/>
                <p:nvPr/>
              </p:nvSpPr>
              <p:spPr>
                <a:xfrm>
                  <a:off x="3181961" y="4206240"/>
                  <a:ext cx="2514600" cy="859538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DDE3E8"/>
                  </a:solidFill>
                  <a:prstDash val="soli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" name="Shape 26">
                  <a:extLst>
                    <a:ext uri="{FF2B5EF4-FFF2-40B4-BE49-F238E27FC236}">
                      <a16:creationId xmlns:a16="http://schemas.microsoft.com/office/drawing/2014/main" id="{14E56DA7-9DA0-CE59-F940-B489A380DC34}"/>
                    </a:ext>
                  </a:extLst>
                </p:cNvPr>
                <p:cNvSpPr/>
                <p:nvPr/>
              </p:nvSpPr>
              <p:spPr>
                <a:xfrm>
                  <a:off x="3181961" y="4206240"/>
                  <a:ext cx="2514600" cy="54864"/>
                </a:xfrm>
                <a:prstGeom prst="rect">
                  <a:avLst/>
                </a:prstGeom>
                <a:solidFill>
                  <a:srgbClr val="890C58"/>
                </a:solidFill>
                <a:ln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" name="Text 28">
                  <a:extLst>
                    <a:ext uri="{FF2B5EF4-FFF2-40B4-BE49-F238E27FC236}">
                      <a16:creationId xmlns:a16="http://schemas.microsoft.com/office/drawing/2014/main" id="{B7D2A665-92A4-7FA7-3B9A-42E08D34EE9E}"/>
                    </a:ext>
                  </a:extLst>
                </p:cNvPr>
                <p:cNvSpPr/>
                <p:nvPr/>
              </p:nvSpPr>
              <p:spPr>
                <a:xfrm>
                  <a:off x="3199158" y="4814315"/>
                  <a:ext cx="2514600" cy="188087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t"/>
                <a:lstStyle/>
                <a:p>
                  <a:pPr algn="ctr"/>
                  <a:r>
                    <a:rPr lang="en-US" sz="1100" dirty="0">
                      <a:solidFill>
                        <a:srgbClr val="555D66"/>
                      </a:solidFill>
                      <a:latin typeface="Arial" pitchFamily="34" charset="0"/>
                      <a:ea typeface="Arial" pitchFamily="34" charset="-122"/>
                      <a:cs typeface="Arial" pitchFamily="34" charset="-120"/>
                    </a:rPr>
                    <a:t>of inefficient bids are on hedging paths</a:t>
                  </a:r>
                  <a:endParaRPr lang="en-US" sz="1100" dirty="0"/>
                </a:p>
              </p:txBody>
            </p:sp>
          </p:grpSp>
          <p:sp>
            <p:nvSpPr>
              <p:cNvPr id="27" name="Text 23">
                <a:extLst>
                  <a:ext uri="{FF2B5EF4-FFF2-40B4-BE49-F238E27FC236}">
                    <a16:creationId xmlns:a16="http://schemas.microsoft.com/office/drawing/2014/main" id="{393D08A6-96EA-AE92-EB53-4F305B4BDEAA}"/>
                  </a:ext>
                </a:extLst>
              </p:cNvPr>
              <p:cNvSpPr/>
              <p:nvPr/>
            </p:nvSpPr>
            <p:spPr>
              <a:xfrm>
                <a:off x="3724052" y="4380873"/>
                <a:ext cx="2515221" cy="393192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ctr">
                  <a:buNone/>
                </a:pPr>
                <a:r>
                  <a:rPr lang="en-US" sz="2800" b="1" dirty="0">
                    <a:solidFill>
                      <a:srgbClr val="890C58"/>
                    </a:solidFill>
                    <a:latin typeface="Arial" pitchFamily="34" charset="0"/>
                    <a:ea typeface="Arial" pitchFamily="34" charset="-122"/>
                    <a:cs typeface="Arial" pitchFamily="34" charset="-120"/>
                  </a:rPr>
                  <a:t>35%</a:t>
                </a:r>
                <a:endParaRPr lang="en-US" sz="2800" dirty="0">
                  <a:solidFill>
                    <a:srgbClr val="890C58"/>
                  </a:solidFill>
                </a:endParaRPr>
              </a:p>
            </p:txBody>
          </p:sp>
        </p:grp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3A6A9D74-6C7A-08AC-3082-A586BF7D2E62}"/>
              </a:ext>
            </a:extLst>
          </p:cNvPr>
          <p:cNvSpPr txBox="1"/>
          <p:nvPr/>
        </p:nvSpPr>
        <p:spPr>
          <a:xfrm>
            <a:off x="495302" y="913797"/>
            <a:ext cx="11163298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Here, a hedging PTP has the source or sink at a hub or a load zone. A speculative PTP has the source and sink at resource nodes only.</a:t>
            </a:r>
            <a:endParaRPr lang="en-US" sz="1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815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8BAAA8-3450-C144-D0CB-11062B85FE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2DFD1CC3-B8F3-4BE8-8959-2BB76A9DBA7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9847224"/>
              </p:ext>
            </p:extLst>
          </p:nvPr>
        </p:nvGraphicFramePr>
        <p:xfrm>
          <a:off x="6862908" y="3826678"/>
          <a:ext cx="4795690" cy="192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2D54B1E2-D972-4E84-AC3D-F2D222B9B3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5909876"/>
              </p:ext>
            </p:extLst>
          </p:nvPr>
        </p:nvGraphicFramePr>
        <p:xfrm>
          <a:off x="6862908" y="853183"/>
          <a:ext cx="4795690" cy="1920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9E5C9D8E-E36A-F4F0-D771-7C1B7B6FD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Impacts to Market Participants &amp; PTP Participation</a:t>
            </a:r>
            <a:br>
              <a:rPr lang="en-US" dirty="0"/>
            </a:b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538D0D-2943-79C6-A7EC-E0B82AA25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9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A84B1FC-618B-CE31-7603-A4A1961DEB1E}"/>
              </a:ext>
            </a:extLst>
          </p:cNvPr>
          <p:cNvGrpSpPr/>
          <p:nvPr/>
        </p:nvGrpSpPr>
        <p:grpSpPr>
          <a:xfrm>
            <a:off x="3698154" y="2442042"/>
            <a:ext cx="2834640" cy="1716750"/>
            <a:chOff x="502920" y="1047232"/>
            <a:chExt cx="2834640" cy="1716750"/>
          </a:xfrm>
        </p:grpSpPr>
        <p:sp>
          <p:nvSpPr>
            <p:cNvPr id="7" name="Text 17">
              <a:extLst>
                <a:ext uri="{FF2B5EF4-FFF2-40B4-BE49-F238E27FC236}">
                  <a16:creationId xmlns:a16="http://schemas.microsoft.com/office/drawing/2014/main" id="{E24C4C85-4FDA-349E-F98D-6674C9B48A60}"/>
                </a:ext>
              </a:extLst>
            </p:cNvPr>
            <p:cNvSpPr/>
            <p:nvPr/>
          </p:nvSpPr>
          <p:spPr>
            <a:xfrm>
              <a:off x="502920" y="1047232"/>
              <a:ext cx="2834640" cy="29510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400" b="1">
                  <a:solidFill>
                    <a:srgbClr val="171A1C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Total Market Cost</a:t>
              </a:r>
              <a:endParaRPr lang="en-US" sz="1400"/>
            </a:p>
          </p:txBody>
        </p:sp>
        <p:sp>
          <p:nvSpPr>
            <p:cNvPr id="8" name="Shape 30">
              <a:extLst>
                <a:ext uri="{FF2B5EF4-FFF2-40B4-BE49-F238E27FC236}">
                  <a16:creationId xmlns:a16="http://schemas.microsoft.com/office/drawing/2014/main" id="{7B8B31C2-178F-D920-261A-084D28F91705}"/>
                </a:ext>
              </a:extLst>
            </p:cNvPr>
            <p:cNvSpPr/>
            <p:nvPr/>
          </p:nvSpPr>
          <p:spPr>
            <a:xfrm>
              <a:off x="502920" y="1346662"/>
              <a:ext cx="2834640" cy="141732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DDE3E8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Shape 31">
              <a:extLst>
                <a:ext uri="{FF2B5EF4-FFF2-40B4-BE49-F238E27FC236}">
                  <a16:creationId xmlns:a16="http://schemas.microsoft.com/office/drawing/2014/main" id="{4467D314-E55B-7788-9C5F-C393D25E2ED3}"/>
                </a:ext>
              </a:extLst>
            </p:cNvPr>
            <p:cNvSpPr/>
            <p:nvPr/>
          </p:nvSpPr>
          <p:spPr>
            <a:xfrm>
              <a:off x="502920" y="1346662"/>
              <a:ext cx="2834640" cy="54864"/>
            </a:xfrm>
            <a:prstGeom prst="rect">
              <a:avLst/>
            </a:prstGeom>
            <a:solidFill>
              <a:srgbClr val="F7B32B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 32">
              <a:extLst>
                <a:ext uri="{FF2B5EF4-FFF2-40B4-BE49-F238E27FC236}">
                  <a16:creationId xmlns:a16="http://schemas.microsoft.com/office/drawing/2014/main" id="{89286E9F-F082-501D-7762-126DE7BC3BAB}"/>
                </a:ext>
              </a:extLst>
            </p:cNvPr>
            <p:cNvSpPr/>
            <p:nvPr/>
          </p:nvSpPr>
          <p:spPr>
            <a:xfrm>
              <a:off x="502920" y="1474678"/>
              <a:ext cx="2834640" cy="57607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800" b="1" dirty="0">
                  <a:solidFill>
                    <a:srgbClr val="171A1C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~$</a:t>
              </a:r>
              <a:r>
                <a:rPr lang="en-US" sz="2800" b="1" dirty="0">
                  <a:solidFill>
                    <a:srgbClr val="FF0000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66</a:t>
              </a:r>
              <a:r>
                <a:rPr lang="en-US" sz="2800" b="1" dirty="0">
                  <a:solidFill>
                    <a:srgbClr val="171A1C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K/day</a:t>
              </a:r>
              <a:endParaRPr lang="en-US" sz="2800" dirty="0"/>
            </a:p>
          </p:txBody>
        </p:sp>
        <p:sp>
          <p:nvSpPr>
            <p:cNvPr id="11" name="Text 33">
              <a:extLst>
                <a:ext uri="{FF2B5EF4-FFF2-40B4-BE49-F238E27FC236}">
                  <a16:creationId xmlns:a16="http://schemas.microsoft.com/office/drawing/2014/main" id="{9045D834-8564-BB0B-2B2B-0D882C333E14}"/>
                </a:ext>
              </a:extLst>
            </p:cNvPr>
            <p:cNvSpPr/>
            <p:nvPr/>
          </p:nvSpPr>
          <p:spPr>
            <a:xfrm>
              <a:off x="594360" y="2032462"/>
              <a:ext cx="2651760" cy="6583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algn="ctr"/>
              <a:r>
                <a:rPr lang="en-US" sz="1100">
                  <a:solidFill>
                    <a:srgbClr val="555D66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Average system-wide fee total,</a:t>
              </a:r>
            </a:p>
            <a:p>
              <a:pPr algn="ctr"/>
              <a:r>
                <a:rPr lang="en-US" sz="1100">
                  <a:solidFill>
                    <a:srgbClr val="555D66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at a flat $1/bid,</a:t>
              </a:r>
            </a:p>
            <a:p>
              <a:pPr algn="ctr"/>
              <a:r>
                <a:rPr lang="en-US" sz="1100">
                  <a:solidFill>
                    <a:srgbClr val="555D66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across 238 study days,</a:t>
              </a:r>
            </a:p>
            <a:p>
              <a:pPr algn="ctr"/>
              <a:r>
                <a:rPr lang="en-US" sz="1100">
                  <a:solidFill>
                    <a:srgbClr val="555D66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using ($1, 20%) thresholds</a:t>
              </a:r>
              <a:endParaRPr lang="en-US" sz="1100"/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3FC2238-DD33-D031-6057-1A6A35B9EF11}"/>
              </a:ext>
            </a:extLst>
          </p:cNvPr>
          <p:cNvSpPr txBox="1">
            <a:spLocks/>
          </p:cNvSpPr>
          <p:nvPr/>
        </p:nvSpPr>
        <p:spPr>
          <a:xfrm>
            <a:off x="495301" y="5747658"/>
            <a:ext cx="11163300" cy="608692"/>
          </a:xfrm>
          <a:prstGeom prst="foldedCorner">
            <a:avLst>
              <a:gd name="adj" fmla="val 8542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/>
              <a:t>Key Takeaway: </a:t>
            </a:r>
            <a:r>
              <a:rPr lang="en-US" sz="1500" b="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$1/bid fee will target inefficient, speculative paths making them less desirable. 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A63C4374-14CA-A65A-1EFC-5AA8290362C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2171881"/>
            <a:ext cx="2872739" cy="2424730"/>
          </a:xfrm>
          <a:solidFill>
            <a:schemeClr val="bg2"/>
          </a:solidFill>
        </p:spPr>
        <p:txBody>
          <a:bodyPr/>
          <a:lstStyle/>
          <a:p>
            <a:pPr algn="ctr"/>
            <a:r>
              <a:rPr lang="en-US" b="1" dirty="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Expected Value of an Inefficient PTP is $1</a:t>
            </a:r>
            <a:endParaRPr lang="en-US" dirty="0"/>
          </a:p>
          <a:p>
            <a:r>
              <a:rPr lang="en-US" sz="600" dirty="0"/>
              <a:t> </a:t>
            </a:r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555D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expected value of a PTP concentrates near $1.</a:t>
            </a:r>
            <a:endParaRPr lang="en-US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555D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fee below this value means the majority of inefficient bidding will continue to be profitable.</a:t>
            </a:r>
            <a:endParaRPr lang="en-US" dirty="0"/>
          </a:p>
          <a:p>
            <a:endParaRPr lang="en-US" dirty="0"/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C0D2C110-5B2F-4D01-A885-08D4F714C2E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142660"/>
              </p:ext>
            </p:extLst>
          </p:nvPr>
        </p:nvGraphicFramePr>
        <p:xfrm>
          <a:off x="6862908" y="2522647"/>
          <a:ext cx="4795690" cy="15409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768778905"/>
      </p:ext>
    </p:extLst>
  </p:cSld>
  <p:clrMapOvr>
    <a:masterClrMapping/>
  </p:clrMapOvr>
</p:sld>
</file>

<file path=ppt/theme/theme1.xml><?xml version="1.0" encoding="utf-8"?>
<a:theme xmlns:a="http://schemas.openxmlformats.org/drawingml/2006/main" name="Cover">
  <a:themeElements>
    <a:clrScheme name="ERCOT">
      <a:dk1>
        <a:srgbClr val="000000"/>
      </a:dk1>
      <a:lt1>
        <a:srgbClr val="FFFFFF"/>
      </a:lt1>
      <a:dk2>
        <a:srgbClr val="2D3338"/>
      </a:dk2>
      <a:lt2>
        <a:srgbClr val="FFFFFF"/>
      </a:lt2>
      <a:accent1>
        <a:srgbClr val="003865"/>
      </a:accent1>
      <a:accent2>
        <a:srgbClr val="5B6770"/>
      </a:accent2>
      <a:accent3>
        <a:srgbClr val="26D07C"/>
      </a:accent3>
      <a:accent4>
        <a:srgbClr val="00829B"/>
      </a:accent4>
      <a:accent5>
        <a:srgbClr val="685BC7"/>
      </a:accent5>
      <a:accent6>
        <a:srgbClr val="890C58"/>
      </a:accent6>
      <a:hlink>
        <a:srgbClr val="3996DF"/>
      </a:hlink>
      <a:folHlink>
        <a:srgbClr val="867ED0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RCOT Official PowerPoint Template - Public" id="{FB506FE2-73A5-49D8-88D7-3B8BB673CC8D}" vid="{942DDDCD-BEC6-4902-AAD2-EB3CD2B6933E}"/>
    </a:ext>
  </a:extLst>
</a:theme>
</file>

<file path=ppt/theme/theme2.xml><?xml version="1.0" encoding="utf-8"?>
<a:theme xmlns:a="http://schemas.openxmlformats.org/drawingml/2006/main" name="Page Design">
  <a:themeElements>
    <a:clrScheme name="ERCOT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00AEC7"/>
      </a:accent1>
      <a:accent2>
        <a:srgbClr val="5B6770"/>
      </a:accent2>
      <a:accent3>
        <a:srgbClr val="003865"/>
      </a:accent3>
      <a:accent4>
        <a:srgbClr val="685BC7"/>
      </a:accent4>
      <a:accent5>
        <a:srgbClr val="26D07C"/>
      </a:accent5>
      <a:accent6>
        <a:srgbClr val="FFD100"/>
      </a:accent6>
      <a:hlink>
        <a:srgbClr val="467886"/>
      </a:hlink>
      <a:folHlink>
        <a:srgbClr val="96607D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RCOT Official PowerPoint Template - Public" id="{FB506FE2-73A5-49D8-88D7-3B8BB673CC8D}" vid="{E771427F-03EA-4C50-B0D4-53899F39E54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udience xmlns="3c917f14-8d40-4289-92aa-fd10f73581c9">Public</Audience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779995893D9842BA3FA5B9B5E7FD29" ma:contentTypeVersion="5" ma:contentTypeDescription="Create a new document." ma:contentTypeScope="" ma:versionID="6d199b3ad5f5b9d872d256308c85908b">
  <xsd:schema xmlns:xsd="http://www.w3.org/2001/XMLSchema" xmlns:xs="http://www.w3.org/2001/XMLSchema" xmlns:p="http://schemas.microsoft.com/office/2006/metadata/properties" xmlns:ns2="3c917f14-8d40-4289-92aa-fd10f73581c9" targetNamespace="http://schemas.microsoft.com/office/2006/metadata/properties" ma:root="true" ma:fieldsID="dcedc2ff92fcc6164a822d33fd796499" ns2:_="">
    <xsd:import namespace="3c917f14-8d40-4289-92aa-fd10f73581c9"/>
    <xsd:element name="properties">
      <xsd:complexType>
        <xsd:sequence>
          <xsd:element name="documentManagement">
            <xsd:complexType>
              <xsd:all>
                <xsd:element ref="ns2:Audience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917f14-8d40-4289-92aa-fd10f73581c9" elementFormDefault="qualified">
    <xsd:import namespace="http://schemas.microsoft.com/office/2006/documentManagement/types"/>
    <xsd:import namespace="http://schemas.microsoft.com/office/infopath/2007/PartnerControls"/>
    <xsd:element name="Audience" ma:index="8" nillable="true" ma:displayName="Audience" ma:format="Dropdown" ma:internalName="Audience">
      <xsd:simpleType>
        <xsd:restriction base="dms:Choice">
          <xsd:enumeration value="Public"/>
          <xsd:enumeration value="Internal"/>
          <xsd:enumeration value="Confidential"/>
          <xsd:enumeration value="Board of Directors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A5F3B15-1EDA-47D5-B690-303F08E28C2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E754FD2-17D2-4534-9157-8CFDD0166132}">
  <ds:schemaRefs>
    <ds:schemaRef ds:uri="http://purl.org/dc/dcmitype/"/>
    <ds:schemaRef ds:uri="http://purl.org/dc/terms/"/>
    <ds:schemaRef ds:uri="http://schemas.microsoft.com/office/infopath/2007/PartnerControls"/>
    <ds:schemaRef ds:uri="http://schemas.microsoft.com/office/2006/documentManagement/types"/>
    <ds:schemaRef ds:uri="3c917f14-8d40-4289-92aa-fd10f73581c9"/>
    <ds:schemaRef ds:uri="http://purl.org/dc/elements/1.1/"/>
    <ds:schemaRef ds:uri="http://schemas.microsoft.com/office/2006/metadata/properties"/>
    <ds:schemaRef ds:uri="http://www.w3.org/XML/1998/namespace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B57DC9A4-2D51-40CB-BA99-0BF7D516F6DC}">
  <ds:schemaRefs>
    <ds:schemaRef ds:uri="3c917f14-8d40-4289-92aa-fd10f73581c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ERCOT Official PowerPoint Template - Public</Template>
  <TotalTime>353</TotalTime>
  <Words>2135</Words>
  <Application>Microsoft Office PowerPoint</Application>
  <PresentationFormat>Widescreen</PresentationFormat>
  <Paragraphs>260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Aptos</vt:lpstr>
      <vt:lpstr>Aptos Narrow</vt:lpstr>
      <vt:lpstr>Arial</vt:lpstr>
      <vt:lpstr>Calibri</vt:lpstr>
      <vt:lpstr>Wingdings</vt:lpstr>
      <vt:lpstr>Cover</vt:lpstr>
      <vt:lpstr>Page Design</vt:lpstr>
      <vt:lpstr>DAM PTP Bid Fee  NPRR1343, Introduction of PTP Obligation Bid Fee in the DAM    ERCOT Staff    August 17, 2026</vt:lpstr>
      <vt:lpstr>Background: Why a PTP Bid Fee Is Needed </vt:lpstr>
      <vt:lpstr>Options Considered &amp; Defining an Inefficient Bid </vt:lpstr>
      <vt:lpstr>Defining an Inefficient Bid </vt:lpstr>
      <vt:lpstr>Defining an Inefficient Bid </vt:lpstr>
      <vt:lpstr>Defining an Inefficient Bid </vt:lpstr>
      <vt:lpstr>Impacts to Market Participants &amp; PTP Participation </vt:lpstr>
      <vt:lpstr>Impacts to Market Participants &amp; PTP Participation </vt:lpstr>
      <vt:lpstr>Impacts to Market Participants &amp; PTP Participation </vt:lpstr>
      <vt:lpstr>Safe Harbor Explanation </vt:lpstr>
      <vt:lpstr>Safe Harbor Impact </vt:lpstr>
      <vt:lpstr>Safe Harbor Impact </vt:lpstr>
      <vt:lpstr>Recommendation and Next Steps </vt:lpstr>
      <vt:lpstr>Questions/Comments?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Moreno, Alfredo</dc:creator>
  <cp:keywords/>
  <cp:lastModifiedBy>Benard, Jonathan</cp:lastModifiedBy>
  <cp:revision>3</cp:revision>
  <dcterms:created xsi:type="dcterms:W3CDTF">2026-08-07T13:40:29Z</dcterms:created>
  <dcterms:modified xsi:type="dcterms:W3CDTF">2026-08-14T19:40:49Z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0x01010056779995893D9842BA3FA5B9B5E7FD29</vt:lpwstr>
  </property>
  <property fmtid="{D5CDD505-2E9C-101B-9397-08002B2CF9AE}" pid="3" name="MediaServiceImageTags">
    <vt:lpwstr/>
  </property>
  <property fmtid="{D5CDD505-2E9C-101B-9397-08002B2CF9AE}" pid="4" name="MSIP_Label_c144db1d-993e-40da-980d-6eea152adc50_Enabled">
    <vt:lpwstr>true</vt:lpwstr>
  </property>
  <property fmtid="{D5CDD505-2E9C-101B-9397-08002B2CF9AE}" pid="5" name="MSIP_Label_c144db1d-993e-40da-980d-6eea152adc50_SetDate">
    <vt:lpwstr>2026-02-04T21:33:56Z</vt:lpwstr>
  </property>
  <property fmtid="{D5CDD505-2E9C-101B-9397-08002B2CF9AE}" pid="6" name="MSIP_Label_c144db1d-993e-40da-980d-6eea152adc50_Method">
    <vt:lpwstr>Privileged</vt:lpwstr>
  </property>
  <property fmtid="{D5CDD505-2E9C-101B-9397-08002B2CF9AE}" pid="7" name="MSIP_Label_c144db1d-993e-40da-980d-6eea152adc50_Name">
    <vt:lpwstr>Public</vt:lpwstr>
  </property>
  <property fmtid="{D5CDD505-2E9C-101B-9397-08002B2CF9AE}" pid="8" name="MSIP_Label_c144db1d-993e-40da-980d-6eea152adc50_SiteId">
    <vt:lpwstr>0afb747d-bff7-4596-a9fc-950ef9e0ec45</vt:lpwstr>
  </property>
  <property fmtid="{D5CDD505-2E9C-101B-9397-08002B2CF9AE}" pid="9" name="MSIP_Label_c144db1d-993e-40da-980d-6eea152adc50_ActionId">
    <vt:lpwstr>1d14393e-8913-4215-8969-3d0b24cf798e</vt:lpwstr>
  </property>
  <property fmtid="{D5CDD505-2E9C-101B-9397-08002B2CF9AE}" pid="10" name="MSIP_Label_c144db1d-993e-40da-980d-6eea152adc50_ContentBits">
    <vt:lpwstr>0</vt:lpwstr>
  </property>
  <property fmtid="{D5CDD505-2E9C-101B-9397-08002B2CF9AE}" pid="11" name="MSIP_Label_c144db1d-993e-40da-980d-6eea152adc50_Tag">
    <vt:lpwstr>10, 0, 1, 1</vt:lpwstr>
  </property>
</Properties>
</file>