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3"/>
  </p:sldMasterIdLst>
  <p:notesMasterIdLst>
    <p:notesMasterId r:id="rId9"/>
  </p:notesMasterIdLst>
  <p:sldIdLst>
    <p:sldId id="256" r:id="rId4"/>
    <p:sldId id="262" r:id="rId5"/>
    <p:sldId id="265" r:id="rId6"/>
    <p:sldId id="264" r:id="rId7"/>
    <p:sldId id="260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2BFA7E-C4DA-459D-9D91-D1CC208D7F7A}" v="17" dt="2026-08-10T18:49:43.8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0B5951-CEE5-46E5-99EE-73D3C1BB1EEE}" type="doc">
      <dgm:prSet loTypeId="urn:microsoft.com/office/officeart/2005/8/layout/list1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9B7F67A-A325-49A9-B8E9-9287354FFBFC}">
      <dgm:prSet custT="1"/>
      <dgm:spPr/>
      <dgm:t>
        <a:bodyPr/>
        <a:lstStyle/>
        <a:p>
          <a:r>
            <a:rPr lang="en-US" sz="2800" b="1" dirty="0"/>
            <a:t>Met on August 6</a:t>
          </a:r>
          <a:r>
            <a:rPr lang="en-US" sz="2800" b="1" baseline="30000" dirty="0"/>
            <a:t>th</a:t>
          </a:r>
          <a:endParaRPr lang="en-US" sz="2800" dirty="0"/>
        </a:p>
      </dgm:t>
    </dgm:pt>
    <dgm:pt modelId="{C4031EDF-154A-47BF-BD1A-99F77F3B2C73}" type="parTrans" cxnId="{3F6F9953-FF8A-41E4-A1B9-4B0844BD0A5D}">
      <dgm:prSet/>
      <dgm:spPr/>
      <dgm:t>
        <a:bodyPr/>
        <a:lstStyle/>
        <a:p>
          <a:endParaRPr lang="en-US"/>
        </a:p>
      </dgm:t>
    </dgm:pt>
    <dgm:pt modelId="{71CCC50A-F566-4710-9008-E03B784E64FA}" type="sibTrans" cxnId="{3F6F9953-FF8A-41E4-A1B9-4B0844BD0A5D}">
      <dgm:prSet/>
      <dgm:spPr/>
      <dgm:t>
        <a:bodyPr/>
        <a:lstStyle/>
        <a:p>
          <a:endParaRPr lang="en-US"/>
        </a:p>
      </dgm:t>
    </dgm:pt>
    <dgm:pt modelId="{E7E9C3C9-D690-45CA-86FA-8DDD9477A66E}">
      <dgm:prSet custT="1"/>
      <dgm:spPr/>
      <dgm:t>
        <a:bodyPr/>
        <a:lstStyle/>
        <a:p>
          <a:r>
            <a:rPr lang="en-US" sz="2400" kern="1200" dirty="0"/>
            <a:t>Reviewed/Updated </a:t>
          </a:r>
          <a:r>
            <a:rPr lang="en-US" sz="2400" kern="1200" dirty="0" err="1"/>
            <a:t>TxSet</a:t>
          </a:r>
          <a:r>
            <a:rPr lang="en-US" sz="2400" kern="1200" dirty="0"/>
            <a:t> PowerPoint for September 17</a:t>
          </a:r>
          <a:r>
            <a:rPr lang="en-US" sz="2400" kern="1200" baseline="30000" dirty="0"/>
            <a:t>th </a:t>
          </a:r>
          <a:r>
            <a:rPr lang="en-US" sz="2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entury Schoolbook" panose="02040604050505020304"/>
              <a:ea typeface="+mn-ea"/>
              <a:cs typeface="+mn-cs"/>
            </a:rPr>
            <a:t>training</a:t>
          </a:r>
        </a:p>
      </dgm:t>
    </dgm:pt>
    <dgm:pt modelId="{C61F7FAE-6DB6-485F-A5C3-CBAA118D5DC2}" type="parTrans" cxnId="{0C67C5F6-FBE9-4217-A317-74648F2A94F9}">
      <dgm:prSet/>
      <dgm:spPr/>
      <dgm:t>
        <a:bodyPr/>
        <a:lstStyle/>
        <a:p>
          <a:endParaRPr lang="en-US"/>
        </a:p>
      </dgm:t>
    </dgm:pt>
    <dgm:pt modelId="{CDD1B893-E8D2-43ED-BB51-A2117FEF7CE5}" type="sibTrans" cxnId="{0C67C5F6-FBE9-4217-A317-74648F2A94F9}">
      <dgm:prSet/>
      <dgm:spPr/>
      <dgm:t>
        <a:bodyPr/>
        <a:lstStyle/>
        <a:p>
          <a:endParaRPr lang="en-US"/>
        </a:p>
      </dgm:t>
    </dgm:pt>
    <dgm:pt modelId="{5F5C7DF0-494E-407C-B131-04EB77879DD9}">
      <dgm:prSet custT="1"/>
      <dgm:spPr/>
      <dgm:t>
        <a:bodyPr/>
        <a:lstStyle/>
        <a:p>
          <a:r>
            <a:rPr lang="en-US" sz="2400" kern="1200" dirty="0"/>
            <a:t>Aligned on assignments for the different sections</a:t>
          </a:r>
        </a:p>
      </dgm:t>
    </dgm:pt>
    <dgm:pt modelId="{2793F1C1-CFA2-4921-A54F-0864FA5A9E0D}" type="parTrans" cxnId="{7AB207F2-4816-45B2-AC55-4129FA0980D5}">
      <dgm:prSet/>
      <dgm:spPr/>
      <dgm:t>
        <a:bodyPr/>
        <a:lstStyle/>
        <a:p>
          <a:endParaRPr lang="en-US"/>
        </a:p>
      </dgm:t>
    </dgm:pt>
    <dgm:pt modelId="{397E6571-ACDB-4FF6-8547-800B3BB75519}" type="sibTrans" cxnId="{7AB207F2-4816-45B2-AC55-4129FA0980D5}">
      <dgm:prSet/>
      <dgm:spPr/>
      <dgm:t>
        <a:bodyPr/>
        <a:lstStyle/>
        <a:p>
          <a:endParaRPr lang="en-US"/>
        </a:p>
      </dgm:t>
    </dgm:pt>
    <dgm:pt modelId="{653E06B4-CCC5-4F79-8316-AD2DF66F19CE}">
      <dgm:prSet custT="1"/>
      <dgm:spPr/>
      <dgm:t>
        <a:bodyPr/>
        <a:lstStyle/>
        <a:p>
          <a:r>
            <a:rPr lang="en-US" sz="2400" kern="1200" dirty="0"/>
            <a:t>Reviewed Mass Transition training and submitted update suggestions</a:t>
          </a:r>
        </a:p>
      </dgm:t>
    </dgm:pt>
    <dgm:pt modelId="{DE97B470-151A-4C60-854A-8518BA14FAF4}" type="parTrans" cxnId="{83939E79-C252-4774-A7CA-09EF6B3D377A}">
      <dgm:prSet/>
      <dgm:spPr/>
      <dgm:t>
        <a:bodyPr/>
        <a:lstStyle/>
        <a:p>
          <a:endParaRPr lang="en-US"/>
        </a:p>
      </dgm:t>
    </dgm:pt>
    <dgm:pt modelId="{9DA2B8DE-C1A0-44A6-899B-A8A9A404C8A9}" type="sibTrans" cxnId="{83939E79-C252-4774-A7CA-09EF6B3D377A}">
      <dgm:prSet/>
      <dgm:spPr/>
      <dgm:t>
        <a:bodyPr/>
        <a:lstStyle/>
        <a:p>
          <a:endParaRPr lang="en-US"/>
        </a:p>
      </dgm:t>
    </dgm:pt>
    <dgm:pt modelId="{20006369-E14A-465C-8870-254D84AB8137}" type="pres">
      <dgm:prSet presAssocID="{AC0B5951-CEE5-46E5-99EE-73D3C1BB1EEE}" presName="linear" presStyleCnt="0">
        <dgm:presLayoutVars>
          <dgm:dir/>
          <dgm:animLvl val="lvl"/>
          <dgm:resizeHandles val="exact"/>
        </dgm:presLayoutVars>
      </dgm:prSet>
      <dgm:spPr/>
    </dgm:pt>
    <dgm:pt modelId="{524F918A-CDDE-4C80-96D0-02FE72C87486}" type="pres">
      <dgm:prSet presAssocID="{B9B7F67A-A325-49A9-B8E9-9287354FFBFC}" presName="parentLin" presStyleCnt="0"/>
      <dgm:spPr/>
    </dgm:pt>
    <dgm:pt modelId="{79383ED6-7BCF-42DA-871E-E96494BBC6C8}" type="pres">
      <dgm:prSet presAssocID="{B9B7F67A-A325-49A9-B8E9-9287354FFBFC}" presName="parentLeftMargin" presStyleLbl="node1" presStyleIdx="0" presStyleCnt="1"/>
      <dgm:spPr/>
    </dgm:pt>
    <dgm:pt modelId="{4971ABDE-739A-4D38-ADB1-05496DD82028}" type="pres">
      <dgm:prSet presAssocID="{B9B7F67A-A325-49A9-B8E9-9287354FFBFC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33C677ED-B295-4DCE-8BBA-41971C184318}" type="pres">
      <dgm:prSet presAssocID="{B9B7F67A-A325-49A9-B8E9-9287354FFBFC}" presName="negativeSpace" presStyleCnt="0"/>
      <dgm:spPr/>
    </dgm:pt>
    <dgm:pt modelId="{6CAC109F-56E0-4632-8987-78D83EC3A2D2}" type="pres">
      <dgm:prSet presAssocID="{B9B7F67A-A325-49A9-B8E9-9287354FFBFC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8579A42B-53F9-4C84-AC25-22100055DB55}" type="presOf" srcId="{5F5C7DF0-494E-407C-B131-04EB77879DD9}" destId="{6CAC109F-56E0-4632-8987-78D83EC3A2D2}" srcOrd="0" destOrd="1" presId="urn:microsoft.com/office/officeart/2005/8/layout/list1"/>
    <dgm:cxn modelId="{1A7AF24A-711C-470C-BAEE-0A3E23B7EFE9}" type="presOf" srcId="{B9B7F67A-A325-49A9-B8E9-9287354FFBFC}" destId="{79383ED6-7BCF-42DA-871E-E96494BBC6C8}" srcOrd="0" destOrd="0" presId="urn:microsoft.com/office/officeart/2005/8/layout/list1"/>
    <dgm:cxn modelId="{3F6F9953-FF8A-41E4-A1B9-4B0844BD0A5D}" srcId="{AC0B5951-CEE5-46E5-99EE-73D3C1BB1EEE}" destId="{B9B7F67A-A325-49A9-B8E9-9287354FFBFC}" srcOrd="0" destOrd="0" parTransId="{C4031EDF-154A-47BF-BD1A-99F77F3B2C73}" sibTransId="{71CCC50A-F566-4710-9008-E03B784E64FA}"/>
    <dgm:cxn modelId="{83939E79-C252-4774-A7CA-09EF6B3D377A}" srcId="{B9B7F67A-A325-49A9-B8E9-9287354FFBFC}" destId="{653E06B4-CCC5-4F79-8316-AD2DF66F19CE}" srcOrd="2" destOrd="0" parTransId="{DE97B470-151A-4C60-854A-8518BA14FAF4}" sibTransId="{9DA2B8DE-C1A0-44A6-899B-A8A9A404C8A9}"/>
    <dgm:cxn modelId="{10FA287B-AB98-4EEC-B319-17F0F2A79EB3}" type="presOf" srcId="{653E06B4-CCC5-4F79-8316-AD2DF66F19CE}" destId="{6CAC109F-56E0-4632-8987-78D83EC3A2D2}" srcOrd="0" destOrd="2" presId="urn:microsoft.com/office/officeart/2005/8/layout/list1"/>
    <dgm:cxn modelId="{3554CF86-7196-47FF-B079-50F616BCA586}" type="presOf" srcId="{E7E9C3C9-D690-45CA-86FA-8DDD9477A66E}" destId="{6CAC109F-56E0-4632-8987-78D83EC3A2D2}" srcOrd="0" destOrd="0" presId="urn:microsoft.com/office/officeart/2005/8/layout/list1"/>
    <dgm:cxn modelId="{DCD221F0-871A-4568-BDE0-F0DADEF9B580}" type="presOf" srcId="{B9B7F67A-A325-49A9-B8E9-9287354FFBFC}" destId="{4971ABDE-739A-4D38-ADB1-05496DD82028}" srcOrd="1" destOrd="0" presId="urn:microsoft.com/office/officeart/2005/8/layout/list1"/>
    <dgm:cxn modelId="{7AB207F2-4816-45B2-AC55-4129FA0980D5}" srcId="{B9B7F67A-A325-49A9-B8E9-9287354FFBFC}" destId="{5F5C7DF0-494E-407C-B131-04EB77879DD9}" srcOrd="1" destOrd="0" parTransId="{2793F1C1-CFA2-4921-A54F-0864FA5A9E0D}" sibTransId="{397E6571-ACDB-4FF6-8547-800B3BB75519}"/>
    <dgm:cxn modelId="{0C67C5F6-FBE9-4217-A317-74648F2A94F9}" srcId="{B9B7F67A-A325-49A9-B8E9-9287354FFBFC}" destId="{E7E9C3C9-D690-45CA-86FA-8DDD9477A66E}" srcOrd="0" destOrd="0" parTransId="{C61F7FAE-6DB6-485F-A5C3-CBAA118D5DC2}" sibTransId="{CDD1B893-E8D2-43ED-BB51-A2117FEF7CE5}"/>
    <dgm:cxn modelId="{64425DFE-B728-4CDC-BCB3-A595088F65AB}" type="presOf" srcId="{AC0B5951-CEE5-46E5-99EE-73D3C1BB1EEE}" destId="{20006369-E14A-465C-8870-254D84AB8137}" srcOrd="0" destOrd="0" presId="urn:microsoft.com/office/officeart/2005/8/layout/list1"/>
    <dgm:cxn modelId="{22344D37-3F47-4407-9DC2-2960C14CEA80}" type="presParOf" srcId="{20006369-E14A-465C-8870-254D84AB8137}" destId="{524F918A-CDDE-4C80-96D0-02FE72C87486}" srcOrd="0" destOrd="0" presId="urn:microsoft.com/office/officeart/2005/8/layout/list1"/>
    <dgm:cxn modelId="{E64E8AE3-1E47-4093-B432-CC33253A809C}" type="presParOf" srcId="{524F918A-CDDE-4C80-96D0-02FE72C87486}" destId="{79383ED6-7BCF-42DA-871E-E96494BBC6C8}" srcOrd="0" destOrd="0" presId="urn:microsoft.com/office/officeart/2005/8/layout/list1"/>
    <dgm:cxn modelId="{D4FC1812-1F70-40C9-B803-306F87E9FAA4}" type="presParOf" srcId="{524F918A-CDDE-4C80-96D0-02FE72C87486}" destId="{4971ABDE-739A-4D38-ADB1-05496DD82028}" srcOrd="1" destOrd="0" presId="urn:microsoft.com/office/officeart/2005/8/layout/list1"/>
    <dgm:cxn modelId="{18238455-87FD-4015-BA8A-9151B24F5E79}" type="presParOf" srcId="{20006369-E14A-465C-8870-254D84AB8137}" destId="{33C677ED-B295-4DCE-8BBA-41971C184318}" srcOrd="1" destOrd="0" presId="urn:microsoft.com/office/officeart/2005/8/layout/list1"/>
    <dgm:cxn modelId="{09271263-F1D6-4061-9D2B-8B491E84A31A}" type="presParOf" srcId="{20006369-E14A-465C-8870-254D84AB8137}" destId="{6CAC109F-56E0-4632-8987-78D83EC3A2D2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AC109F-56E0-4632-8987-78D83EC3A2D2}">
      <dsp:nvSpPr>
        <dsp:cNvPr id="0" name=""/>
        <dsp:cNvSpPr/>
      </dsp:nvSpPr>
      <dsp:spPr>
        <a:xfrm>
          <a:off x="0" y="1585182"/>
          <a:ext cx="6977857" cy="3685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559" tIns="1353820" rIns="541559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/>
            <a:t>Reviewed/Updated </a:t>
          </a:r>
          <a:r>
            <a:rPr lang="en-US" sz="2400" kern="1200" dirty="0" err="1"/>
            <a:t>TxSet</a:t>
          </a:r>
          <a:r>
            <a:rPr lang="en-US" sz="2400" kern="1200" dirty="0"/>
            <a:t> PowerPoint for September 17</a:t>
          </a:r>
          <a:r>
            <a:rPr lang="en-US" sz="2400" kern="1200" baseline="30000" dirty="0"/>
            <a:t>th </a:t>
          </a:r>
          <a:r>
            <a:rPr lang="en-US" sz="2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entury Schoolbook" panose="02040604050505020304"/>
              <a:ea typeface="+mn-ea"/>
              <a:cs typeface="+mn-cs"/>
            </a:rPr>
            <a:t>training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/>
            <a:t>Aligned on assignments for the different sections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/>
            <a:t>Reviewed Mass Transition training and submitted update suggestions</a:t>
          </a:r>
        </a:p>
      </dsp:txBody>
      <dsp:txXfrm>
        <a:off x="0" y="1585182"/>
        <a:ext cx="6977857" cy="3685500"/>
      </dsp:txXfrm>
    </dsp:sp>
    <dsp:sp modelId="{4971ABDE-739A-4D38-ADB1-05496DD82028}">
      <dsp:nvSpPr>
        <dsp:cNvPr id="0" name=""/>
        <dsp:cNvSpPr/>
      </dsp:nvSpPr>
      <dsp:spPr>
        <a:xfrm>
          <a:off x="348892" y="625782"/>
          <a:ext cx="4884499" cy="1918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84622" tIns="0" rIns="184622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/>
            <a:t>Met on August 6</a:t>
          </a:r>
          <a:r>
            <a:rPr lang="en-US" sz="2800" b="1" kern="1200" baseline="30000" dirty="0"/>
            <a:t>th</a:t>
          </a:r>
          <a:endParaRPr lang="en-US" sz="2800" kern="1200" dirty="0"/>
        </a:p>
      </dsp:txBody>
      <dsp:txXfrm>
        <a:off x="442560" y="719450"/>
        <a:ext cx="4697163" cy="17314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485356-11F8-418F-ACB8-1E55573A7E68}" type="datetimeFigureOut">
              <a:rPr lang="en-US" smtClean="0"/>
              <a:t>8/10/2026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1F52F-893D-432C-BF4D-183992CF13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919055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21F52F-893D-432C-BF4D-183992CF1341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88512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21F52F-893D-432C-BF4D-183992CF1341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497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21F52F-893D-432C-BF4D-183992CF1341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8029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21F52F-893D-432C-BF4D-183992CF1341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7105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21F52F-893D-432C-BF4D-183992CF1341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017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B5896FD6-1930-47E7-933B-F393BD3F31E2}" type="datetimeFigureOut">
              <a:rPr lang="en-US" smtClean="0"/>
              <a:t>8/10/2026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fld id="{B158678B-D2D0-4C0D-AC4C-0CE56889175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6747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6FD6-1930-47E7-933B-F393BD3F31E2}" type="datetimeFigureOut">
              <a:rPr lang="en-US" smtClean="0"/>
              <a:t>8/10/2026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8678B-D2D0-4C0D-AC4C-0CE56889175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109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6FD6-1930-47E7-933B-F393BD3F31E2}" type="datetimeFigureOut">
              <a:rPr lang="en-US" smtClean="0"/>
              <a:t>8/10/2026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8678B-D2D0-4C0D-AC4C-0CE56889175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730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6FD6-1930-47E7-933B-F393BD3F31E2}" type="datetimeFigureOut">
              <a:rPr lang="en-US" smtClean="0"/>
              <a:t>8/10/2026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8678B-D2D0-4C0D-AC4C-0CE56889175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2405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6FD6-1930-47E7-933B-F393BD3F31E2}" type="datetimeFigureOut">
              <a:rPr lang="en-US" smtClean="0"/>
              <a:t>8/10/2026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8678B-D2D0-4C0D-AC4C-0CE56889175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34291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6FD6-1930-47E7-933B-F393BD3F31E2}" type="datetimeFigureOut">
              <a:rPr lang="en-US" smtClean="0"/>
              <a:t>8/10/2026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8678B-D2D0-4C0D-AC4C-0CE56889175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12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6FD6-1930-47E7-933B-F393BD3F31E2}" type="datetimeFigureOut">
              <a:rPr lang="en-US" smtClean="0"/>
              <a:t>8/10/2026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8678B-D2D0-4C0D-AC4C-0CE56889175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9044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6FD6-1930-47E7-933B-F393BD3F31E2}" type="datetimeFigureOut">
              <a:rPr lang="en-US" smtClean="0"/>
              <a:t>8/10/2026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8678B-D2D0-4C0D-AC4C-0CE56889175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5878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6FD6-1930-47E7-933B-F393BD3F31E2}" type="datetimeFigureOut">
              <a:rPr lang="en-US" smtClean="0"/>
              <a:t>8/10/2026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8678B-D2D0-4C0D-AC4C-0CE56889175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785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6FD6-1930-47E7-933B-F393BD3F31E2}" type="datetimeFigureOut">
              <a:rPr lang="en-US" smtClean="0"/>
              <a:t>8/10/2026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8678B-D2D0-4C0D-AC4C-0CE56889175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553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  <a:solidFill>
            <a:schemeClr val="accent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6FD6-1930-47E7-933B-F393BD3F31E2}" type="datetimeFigureOut">
              <a:rPr lang="en-US" smtClean="0"/>
              <a:t>8/10/2026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8678B-D2D0-4C0D-AC4C-0CE56889175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492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B5896FD6-1930-47E7-933B-F393BD3F31E2}" type="datetimeFigureOut">
              <a:rPr lang="en-US" smtClean="0"/>
              <a:t>8/10/2026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B158678B-D2D0-4C0D-AC4C-0CE56889175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694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rcot.com/services/training/courses/details?name=Texas-SET#schedule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ocusfitness.net/stock-photos/downloads/training-motivation-text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Deborah.mckeever@oncor.com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deborah.mckeever@Oncor.com" TargetMode="External"/><Relationship Id="rId5" Type="http://schemas.openxmlformats.org/officeDocument/2006/relationships/hyperlink" Target="mailto:mdearnest@aep.com" TargetMode="External"/><Relationship Id="rId4" Type="http://schemas.openxmlformats.org/officeDocument/2006/relationships/hyperlink" Target="mailto:tomas.fernandez@nrg.co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D62772-D825-D5CA-4A91-5BFBB6158F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RMTTF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D7A1F5-A867-2B78-1C53-1BC81166CC7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Tomas Fernandez	NRG</a:t>
            </a:r>
          </a:p>
          <a:p>
            <a:r>
              <a:rPr lang="en-US" dirty="0"/>
              <a:t>Debbie McKeever	ONCOR</a:t>
            </a:r>
          </a:p>
          <a:p>
            <a:r>
              <a:rPr lang="en-US" dirty="0"/>
              <a:t>Melinda Earnest	AEP Texas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037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CDC56C-2888-46D3-BB25-354186FD1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1684" y="263951"/>
            <a:ext cx="7610475" cy="76749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3600" b="1" u="sng" dirty="0"/>
              <a:t>Meeting Recap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C28AB3-A245-7295-2CB3-1182AFA9E4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0"/>
          <a:stretch>
            <a:fillRect/>
          </a:stretch>
        </p:blipFill>
        <p:spPr>
          <a:xfrm>
            <a:off x="459099" y="744718"/>
            <a:ext cx="2704876" cy="5217735"/>
          </a:xfrm>
          <a:prstGeom prst="rect">
            <a:avLst/>
          </a:prstGeom>
        </p:spPr>
      </p:pic>
      <p:graphicFrame>
        <p:nvGraphicFramePr>
          <p:cNvPr id="19" name="TextBox 3">
            <a:extLst>
              <a:ext uri="{FF2B5EF4-FFF2-40B4-BE49-F238E27FC236}">
                <a16:creationId xmlns:a16="http://schemas.microsoft.com/office/drawing/2014/main" id="{04A42EA8-127A-9505-B42D-BB26153B5EE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3693029"/>
              </p:ext>
            </p:extLst>
          </p:nvPr>
        </p:nvGraphicFramePr>
        <p:xfrm>
          <a:off x="3937994" y="961534"/>
          <a:ext cx="6977857" cy="58964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268112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89683EB-D202-4B4D-B1BD-8BA6965FBE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1292840" cy="68580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erson standing in front of a group of people&#10;&#10;AI-generated content may be incorrect.">
            <a:extLst>
              <a:ext uri="{FF2B5EF4-FFF2-40B4-BE49-F238E27FC236}">
                <a16:creationId xmlns:a16="http://schemas.microsoft.com/office/drawing/2014/main" id="{2C3E28BD-9720-E0AB-B2DE-2E0150DCDE2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50" r="1" b="33103"/>
          <a:stretch>
            <a:fillRect/>
          </a:stretch>
        </p:blipFill>
        <p:spPr>
          <a:xfrm>
            <a:off x="20" y="-1"/>
            <a:ext cx="1129282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CCDC56C-2888-46D3-BB25-354186FD1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075" y="365760"/>
            <a:ext cx="10735437" cy="672465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</a:rPr>
              <a:t>Upcoming Retail Training Opportunities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07C0D84-6044-403B-9902-9B6275D153F8}"/>
              </a:ext>
            </a:extLst>
          </p:cNvPr>
          <p:cNvSpPr txBox="1"/>
          <p:nvPr/>
        </p:nvSpPr>
        <p:spPr>
          <a:xfrm>
            <a:off x="1261872" y="1038226"/>
            <a:ext cx="8595360" cy="5524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</a:pPr>
            <a:r>
              <a:rPr lang="en-US" sz="1600" b="1" u="sng" dirty="0">
                <a:solidFill>
                  <a:schemeClr val="bg1"/>
                </a:solidFill>
              </a:rPr>
              <a:t>TX SET 5.0 Training - </a:t>
            </a:r>
            <a:r>
              <a:rPr lang="en-US" sz="1600" b="1" u="sng" dirty="0" err="1">
                <a:solidFill>
                  <a:schemeClr val="bg1"/>
                </a:solidFill>
              </a:rPr>
              <a:t>WebEx</a:t>
            </a:r>
            <a:r>
              <a:rPr lang="en-US" sz="1400" dirty="0">
                <a:solidFill>
                  <a:schemeClr val="bg1"/>
                </a:solidFill>
              </a:rPr>
              <a:t>			</a:t>
            </a:r>
          </a:p>
          <a:p>
            <a:pPr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</a:pPr>
            <a:r>
              <a:rPr lang="en-US" sz="1400" dirty="0">
                <a:solidFill>
                  <a:schemeClr val="bg1"/>
                </a:solidFill>
              </a:rPr>
              <a:t>		 	</a:t>
            </a:r>
          </a:p>
          <a:p>
            <a:pPr marL="285750"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Thursday, September 17</a:t>
            </a:r>
            <a:r>
              <a:rPr lang="en-US" sz="1400" baseline="30000" dirty="0">
                <a:solidFill>
                  <a:schemeClr val="bg1"/>
                </a:solidFill>
              </a:rPr>
              <a:t>th</a:t>
            </a:r>
            <a:r>
              <a:rPr lang="en-US" sz="1400" dirty="0">
                <a:solidFill>
                  <a:schemeClr val="bg1"/>
                </a:solidFill>
              </a:rPr>
              <a:t> – </a:t>
            </a:r>
            <a:r>
              <a:rPr lang="en-US" sz="1400" dirty="0" err="1">
                <a:solidFill>
                  <a:schemeClr val="bg1"/>
                </a:solidFill>
              </a:rPr>
              <a:t>WebEx</a:t>
            </a:r>
            <a:r>
              <a:rPr lang="en-US" sz="1400" dirty="0">
                <a:solidFill>
                  <a:schemeClr val="bg1"/>
                </a:solidFill>
              </a:rPr>
              <a:t> only </a:t>
            </a:r>
          </a:p>
          <a:p>
            <a:pPr marL="742950" lvl="1"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Open for registration on ERCOT.com</a:t>
            </a:r>
          </a:p>
          <a:p>
            <a:pPr marL="1200150" lvl="2"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chemeClr val="bg1"/>
                </a:solidFill>
                <a:hlinkClick r:id="rId4"/>
              </a:rPr>
              <a:t>Texas SET Standard Electronic Transactions</a:t>
            </a:r>
            <a:endParaRPr lang="en-US" sz="1400" dirty="0">
              <a:solidFill>
                <a:schemeClr val="bg1"/>
              </a:solidFill>
            </a:endParaRPr>
          </a:p>
          <a:p>
            <a:pPr lvl="1"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</a:pPr>
            <a:endParaRPr lang="en-US" sz="900" dirty="0">
              <a:solidFill>
                <a:schemeClr val="bg1"/>
              </a:solidFill>
            </a:endParaRPr>
          </a:p>
          <a:p>
            <a:pPr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</a:pPr>
            <a:r>
              <a:rPr lang="en-US" sz="1600" b="1" u="sng" dirty="0" err="1">
                <a:solidFill>
                  <a:schemeClr val="bg1"/>
                </a:solidFill>
              </a:rPr>
              <a:t>MarkeTrak</a:t>
            </a:r>
            <a:r>
              <a:rPr lang="en-US" sz="1600" b="1" u="sng" dirty="0">
                <a:solidFill>
                  <a:schemeClr val="bg1"/>
                </a:solidFill>
              </a:rPr>
              <a:t> Training - </a:t>
            </a:r>
            <a:r>
              <a:rPr lang="en-US" sz="1600" b="1" u="sng" dirty="0" err="1">
                <a:solidFill>
                  <a:schemeClr val="bg1"/>
                </a:solidFill>
              </a:rPr>
              <a:t>WebEx</a:t>
            </a:r>
            <a:r>
              <a:rPr lang="en-US" sz="1400" dirty="0">
                <a:solidFill>
                  <a:schemeClr val="bg1"/>
                </a:solidFill>
              </a:rPr>
              <a:t>			</a:t>
            </a:r>
          </a:p>
          <a:p>
            <a:pPr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</a:pPr>
            <a:r>
              <a:rPr lang="en-US" sz="1400" dirty="0">
                <a:solidFill>
                  <a:schemeClr val="bg1"/>
                </a:solidFill>
              </a:rPr>
              <a:t>		 	</a:t>
            </a:r>
          </a:p>
          <a:p>
            <a:pPr marL="285750"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Tuesday, October 20</a:t>
            </a:r>
            <a:r>
              <a:rPr lang="en-US" sz="1400" baseline="30000" dirty="0">
                <a:solidFill>
                  <a:schemeClr val="bg1"/>
                </a:solidFill>
              </a:rPr>
              <a:t>th</a:t>
            </a:r>
            <a:r>
              <a:rPr lang="en-US" sz="1400" dirty="0">
                <a:solidFill>
                  <a:schemeClr val="bg1"/>
                </a:solidFill>
              </a:rPr>
              <a:t> – </a:t>
            </a:r>
            <a:r>
              <a:rPr lang="en-US" sz="1400" dirty="0" err="1">
                <a:solidFill>
                  <a:schemeClr val="bg1"/>
                </a:solidFill>
              </a:rPr>
              <a:t>WebEx</a:t>
            </a:r>
            <a:r>
              <a:rPr lang="en-US" sz="1400" dirty="0">
                <a:solidFill>
                  <a:schemeClr val="bg1"/>
                </a:solidFill>
              </a:rPr>
              <a:t> only </a:t>
            </a:r>
          </a:p>
          <a:p>
            <a:pPr marL="742950" lvl="1"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Soon to be posted on ERCOT LMS</a:t>
            </a:r>
          </a:p>
          <a:p>
            <a:pPr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</a:pPr>
            <a:endParaRPr lang="en-US" sz="900" dirty="0">
              <a:solidFill>
                <a:schemeClr val="bg1"/>
              </a:solidFill>
            </a:endParaRPr>
          </a:p>
          <a:p>
            <a:pPr marL="285750"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Wednesday, October 21</a:t>
            </a:r>
            <a:r>
              <a:rPr lang="en-US" sz="1400" baseline="30000" dirty="0">
                <a:solidFill>
                  <a:schemeClr val="bg1"/>
                </a:solidFill>
              </a:rPr>
              <a:t>st</a:t>
            </a:r>
            <a:r>
              <a:rPr lang="en-US" sz="1400" dirty="0">
                <a:solidFill>
                  <a:schemeClr val="bg1"/>
                </a:solidFill>
              </a:rPr>
              <a:t> – </a:t>
            </a:r>
            <a:r>
              <a:rPr lang="en-US" sz="1400" dirty="0" err="1">
                <a:solidFill>
                  <a:schemeClr val="bg1"/>
                </a:solidFill>
              </a:rPr>
              <a:t>WebEx</a:t>
            </a:r>
            <a:r>
              <a:rPr lang="en-US" sz="1400" dirty="0">
                <a:solidFill>
                  <a:schemeClr val="bg1"/>
                </a:solidFill>
              </a:rPr>
              <a:t> only </a:t>
            </a:r>
          </a:p>
          <a:p>
            <a:pPr marL="742950" lvl="1"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Soon to be posted on ERCOT LMS</a:t>
            </a:r>
          </a:p>
          <a:p>
            <a:pPr indent="-182880"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</a:pPr>
            <a:endParaRPr 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090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EE5172-7FF2-6622-E5C0-860535326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875" y="0"/>
            <a:ext cx="10878312" cy="1325562"/>
          </a:xfrm>
        </p:spPr>
        <p:txBody>
          <a:bodyPr>
            <a:normAutofit/>
          </a:bodyPr>
          <a:lstStyle/>
          <a:p>
            <a:r>
              <a:rPr lang="en-US" sz="3600" b="1" dirty="0"/>
              <a:t>On-Demand ERCOT Retail Training Modules Available 24/7</a:t>
            </a:r>
            <a:endParaRPr lang="en-US" sz="360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B23DA1F-49B4-D33E-0E98-DF7D0449A7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1872" y="1325562"/>
            <a:ext cx="5852160" cy="5437187"/>
          </a:xfrm>
        </p:spPr>
        <p:txBody>
          <a:bodyPr>
            <a:normAutofit lnSpcReduction="10000"/>
          </a:bodyPr>
          <a:lstStyle/>
          <a:p>
            <a:pPr marL="548640" lvl="2" indent="0">
              <a:buClr>
                <a:srgbClr val="FF0000"/>
              </a:buClr>
              <a:buNone/>
            </a:pPr>
            <a:r>
              <a:rPr lang="en-US" sz="1600" b="1" dirty="0" err="1"/>
              <a:t>MarkeTrak</a:t>
            </a:r>
            <a:r>
              <a:rPr lang="en-US" sz="1600" b="1" dirty="0"/>
              <a:t> Online Training Modules  - </a:t>
            </a:r>
          </a:p>
          <a:p>
            <a:pPr lvl="3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1600" dirty="0" err="1"/>
              <a:t>MarkeTraks</a:t>
            </a:r>
            <a:r>
              <a:rPr lang="en-US" sz="1600" dirty="0"/>
              <a:t> Overview</a:t>
            </a:r>
          </a:p>
          <a:p>
            <a:pPr lvl="3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1600" dirty="0"/>
              <a:t>Switch Hold Removal</a:t>
            </a:r>
          </a:p>
          <a:p>
            <a:pPr lvl="3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1600" dirty="0"/>
              <a:t>Cancel With/Without  Approvals</a:t>
            </a:r>
          </a:p>
          <a:p>
            <a:pPr lvl="3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1600" dirty="0"/>
              <a:t>Inadvertent Gains/Losses &amp; Rescissions</a:t>
            </a:r>
          </a:p>
          <a:p>
            <a:pPr lvl="3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1600" dirty="0"/>
              <a:t>Usage and Billing</a:t>
            </a:r>
            <a:endParaRPr lang="en-US" sz="1600" i="1" dirty="0"/>
          </a:p>
          <a:p>
            <a:pPr lvl="3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1600" dirty="0"/>
              <a:t>Other D2D Subtypes</a:t>
            </a:r>
          </a:p>
          <a:p>
            <a:pPr lvl="3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1600" dirty="0"/>
              <a:t>Bulk Insert</a:t>
            </a:r>
          </a:p>
          <a:p>
            <a:pPr lvl="3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1600" dirty="0" err="1"/>
              <a:t>MarkeTrak</a:t>
            </a:r>
            <a:r>
              <a:rPr lang="en-US" sz="1600" dirty="0"/>
              <a:t> Admin Functionality</a:t>
            </a:r>
          </a:p>
          <a:p>
            <a:pPr lvl="3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1600" dirty="0"/>
              <a:t>Data Extract Variances (DEV) LSE Subtypes </a:t>
            </a:r>
          </a:p>
          <a:p>
            <a:pPr lvl="3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1600" dirty="0"/>
              <a:t>Data Extract Variances (DEV) Non-LSE Subtypes</a:t>
            </a:r>
          </a:p>
          <a:p>
            <a:pPr lvl="3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1600" dirty="0"/>
              <a:t>Emails and Notifications</a:t>
            </a:r>
          </a:p>
          <a:p>
            <a:pPr lvl="3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1600" dirty="0"/>
              <a:t>Reporting – Background &amp; GUI </a:t>
            </a:r>
          </a:p>
          <a:p>
            <a:pPr lvl="3"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US" sz="1600" b="1" dirty="0"/>
          </a:p>
          <a:p>
            <a:pPr marL="548640" lvl="2" indent="0">
              <a:buClr>
                <a:srgbClr val="FF0000"/>
              </a:buClr>
              <a:buNone/>
            </a:pPr>
            <a:r>
              <a:rPr lang="en-US" sz="1600" b="1" dirty="0"/>
              <a:t>Additional Retail Online Training Modules </a:t>
            </a:r>
          </a:p>
          <a:p>
            <a:pPr lvl="3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1600" dirty="0"/>
              <a:t>Retail 101</a:t>
            </a:r>
          </a:p>
          <a:p>
            <a:pPr lvl="3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1600" dirty="0"/>
              <a:t>TXSET</a:t>
            </a:r>
          </a:p>
          <a:p>
            <a:pPr lvl="3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1600" dirty="0"/>
              <a:t>Mass Transition</a:t>
            </a:r>
          </a:p>
          <a:p>
            <a:pPr marL="0" indent="0">
              <a:buNone/>
            </a:pPr>
            <a:endParaRPr lang="en-US" sz="1400" dirty="0"/>
          </a:p>
        </p:txBody>
      </p:sp>
      <p:pic>
        <p:nvPicPr>
          <p:cNvPr id="6" name="Picture 5" descr="A hand writing on a glass board&#10;&#10;Description automatically generated">
            <a:extLst>
              <a:ext uri="{FF2B5EF4-FFF2-40B4-BE49-F238E27FC236}">
                <a16:creationId xmlns:a16="http://schemas.microsoft.com/office/drawing/2014/main" id="{5507ECF9-041E-0CD6-A2C4-CC404D0744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598664" y="2588632"/>
            <a:ext cx="3304622" cy="2329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608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F62472-CEC0-B436-0A7B-73FAD9DB8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600" y="247650"/>
            <a:ext cx="11036300" cy="64960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u="sng" dirty="0">
                <a:latin typeface="+mj-lt"/>
              </a:rPr>
              <a:t>Upcoming RMTTF Meeting  </a:t>
            </a:r>
          </a:p>
          <a:p>
            <a:pPr marL="0" indent="0">
              <a:buNone/>
            </a:pPr>
            <a:r>
              <a:rPr lang="en-US" sz="2000" dirty="0">
                <a:latin typeface="+mj-lt"/>
              </a:rPr>
              <a:t>	 Friday</a:t>
            </a:r>
            <a:r>
              <a:rPr lang="en-US" dirty="0">
                <a:latin typeface="+mj-lt"/>
              </a:rPr>
              <a:t>, September 18</a:t>
            </a:r>
            <a:r>
              <a:rPr lang="en-US" baseline="30000" dirty="0">
                <a:latin typeface="+mj-lt"/>
              </a:rPr>
              <a:t>th</a:t>
            </a:r>
            <a:r>
              <a:rPr lang="en-US" dirty="0">
                <a:latin typeface="+mj-lt"/>
              </a:rPr>
              <a:t>  9:30 AM </a:t>
            </a:r>
          </a:p>
          <a:p>
            <a:r>
              <a:rPr lang="en-US" dirty="0">
                <a:latin typeface="+mj-lt"/>
              </a:rPr>
              <a:t>In-Person*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dirty="0"/>
              <a:t>Oncor Electric Delivery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dirty="0"/>
              <a:t>1616 Woodall Rodgers Fwy</a:t>
            </a:r>
            <a:br>
              <a:rPr lang="en-US" dirty="0"/>
            </a:br>
            <a:r>
              <a:rPr lang="en-US" dirty="0"/>
              <a:t>Dallas, TX 75202</a:t>
            </a:r>
          </a:p>
          <a:p>
            <a:r>
              <a:rPr lang="en-US" dirty="0"/>
              <a:t>Via Webex</a:t>
            </a:r>
            <a:endParaRPr lang="en-US" dirty="0">
              <a:latin typeface="+mj-lt"/>
            </a:endParaRPr>
          </a:p>
          <a:p>
            <a:pPr marL="0" indent="0">
              <a:buNone/>
            </a:pPr>
            <a:r>
              <a:rPr lang="en-US" dirty="0">
                <a:highlight>
                  <a:srgbClr val="FFFF00"/>
                </a:highlight>
                <a:latin typeface="+mj-lt"/>
              </a:rPr>
              <a:t> *</a:t>
            </a:r>
            <a:r>
              <a:rPr lang="en-US" i="1" dirty="0">
                <a:highlight>
                  <a:srgbClr val="FFFF00"/>
                </a:highlight>
              </a:rPr>
              <a:t>If you are planning to attend in person, please email Debbie McKeever at </a:t>
            </a:r>
            <a:r>
              <a:rPr lang="en-US" i="1" dirty="0">
                <a:highlight>
                  <a:srgbClr val="FFFF00"/>
                </a:highlight>
                <a:hlinkClick r:id="rId3" tooltip="mailto:Deborah.mckeever@oncor.com"/>
              </a:rPr>
              <a:t>Deborah.mckeever@oncor.com</a:t>
            </a:r>
            <a:r>
              <a:rPr lang="en-US" i="1" dirty="0">
                <a:highlight>
                  <a:srgbClr val="FFFF00"/>
                </a:highlight>
              </a:rPr>
              <a:t> prior to September 18</a:t>
            </a:r>
            <a:r>
              <a:rPr lang="en-US" i="1" baseline="30000" dirty="0">
                <a:highlight>
                  <a:srgbClr val="FFFF00"/>
                </a:highlight>
              </a:rPr>
              <a:t>th</a:t>
            </a:r>
            <a:r>
              <a:rPr lang="en-US" i="1" dirty="0">
                <a:highlight>
                  <a:srgbClr val="FFFF00"/>
                </a:highlight>
              </a:rPr>
              <a:t>.</a:t>
            </a:r>
            <a:endParaRPr lang="en-US" dirty="0">
              <a:highlight>
                <a:srgbClr val="FFFF00"/>
              </a:highlight>
              <a:latin typeface="+mj-lt"/>
            </a:endParaRPr>
          </a:p>
          <a:p>
            <a:pPr marL="0" indent="0">
              <a:buNone/>
            </a:pPr>
            <a:r>
              <a:rPr lang="en-US" sz="2000" dirty="0">
                <a:latin typeface="+mj-lt"/>
              </a:rPr>
              <a:t>If you have questions or suggestions for training, please contact one of the RMTTF           co-chairs listed below. </a:t>
            </a:r>
            <a:br>
              <a:rPr lang="en-US" sz="2000" dirty="0">
                <a:latin typeface="+mj-lt"/>
              </a:rPr>
            </a:br>
            <a:r>
              <a:rPr lang="en-US" sz="2000" dirty="0">
                <a:latin typeface="+mj-lt"/>
              </a:rPr>
              <a:t>          </a:t>
            </a:r>
            <a:br>
              <a:rPr lang="en-US" sz="2000" dirty="0">
                <a:latin typeface="+mj-lt"/>
              </a:rPr>
            </a:br>
            <a:r>
              <a:rPr lang="en-US" sz="2000" dirty="0">
                <a:latin typeface="+mj-lt"/>
              </a:rPr>
              <a:t>	Tomas Fernandez, NRG      </a:t>
            </a:r>
            <a:r>
              <a:rPr lang="en-US" sz="2000" dirty="0">
                <a:latin typeface="+mj-lt"/>
                <a:hlinkClick r:id="rId4"/>
              </a:rPr>
              <a:t>tomas.fernandez@nrg.com</a:t>
            </a:r>
            <a:br>
              <a:rPr lang="en-US" sz="2000" dirty="0">
                <a:latin typeface="+mj-lt"/>
              </a:rPr>
            </a:br>
            <a:r>
              <a:rPr lang="en-US" sz="2000" dirty="0">
                <a:latin typeface="+mj-lt"/>
              </a:rPr>
              <a:t>         	Melinda Earnest, AEP         </a:t>
            </a:r>
            <a:r>
              <a:rPr lang="en-US" sz="2000" dirty="0">
                <a:latin typeface="+mj-lt"/>
                <a:hlinkClick r:id="rId5"/>
              </a:rPr>
              <a:t>mdearnest@aep.com</a:t>
            </a:r>
            <a:r>
              <a:rPr lang="en-US" sz="2000" dirty="0">
                <a:latin typeface="+mj-lt"/>
              </a:rPr>
              <a:t>	</a:t>
            </a:r>
            <a:br>
              <a:rPr lang="en-US" sz="2000" dirty="0">
                <a:latin typeface="+mj-lt"/>
              </a:rPr>
            </a:br>
            <a:r>
              <a:rPr lang="en-US" sz="2000" dirty="0">
                <a:latin typeface="+mj-lt"/>
              </a:rPr>
              <a:t>          	Debbie McKeever, Oncor     </a:t>
            </a:r>
            <a:r>
              <a:rPr lang="en-US" sz="2000" dirty="0">
                <a:latin typeface="+mj-lt"/>
                <a:hlinkClick r:id="rId6"/>
              </a:rPr>
              <a:t>deborah.mckeever@Oncor.com</a:t>
            </a:r>
            <a:br>
              <a:rPr lang="en-US" sz="2000" dirty="0">
                <a:latin typeface="+mj-lt"/>
              </a:rPr>
            </a:br>
            <a:br>
              <a:rPr lang="en-US" sz="2400" dirty="0">
                <a:latin typeface="+mj-lt"/>
              </a:rPr>
            </a:br>
            <a:r>
              <a:rPr lang="en-US" sz="2400" dirty="0">
                <a:latin typeface="+mj-lt"/>
              </a:rPr>
              <a:t>					Thank you!</a:t>
            </a:r>
          </a:p>
        </p:txBody>
      </p:sp>
    </p:spTree>
    <p:extLst>
      <p:ext uri="{BB962C8B-B14F-4D97-AF65-F5344CB8AC3E}">
        <p14:creationId xmlns:p14="http://schemas.microsoft.com/office/powerpoint/2010/main" val="410004788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sisl xmlns:xsd="http://www.w3.org/2001/XMLSchema" xmlns:xsi="http://www.w3.org/2001/XMLSchema-instance" xmlns="http://www.boldonjames.com/2008/01/sie/internal/label" sislVersion="0" policy="e9c0b8d7-bdb4-4fd3-b62a-f50327aaefce" origin="userSelected">
  <element uid="936e22d5-45a7-4cb7-95ab-1aa8c7c88789" value=""/>
  <element uid="d14f5c36-f44a-4315-b438-005cfe8f069f" value=""/>
</sisl>
</file>

<file path=customXml/item2.xml><?xml version="1.0" encoding="utf-8"?>
<WrappedLabelHistory xmlns:xsd="http://www.w3.org/2001/XMLSchema" xmlns:xsi="http://www.w3.org/2001/XMLSchema-instance" xmlns="http://www.boldonjames.com/2016/02/Classifier/internal/wrappedLabelHistory">
  <Value>PD94bWwgdmVyc2lvbj0iMS4wIiBlbmNvZGluZz0idXMtYXNjaWkiPz48bGFiZWxIaXN0b3J5IHhtbG5zOnhzZD0iaHR0cDovL3d3dy53My5vcmcvMjAwMS9YTUxTY2hlbWEiIHhtbG5zOnhzaT0iaHR0cDovL3d3dy53My5vcmcvMjAwMS9YTUxTY2hlbWEtaW5zdGFuY2UiIHhtbG5zPSJodHRwOi8vd3d3LmJvbGRvbmphbWVzLmNvbS8yMDE2LzAyL0NsYXNzaWZpZXIvaW50ZXJuYWwvbGFiZWxIaXN0b3J5Ij48aXRlbT48c2lzbCBzaXNsVmVyc2lvbj0iMCIgcG9saWN5PSJlOWMwYjhkNy1iZGI0LTRmZDMtYjYyYS1mNTAzMjdhYWVmY2UiIG9yaWdpbj0idXNlclNlbGVjdGVkIj48ZWxlbWVudCB1aWQ9IjkzNmUyMmQ1LTQ1YTctNGNiNy05NWFiLTFhYThjN2M4ODc4OSIgdmFsdWU9IiIgeG1sbnM9Imh0dHA6Ly93d3cuYm9sZG9uamFtZXMuY29tLzIwMDgvMDEvc2llL2ludGVybmFsL2xhYmVsIiAvPjxlbGVtZW50IHVpZD0iZDE0ZjVjMzYtZjQ0YS00MzE1LWI0MzgtMDA1Y2ZlOGYwNjlmIiB2YWx1ZT0iIiB4bWxucz0iaHR0cDovL3d3dy5ib2xkb25qYW1lcy5jb20vMjAwOC8wMS9zaWUvaW50ZXJuYWwvbGFiZWwiIC8+PC9zaXNsPjxVc2VyTmFtZT5DT1JQXGNjb25wMDE8L1VzZXJOYW1lPjxEYXRlVGltZT4xLzMvMjAyNCA0OjIyOjAyIEFNPC9EYXRlVGltZT48TGFiZWxTdHJpbmc+VW5jYXRlZ29yaXplZDwvTGFiZWxTdHJpbmc+PC9pdGVtPjwvbGFiZWxIaXN0b3J5Pg==</Value>
</WrappedLabelHistory>
</file>

<file path=customXml/itemProps1.xml><?xml version="1.0" encoding="utf-8"?>
<ds:datastoreItem xmlns:ds="http://schemas.openxmlformats.org/officeDocument/2006/customXml" ds:itemID="{8C2BFAD6-C3E7-49D3-AB37-021922D38B9E}">
  <ds:schemaRefs>
    <ds:schemaRef ds:uri="http://www.w3.org/2001/XMLSchema"/>
    <ds:schemaRef ds:uri="http://www.boldonjames.com/2008/01/sie/internal/label"/>
  </ds:schemaRefs>
</ds:datastoreItem>
</file>

<file path=customXml/itemProps2.xml><?xml version="1.0" encoding="utf-8"?>
<ds:datastoreItem xmlns:ds="http://schemas.openxmlformats.org/officeDocument/2006/customXml" ds:itemID="{CAD66A93-6198-475A-8C44-FCCA61BB2285}">
  <ds:schemaRefs>
    <ds:schemaRef ds:uri="http://www.w3.org/2001/XMLSchema"/>
    <ds:schemaRef ds:uri="http://www.boldonjames.com/2016/02/Classifier/internal/wrappedLabelHistory"/>
  </ds:schemaRefs>
</ds:datastoreItem>
</file>

<file path=docMetadata/LabelInfo.xml><?xml version="1.0" encoding="utf-8"?>
<clbl:labelList xmlns:clbl="http://schemas.microsoft.com/office/2020/mipLabelMetadata">
  <clbl:label id="{f7f7157e-03dd-4df4-a10b-f59d8fe642d0}" enabled="0" method="" siteId="{f7f7157e-03dd-4df4-a10b-f59d8fe642d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TM03457515[[fn=View]]</Template>
  <TotalTime>3947</TotalTime>
  <Words>323</Words>
  <Application>Microsoft Office PowerPoint</Application>
  <PresentationFormat>Widescreen</PresentationFormat>
  <Paragraphs>55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Century Schoolbook</vt:lpstr>
      <vt:lpstr>Wingdings</vt:lpstr>
      <vt:lpstr>Wingdings 2</vt:lpstr>
      <vt:lpstr>View</vt:lpstr>
      <vt:lpstr>RMTTF</vt:lpstr>
      <vt:lpstr>Meeting Recap</vt:lpstr>
      <vt:lpstr>Upcoming Retail Training Opportunities </vt:lpstr>
      <vt:lpstr>On-Demand ERCOT Retail Training Modules Available 24/7</vt:lpstr>
      <vt:lpstr>PowerPoint Presentation</vt:lpstr>
    </vt:vector>
  </TitlesOfParts>
  <Company>American Electric Power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RMTTF</dc:title>
  <dc:creator>Melinda D Earnest</dc:creator>
  <cp:lastModifiedBy>Fernandez, Tomas</cp:lastModifiedBy>
  <cp:revision>107</cp:revision>
  <dcterms:created xsi:type="dcterms:W3CDTF">2024-01-03T03:56:24Z</dcterms:created>
  <dcterms:modified xsi:type="dcterms:W3CDTF">2026-08-10T18:52:35Z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IndexRef">
    <vt:lpwstr>985a6358-0b1a-47a5-a44f-1467ea07feb6</vt:lpwstr>
  </property>
  <property fmtid="{D5CDD505-2E9C-101B-9397-08002B2CF9AE}" pid="3" name="bjClsUserRVM">
    <vt:lpwstr>[]</vt:lpwstr>
  </property>
  <property fmtid="{D5CDD505-2E9C-101B-9397-08002B2CF9AE}" pid="4" name="bjSaver">
    <vt:lpwstr>uUToTmzl1WCvCveSySCN/8m65ke2qS6g</vt:lpwstr>
  </property>
  <property fmtid="{D5CDD505-2E9C-101B-9397-08002B2CF9AE}" pid="5" name="bjDocumentLabelXML">
    <vt:lpwstr>&lt;?xml version="1.0" encoding="us-ascii"?&gt;&lt;sisl xmlns:xsd="http://www.w3.org/2001/XMLSchema" xmlns:xsi="http://www.w3.org/2001/XMLSchema-instance" sislVersion="0" policy="e9c0b8d7-bdb4-4fd3-b62a-f50327aaefce" origin="userSelected" xmlns="http://www.boldonj</vt:lpwstr>
  </property>
  <property fmtid="{D5CDD505-2E9C-101B-9397-08002B2CF9AE}" pid="6" name="bjDocumentLabelXML-0">
    <vt:lpwstr>ames.com/2008/01/sie/internal/label"&gt;&lt;element uid="936e22d5-45a7-4cb7-95ab-1aa8c7c88789" value="" /&gt;&lt;element uid="d14f5c36-f44a-4315-b438-005cfe8f069f" value="" /&gt;&lt;/sisl&gt;</vt:lpwstr>
  </property>
  <property fmtid="{D5CDD505-2E9C-101B-9397-08002B2CF9AE}" pid="7" name="bjDocumentSecurityLabel">
    <vt:lpwstr>Uncategorized</vt:lpwstr>
  </property>
  <property fmtid="{D5CDD505-2E9C-101B-9397-08002B2CF9AE}" pid="8" name="MSIP_Label_574d496c-7ac4-4b13-81fd-698eca66b217_SiteId">
    <vt:lpwstr>15f3c881-6b03-4ff6-8559-77bf5177818f</vt:lpwstr>
  </property>
  <property fmtid="{D5CDD505-2E9C-101B-9397-08002B2CF9AE}" pid="9" name="MSIP_Label_574d496c-7ac4-4b13-81fd-698eca66b217_Name">
    <vt:lpwstr>Uncategorized</vt:lpwstr>
  </property>
  <property fmtid="{D5CDD505-2E9C-101B-9397-08002B2CF9AE}" pid="10" name="MSIP_Label_574d496c-7ac4-4b13-81fd-698eca66b217_Enabled">
    <vt:lpwstr>true</vt:lpwstr>
  </property>
  <property fmtid="{D5CDD505-2E9C-101B-9397-08002B2CF9AE}" pid="11" name="bjLabelHistoryID">
    <vt:lpwstr>{CAD66A93-6198-475A-8C44-FCCA61BB2285}</vt:lpwstr>
  </property>
</Properties>
</file>