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  <p:sldMasterId id="2147483651" r:id="rId6"/>
  </p:sldMasterIdLst>
  <p:notesMasterIdLst>
    <p:notesMasterId r:id="rId14"/>
  </p:notesMasterIdLst>
  <p:handoutMasterIdLst>
    <p:handoutMasterId r:id="rId15"/>
  </p:handoutMasterIdLst>
  <p:sldIdLst>
    <p:sldId id="260" r:id="rId7"/>
    <p:sldId id="257" r:id="rId8"/>
    <p:sldId id="272" r:id="rId9"/>
    <p:sldId id="265" r:id="rId10"/>
    <p:sldId id="273" r:id="rId11"/>
    <p:sldId id="269" r:id="rId12"/>
    <p:sldId id="274" r:id="rId1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75" autoAdjust="0"/>
    <p:restoredTop sz="90129" autoAdjust="0"/>
  </p:normalViewPr>
  <p:slideViewPr>
    <p:cSldViewPr showGuides="1">
      <p:cViewPr varScale="1">
        <p:scale>
          <a:sx n="100" d="100"/>
          <a:sy n="100" d="100"/>
        </p:scale>
        <p:origin x="1950" y="31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dirty="0"/>
              <a:t>Historical Performance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QueryDetail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Sheet1!$A$34:$A$45</c:f>
              <c:strCache>
                <c:ptCount val="12"/>
                <c:pt idx="0">
                  <c:v>2025/07</c:v>
                </c:pt>
                <c:pt idx="1">
                  <c:v>2025/08</c:v>
                </c:pt>
                <c:pt idx="2">
                  <c:v>2025/09</c:v>
                </c:pt>
                <c:pt idx="3">
                  <c:v>2025/10</c:v>
                </c:pt>
                <c:pt idx="4">
                  <c:v>2025/11</c:v>
                </c:pt>
                <c:pt idx="5">
                  <c:v>2025/12</c:v>
                </c:pt>
                <c:pt idx="6">
                  <c:v>2026/01</c:v>
                </c:pt>
                <c:pt idx="7">
                  <c:v>2026/02</c:v>
                </c:pt>
                <c:pt idx="8">
                  <c:v>2026/03</c:v>
                </c:pt>
                <c:pt idx="9">
                  <c:v>2026/04</c:v>
                </c:pt>
                <c:pt idx="10">
                  <c:v>2026/05</c:v>
                </c:pt>
                <c:pt idx="11">
                  <c:v>2026/07</c:v>
                </c:pt>
              </c:strCache>
            </c:strRef>
          </c:cat>
          <c:val>
            <c:numRef>
              <c:f>Sheet1!$B$34:$B$45</c:f>
              <c:numCache>
                <c:formatCode>General</c:formatCode>
                <c:ptCount val="12"/>
                <c:pt idx="0">
                  <c:v>0.38</c:v>
                </c:pt>
                <c:pt idx="1">
                  <c:v>0.32</c:v>
                </c:pt>
                <c:pt idx="2">
                  <c:v>0.32</c:v>
                </c:pt>
                <c:pt idx="3">
                  <c:v>0.36</c:v>
                </c:pt>
                <c:pt idx="4">
                  <c:v>0.36</c:v>
                </c:pt>
                <c:pt idx="5">
                  <c:v>0.41</c:v>
                </c:pt>
                <c:pt idx="6">
                  <c:v>0.41</c:v>
                </c:pt>
                <c:pt idx="7">
                  <c:v>0.41</c:v>
                </c:pt>
                <c:pt idx="8">
                  <c:v>0.37</c:v>
                </c:pt>
                <c:pt idx="9">
                  <c:v>0.41</c:v>
                </c:pt>
                <c:pt idx="10">
                  <c:v>0.35</c:v>
                </c:pt>
                <c:pt idx="11">
                  <c:v>0.25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4CD-4206-A26E-620836DBFDF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QueryList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Sheet1!$A$34:$A$45</c:f>
              <c:strCache>
                <c:ptCount val="12"/>
                <c:pt idx="0">
                  <c:v>2025/07</c:v>
                </c:pt>
                <c:pt idx="1">
                  <c:v>2025/08</c:v>
                </c:pt>
                <c:pt idx="2">
                  <c:v>2025/09</c:v>
                </c:pt>
                <c:pt idx="3">
                  <c:v>2025/10</c:v>
                </c:pt>
                <c:pt idx="4">
                  <c:v>2025/11</c:v>
                </c:pt>
                <c:pt idx="5">
                  <c:v>2025/12</c:v>
                </c:pt>
                <c:pt idx="6">
                  <c:v>2026/01</c:v>
                </c:pt>
                <c:pt idx="7">
                  <c:v>2026/02</c:v>
                </c:pt>
                <c:pt idx="8">
                  <c:v>2026/03</c:v>
                </c:pt>
                <c:pt idx="9">
                  <c:v>2026/04</c:v>
                </c:pt>
                <c:pt idx="10">
                  <c:v>2026/05</c:v>
                </c:pt>
                <c:pt idx="11">
                  <c:v>2026/07</c:v>
                </c:pt>
              </c:strCache>
            </c:strRef>
          </c:cat>
          <c:val>
            <c:numRef>
              <c:f>Sheet1!$C$34:$C$45</c:f>
              <c:numCache>
                <c:formatCode>General</c:formatCode>
                <c:ptCount val="12"/>
                <c:pt idx="0">
                  <c:v>1.0900000000000001</c:v>
                </c:pt>
                <c:pt idx="1">
                  <c:v>2.31</c:v>
                </c:pt>
                <c:pt idx="2">
                  <c:v>2.12</c:v>
                </c:pt>
                <c:pt idx="3">
                  <c:v>2.11</c:v>
                </c:pt>
                <c:pt idx="4">
                  <c:v>2.11</c:v>
                </c:pt>
                <c:pt idx="5">
                  <c:v>1.76</c:v>
                </c:pt>
                <c:pt idx="6">
                  <c:v>1.36</c:v>
                </c:pt>
                <c:pt idx="7">
                  <c:v>1.23</c:v>
                </c:pt>
                <c:pt idx="8">
                  <c:v>1.36</c:v>
                </c:pt>
                <c:pt idx="9">
                  <c:v>1.03</c:v>
                </c:pt>
                <c:pt idx="10">
                  <c:v>0.85</c:v>
                </c:pt>
                <c:pt idx="11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4CD-4206-A26E-620836DBFDF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Update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Sheet1!$A$34:$A$45</c:f>
              <c:strCache>
                <c:ptCount val="12"/>
                <c:pt idx="0">
                  <c:v>2025/07</c:v>
                </c:pt>
                <c:pt idx="1">
                  <c:v>2025/08</c:v>
                </c:pt>
                <c:pt idx="2">
                  <c:v>2025/09</c:v>
                </c:pt>
                <c:pt idx="3">
                  <c:v>2025/10</c:v>
                </c:pt>
                <c:pt idx="4">
                  <c:v>2025/11</c:v>
                </c:pt>
                <c:pt idx="5">
                  <c:v>2025/12</c:v>
                </c:pt>
                <c:pt idx="6">
                  <c:v>2026/01</c:v>
                </c:pt>
                <c:pt idx="7">
                  <c:v>2026/02</c:v>
                </c:pt>
                <c:pt idx="8">
                  <c:v>2026/03</c:v>
                </c:pt>
                <c:pt idx="9">
                  <c:v>2026/04</c:v>
                </c:pt>
                <c:pt idx="10">
                  <c:v>2026/05</c:v>
                </c:pt>
                <c:pt idx="11">
                  <c:v>2026/07</c:v>
                </c:pt>
              </c:strCache>
            </c:strRef>
          </c:cat>
          <c:val>
            <c:numRef>
              <c:f>Sheet1!$D$34:$D$45</c:f>
              <c:numCache>
                <c:formatCode>General</c:formatCode>
                <c:ptCount val="12"/>
                <c:pt idx="0">
                  <c:v>0.54</c:v>
                </c:pt>
                <c:pt idx="1">
                  <c:v>0.41</c:v>
                </c:pt>
                <c:pt idx="2">
                  <c:v>0.42</c:v>
                </c:pt>
                <c:pt idx="3">
                  <c:v>0.46</c:v>
                </c:pt>
                <c:pt idx="4">
                  <c:v>0.46</c:v>
                </c:pt>
                <c:pt idx="5">
                  <c:v>0.43</c:v>
                </c:pt>
                <c:pt idx="6">
                  <c:v>0.51</c:v>
                </c:pt>
                <c:pt idx="7">
                  <c:v>0.43</c:v>
                </c:pt>
                <c:pt idx="8">
                  <c:v>0.43</c:v>
                </c:pt>
                <c:pt idx="9">
                  <c:v>0.46</c:v>
                </c:pt>
                <c:pt idx="10">
                  <c:v>0.43</c:v>
                </c:pt>
                <c:pt idx="11">
                  <c:v>0.39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4CD-4206-A26E-620836DBFD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99697023"/>
        <c:axId val="599704095"/>
      </c:lineChart>
      <c:catAx>
        <c:axId val="5996970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9704095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5997040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9697023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8/6/2026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8/6/2026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50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324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FCB08-81B0-3E0B-4C98-BAECA7EDA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99555D-0FD6-4B88-784B-872C2814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9FF480-5937-B492-833D-778639953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716330-8B25-6D4E-C5B6-A552DFBBFF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53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5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ERCOT Public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1143000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534400" cy="43198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/>
              <a:t>ERCOT Public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61138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1694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ERCOT Public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96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707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0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81400" y="1981200"/>
            <a:ext cx="5646034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kern="0" dirty="0">
                <a:solidFill>
                  <a:srgbClr val="000000"/>
                </a:solidFill>
                <a:latin typeface="Arial Black"/>
                <a:ea typeface="+mj-ea"/>
                <a:cs typeface="+mj-cs"/>
              </a:rPr>
              <a:t>ERCOT Information Technology Report</a:t>
            </a:r>
            <a:endParaRPr lang="en-US" dirty="0"/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US" sz="2000" kern="0" dirty="0">
              <a:solidFill>
                <a:srgbClr val="000000"/>
              </a:solidFill>
              <a:latin typeface="Arial Black" pitchFamily="34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kern="0" dirty="0">
                <a:solidFill>
                  <a:srgbClr val="000000"/>
                </a:solidFill>
                <a:latin typeface="Arial Black" pitchFamily="34" charset="0"/>
              </a:rPr>
              <a:t>Vikram Gupta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en-US" sz="2000" kern="0" dirty="0">
                <a:solidFill>
                  <a:srgbClr val="000000"/>
                </a:solidFill>
                <a:latin typeface="Arial Black" pitchFamily="34" charset="0"/>
              </a:rPr>
              <a:t>Manager, Retail &amp; Metering Application Services</a:t>
            </a:r>
          </a:p>
          <a:p>
            <a:endParaRPr lang="en-US" dirty="0"/>
          </a:p>
          <a:p>
            <a:endParaRPr lang="en-US" dirty="0"/>
          </a:p>
          <a:p>
            <a:pPr lvl="0" defTabSz="457200"/>
            <a:r>
              <a:rPr lang="en-US" b="1" dirty="0">
                <a:solidFill>
                  <a:srgbClr val="000000"/>
                </a:solidFill>
              </a:rPr>
              <a:t>ERCOT Public August 2026</a:t>
            </a: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94518"/>
          </a:xfrm>
        </p:spPr>
        <p:txBody>
          <a:bodyPr/>
          <a:lstStyle/>
          <a:p>
            <a:r>
              <a:rPr lang="en-US" sz="2400" dirty="0"/>
              <a:t>Incident Report Highlights 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640" y="723900"/>
            <a:ext cx="8534400" cy="5676900"/>
          </a:xfrm>
        </p:spPr>
        <p:txBody>
          <a:bodyPr/>
          <a:lstStyle/>
          <a:p>
            <a:pPr marL="0" lvl="0" indent="0" eaLnBrk="0" fontAlgn="base" hangingPunct="0">
              <a:spcBef>
                <a:spcPts val="400"/>
              </a:spcBef>
              <a:buNone/>
              <a:defRPr/>
            </a:pPr>
            <a:r>
              <a:rPr lang="en-US" sz="2000" b="1" kern="0" dirty="0">
                <a:solidFill>
                  <a:srgbClr val="000000"/>
                </a:solidFill>
              </a:rPr>
              <a:t>Service Availability</a:t>
            </a:r>
          </a:p>
          <a:p>
            <a:pPr lvl="1" eaLnBrk="0" fontAlgn="base" hangingPunct="0"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en-US" sz="2000" kern="0" dirty="0">
                <a:solidFill>
                  <a:srgbClr val="000000"/>
                </a:solidFill>
              </a:rPr>
              <a:t>Retail Market IT systems met all SLA targets.</a:t>
            </a:r>
          </a:p>
          <a:p>
            <a:pPr lvl="1" eaLnBrk="0" fontAlgn="base" hangingPunct="0"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en-US" sz="2000" kern="0" dirty="0">
                <a:solidFill>
                  <a:srgbClr val="000000"/>
                </a:solidFill>
              </a:rPr>
              <a:t>Market Data Transparency IT systems met all SLA targets.</a:t>
            </a:r>
            <a:br>
              <a:rPr lang="en-US" sz="2000" kern="0" dirty="0">
                <a:solidFill>
                  <a:srgbClr val="000000"/>
                </a:solidFill>
              </a:rPr>
            </a:br>
            <a:endParaRPr lang="en-US" sz="2000" b="1" kern="0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en-US" sz="2000" b="1" kern="0" dirty="0">
                <a:solidFill>
                  <a:srgbClr val="000000"/>
                </a:solidFill>
              </a:rPr>
              <a:t>Retail &amp; </a:t>
            </a:r>
            <a:r>
              <a:rPr lang="en-US" sz="2000" b="1" kern="0" dirty="0" err="1">
                <a:solidFill>
                  <a:srgbClr val="000000"/>
                </a:solidFill>
              </a:rPr>
              <a:t>ListServ</a:t>
            </a:r>
            <a:r>
              <a:rPr lang="en-US" sz="2000" b="1" kern="0" dirty="0">
                <a:solidFill>
                  <a:srgbClr val="000000"/>
                </a:solidFill>
              </a:rPr>
              <a:t> Incidents &amp; Maintenance</a:t>
            </a:r>
            <a:endParaRPr lang="en-US" sz="2000" kern="0" dirty="0">
              <a:solidFill>
                <a:srgbClr val="000000"/>
              </a:solidFill>
            </a:endParaRPr>
          </a:p>
          <a:p>
            <a:pPr lvl="1" eaLnBrk="0" fontAlgn="base" hangingPunct="0">
              <a:spcAft>
                <a:spcPct val="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r>
              <a:rPr lang="en-US" sz="2000" kern="0" dirty="0">
                <a:solidFill>
                  <a:srgbClr val="000000"/>
                </a:solidFill>
              </a:rPr>
              <a:t>7/12/2025 Site Failover</a:t>
            </a:r>
          </a:p>
          <a:p>
            <a:pPr lvl="1" eaLnBrk="0" fontAlgn="base" hangingPunct="0">
              <a:spcAft>
                <a:spcPct val="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n-US" sz="2400" kern="0" dirty="0">
              <a:solidFill>
                <a:srgbClr val="000000"/>
              </a:solidFill>
            </a:endParaRPr>
          </a:p>
          <a:p>
            <a:pPr marL="57150" indent="0" eaLnBrk="0" fontAlgn="base" hangingPunct="0">
              <a:spcAft>
                <a:spcPct val="0"/>
              </a:spcAft>
              <a:buClr>
                <a:srgbClr val="00B050"/>
              </a:buClr>
              <a:buNone/>
              <a:defRPr/>
            </a:pPr>
            <a:r>
              <a:rPr lang="en-US" sz="2000" b="1" kern="0" dirty="0">
                <a:solidFill>
                  <a:srgbClr val="000000"/>
                </a:solidFill>
              </a:rPr>
              <a:t>Completed &amp; Upcoming Retail Activities</a:t>
            </a:r>
            <a:endParaRPr lang="en-US" sz="2000" kern="0" dirty="0">
              <a:solidFill>
                <a:srgbClr val="000000"/>
              </a:solidFill>
            </a:endParaRPr>
          </a:p>
          <a:p>
            <a:pPr lvl="1" eaLnBrk="0" fontAlgn="base" hangingPunct="0">
              <a:spcAft>
                <a:spcPct val="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r>
              <a:rPr lang="en-US" sz="2000" kern="0" dirty="0">
                <a:solidFill>
                  <a:srgbClr val="000000"/>
                </a:solidFill>
              </a:rPr>
              <a:t>6/28 – MarkeTrak API Prod Go-live – </a:t>
            </a:r>
            <a:r>
              <a:rPr lang="en-US" sz="2000" b="1" kern="0" dirty="0">
                <a:solidFill>
                  <a:srgbClr val="00B050"/>
                </a:solidFill>
              </a:rPr>
              <a:t>Complete</a:t>
            </a:r>
          </a:p>
          <a:p>
            <a:pPr lvl="1" eaLnBrk="0" fontAlgn="base" hangingPunct="0">
              <a:spcAft>
                <a:spcPct val="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r>
              <a:rPr lang="en-US" sz="2000" kern="0" dirty="0">
                <a:solidFill>
                  <a:srgbClr val="000000"/>
                </a:solidFill>
              </a:rPr>
              <a:t>No major releases for July</a:t>
            </a:r>
          </a:p>
          <a:p>
            <a:pPr marL="457200" lvl="1" indent="0" eaLnBrk="0" fontAlgn="base" hangingPunct="0">
              <a:spcAft>
                <a:spcPct val="0"/>
              </a:spcAft>
              <a:buClr>
                <a:srgbClr val="00B050"/>
              </a:buClr>
              <a:buNone/>
              <a:defRPr/>
            </a:pPr>
            <a:endParaRPr lang="en-US" sz="1600" kern="0" dirty="0">
              <a:solidFill>
                <a:srgbClr val="000000"/>
              </a:solidFill>
            </a:endParaRPr>
          </a:p>
          <a:p>
            <a:pPr lvl="1" eaLnBrk="0" fontAlgn="base" hangingPunct="0">
              <a:spcAft>
                <a:spcPct val="0"/>
              </a:spcAft>
              <a:buClr>
                <a:srgbClr val="00B050"/>
              </a:buClr>
              <a:buFont typeface="Wingdings" panose="05000000000000000000" pitchFamily="2" charset="2"/>
              <a:buChar char="§"/>
              <a:defRPr/>
            </a:pPr>
            <a:endParaRPr lang="en-US" sz="1600" kern="0" dirty="0">
              <a:solidFill>
                <a:srgbClr val="000000"/>
              </a:solidFill>
            </a:endParaRPr>
          </a:p>
          <a:p>
            <a:pPr algn="l"/>
            <a:endParaRPr lang="en-US" sz="11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/>
            <a:endParaRPr lang="en-US" sz="11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endParaRPr lang="en-US" sz="11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l">
              <a:buNone/>
            </a:pPr>
            <a:endParaRPr lang="en-US" sz="11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endParaRPr lang="en-US" sz="11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58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7921E-59A2-C226-DB2E-AA7212EC9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MarkeTrak UI Availability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41BFC4-A115-0EEF-CFBD-962A52F791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DCD36C1-E253-D1A0-036E-935C71C720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068642"/>
              </p:ext>
            </p:extLst>
          </p:nvPr>
        </p:nvGraphicFramePr>
        <p:xfrm>
          <a:off x="304801" y="4114733"/>
          <a:ext cx="8534401" cy="1073073"/>
        </p:xfrm>
        <a:graphic>
          <a:graphicData uri="http://schemas.openxmlformats.org/drawingml/2006/table">
            <a:tbl>
              <a:tblPr/>
              <a:tblGrid>
                <a:gridCol w="1386521">
                  <a:extLst>
                    <a:ext uri="{9D8B030D-6E8A-4147-A177-3AD203B41FA5}">
                      <a16:colId xmlns:a16="http://schemas.microsoft.com/office/drawing/2014/main" val="1356071690"/>
                    </a:ext>
                  </a:extLst>
                </a:gridCol>
                <a:gridCol w="1970319">
                  <a:extLst>
                    <a:ext uri="{9D8B030D-6E8A-4147-A177-3AD203B41FA5}">
                      <a16:colId xmlns:a16="http://schemas.microsoft.com/office/drawing/2014/main" val="3440646328"/>
                    </a:ext>
                  </a:extLst>
                </a:gridCol>
                <a:gridCol w="1970319">
                  <a:extLst>
                    <a:ext uri="{9D8B030D-6E8A-4147-A177-3AD203B41FA5}">
                      <a16:colId xmlns:a16="http://schemas.microsoft.com/office/drawing/2014/main" val="2167476692"/>
                    </a:ext>
                  </a:extLst>
                </a:gridCol>
                <a:gridCol w="2145459">
                  <a:extLst>
                    <a:ext uri="{9D8B030D-6E8A-4147-A177-3AD203B41FA5}">
                      <a16:colId xmlns:a16="http://schemas.microsoft.com/office/drawing/2014/main" val="210220683"/>
                    </a:ext>
                  </a:extLst>
                </a:gridCol>
                <a:gridCol w="1061783">
                  <a:extLst>
                    <a:ext uri="{9D8B030D-6E8A-4147-A177-3AD203B41FA5}">
                      <a16:colId xmlns:a16="http://schemas.microsoft.com/office/drawing/2014/main" val="1789466325"/>
                    </a:ext>
                  </a:extLst>
                </a:gridCol>
              </a:tblGrid>
              <a:tr h="197181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MarkeTrak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883508"/>
                  </a:ext>
                </a:extLst>
              </a:tr>
              <a:tr h="2919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July 2026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Availability (%)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Response Time (seconds)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SLO (seconds)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600942"/>
                  </a:ext>
                </a:extLst>
              </a:tr>
              <a:tr h="29196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Monthly Average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Month Average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6415221"/>
                  </a:ext>
                </a:extLst>
              </a:tr>
              <a:tr h="29196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99.92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1.16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5300469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8027A64-3772-7B83-6AD9-F256EDA7C7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3522"/>
            <a:ext cx="9144000" cy="155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376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94518"/>
          </a:xfrm>
        </p:spPr>
        <p:txBody>
          <a:bodyPr/>
          <a:lstStyle/>
          <a:p>
            <a:r>
              <a:rPr lang="en-US" sz="2400" dirty="0"/>
              <a:t>MarkeTrak API Application Availability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447D17-60E5-63C1-DE98-3D4D0FD13A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04633"/>
            <a:ext cx="9144000" cy="344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89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C9646-22A3-5C04-6C17-9E88FE0A0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19410-9695-2B92-D123-D6A2FCD92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94518"/>
          </a:xfrm>
        </p:spPr>
        <p:txBody>
          <a:bodyPr/>
          <a:lstStyle/>
          <a:p>
            <a:r>
              <a:rPr lang="en-US" sz="2400" dirty="0"/>
              <a:t>MarkeTrak API Performance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BBED5B-E373-E002-B78F-A3E8C3EE82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63000" y="6561138"/>
            <a:ext cx="228600" cy="212725"/>
          </a:xfrm>
        </p:spPr>
        <p:txBody>
          <a:bodyPr/>
          <a:lstStyle/>
          <a:p>
            <a:fld id="{1D93BD3E-1E9A-4970-A6F7-E7AC52762E0C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426F5A8-644B-F2AF-10C1-6F2D87B8A7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126141"/>
              </p:ext>
            </p:extLst>
          </p:nvPr>
        </p:nvGraphicFramePr>
        <p:xfrm>
          <a:off x="1066800" y="1135459"/>
          <a:ext cx="6682920" cy="1534520"/>
        </p:xfrm>
        <a:graphic>
          <a:graphicData uri="http://schemas.openxmlformats.org/drawingml/2006/table">
            <a:tbl>
              <a:tblPr/>
              <a:tblGrid>
                <a:gridCol w="1411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43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0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62327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MarkeTrak API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32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July 2026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Response Time (seconds)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SLO (seconds)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232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Monthly Average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Month Average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32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QueryDetail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9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QueryList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32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Update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0BBFCC6-A7AB-44C2-15D0-43127B5934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3944144"/>
              </p:ext>
            </p:extLst>
          </p:nvPr>
        </p:nvGraphicFramePr>
        <p:xfrm>
          <a:off x="0" y="2967238"/>
          <a:ext cx="8991600" cy="3325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46497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A5957-5016-4FA7-4F37-27695BC73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Weather Moratorium Removals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D1AB0C-1C04-626F-CE14-359BDF4283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B1B2735-E408-1A93-4FE2-8E8239D94A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2198257"/>
            <a:ext cx="8534400" cy="312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45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3AE7C-51E7-6D39-6B6A-008E1FE5B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99E01-8621-525B-C48F-E92CBCB3D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Items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F27EB86-87BB-C80D-70A3-4E1A3BCB58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324567"/>
              </p:ext>
            </p:extLst>
          </p:nvPr>
        </p:nvGraphicFramePr>
        <p:xfrm>
          <a:off x="381001" y="1066800"/>
          <a:ext cx="7772399" cy="3962400"/>
        </p:xfrm>
        <a:graphic>
          <a:graphicData uri="http://schemas.openxmlformats.org/drawingml/2006/table">
            <a:tbl>
              <a:tblPr/>
              <a:tblGrid>
                <a:gridCol w="7772399">
                  <a:extLst>
                    <a:ext uri="{9D8B030D-6E8A-4147-A177-3AD203B41FA5}">
                      <a16:colId xmlns:a16="http://schemas.microsoft.com/office/drawing/2014/main" val="4260989681"/>
                    </a:ext>
                  </a:extLst>
                </a:gridCol>
              </a:tblGrid>
              <a:tr h="3962400">
                <a:tc>
                  <a:txBody>
                    <a:bodyPr/>
                    <a:lstStyle/>
                    <a:p>
                      <a:pPr marL="457200" indent="-457200" algn="l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endParaRPr lang="en-US" sz="28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indent="-457200" algn="l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u="none" dirty="0">
                          <a:solidFill>
                            <a:schemeClr val="tx1"/>
                          </a:solidFill>
                          <a:effectLst/>
                        </a:rPr>
                        <a:t>No major releases for August</a:t>
                      </a:r>
                    </a:p>
                    <a:p>
                      <a:pPr marL="457200" indent="-457200" algn="l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endParaRPr lang="en-US" sz="28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indent="-457200" algn="l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endParaRPr lang="en-US" sz="28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indent="-457200" algn="l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endParaRPr lang="en-US" sz="28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indent="-457200" algn="l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u="none" dirty="0">
                          <a:solidFill>
                            <a:schemeClr val="tx1"/>
                          </a:solidFill>
                          <a:effectLst/>
                        </a:rPr>
                        <a:t>2027 SLA Documents</a:t>
                      </a:r>
                    </a:p>
                    <a:p>
                      <a:pPr marL="457200" indent="-457200" algn="l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endParaRPr lang="en-US" sz="28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indent="-457200" algn="l" fontAlgn="t">
                        <a:lnSpc>
                          <a:spcPts val="1500"/>
                        </a:lnSpc>
                        <a:buFont typeface="Arial" panose="020B0604020202020204" pitchFamily="34" charset="0"/>
                        <a:buChar char="•"/>
                      </a:pPr>
                      <a:endParaRPr lang="en-US" sz="2800" b="0" u="non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31655" marR="78993" marT="39496" marB="3949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926948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4CFEF-5AFE-4D06-1DDF-2CF4AA8495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340155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BECF69A8095C47A5FDC36D937BFC94" ma:contentTypeVersion="0" ma:contentTypeDescription="Create a new document." ma:contentTypeScope="" ma:versionID="51e0dcd167c135bf5b35199a55219b83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Props1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D59BFD-3285-42FC-81D0-65AF7FBCF5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E9AA12-8AF9-4AA6-90FE-24669859CDF3}">
  <ds:schemaRefs>
    <ds:schemaRef ds:uri="http://purl.org/dc/terms/"/>
    <ds:schemaRef ds:uri="http://schemas.microsoft.com/office/2006/documentManagement/types"/>
    <ds:schemaRef ds:uri="http://purl.org/dc/dcmitype/"/>
    <ds:schemaRef ds:uri="c34af464-7aa1-4edd-9be4-83dffc1cb926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58693</TotalTime>
  <Words>162</Words>
  <Application>Microsoft Office PowerPoint</Application>
  <PresentationFormat>On-screen Show (4:3)</PresentationFormat>
  <Paragraphs>78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Black</vt:lpstr>
      <vt:lpstr>Calibri</vt:lpstr>
      <vt:lpstr>Wingdings</vt:lpstr>
      <vt:lpstr>1_Custom Design</vt:lpstr>
      <vt:lpstr>Office Theme</vt:lpstr>
      <vt:lpstr>Custom Design</vt:lpstr>
      <vt:lpstr>PowerPoint Presentation</vt:lpstr>
      <vt:lpstr>Incident Report Highlights </vt:lpstr>
      <vt:lpstr>MarkeTrak UI Availability</vt:lpstr>
      <vt:lpstr>MarkeTrak API Application Availability</vt:lpstr>
      <vt:lpstr>MarkeTrak API Performance</vt:lpstr>
      <vt:lpstr>Weather Moratorium Removals</vt:lpstr>
      <vt:lpstr>Discussion Items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Gupta, Vikram</cp:lastModifiedBy>
  <cp:revision>487</cp:revision>
  <cp:lastPrinted>2019-05-06T20:09:17Z</cp:lastPrinted>
  <dcterms:created xsi:type="dcterms:W3CDTF">2016-01-21T15:20:31Z</dcterms:created>
  <dcterms:modified xsi:type="dcterms:W3CDTF">2026-08-06T15:29:39Z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0x01010021BECF69A8095C47A5FDC36D937BFC94</vt:lpwstr>
  </property>
  <property fmtid="{D5CDD505-2E9C-101B-9397-08002B2CF9AE}" pid="3" name="MSIP_Label_7084cbda-52b8-46fb-a7b7-cb5bd465ed85_Enabled">
    <vt:lpwstr>true</vt:lpwstr>
  </property>
  <property fmtid="{D5CDD505-2E9C-101B-9397-08002B2CF9AE}" pid="4" name="MSIP_Label_7084cbda-52b8-46fb-a7b7-cb5bd465ed85_SetDate">
    <vt:lpwstr>2023-08-01T05:27:35Z</vt:lpwstr>
  </property>
  <property fmtid="{D5CDD505-2E9C-101B-9397-08002B2CF9AE}" pid="5" name="MSIP_Label_7084cbda-52b8-46fb-a7b7-cb5bd465ed85_Method">
    <vt:lpwstr>Standard</vt:lpwstr>
  </property>
  <property fmtid="{D5CDD505-2E9C-101B-9397-08002B2CF9AE}" pid="6" name="MSIP_Label_7084cbda-52b8-46fb-a7b7-cb5bd465ed85_Name">
    <vt:lpwstr>Internal</vt:lpwstr>
  </property>
  <property fmtid="{D5CDD505-2E9C-101B-9397-08002B2CF9AE}" pid="7" name="MSIP_Label_7084cbda-52b8-46fb-a7b7-cb5bd465ed85_SiteId">
    <vt:lpwstr>0afb747d-bff7-4596-a9fc-950ef9e0ec45</vt:lpwstr>
  </property>
  <property fmtid="{D5CDD505-2E9C-101B-9397-08002B2CF9AE}" pid="8" name="MSIP_Label_7084cbda-52b8-46fb-a7b7-cb5bd465ed85_ActionId">
    <vt:lpwstr>430f0d0e-e128-4a50-a083-2a356b17a1a8</vt:lpwstr>
  </property>
  <property fmtid="{D5CDD505-2E9C-101B-9397-08002B2CF9AE}" pid="9" name="MSIP_Label_7084cbda-52b8-46fb-a7b7-cb5bd465ed85_ContentBits">
    <vt:lpwstr>0</vt:lpwstr>
  </property>
</Properties>
</file>