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3" r:id="rId4"/>
    <p:sldMasterId id="2147483648" r:id="rId5"/>
    <p:sldMasterId id="2147483651" r:id="rId6"/>
    <p:sldMasterId id="2147483661" r:id="rId7"/>
  </p:sldMasterIdLst>
  <p:notesMasterIdLst>
    <p:notesMasterId r:id="rId11"/>
  </p:notesMasterIdLst>
  <p:handoutMasterIdLst>
    <p:handoutMasterId r:id="rId12"/>
  </p:handoutMasterIdLst>
  <p:sldIdLst>
    <p:sldId id="260" r:id="rId8"/>
    <p:sldId id="287" r:id="rId9"/>
    <p:sldId id="286" r:id="rId10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3AA2BEF-9DB8-4EE9-A732-6737C89D2D7B}">
          <p14:sldIdLst>
            <p14:sldId id="260"/>
            <p14:sldId id="287"/>
            <p14:sldId id="28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9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632" y="31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205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50BF31-E9A8-4E88-81E7-44C5092290FC}" type="datetimeFigureOut">
              <a:rPr lang="en-US" smtClean="0"/>
              <a:t>7/30/2026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B2BDB1-E95E-402D-B2EB-CA9CC1A395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2199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7EFB637-CCC9-4803-8851-F6915048CBB4}" type="datetimeFigureOut">
              <a:rPr lang="en-US" smtClean="0"/>
              <a:t>7/30/2026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62AC51D-6DAA-4455-8EA7-D54B64909A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593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1715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3733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0580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Footer text goes here.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561138"/>
            <a:ext cx="457200" cy="2127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457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1143000"/>
          </a:xfrm>
          <a:prstGeom prst="rect">
            <a:avLst/>
          </a:prstGeom>
        </p:spPr>
        <p:txBody>
          <a:bodyPr/>
          <a:lstStyle>
            <a:lvl1pPr algn="l">
              <a:defRPr sz="28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1"/>
            <a:ext cx="8534400" cy="431983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304800" y="243682"/>
            <a:ext cx="762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53200"/>
            <a:ext cx="4038600" cy="228600"/>
          </a:xfrm>
        </p:spPr>
        <p:txBody>
          <a:bodyPr/>
          <a:lstStyle/>
          <a:p>
            <a:r>
              <a:rPr lang="en-US"/>
              <a:t>Footer text goes here.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04800" y="243682"/>
            <a:ext cx="990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561138"/>
            <a:ext cx="457200" cy="2127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084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828800" y="685800"/>
            <a:ext cx="6324600" cy="5486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116945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828800" y="685800"/>
            <a:ext cx="6324600" cy="5486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98599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505200" y="0"/>
            <a:ext cx="5638800" cy="6858000"/>
          </a:xfrm>
          <a:prstGeom prst="rect">
            <a:avLst/>
          </a:prstGeom>
          <a:solidFill>
            <a:srgbClr val="D7D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14" y="2876277"/>
            <a:ext cx="2857586" cy="110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897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43200" y="6553200"/>
            <a:ext cx="4038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Footer text goes here.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561138"/>
            <a:ext cx="533400" cy="2968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76200" y="6477000"/>
            <a:ext cx="59436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2194560" y="6477000"/>
            <a:ext cx="6858000" cy="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48400"/>
            <a:ext cx="1181868" cy="457200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54675" y="6553200"/>
            <a:ext cx="70732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1" baseline="0" dirty="0">
                <a:solidFill>
                  <a:schemeClr val="tx2"/>
                </a:solidFill>
              </a:rPr>
              <a:t>PUBLIC</a:t>
            </a:r>
            <a:endParaRPr lang="en-US" sz="10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975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 flipH="1">
            <a:off x="914400" y="1"/>
            <a:ext cx="1" cy="495299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466" y="5257800"/>
            <a:ext cx="1181868" cy="457200"/>
          </a:xfrm>
          <a:prstGeom prst="rect">
            <a:avLst/>
          </a:prstGeom>
        </p:spPr>
      </p:pic>
      <p:cxnSp>
        <p:nvCxnSpPr>
          <p:cNvPr id="12" name="Straight Connector 11"/>
          <p:cNvCxnSpPr/>
          <p:nvPr userDrawn="1"/>
        </p:nvCxnSpPr>
        <p:spPr>
          <a:xfrm flipH="1">
            <a:off x="914400" y="6019800"/>
            <a:ext cx="1" cy="82296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5309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 flipH="1">
            <a:off x="914400" y="1"/>
            <a:ext cx="1" cy="495299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466" y="5257800"/>
            <a:ext cx="1181868" cy="457200"/>
          </a:xfrm>
          <a:prstGeom prst="rect">
            <a:avLst/>
          </a:prstGeom>
        </p:spPr>
      </p:pic>
      <p:cxnSp>
        <p:nvCxnSpPr>
          <p:cNvPr id="12" name="Straight Connector 11"/>
          <p:cNvCxnSpPr/>
          <p:nvPr userDrawn="1"/>
        </p:nvCxnSpPr>
        <p:spPr>
          <a:xfrm flipH="1">
            <a:off x="914400" y="6019800"/>
            <a:ext cx="1" cy="82296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5908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91000" y="2286000"/>
            <a:ext cx="5646034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Flight Testing Update</a:t>
            </a:r>
          </a:p>
          <a:p>
            <a:endParaRPr lang="en-US" dirty="0"/>
          </a:p>
          <a:p>
            <a:r>
              <a:rPr lang="en-US" dirty="0"/>
              <a:t>David Michelsen</a:t>
            </a:r>
          </a:p>
          <a:p>
            <a:r>
              <a:rPr lang="en-US" dirty="0"/>
              <a:t>Manager Retail Operations</a:t>
            </a:r>
          </a:p>
          <a:p>
            <a:endParaRPr lang="en-US" dirty="0"/>
          </a:p>
          <a:p>
            <a:r>
              <a:rPr lang="en-US" dirty="0"/>
              <a:t>Retail Market Subcommittee</a:t>
            </a:r>
          </a:p>
          <a:p>
            <a:r>
              <a:rPr lang="en-US" dirty="0"/>
              <a:t>08/11/2026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06037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670718"/>
          </a:xfrm>
        </p:spPr>
        <p:txBody>
          <a:bodyPr/>
          <a:lstStyle/>
          <a:p>
            <a:r>
              <a:rPr lang="en-US" dirty="0"/>
              <a:t>Flight 0626 Details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12829"/>
            <a:ext cx="8534400" cy="5334000"/>
          </a:xfrm>
        </p:spPr>
        <p:txBody>
          <a:bodyPr/>
          <a:lstStyle/>
          <a:p>
            <a:pPr>
              <a:lnSpc>
                <a:spcPct val="150000"/>
              </a:lnSpc>
              <a:spcAft>
                <a:spcPts val="480"/>
              </a:spcAft>
            </a:pPr>
            <a:r>
              <a:rPr lang="en-US" sz="2000" dirty="0"/>
              <a:t>12 New CRs successfully completed testing in Flight 0626 including 9 DUNS+4 CRs</a:t>
            </a:r>
          </a:p>
          <a:p>
            <a:pPr>
              <a:lnSpc>
                <a:spcPct val="150000"/>
              </a:lnSpc>
              <a:spcAft>
                <a:spcPts val="480"/>
              </a:spcAft>
            </a:pPr>
            <a:r>
              <a:rPr lang="en-US" sz="2000" dirty="0">
                <a:solidFill>
                  <a:prstClr val="black"/>
                </a:solidFill>
              </a:rPr>
              <a:t>6 Existing CRs successfully completed testing for Flight 0626.</a:t>
            </a:r>
          </a:p>
          <a:p>
            <a:pPr lvl="0">
              <a:lnSpc>
                <a:spcPct val="150000"/>
              </a:lnSpc>
            </a:pPr>
            <a:r>
              <a:rPr lang="en-US" sz="2000" dirty="0">
                <a:solidFill>
                  <a:prstClr val="black"/>
                </a:solidFill>
              </a:rPr>
              <a:t>Of the 6 Existing CRs, 2 tested for Service Provider Change and 4 added Territories.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6561138"/>
            <a:ext cx="228600" cy="212725"/>
          </a:xfrm>
        </p:spPr>
        <p:txBody>
          <a:bodyPr/>
          <a:lstStyle/>
          <a:p>
            <a:fld id="{1D93BD3E-1E9A-4970-A6F7-E7AC52762E0C}" type="slidenum">
              <a:rPr lang="en-US" smtClean="0"/>
              <a:t>2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010400" y="6488668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/>
              <a:t>Retail Market Subcommittee</a:t>
            </a:r>
          </a:p>
          <a:p>
            <a:pPr algn="r"/>
            <a:r>
              <a:rPr lang="en-US" sz="900" dirty="0"/>
              <a:t>0811//26</a:t>
            </a:r>
          </a:p>
        </p:txBody>
      </p:sp>
    </p:spTree>
    <p:extLst>
      <p:ext uri="{BB962C8B-B14F-4D97-AF65-F5344CB8AC3E}">
        <p14:creationId xmlns:p14="http://schemas.microsoft.com/office/powerpoint/2010/main" val="17879643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1143000"/>
          </a:xfrm>
        </p:spPr>
        <p:txBody>
          <a:bodyPr/>
          <a:lstStyle/>
          <a:p>
            <a:r>
              <a:rPr lang="en-US" dirty="0"/>
              <a:t>Flight 1026 Preview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6944" y="914400"/>
            <a:ext cx="8534400" cy="5181600"/>
          </a:xfrm>
        </p:spPr>
        <p:txBody>
          <a:bodyPr/>
          <a:lstStyle/>
          <a:p>
            <a:pPr>
              <a:lnSpc>
                <a:spcPct val="150000"/>
              </a:lnSpc>
              <a:spcAft>
                <a:spcPts val="480"/>
              </a:spcAft>
            </a:pPr>
            <a:r>
              <a:rPr lang="en-US" sz="2000" dirty="0"/>
              <a:t>Market Notice for Flight 1026 was sent on 07/18/26</a:t>
            </a:r>
          </a:p>
          <a:p>
            <a:pPr>
              <a:lnSpc>
                <a:spcPct val="150000"/>
              </a:lnSpc>
              <a:spcAft>
                <a:spcPts val="480"/>
              </a:spcAft>
            </a:pPr>
            <a:r>
              <a:rPr lang="en-US" sz="2000" dirty="0"/>
              <a:t>Market Notice first reminder for Flight 1026 will be sent on 08/12/26</a:t>
            </a:r>
          </a:p>
          <a:p>
            <a:pPr>
              <a:lnSpc>
                <a:spcPct val="150000"/>
              </a:lnSpc>
              <a:spcAft>
                <a:spcPts val="480"/>
              </a:spcAft>
            </a:pPr>
            <a:r>
              <a:rPr lang="en-US" sz="2000" dirty="0"/>
              <a:t>Market Notice final reminder for Flight 1026 will be sent on 09/02/26</a:t>
            </a:r>
          </a:p>
          <a:p>
            <a:pPr>
              <a:lnSpc>
                <a:spcPct val="150000"/>
              </a:lnSpc>
              <a:spcAft>
                <a:spcPts val="480"/>
              </a:spcAft>
            </a:pPr>
            <a:r>
              <a:rPr lang="en-US" sz="2000" dirty="0"/>
              <a:t>Flight 1026 application deadline is 08/19/26</a:t>
            </a:r>
          </a:p>
          <a:p>
            <a:pPr>
              <a:lnSpc>
                <a:spcPct val="150000"/>
              </a:lnSpc>
              <a:spcAft>
                <a:spcPts val="480"/>
              </a:spcAft>
            </a:pPr>
            <a:r>
              <a:rPr lang="en-US" sz="2000" dirty="0"/>
              <a:t>Flight 1026 signup deadline is 09/09/26</a:t>
            </a:r>
          </a:p>
          <a:p>
            <a:pPr lvl="0">
              <a:lnSpc>
                <a:spcPct val="150000"/>
              </a:lnSpc>
            </a:pPr>
            <a:r>
              <a:rPr lang="en-US" sz="2000" dirty="0"/>
              <a:t>Connectivity testing begins on </a:t>
            </a:r>
            <a:r>
              <a:rPr lang="en-US" sz="2000" dirty="0">
                <a:solidFill>
                  <a:prstClr val="black"/>
                </a:solidFill>
              </a:rPr>
              <a:t>09/16/26</a:t>
            </a:r>
          </a:p>
          <a:p>
            <a:pPr lvl="0">
              <a:lnSpc>
                <a:spcPct val="150000"/>
              </a:lnSpc>
            </a:pPr>
            <a:r>
              <a:rPr lang="en-US" sz="2000" dirty="0">
                <a:solidFill>
                  <a:prstClr val="black"/>
                </a:solidFill>
              </a:rPr>
              <a:t>Day 1 transactions begins on 10/19/26</a:t>
            </a:r>
          </a:p>
          <a:p>
            <a:pPr lvl="0">
              <a:lnSpc>
                <a:spcPct val="150000"/>
              </a:lnSpc>
            </a:pPr>
            <a:r>
              <a:rPr lang="en-US" sz="2000" dirty="0">
                <a:solidFill>
                  <a:prstClr val="black"/>
                </a:solidFill>
              </a:rPr>
              <a:t>Flight 1026</a:t>
            </a:r>
            <a:r>
              <a:rPr lang="en-US" sz="2000" dirty="0"/>
              <a:t> is</a:t>
            </a:r>
            <a:r>
              <a:rPr lang="en-US" sz="2000" dirty="0">
                <a:solidFill>
                  <a:prstClr val="black"/>
                </a:solidFill>
              </a:rPr>
              <a:t> scheduled to complete on 10/30/26 </a:t>
            </a:r>
          </a:p>
          <a:p>
            <a:pPr lvl="0">
              <a:lnSpc>
                <a:spcPct val="150000"/>
              </a:lnSpc>
            </a:pPr>
            <a:r>
              <a:rPr lang="en-US" sz="2000" dirty="0">
                <a:solidFill>
                  <a:prstClr val="black"/>
                </a:solidFill>
              </a:rPr>
              <a:t>Contingency period is scheduled to conclude 11/06/26</a:t>
            </a:r>
          </a:p>
          <a:p>
            <a:pPr marL="0" lvl="0" indent="0">
              <a:lnSpc>
                <a:spcPct val="150000"/>
              </a:lnSpc>
              <a:buNone/>
            </a:pPr>
            <a:endParaRPr lang="en-US" sz="2000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6561138"/>
            <a:ext cx="228600" cy="212725"/>
          </a:xfrm>
        </p:spPr>
        <p:txBody>
          <a:bodyPr/>
          <a:lstStyle/>
          <a:p>
            <a:fld id="{1D93BD3E-1E9A-4970-A6F7-E7AC52762E0C}" type="slidenum">
              <a:rPr lang="en-US" smtClean="0"/>
              <a:t>3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010400" y="6488668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/>
              <a:t>Retail Market Subcommittee</a:t>
            </a:r>
          </a:p>
          <a:p>
            <a:pPr algn="r"/>
            <a:r>
              <a:rPr lang="en-US" sz="900" dirty="0"/>
              <a:t>08/11/26</a:t>
            </a:r>
          </a:p>
        </p:txBody>
      </p:sp>
    </p:spTree>
    <p:extLst>
      <p:ext uri="{BB962C8B-B14F-4D97-AF65-F5344CB8AC3E}">
        <p14:creationId xmlns:p14="http://schemas.microsoft.com/office/powerpoint/2010/main" val="1464330415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Design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Custom Design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formation_x0020_Classification xmlns="c34af464-7aa1-4edd-9be4-83dffc1cb926">ERCOT Limited</Information_x0020_Classification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E2BDB63875B034C8B32518C6496ADD1" ma:contentTypeVersion="0" ma:contentTypeDescription="Create a new document." ma:contentTypeScope="" ma:versionID="2e49056469cb591c67c33c10da96a071">
  <xsd:schema xmlns:xsd="http://www.w3.org/2001/XMLSchema" xmlns:xs="http://www.w3.org/2001/XMLSchema" xmlns:p="http://schemas.microsoft.com/office/2006/metadata/properties" xmlns:ns2="c34af464-7aa1-4edd-9be4-83dffc1cb926" targetNamespace="http://schemas.microsoft.com/office/2006/metadata/properties" ma:root="true" ma:fieldsID="3a653c66fd0ce9b40621f227f901e684" ns2:_="">
    <xsd:import namespace="c34af464-7aa1-4edd-9be4-83dffc1cb926"/>
    <xsd:element name="properties">
      <xsd:complexType>
        <xsd:sequence>
          <xsd:element name="documentManagement">
            <xsd:complexType>
              <xsd:all>
                <xsd:element ref="ns2:Information_x0020_Classification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4af464-7aa1-4edd-9be4-83dffc1cb926" elementFormDefault="qualified">
    <xsd:import namespace="http://schemas.microsoft.com/office/2006/documentManagement/types"/>
    <xsd:import namespace="http://schemas.microsoft.com/office/infopath/2007/PartnerControls"/>
    <xsd:element name="Information_x0020_Classification" ma:index="8" ma:displayName="Information Classification" ma:default="ERCOT Limited" ma:description="ERCOT Information Classification" ma:format="Dropdown" ma:internalName="Information_x0020_Classification">
      <xsd:simpleType>
        <xsd:restriction base="dms:Choice">
          <xsd:enumeration value="Public"/>
          <xsd:enumeration value="ERCOT Limited"/>
          <xsd:enumeration value="ERCOT Confidential"/>
          <xsd:enumeration value="ERCOT Restricted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0E9AA12-8AF9-4AA6-90FE-24669859CDF3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c34af464-7aa1-4edd-9be4-83dffc1cb926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DFABCE5-6410-4FC5-930F-1111C63E401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34af464-7aa1-4edd-9be4-83dffc1cb92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4A68982-DD5D-44FD-B77F-4C531465FE5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7549</TotalTime>
  <Words>145</Words>
  <Application>Microsoft Office PowerPoint</Application>
  <PresentationFormat>On-screen Show (4:3)</PresentationFormat>
  <Paragraphs>29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1_Custom Design</vt:lpstr>
      <vt:lpstr>Office Theme</vt:lpstr>
      <vt:lpstr>Custom Design</vt:lpstr>
      <vt:lpstr>2_Custom Design</vt:lpstr>
      <vt:lpstr>PowerPoint Presentation</vt:lpstr>
      <vt:lpstr>Flight 0626 Details</vt:lpstr>
      <vt:lpstr>Flight 1026 Preview</vt:lpstr>
    </vt:vector>
  </TitlesOfParts>
  <Company>The Electric Reliability Council of Texas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Pysh, Danya</dc:creator>
  <cp:lastModifiedBy>Heselmeyer, Sarah</cp:lastModifiedBy>
  <cp:revision>277</cp:revision>
  <cp:lastPrinted>2016-01-21T20:53:15Z</cp:lastPrinted>
  <dcterms:created xsi:type="dcterms:W3CDTF">2016-01-21T15:20:31Z</dcterms:created>
  <dcterms:modified xsi:type="dcterms:W3CDTF">2026-07-30T15:15:54Z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0x0101002E2BDB63875B034C8B32518C6496ADD1</vt:lpwstr>
  </property>
  <property fmtid="{D5CDD505-2E9C-101B-9397-08002B2CF9AE}" pid="3" name="MSIP_Label_7084cbda-52b8-46fb-a7b7-cb5bd465ed85_Enabled">
    <vt:lpwstr>true</vt:lpwstr>
  </property>
  <property fmtid="{D5CDD505-2E9C-101B-9397-08002B2CF9AE}" pid="4" name="MSIP_Label_7084cbda-52b8-46fb-a7b7-cb5bd465ed85_SetDate">
    <vt:lpwstr>2023-07-27T18:57:26Z</vt:lpwstr>
  </property>
  <property fmtid="{D5CDD505-2E9C-101B-9397-08002B2CF9AE}" pid="5" name="MSIP_Label_7084cbda-52b8-46fb-a7b7-cb5bd465ed85_Method">
    <vt:lpwstr>Standard</vt:lpwstr>
  </property>
  <property fmtid="{D5CDD505-2E9C-101B-9397-08002B2CF9AE}" pid="6" name="MSIP_Label_7084cbda-52b8-46fb-a7b7-cb5bd465ed85_Name">
    <vt:lpwstr>Internal</vt:lpwstr>
  </property>
  <property fmtid="{D5CDD505-2E9C-101B-9397-08002B2CF9AE}" pid="7" name="MSIP_Label_7084cbda-52b8-46fb-a7b7-cb5bd465ed85_SiteId">
    <vt:lpwstr>0afb747d-bff7-4596-a9fc-950ef9e0ec45</vt:lpwstr>
  </property>
  <property fmtid="{D5CDD505-2E9C-101B-9397-08002B2CF9AE}" pid="8" name="MSIP_Label_7084cbda-52b8-46fb-a7b7-cb5bd465ed85_ActionId">
    <vt:lpwstr>4f7bf5ee-2436-49ba-bb95-badc121fb36b</vt:lpwstr>
  </property>
  <property fmtid="{D5CDD505-2E9C-101B-9397-08002B2CF9AE}" pid="9" name="MSIP_Label_7084cbda-52b8-46fb-a7b7-cb5bd465ed85_ContentBits">
    <vt:lpwstr>0</vt:lpwstr>
  </property>
</Properties>
</file>