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omments/modernComment_106_0.xml" ContentType="application/vnd.ms-powerpoint.comment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6" r:id="rId11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3F4A886-1EB8-21A1-CB42-CF237B4214B7}" name="Patterson, Mark" initials="PM" userId="S::mark.patterson@ercot.com::4cc71d30-c124-40d7-941f-9a9d8eec92d0" providerId="AD"/>
  <p188:author id="{8F8837AE-1793-2348-8629-CFFA9D6407D8}" name="Collins, Keith" initials="CK" userId="S::keith.collins@ercot.com::bf982f14-b726-4b2a-bff8-6f7cf9674ef3" providerId="AD"/>
  <p188:author id="{B15561D5-51BB-ED36-4FB7-B2214D3D5AD4}" name="Stroope, Barbara" initials="BS" userId="S::Barbara.Stroope@ercot.com::57f92369-8e4f-46f5-ba0d-8d947076fbb0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702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microsoft.com/office/2018/10/relationships/authors" Target="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omments/modernComment_106_0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4844A1F2-6CEF-4D95-9AE2-7C7D72462AC8}" authorId="{B15561D5-51BB-ED36-4FB7-B2214D3D5AD4}" created="2026-07-30T13:49:48.076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0" sldId="262"/>
      <ac:spMk id="32" creationId="{00000000-0000-0000-0000-000000000000}"/>
      <ac:txMk cp="54">
        <ac:context len="101" hash="845625553"/>
      </ac:txMk>
    </ac:txMkLst>
    <p188:pos x="1120902" y="493776"/>
    <p188:replyLst>
      <p188:reply id="{3C6E3396-4727-41B0-965D-0D2BDAF20789}" authorId="{03F4A886-1EB8-21A1-CB42-CF237B4214B7}" created="2026-07-30T14:09:55.598">
        <p188:txBody>
          <a:bodyPr/>
          <a:lstStyle/>
          <a:p>
            <a:r>
              <a:rPr lang="en-US"/>
              <a:t>see edits</a:t>
            </a:r>
          </a:p>
        </p188:txBody>
      </p188:reply>
    </p188:replyLst>
    <p188:txBody>
      <a:bodyPr/>
      <a:lstStyle/>
      <a:p>
        <a:r>
          <a:rPr lang="en-US"/>
          <a:t>[@Patterson, Mark] Is “factor” the right word?</a:t>
        </a:r>
      </a:p>
    </p188:txBody>
  </p188:cm>
</p188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05490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106_0.xml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5212080" cy="2697480"/>
          </a:xfrm>
          <a:prstGeom prst="rect">
            <a:avLst/>
          </a:prstGeom>
          <a:solidFill>
            <a:srgbClr val="005763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Shape 1"/>
          <p:cNvSpPr/>
          <p:nvPr/>
        </p:nvSpPr>
        <p:spPr>
          <a:xfrm>
            <a:off x="0" y="457200"/>
            <a:ext cx="1600200" cy="329184"/>
          </a:xfrm>
          <a:prstGeom prst="rect">
            <a:avLst/>
          </a:prstGeom>
          <a:solidFill>
            <a:srgbClr val="00424C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4" name="Text 2"/>
          <p:cNvSpPr/>
          <p:nvPr/>
        </p:nvSpPr>
        <p:spPr>
          <a:xfrm>
            <a:off x="0" y="457200"/>
            <a:ext cx="160020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50" b="1" kern="0" spc="10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PUBLIC</a:t>
            </a:r>
            <a:endParaRPr lang="en-US" sz="950"/>
          </a:p>
        </p:txBody>
      </p:sp>
      <p:pic>
        <p:nvPicPr>
          <p:cNvPr id="5" name="Image 0" descr="/home/claude/assets/logo_whit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920" y="1078992"/>
            <a:ext cx="2743200" cy="1005840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502920" y="3063240"/>
            <a:ext cx="5120640" cy="10515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ct val="100000"/>
              </a:lnSpc>
              <a:buNone/>
            </a:pPr>
            <a:r>
              <a:rPr lang="en-US" sz="2600" b="1">
                <a:solidFill>
                  <a:srgbClr val="171A1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NPRR 1337: ERS Enhancements</a:t>
            </a:r>
            <a:endParaRPr lang="en-US" sz="2600"/>
          </a:p>
        </p:txBody>
      </p:sp>
      <p:sp>
        <p:nvSpPr>
          <p:cNvPr id="7" name="Text 4"/>
          <p:cNvSpPr/>
          <p:nvPr/>
        </p:nvSpPr>
        <p:spPr>
          <a:xfrm>
            <a:off x="502920" y="4251960"/>
            <a:ext cx="51206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b="1" i="1">
                <a:solidFill>
                  <a:srgbClr val="171A1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Mark Patterson</a:t>
            </a:r>
            <a:endParaRPr lang="en-US" sz="1400"/>
          </a:p>
        </p:txBody>
      </p:sp>
      <p:sp>
        <p:nvSpPr>
          <p:cNvPr id="8" name="Text 5"/>
          <p:cNvSpPr/>
          <p:nvPr/>
        </p:nvSpPr>
        <p:spPr>
          <a:xfrm>
            <a:off x="502920" y="4553712"/>
            <a:ext cx="51206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>
                <a:solidFill>
                  <a:srgbClr val="171A1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Sponsor, ERCOT</a:t>
            </a:r>
            <a:endParaRPr lang="en-US" sz="1300"/>
          </a:p>
        </p:txBody>
      </p:sp>
      <p:sp>
        <p:nvSpPr>
          <p:cNvPr id="9" name="Text 6"/>
          <p:cNvSpPr/>
          <p:nvPr/>
        </p:nvSpPr>
        <p:spPr>
          <a:xfrm>
            <a:off x="502920" y="4828032"/>
            <a:ext cx="51206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sz="1300"/>
          </a:p>
        </p:txBody>
      </p:sp>
      <p:sp>
        <p:nvSpPr>
          <p:cNvPr id="10" name="Text 7"/>
          <p:cNvSpPr/>
          <p:nvPr/>
        </p:nvSpPr>
        <p:spPr>
          <a:xfrm>
            <a:off x="502920" y="5989320"/>
            <a:ext cx="51206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>
                <a:solidFill>
                  <a:srgbClr val="5B677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Posted May 26, 2026</a:t>
            </a:r>
            <a:endParaRPr lang="en-US" sz="1100"/>
          </a:p>
        </p:txBody>
      </p:sp>
      <p:sp>
        <p:nvSpPr>
          <p:cNvPr id="11" name="Text 8"/>
          <p:cNvSpPr/>
          <p:nvPr/>
        </p:nvSpPr>
        <p:spPr>
          <a:xfrm>
            <a:off x="6126480" y="457200"/>
            <a:ext cx="54864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500" b="1">
                <a:solidFill>
                  <a:srgbClr val="00576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Purpose</a:t>
            </a:r>
            <a:endParaRPr lang="en-US" sz="1500"/>
          </a:p>
        </p:txBody>
      </p:sp>
      <p:sp>
        <p:nvSpPr>
          <p:cNvPr id="12" name="Text 9"/>
          <p:cNvSpPr/>
          <p:nvPr/>
        </p:nvSpPr>
        <p:spPr>
          <a:xfrm>
            <a:off x="6126480" y="777240"/>
            <a:ext cx="548640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ct val="112000"/>
              </a:lnSpc>
              <a:buNone/>
            </a:pPr>
            <a:r>
              <a:rPr lang="en-US" sz="1250" dirty="0">
                <a:solidFill>
                  <a:srgbClr val="171A1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To summarize NPRR 1337, ERS Enhancements. This NPRR revises how ERS Loads qualify for the Alternate Baseline and how ERCOT measures ERS availability, so payments track actual, time-specific performance rather than a portfolio average.</a:t>
            </a:r>
            <a:endParaRPr lang="en-US" sz="1250" dirty="0"/>
          </a:p>
        </p:txBody>
      </p:sp>
      <p:sp>
        <p:nvSpPr>
          <p:cNvPr id="13" name="Text 10"/>
          <p:cNvSpPr/>
          <p:nvPr/>
        </p:nvSpPr>
        <p:spPr>
          <a:xfrm>
            <a:off x="6126480" y="1965960"/>
            <a:ext cx="54864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500" b="1">
                <a:solidFill>
                  <a:srgbClr val="00576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Status</a:t>
            </a:r>
            <a:endParaRPr lang="en-US" sz="1500"/>
          </a:p>
        </p:txBody>
      </p:sp>
      <p:sp>
        <p:nvSpPr>
          <p:cNvPr id="14" name="Text 11"/>
          <p:cNvSpPr/>
          <p:nvPr/>
        </p:nvSpPr>
        <p:spPr>
          <a:xfrm>
            <a:off x="6126480" y="2286000"/>
            <a:ext cx="54864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ct val="112000"/>
              </a:lnSpc>
              <a:buNone/>
            </a:pPr>
            <a:r>
              <a:rPr lang="en-US" sz="1250">
                <a:solidFill>
                  <a:srgbClr val="171A1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Requesting vote today from WMS.</a:t>
            </a:r>
            <a:endParaRPr lang="en-US" sz="1250"/>
          </a:p>
        </p:txBody>
      </p:sp>
      <p:sp>
        <p:nvSpPr>
          <p:cNvPr id="15" name="Shape 12"/>
          <p:cNvSpPr/>
          <p:nvPr/>
        </p:nvSpPr>
        <p:spPr>
          <a:xfrm>
            <a:off x="6126480" y="2999232"/>
            <a:ext cx="5486400" cy="3246120"/>
          </a:xfrm>
          <a:prstGeom prst="roundRect">
            <a:avLst>
              <a:gd name="adj" fmla="val 1408"/>
            </a:avLst>
          </a:prstGeom>
          <a:solidFill>
            <a:srgbClr val="E6EBEF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6" name="Text 13"/>
          <p:cNvSpPr/>
          <p:nvPr/>
        </p:nvSpPr>
        <p:spPr>
          <a:xfrm>
            <a:off x="6400800" y="3182112"/>
            <a:ext cx="493776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>
                <a:solidFill>
                  <a:srgbClr val="00576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Key Takeaways</a:t>
            </a:r>
            <a:endParaRPr lang="en-US" sz="1600"/>
          </a:p>
        </p:txBody>
      </p:sp>
      <p:sp>
        <p:nvSpPr>
          <p:cNvPr id="17" name="Text 14"/>
          <p:cNvSpPr/>
          <p:nvPr/>
        </p:nvSpPr>
        <p:spPr>
          <a:xfrm>
            <a:off x="6400800" y="3584448"/>
            <a:ext cx="4937760" cy="25603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>
              <a:lnSpc>
                <a:spcPct val="110000"/>
              </a:lnSpc>
              <a:spcAft>
                <a:spcPts val="1000"/>
              </a:spcAft>
              <a:buSzPct val="100000"/>
              <a:buChar char="•"/>
            </a:pPr>
            <a:r>
              <a:rPr lang="en-US" sz="1200" dirty="0">
                <a:solidFill>
                  <a:srgbClr val="171A1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Tightens the Alternate Baseline Test so only genuinely unpredictable Loads bypass the default baseline — closing a gap.</a:t>
            </a:r>
          </a:p>
          <a:p>
            <a:pPr>
              <a:lnSpc>
                <a:spcPct val="110000"/>
              </a:lnSpc>
              <a:spcAft>
                <a:spcPts val="1000"/>
              </a:spcAft>
              <a:buSzPct val="100000"/>
            </a:pPr>
            <a:endParaRPr lang="en-US" sz="1200" dirty="0"/>
          </a:p>
          <a:p>
            <a:pPr marL="342900" indent="-342900">
              <a:lnSpc>
                <a:spcPct val="110000"/>
              </a:lnSpc>
              <a:spcAft>
                <a:spcPts val="1000"/>
              </a:spcAft>
              <a:buSzPct val="100000"/>
              <a:buChar char="•"/>
            </a:pPr>
            <a:r>
              <a:rPr lang="en-US" sz="1200" dirty="0">
                <a:solidFill>
                  <a:srgbClr val="171A1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Replaces one portfolio-wide availability factor per Contract Term with a factor calculated for each ERS Time Period, so payments track actual performance.</a:t>
            </a:r>
          </a:p>
          <a:p>
            <a:pPr>
              <a:lnSpc>
                <a:spcPct val="110000"/>
              </a:lnSpc>
              <a:spcAft>
                <a:spcPts val="1000"/>
              </a:spcAft>
              <a:buSzPct val="100000"/>
            </a:pPr>
            <a:endParaRPr lang="en-US" sz="1200" dirty="0"/>
          </a:p>
          <a:p>
            <a:pPr marL="342900" indent="-342900">
              <a:lnSpc>
                <a:spcPct val="110000"/>
              </a:lnSpc>
              <a:spcAft>
                <a:spcPts val="1000"/>
              </a:spcAft>
              <a:buSzPct val="100000"/>
              <a:buChar char="•"/>
            </a:pPr>
            <a:r>
              <a:rPr lang="en-US" sz="1200" dirty="0">
                <a:solidFill>
                  <a:srgbClr val="171A1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ERCOT supports approval: These changes enhance the ERS program by improving reliability.</a:t>
            </a:r>
            <a:endParaRPr lang="en-US" sz="12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60120" cy="6858000"/>
          </a:xfrm>
          <a:prstGeom prst="rect">
            <a:avLst/>
          </a:prstGeom>
          <a:solidFill>
            <a:srgbClr val="005763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960120" cy="146304"/>
          </a:xfrm>
          <a:prstGeom prst="rect">
            <a:avLst/>
          </a:prstGeom>
          <a:solidFill>
            <a:srgbClr val="3DBED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4" name="Shape 2"/>
          <p:cNvSpPr/>
          <p:nvPr/>
        </p:nvSpPr>
        <p:spPr>
          <a:xfrm>
            <a:off x="0" y="457200"/>
            <a:ext cx="960120" cy="310896"/>
          </a:xfrm>
          <a:prstGeom prst="rect">
            <a:avLst/>
          </a:prstGeom>
          <a:solidFill>
            <a:srgbClr val="00424C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0" y="457200"/>
            <a:ext cx="96012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00" b="1" kern="0" spc="10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PUBLIC</a:t>
            </a:r>
            <a:endParaRPr lang="en-US" sz="800"/>
          </a:p>
        </p:txBody>
      </p:sp>
      <p:pic>
        <p:nvPicPr>
          <p:cNvPr id="6" name="Image 0" descr="/home/claude/assets/logo_whit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156" y="6355080"/>
            <a:ext cx="749808" cy="274320"/>
          </a:xfrm>
          <a:prstGeom prst="rect">
            <a:avLst/>
          </a:prstGeom>
        </p:spPr>
      </p:pic>
      <p:sp>
        <p:nvSpPr>
          <p:cNvPr id="7" name="Text 4"/>
          <p:cNvSpPr/>
          <p:nvPr/>
        </p:nvSpPr>
        <p:spPr>
          <a:xfrm>
            <a:off x="11201400" y="6473952"/>
            <a:ext cx="5486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1000">
                <a:solidFill>
                  <a:srgbClr val="5B677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11</a:t>
            </a:r>
            <a:endParaRPr lang="en-US" sz="1000"/>
          </a:p>
        </p:txBody>
      </p:sp>
      <p:sp>
        <p:nvSpPr>
          <p:cNvPr id="8" name="Shape 5"/>
          <p:cNvSpPr/>
          <p:nvPr/>
        </p:nvSpPr>
        <p:spPr>
          <a:xfrm>
            <a:off x="1325880" y="384048"/>
            <a:ext cx="658368" cy="658368"/>
          </a:xfrm>
          <a:prstGeom prst="ellipse">
            <a:avLst/>
          </a:prstGeom>
          <a:solidFill>
            <a:srgbClr val="005763"/>
          </a:solidFill>
          <a:ln/>
          <a:effectLst>
            <a:outerShdw blurRad="76200" dist="25400" dir="27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pic>
        <p:nvPicPr>
          <p:cNvPr id="9" name="Image 1" descr="/home/claude/assets/ic_list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03274" y="561442"/>
            <a:ext cx="302666" cy="302666"/>
          </a:xfrm>
          <a:prstGeom prst="rect">
            <a:avLst/>
          </a:prstGeom>
        </p:spPr>
      </p:pic>
      <p:sp>
        <p:nvSpPr>
          <p:cNvPr id="10" name="Text 6"/>
          <p:cNvSpPr/>
          <p:nvPr/>
        </p:nvSpPr>
        <p:spPr>
          <a:xfrm>
            <a:off x="2167128" y="347472"/>
            <a:ext cx="905256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kern="0" spc="150">
                <a:solidFill>
                  <a:srgbClr val="5B677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CONTACTS &amp; REFERENCES</a:t>
            </a:r>
            <a:endParaRPr lang="en-US" sz="1050"/>
          </a:p>
        </p:txBody>
      </p:sp>
      <p:sp>
        <p:nvSpPr>
          <p:cNvPr id="11" name="Text 7"/>
          <p:cNvSpPr/>
          <p:nvPr/>
        </p:nvSpPr>
        <p:spPr>
          <a:xfrm>
            <a:off x="2148840" y="566928"/>
            <a:ext cx="905256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ct val="100000"/>
              </a:lnSpc>
              <a:buNone/>
            </a:pPr>
            <a:r>
              <a:rPr lang="en-US" sz="2600" b="1">
                <a:solidFill>
                  <a:srgbClr val="00576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Who to contact, what to read</a:t>
            </a:r>
            <a:endParaRPr lang="en-US" sz="2600"/>
          </a:p>
        </p:txBody>
      </p:sp>
      <p:sp>
        <p:nvSpPr>
          <p:cNvPr id="12" name="Shape 8"/>
          <p:cNvSpPr/>
          <p:nvPr/>
        </p:nvSpPr>
        <p:spPr>
          <a:xfrm>
            <a:off x="1325880" y="1600200"/>
            <a:ext cx="5074920" cy="3977640"/>
          </a:xfrm>
          <a:prstGeom prst="roundRect">
            <a:avLst>
              <a:gd name="adj" fmla="val 1149"/>
            </a:avLst>
          </a:prstGeom>
          <a:solidFill>
            <a:srgbClr val="FFFFFF"/>
          </a:solidFill>
          <a:ln w="12700">
            <a:solidFill>
              <a:srgbClr val="D4DCE0"/>
            </a:solidFill>
            <a:prstDash val="solid"/>
          </a:ln>
          <a:effectLst>
            <a:outerShdw blurRad="76200" dist="25400" dir="27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3" name="Text 9"/>
          <p:cNvSpPr/>
          <p:nvPr/>
        </p:nvSpPr>
        <p:spPr>
          <a:xfrm>
            <a:off x="1600200" y="1828800"/>
            <a:ext cx="452628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500" b="1">
                <a:solidFill>
                  <a:srgbClr val="00576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Contacts</a:t>
            </a:r>
            <a:endParaRPr lang="en-US" sz="1500"/>
          </a:p>
        </p:txBody>
      </p:sp>
      <p:sp>
        <p:nvSpPr>
          <p:cNvPr id="14" name="Shape 10"/>
          <p:cNvSpPr/>
          <p:nvPr/>
        </p:nvSpPr>
        <p:spPr>
          <a:xfrm>
            <a:off x="1600200" y="2221992"/>
            <a:ext cx="4526280" cy="0"/>
          </a:xfrm>
          <a:prstGeom prst="line">
            <a:avLst/>
          </a:prstGeom>
          <a:noFill/>
          <a:ln w="12700">
            <a:solidFill>
              <a:srgbClr val="D4DCE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5" name="Text 11"/>
          <p:cNvSpPr/>
          <p:nvPr/>
        </p:nvSpPr>
        <p:spPr>
          <a:xfrm>
            <a:off x="1600200" y="2377440"/>
            <a:ext cx="4526280" cy="2971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ct val="125000"/>
              </a:lnSpc>
              <a:buNone/>
            </a:pPr>
            <a:r>
              <a:rPr lang="en-US" sz="1200" b="1">
                <a:solidFill>
                  <a:srgbClr val="00576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Sponsor
</a:t>
            </a:r>
            <a:endParaRPr lang="en-US" sz="1200"/>
          </a:p>
          <a:p>
            <a:pPr marL="0" indent="0">
              <a:lnSpc>
                <a:spcPct val="125000"/>
              </a:lnSpc>
              <a:buNone/>
            </a:pPr>
            <a:r>
              <a:rPr lang="en-US" sz="1200">
                <a:solidFill>
                  <a:srgbClr val="171A1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Mark Patterson, ERCOT
Mark.Patterson@ercot.com
</a:t>
            </a:r>
            <a:endParaRPr lang="en-US" sz="1200"/>
          </a:p>
          <a:p>
            <a:pPr marL="0" indent="0">
              <a:lnSpc>
                <a:spcPct val="125000"/>
              </a:lnSpc>
              <a:buNone/>
            </a:pPr>
            <a:endParaRPr lang="en-US" sz="1200" b="1">
              <a:solidFill>
                <a:srgbClr val="005763"/>
              </a:solidFill>
              <a:latin typeface="Arial" pitchFamily="34" charset="0"/>
              <a:ea typeface="Arial" pitchFamily="34" charset="-122"/>
              <a:cs typeface="Arial" pitchFamily="34" charset="-120"/>
            </a:endParaRPr>
          </a:p>
          <a:p>
            <a:pPr marL="0" indent="0">
              <a:lnSpc>
                <a:spcPct val="125000"/>
              </a:lnSpc>
              <a:buNone/>
            </a:pPr>
            <a:r>
              <a:rPr lang="en-US" sz="1200" b="1">
                <a:solidFill>
                  <a:srgbClr val="00576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Market Rules Staff Contact</a:t>
            </a:r>
          </a:p>
          <a:p>
            <a:pPr marL="0" indent="0">
              <a:lnSpc>
                <a:spcPct val="125000"/>
              </a:lnSpc>
              <a:buNone/>
            </a:pPr>
            <a:r>
              <a:rPr lang="en-US" sz="1200" b="1">
                <a:solidFill>
                  <a:srgbClr val="00576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r>
              <a:rPr lang="en-US" sz="1200">
                <a:solidFill>
                  <a:srgbClr val="171A1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Brittney Albracht
Brittney.Albracht@ercot.com
</a:t>
            </a:r>
            <a:endParaRPr lang="en-US" sz="1200"/>
          </a:p>
        </p:txBody>
      </p:sp>
      <p:sp>
        <p:nvSpPr>
          <p:cNvPr id="16" name="Shape 12"/>
          <p:cNvSpPr/>
          <p:nvPr/>
        </p:nvSpPr>
        <p:spPr>
          <a:xfrm>
            <a:off x="6675120" y="1600200"/>
            <a:ext cx="5074920" cy="3977640"/>
          </a:xfrm>
          <a:prstGeom prst="roundRect">
            <a:avLst>
              <a:gd name="adj" fmla="val 1149"/>
            </a:avLst>
          </a:prstGeom>
          <a:solidFill>
            <a:srgbClr val="FFFFFF"/>
          </a:solidFill>
          <a:ln w="12700">
            <a:solidFill>
              <a:srgbClr val="D4DCE0"/>
            </a:solidFill>
            <a:prstDash val="solid"/>
          </a:ln>
          <a:effectLst>
            <a:outerShdw blurRad="76200" dist="25400" dir="27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7" name="Text 13"/>
          <p:cNvSpPr/>
          <p:nvPr/>
        </p:nvSpPr>
        <p:spPr>
          <a:xfrm>
            <a:off x="6949440" y="1828800"/>
            <a:ext cx="452628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500" b="1">
                <a:solidFill>
                  <a:srgbClr val="00576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Related documents</a:t>
            </a:r>
            <a:endParaRPr lang="en-US" sz="1500"/>
          </a:p>
        </p:txBody>
      </p:sp>
      <p:sp>
        <p:nvSpPr>
          <p:cNvPr id="18" name="Shape 14"/>
          <p:cNvSpPr/>
          <p:nvPr/>
        </p:nvSpPr>
        <p:spPr>
          <a:xfrm>
            <a:off x="6949440" y="2221992"/>
            <a:ext cx="4526280" cy="0"/>
          </a:xfrm>
          <a:prstGeom prst="line">
            <a:avLst/>
          </a:prstGeom>
          <a:noFill/>
          <a:ln w="12700">
            <a:solidFill>
              <a:srgbClr val="D4DCE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9" name="Text 15"/>
          <p:cNvSpPr/>
          <p:nvPr/>
        </p:nvSpPr>
        <p:spPr>
          <a:xfrm>
            <a:off x="6949440" y="2377440"/>
            <a:ext cx="4526280" cy="2971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>
              <a:lnSpc>
                <a:spcPct val="125000"/>
              </a:lnSpc>
              <a:spcAft>
                <a:spcPts val="400"/>
              </a:spcAft>
              <a:buSzPct val="100000"/>
              <a:buChar char="•"/>
            </a:pPr>
            <a:r>
              <a:rPr lang="en-US" sz="1150">
                <a:solidFill>
                  <a:srgbClr val="171A1C"/>
                </a:solidFill>
                <a:latin typeface="Arial"/>
                <a:ea typeface="Arial" pitchFamily="34" charset="-122"/>
                <a:cs typeface="Arial"/>
              </a:rPr>
              <a:t>ERS Technical Requirements</a:t>
            </a:r>
            <a:r>
              <a:rPr lang="en-US" sz="1150">
                <a:latin typeface="Arial"/>
                <a:ea typeface="Arial" pitchFamily="34" charset="-122"/>
                <a:cs typeface="Arial"/>
              </a:rPr>
              <a:t> and Scope of Work</a:t>
            </a:r>
            <a:endParaRPr lang="en-US" sz="1150">
              <a:latin typeface="Arial"/>
              <a:cs typeface="Arial"/>
            </a:endParaRPr>
          </a:p>
          <a:p>
            <a:pPr marL="342900" indent="-342900">
              <a:lnSpc>
                <a:spcPct val="125000"/>
              </a:lnSpc>
              <a:spcAft>
                <a:spcPts val="400"/>
              </a:spcAft>
              <a:buSzPct val="100000"/>
              <a:buChar char="•"/>
            </a:pPr>
            <a:r>
              <a:rPr lang="en-US" sz="1150">
                <a:solidFill>
                  <a:srgbClr val="171A1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Suspension and Reinstatement Procedures</a:t>
            </a:r>
            <a:endParaRPr lang="en-US" sz="1150"/>
          </a:p>
          <a:p>
            <a:pPr marL="342900" indent="-342900">
              <a:lnSpc>
                <a:spcPct val="125000"/>
              </a:lnSpc>
              <a:spcAft>
                <a:spcPts val="400"/>
              </a:spcAft>
              <a:buSzPct val="100000"/>
              <a:buChar char="•"/>
            </a:pPr>
            <a:r>
              <a:rPr lang="en-US" sz="1150">
                <a:solidFill>
                  <a:srgbClr val="171A1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Demand Response Baseline Methodologies (ERCOT.com)</a:t>
            </a:r>
            <a:endParaRPr lang="en-US" sz="1150"/>
          </a:p>
          <a:p>
            <a:pPr marL="0" indent="0">
              <a:lnSpc>
                <a:spcPct val="125000"/>
              </a:lnSpc>
              <a:spcAft>
                <a:spcPts val="400"/>
              </a:spcAft>
              <a:buNone/>
            </a:pPr>
            <a:endParaRPr lang="en-US" sz="1150" b="1">
              <a:solidFill>
                <a:srgbClr val="005763"/>
              </a:solidFill>
              <a:latin typeface="Arial" pitchFamily="34" charset="0"/>
              <a:ea typeface="Arial" pitchFamily="34" charset="-122"/>
              <a:cs typeface="Arial" pitchFamily="34" charset="-12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60120" cy="6858000"/>
          </a:xfrm>
          <a:prstGeom prst="rect">
            <a:avLst/>
          </a:prstGeom>
          <a:solidFill>
            <a:srgbClr val="005763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960120" cy="146304"/>
          </a:xfrm>
          <a:prstGeom prst="rect">
            <a:avLst/>
          </a:prstGeom>
          <a:solidFill>
            <a:srgbClr val="3DBED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4" name="Shape 2"/>
          <p:cNvSpPr/>
          <p:nvPr/>
        </p:nvSpPr>
        <p:spPr>
          <a:xfrm>
            <a:off x="0" y="457200"/>
            <a:ext cx="960120" cy="310896"/>
          </a:xfrm>
          <a:prstGeom prst="rect">
            <a:avLst/>
          </a:prstGeom>
          <a:solidFill>
            <a:srgbClr val="00424C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0" y="457200"/>
            <a:ext cx="96012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00" b="1" kern="0" spc="10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PUBLIC</a:t>
            </a:r>
            <a:endParaRPr lang="en-US" sz="800"/>
          </a:p>
        </p:txBody>
      </p:sp>
      <p:pic>
        <p:nvPicPr>
          <p:cNvPr id="6" name="Image 0" descr="/home/claude/assets/logo_whit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156" y="6355080"/>
            <a:ext cx="749808" cy="274320"/>
          </a:xfrm>
          <a:prstGeom prst="rect">
            <a:avLst/>
          </a:prstGeom>
        </p:spPr>
      </p:pic>
      <p:sp>
        <p:nvSpPr>
          <p:cNvPr id="7" name="Text 4"/>
          <p:cNvSpPr/>
          <p:nvPr/>
        </p:nvSpPr>
        <p:spPr>
          <a:xfrm>
            <a:off x="11201400" y="6473952"/>
            <a:ext cx="5486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1000">
                <a:solidFill>
                  <a:srgbClr val="5B677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</a:t>
            </a:r>
            <a:endParaRPr lang="en-US" sz="1000"/>
          </a:p>
        </p:txBody>
      </p:sp>
      <p:sp>
        <p:nvSpPr>
          <p:cNvPr id="8" name="Shape 5"/>
          <p:cNvSpPr/>
          <p:nvPr/>
        </p:nvSpPr>
        <p:spPr>
          <a:xfrm>
            <a:off x="1325880" y="384048"/>
            <a:ext cx="658368" cy="658368"/>
          </a:xfrm>
          <a:prstGeom prst="ellipse">
            <a:avLst/>
          </a:prstGeom>
          <a:solidFill>
            <a:srgbClr val="005763"/>
          </a:solidFill>
          <a:ln/>
          <a:effectLst>
            <a:outerShdw blurRad="76200" dist="25400" dir="27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pic>
        <p:nvPicPr>
          <p:cNvPr id="9" name="Image 1" descr="/home/claude/assets/ic_list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03274" y="561442"/>
            <a:ext cx="302666" cy="302666"/>
          </a:xfrm>
          <a:prstGeom prst="rect">
            <a:avLst/>
          </a:prstGeom>
        </p:spPr>
      </p:pic>
      <p:sp>
        <p:nvSpPr>
          <p:cNvPr id="10" name="Text 6"/>
          <p:cNvSpPr/>
          <p:nvPr/>
        </p:nvSpPr>
        <p:spPr>
          <a:xfrm>
            <a:off x="2167128" y="347472"/>
            <a:ext cx="905256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kern="0" spc="150">
                <a:solidFill>
                  <a:srgbClr val="5B677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OVERVIEW</a:t>
            </a:r>
            <a:endParaRPr lang="en-US" sz="1050"/>
          </a:p>
        </p:txBody>
      </p:sp>
      <p:sp>
        <p:nvSpPr>
          <p:cNvPr id="11" name="Text 7"/>
          <p:cNvSpPr/>
          <p:nvPr/>
        </p:nvSpPr>
        <p:spPr>
          <a:xfrm>
            <a:off x="2148840" y="566928"/>
            <a:ext cx="905256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ct val="100000"/>
              </a:lnSpc>
              <a:buNone/>
            </a:pPr>
            <a:r>
              <a:rPr lang="en-US" sz="2600" b="1">
                <a:solidFill>
                  <a:srgbClr val="00576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What this presentation covers</a:t>
            </a:r>
            <a:endParaRPr lang="en-US" sz="2600"/>
          </a:p>
        </p:txBody>
      </p:sp>
      <p:sp>
        <p:nvSpPr>
          <p:cNvPr id="12" name="Shape 8"/>
          <p:cNvSpPr/>
          <p:nvPr/>
        </p:nvSpPr>
        <p:spPr>
          <a:xfrm>
            <a:off x="1325880" y="1627632"/>
            <a:ext cx="5074920" cy="1078992"/>
          </a:xfrm>
          <a:prstGeom prst="roundRect">
            <a:avLst>
              <a:gd name="adj" fmla="val 5085"/>
            </a:avLst>
          </a:prstGeom>
          <a:solidFill>
            <a:srgbClr val="FFFFFF"/>
          </a:solidFill>
          <a:ln w="12700">
            <a:solidFill>
              <a:srgbClr val="D4DCE0"/>
            </a:solidFill>
            <a:prstDash val="solid"/>
          </a:ln>
          <a:effectLst>
            <a:outerShdw blurRad="76200" dist="25400" dir="27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3" name="Shape 9"/>
          <p:cNvSpPr/>
          <p:nvPr/>
        </p:nvSpPr>
        <p:spPr>
          <a:xfrm>
            <a:off x="1545336" y="1874520"/>
            <a:ext cx="603504" cy="603504"/>
          </a:xfrm>
          <a:prstGeom prst="ellipse">
            <a:avLst/>
          </a:prstGeom>
          <a:solidFill>
            <a:srgbClr val="005763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14" name="Image 2" descr="/home/claude/assets/ic_list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19072" y="2048256"/>
            <a:ext cx="256032" cy="256032"/>
          </a:xfrm>
          <a:prstGeom prst="rect">
            <a:avLst/>
          </a:prstGeom>
        </p:spPr>
      </p:pic>
      <p:sp>
        <p:nvSpPr>
          <p:cNvPr id="15" name="Text 10"/>
          <p:cNvSpPr/>
          <p:nvPr/>
        </p:nvSpPr>
        <p:spPr>
          <a:xfrm>
            <a:off x="2350008" y="1755648"/>
            <a:ext cx="3867912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b="1">
                <a:solidFill>
                  <a:srgbClr val="00576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What is Emergency Response Service</a:t>
            </a:r>
            <a:endParaRPr lang="en-US" sz="1400"/>
          </a:p>
        </p:txBody>
      </p:sp>
      <p:sp>
        <p:nvSpPr>
          <p:cNvPr id="16" name="Text 11"/>
          <p:cNvSpPr/>
          <p:nvPr/>
        </p:nvSpPr>
        <p:spPr>
          <a:xfrm>
            <a:off x="2350008" y="2103120"/>
            <a:ext cx="3867912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ct val="108000"/>
              </a:lnSpc>
              <a:buNone/>
            </a:pPr>
            <a:r>
              <a:rPr lang="en-US" sz="1100">
                <a:solidFill>
                  <a:srgbClr val="5B677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How ERS pays QSEs to curtail Load or inject energy during emergencies</a:t>
            </a:r>
            <a:endParaRPr lang="en-US" sz="1100"/>
          </a:p>
        </p:txBody>
      </p:sp>
      <p:sp>
        <p:nvSpPr>
          <p:cNvPr id="17" name="Shape 12"/>
          <p:cNvSpPr/>
          <p:nvPr/>
        </p:nvSpPr>
        <p:spPr>
          <a:xfrm>
            <a:off x="6675120" y="1627632"/>
            <a:ext cx="5074920" cy="1078992"/>
          </a:xfrm>
          <a:prstGeom prst="roundRect">
            <a:avLst>
              <a:gd name="adj" fmla="val 5085"/>
            </a:avLst>
          </a:prstGeom>
          <a:solidFill>
            <a:srgbClr val="FFFFFF"/>
          </a:solidFill>
          <a:ln w="12700">
            <a:solidFill>
              <a:srgbClr val="D4DCE0"/>
            </a:solidFill>
            <a:prstDash val="solid"/>
          </a:ln>
          <a:effectLst>
            <a:outerShdw blurRad="76200" dist="25400" dir="27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8" name="Shape 13"/>
          <p:cNvSpPr/>
          <p:nvPr/>
        </p:nvSpPr>
        <p:spPr>
          <a:xfrm>
            <a:off x="6894576" y="1874520"/>
            <a:ext cx="603504" cy="603504"/>
          </a:xfrm>
          <a:prstGeom prst="ellipse">
            <a:avLst/>
          </a:prstGeom>
          <a:solidFill>
            <a:srgbClr val="005763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19" name="Image 3" descr="/home/claude/assets/ic_scal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68312" y="2048256"/>
            <a:ext cx="256032" cy="256032"/>
          </a:xfrm>
          <a:prstGeom prst="rect">
            <a:avLst/>
          </a:prstGeom>
        </p:spPr>
      </p:pic>
      <p:sp>
        <p:nvSpPr>
          <p:cNvPr id="20" name="Text 14"/>
          <p:cNvSpPr/>
          <p:nvPr/>
        </p:nvSpPr>
        <p:spPr>
          <a:xfrm>
            <a:off x="7699248" y="1755648"/>
            <a:ext cx="3867912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b="1">
                <a:solidFill>
                  <a:srgbClr val="00576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problem this NPRR solves</a:t>
            </a:r>
            <a:endParaRPr lang="en-US" sz="1400"/>
          </a:p>
        </p:txBody>
      </p:sp>
      <p:sp>
        <p:nvSpPr>
          <p:cNvPr id="21" name="Text 15"/>
          <p:cNvSpPr/>
          <p:nvPr/>
        </p:nvSpPr>
        <p:spPr>
          <a:xfrm>
            <a:off x="7699248" y="2103120"/>
            <a:ext cx="3867912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ct val="108000"/>
              </a:lnSpc>
              <a:buNone/>
            </a:pPr>
            <a:r>
              <a:rPr lang="en-US" sz="1100">
                <a:solidFill>
                  <a:srgbClr val="5B677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Alternate baseline being used in ways that were not intended. Aggregated time periods hide some risk. </a:t>
            </a:r>
            <a:endParaRPr lang="en-US" sz="1100"/>
          </a:p>
        </p:txBody>
      </p:sp>
      <p:sp>
        <p:nvSpPr>
          <p:cNvPr id="22" name="Shape 16"/>
          <p:cNvSpPr/>
          <p:nvPr/>
        </p:nvSpPr>
        <p:spPr>
          <a:xfrm>
            <a:off x="1325880" y="2852928"/>
            <a:ext cx="5074920" cy="1078992"/>
          </a:xfrm>
          <a:prstGeom prst="roundRect">
            <a:avLst>
              <a:gd name="adj" fmla="val 5085"/>
            </a:avLst>
          </a:prstGeom>
          <a:solidFill>
            <a:srgbClr val="FFFFFF"/>
          </a:solidFill>
          <a:ln w="12700">
            <a:solidFill>
              <a:srgbClr val="D4DCE0"/>
            </a:solidFill>
            <a:prstDash val="solid"/>
          </a:ln>
          <a:effectLst>
            <a:outerShdw blurRad="76200" dist="25400" dir="27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23" name="Shape 17"/>
          <p:cNvSpPr/>
          <p:nvPr/>
        </p:nvSpPr>
        <p:spPr>
          <a:xfrm>
            <a:off x="1545336" y="3099816"/>
            <a:ext cx="603504" cy="603504"/>
          </a:xfrm>
          <a:prstGeom prst="ellipse">
            <a:avLst/>
          </a:prstGeom>
          <a:solidFill>
            <a:srgbClr val="005763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25" name="Text 18"/>
          <p:cNvSpPr/>
          <p:nvPr/>
        </p:nvSpPr>
        <p:spPr>
          <a:xfrm>
            <a:off x="2350008" y="2980944"/>
            <a:ext cx="3867912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b="1">
                <a:solidFill>
                  <a:srgbClr val="00576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Change 1 — Alternate Baseline Test</a:t>
            </a:r>
            <a:endParaRPr lang="en-US" sz="1400"/>
          </a:p>
        </p:txBody>
      </p:sp>
      <p:sp>
        <p:nvSpPr>
          <p:cNvPr id="26" name="Text 19"/>
          <p:cNvSpPr/>
          <p:nvPr/>
        </p:nvSpPr>
        <p:spPr>
          <a:xfrm>
            <a:off x="2350008" y="3328416"/>
            <a:ext cx="3867912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ct val="108000"/>
              </a:lnSpc>
              <a:buNone/>
            </a:pPr>
            <a:r>
              <a:rPr lang="en-US" sz="1100">
                <a:solidFill>
                  <a:srgbClr val="5B677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Tightens who qualifies to skip the default baseline</a:t>
            </a:r>
            <a:endParaRPr lang="en-US" sz="1100"/>
          </a:p>
        </p:txBody>
      </p:sp>
      <p:sp>
        <p:nvSpPr>
          <p:cNvPr id="27" name="Shape 20"/>
          <p:cNvSpPr/>
          <p:nvPr/>
        </p:nvSpPr>
        <p:spPr>
          <a:xfrm>
            <a:off x="6675120" y="2852928"/>
            <a:ext cx="5074920" cy="1078992"/>
          </a:xfrm>
          <a:prstGeom prst="roundRect">
            <a:avLst>
              <a:gd name="adj" fmla="val 5085"/>
            </a:avLst>
          </a:prstGeom>
          <a:solidFill>
            <a:srgbClr val="FFFFFF"/>
          </a:solidFill>
          <a:ln w="12700">
            <a:solidFill>
              <a:srgbClr val="D4DCE0"/>
            </a:solidFill>
            <a:prstDash val="solid"/>
          </a:ln>
          <a:effectLst>
            <a:outerShdw blurRad="76200" dist="25400" dir="27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28" name="Shape 21"/>
          <p:cNvSpPr/>
          <p:nvPr/>
        </p:nvSpPr>
        <p:spPr>
          <a:xfrm>
            <a:off x="6894576" y="3099816"/>
            <a:ext cx="603504" cy="603504"/>
          </a:xfrm>
          <a:prstGeom prst="ellipse">
            <a:avLst/>
          </a:prstGeom>
          <a:solidFill>
            <a:srgbClr val="005763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0" name="Text 22"/>
          <p:cNvSpPr/>
          <p:nvPr/>
        </p:nvSpPr>
        <p:spPr>
          <a:xfrm>
            <a:off x="7699248" y="2980944"/>
            <a:ext cx="3867912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b="1">
                <a:solidFill>
                  <a:srgbClr val="00576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Change 2 — Time-Period Availability</a:t>
            </a:r>
            <a:endParaRPr lang="en-US" sz="1400"/>
          </a:p>
        </p:txBody>
      </p:sp>
      <p:sp>
        <p:nvSpPr>
          <p:cNvPr id="31" name="Text 23"/>
          <p:cNvSpPr/>
          <p:nvPr/>
        </p:nvSpPr>
        <p:spPr>
          <a:xfrm>
            <a:off x="7699248" y="3328416"/>
            <a:ext cx="3867912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ct val="108000"/>
              </a:lnSpc>
            </a:pPr>
            <a:r>
              <a:rPr lang="en-US" sz="1100" dirty="0">
                <a:solidFill>
                  <a:srgbClr val="5B6770"/>
                </a:solidFill>
                <a:latin typeface="Arial"/>
                <a:ea typeface="Arial" pitchFamily="34" charset="-122"/>
                <a:cs typeface="Arial"/>
              </a:rPr>
              <a:t>Moves from a single QSE first evaluation per Contract-Term  </a:t>
            </a:r>
            <a:r>
              <a:rPr lang="en-US" sz="1100">
                <a:solidFill>
                  <a:srgbClr val="5B6770"/>
                </a:solidFill>
                <a:latin typeface="Arial"/>
                <a:ea typeface="Arial" pitchFamily="34" charset="-122"/>
                <a:cs typeface="Arial"/>
              </a:rPr>
              <a:t>to resource specific per-Time-Period evaluations</a:t>
            </a:r>
            <a:endParaRPr lang="en-US" sz="1100">
              <a:latin typeface="Arial"/>
              <a:cs typeface="Arial"/>
            </a:endParaRPr>
          </a:p>
        </p:txBody>
      </p:sp>
      <p:sp>
        <p:nvSpPr>
          <p:cNvPr id="32" name="Shape 24"/>
          <p:cNvSpPr/>
          <p:nvPr/>
        </p:nvSpPr>
        <p:spPr>
          <a:xfrm>
            <a:off x="1325880" y="4078224"/>
            <a:ext cx="5074920" cy="1078992"/>
          </a:xfrm>
          <a:prstGeom prst="roundRect">
            <a:avLst>
              <a:gd name="adj" fmla="val 5085"/>
            </a:avLst>
          </a:prstGeom>
          <a:solidFill>
            <a:srgbClr val="FFFFFF"/>
          </a:solidFill>
          <a:ln w="12700">
            <a:solidFill>
              <a:srgbClr val="D4DCE0"/>
            </a:solidFill>
            <a:prstDash val="solid"/>
          </a:ln>
          <a:effectLst>
            <a:outerShdw blurRad="76200" dist="25400" dir="27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33" name="Shape 25"/>
          <p:cNvSpPr/>
          <p:nvPr/>
        </p:nvSpPr>
        <p:spPr>
          <a:xfrm>
            <a:off x="1545336" y="4325112"/>
            <a:ext cx="603504" cy="603504"/>
          </a:xfrm>
          <a:prstGeom prst="ellipse">
            <a:avLst/>
          </a:prstGeom>
          <a:solidFill>
            <a:srgbClr val="005763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34" name="Image 6" descr="/home/claude/assets/ic_bolt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09928" y="3264408"/>
            <a:ext cx="256032" cy="256032"/>
          </a:xfrm>
          <a:prstGeom prst="rect">
            <a:avLst/>
          </a:prstGeom>
        </p:spPr>
      </p:pic>
      <p:sp>
        <p:nvSpPr>
          <p:cNvPr id="35" name="Text 26"/>
          <p:cNvSpPr/>
          <p:nvPr/>
        </p:nvSpPr>
        <p:spPr>
          <a:xfrm>
            <a:off x="2350008" y="4206240"/>
            <a:ext cx="3867912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b="1">
                <a:solidFill>
                  <a:srgbClr val="00576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Reliability impact</a:t>
            </a:r>
            <a:endParaRPr lang="en-US" sz="1400"/>
          </a:p>
        </p:txBody>
      </p:sp>
      <p:sp>
        <p:nvSpPr>
          <p:cNvPr id="36" name="Text 27"/>
          <p:cNvSpPr/>
          <p:nvPr/>
        </p:nvSpPr>
        <p:spPr>
          <a:xfrm>
            <a:off x="2350008" y="4553712"/>
            <a:ext cx="3867912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ct val="108000"/>
              </a:lnSpc>
            </a:pPr>
            <a:r>
              <a:rPr lang="en-US" sz="1100" dirty="0">
                <a:solidFill>
                  <a:srgbClr val="5B6770"/>
                </a:solidFill>
                <a:latin typeface="Arial"/>
                <a:cs typeface="Arial"/>
              </a:rPr>
              <a:t>Improving reliability by improving information </a:t>
            </a:r>
            <a:r>
              <a:rPr lang="en-US" sz="1100">
                <a:solidFill>
                  <a:srgbClr val="5B6770"/>
                </a:solidFill>
                <a:latin typeface="Arial"/>
                <a:cs typeface="Arial"/>
              </a:rPr>
              <a:t>available to ERCOT operators during ERS deployment events </a:t>
            </a:r>
            <a:endParaRPr lang="en-US" sz="1100">
              <a:latin typeface="Arial"/>
              <a:cs typeface="Arial"/>
            </a:endParaRPr>
          </a:p>
        </p:txBody>
      </p:sp>
      <p:sp>
        <p:nvSpPr>
          <p:cNvPr id="37" name="Shape 28"/>
          <p:cNvSpPr/>
          <p:nvPr/>
        </p:nvSpPr>
        <p:spPr>
          <a:xfrm>
            <a:off x="6675120" y="4078224"/>
            <a:ext cx="5074920" cy="1078992"/>
          </a:xfrm>
          <a:prstGeom prst="roundRect">
            <a:avLst>
              <a:gd name="adj" fmla="val 5085"/>
            </a:avLst>
          </a:prstGeom>
          <a:solidFill>
            <a:srgbClr val="FFFFFF"/>
          </a:solidFill>
          <a:ln w="12700">
            <a:solidFill>
              <a:srgbClr val="D4DCE0"/>
            </a:solidFill>
            <a:prstDash val="solid"/>
          </a:ln>
          <a:effectLst>
            <a:outerShdw blurRad="76200" dist="25400" dir="27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38" name="Shape 29"/>
          <p:cNvSpPr/>
          <p:nvPr/>
        </p:nvSpPr>
        <p:spPr>
          <a:xfrm>
            <a:off x="6894576" y="4325112"/>
            <a:ext cx="603504" cy="603504"/>
          </a:xfrm>
          <a:prstGeom prst="ellipse">
            <a:avLst/>
          </a:prstGeom>
          <a:solidFill>
            <a:srgbClr val="005763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39" name="Image 7" descr="/home/claude/assets/ic_key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68312" y="4498848"/>
            <a:ext cx="256032" cy="256032"/>
          </a:xfrm>
          <a:prstGeom prst="rect">
            <a:avLst/>
          </a:prstGeom>
        </p:spPr>
      </p:pic>
      <p:sp>
        <p:nvSpPr>
          <p:cNvPr id="40" name="Text 30"/>
          <p:cNvSpPr/>
          <p:nvPr/>
        </p:nvSpPr>
        <p:spPr>
          <a:xfrm>
            <a:off x="7699248" y="4206240"/>
            <a:ext cx="3867912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b="1">
                <a:solidFill>
                  <a:srgbClr val="00576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Status &amp; next steps</a:t>
            </a:r>
            <a:endParaRPr lang="en-US" sz="1400"/>
          </a:p>
        </p:txBody>
      </p:sp>
      <p:sp>
        <p:nvSpPr>
          <p:cNvPr id="41" name="Text 31"/>
          <p:cNvSpPr/>
          <p:nvPr/>
        </p:nvSpPr>
        <p:spPr>
          <a:xfrm>
            <a:off x="7699248" y="4553712"/>
            <a:ext cx="3867912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ct val="108000"/>
              </a:lnSpc>
              <a:buNone/>
            </a:pPr>
            <a:r>
              <a:rPr lang="en-US" sz="1100">
                <a:solidFill>
                  <a:srgbClr val="5B677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Where NPRR 1337 stands in the stakeholder process</a:t>
            </a:r>
            <a:endParaRPr lang="en-US" sz="1100"/>
          </a:p>
        </p:txBody>
      </p:sp>
      <p:sp>
        <p:nvSpPr>
          <p:cNvPr id="42" name="Shape 32"/>
          <p:cNvSpPr/>
          <p:nvPr/>
        </p:nvSpPr>
        <p:spPr>
          <a:xfrm>
            <a:off x="1325880" y="5468112"/>
            <a:ext cx="10424160" cy="566928"/>
          </a:xfrm>
          <a:prstGeom prst="roundRect">
            <a:avLst>
              <a:gd name="adj" fmla="val 14516"/>
            </a:avLst>
          </a:prstGeom>
          <a:solidFill>
            <a:srgbClr val="EAF3F4"/>
          </a:solidFill>
          <a:ln w="15875">
            <a:solidFill>
              <a:srgbClr val="3DBED1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3" name="Text 33"/>
          <p:cNvSpPr/>
          <p:nvPr/>
        </p:nvSpPr>
        <p:spPr>
          <a:xfrm>
            <a:off x="1554480" y="5495544"/>
            <a:ext cx="9966960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05000"/>
              </a:lnSpc>
              <a:buNone/>
            </a:pPr>
            <a:r>
              <a:rPr lang="en-US" sz="1150" b="1">
                <a:solidFill>
                  <a:srgbClr val="00576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Key Takeaway:  </a:t>
            </a:r>
            <a:r>
              <a:rPr lang="en-US" sz="1150">
                <a:solidFill>
                  <a:srgbClr val="171A1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NPRR 1337 makes two targeted changes to ERS qualification and payment rules — ERCOT staff supports approval.</a:t>
            </a:r>
            <a:endParaRPr lang="en-US" sz="1150"/>
          </a:p>
        </p:txBody>
      </p:sp>
      <p:pic>
        <p:nvPicPr>
          <p:cNvPr id="47" name="Image 6" descr="/home/claude/assets/ic_chart.png">
            <a:extLst>
              <a:ext uri="{FF2B5EF4-FFF2-40B4-BE49-F238E27FC236}">
                <a16:creationId xmlns:a16="http://schemas.microsoft.com/office/drawing/2014/main" id="{E48FBD8F-6527-1A57-78D7-11D7579E2B6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072503" y="3264408"/>
            <a:ext cx="256032" cy="256032"/>
          </a:xfrm>
          <a:prstGeom prst="rect">
            <a:avLst/>
          </a:prstGeom>
        </p:spPr>
      </p:pic>
      <p:pic>
        <p:nvPicPr>
          <p:cNvPr id="45" name="Image 5" descr="/home/claude/assets/ic_gavel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719072" y="4489704"/>
            <a:ext cx="256032" cy="25603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60120" cy="6858000"/>
          </a:xfrm>
          <a:prstGeom prst="rect">
            <a:avLst/>
          </a:prstGeom>
          <a:solidFill>
            <a:srgbClr val="005763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960120" cy="146304"/>
          </a:xfrm>
          <a:prstGeom prst="rect">
            <a:avLst/>
          </a:prstGeom>
          <a:solidFill>
            <a:srgbClr val="3DBED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4" name="Shape 2"/>
          <p:cNvSpPr/>
          <p:nvPr/>
        </p:nvSpPr>
        <p:spPr>
          <a:xfrm>
            <a:off x="0" y="457200"/>
            <a:ext cx="960120" cy="310896"/>
          </a:xfrm>
          <a:prstGeom prst="rect">
            <a:avLst/>
          </a:prstGeom>
          <a:solidFill>
            <a:srgbClr val="00424C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0" y="457200"/>
            <a:ext cx="96012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00" b="1" kern="0" spc="10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PUBLIC</a:t>
            </a:r>
            <a:endParaRPr lang="en-US" sz="800"/>
          </a:p>
        </p:txBody>
      </p:sp>
      <p:pic>
        <p:nvPicPr>
          <p:cNvPr id="6" name="Image 0" descr="/home/claude/assets/logo_whit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156" y="6355080"/>
            <a:ext cx="749808" cy="274320"/>
          </a:xfrm>
          <a:prstGeom prst="rect">
            <a:avLst/>
          </a:prstGeom>
        </p:spPr>
      </p:pic>
      <p:sp>
        <p:nvSpPr>
          <p:cNvPr id="7" name="Text 4"/>
          <p:cNvSpPr/>
          <p:nvPr/>
        </p:nvSpPr>
        <p:spPr>
          <a:xfrm>
            <a:off x="11201400" y="6473952"/>
            <a:ext cx="5486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1000">
                <a:solidFill>
                  <a:srgbClr val="5B677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</a:t>
            </a:r>
            <a:endParaRPr lang="en-US" sz="1000"/>
          </a:p>
        </p:txBody>
      </p:sp>
      <p:sp>
        <p:nvSpPr>
          <p:cNvPr id="8" name="Shape 5"/>
          <p:cNvSpPr/>
          <p:nvPr/>
        </p:nvSpPr>
        <p:spPr>
          <a:xfrm>
            <a:off x="1325880" y="384048"/>
            <a:ext cx="658368" cy="658368"/>
          </a:xfrm>
          <a:prstGeom prst="ellipse">
            <a:avLst/>
          </a:prstGeom>
          <a:solidFill>
            <a:srgbClr val="005763"/>
          </a:solidFill>
          <a:ln/>
          <a:effectLst>
            <a:outerShdw blurRad="76200" dist="25400" dir="27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pic>
        <p:nvPicPr>
          <p:cNvPr id="9" name="Image 1" descr="/home/claude/assets/ic_layers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03274" y="561442"/>
            <a:ext cx="302666" cy="302666"/>
          </a:xfrm>
          <a:prstGeom prst="rect">
            <a:avLst/>
          </a:prstGeom>
        </p:spPr>
      </p:pic>
      <p:sp>
        <p:nvSpPr>
          <p:cNvPr id="10" name="Text 6"/>
          <p:cNvSpPr/>
          <p:nvPr/>
        </p:nvSpPr>
        <p:spPr>
          <a:xfrm>
            <a:off x="2167128" y="347472"/>
            <a:ext cx="905256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kern="0" spc="150">
                <a:solidFill>
                  <a:srgbClr val="5B677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BACKGROUND</a:t>
            </a:r>
            <a:endParaRPr lang="en-US" sz="1050"/>
          </a:p>
        </p:txBody>
      </p:sp>
      <p:sp>
        <p:nvSpPr>
          <p:cNvPr id="11" name="Text 7"/>
          <p:cNvSpPr/>
          <p:nvPr/>
        </p:nvSpPr>
        <p:spPr>
          <a:xfrm>
            <a:off x="2148840" y="566928"/>
            <a:ext cx="905256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ct val="100000"/>
              </a:lnSpc>
              <a:buNone/>
            </a:pPr>
            <a:r>
              <a:rPr lang="en-US" sz="2600" b="1">
                <a:solidFill>
                  <a:srgbClr val="00576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Emergency Response Service, in brief</a:t>
            </a:r>
            <a:endParaRPr lang="en-US" sz="2600"/>
          </a:p>
        </p:txBody>
      </p:sp>
      <p:sp>
        <p:nvSpPr>
          <p:cNvPr id="12" name="Text 8"/>
          <p:cNvSpPr/>
          <p:nvPr/>
        </p:nvSpPr>
        <p:spPr>
          <a:xfrm>
            <a:off x="1325880" y="1371600"/>
            <a:ext cx="104241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>
                <a:solidFill>
                  <a:srgbClr val="171A1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ERS is one of ERCOT's demand-side reliability tools. </a:t>
            </a:r>
            <a:endParaRPr lang="en-US" sz="1300"/>
          </a:p>
        </p:txBody>
      </p:sp>
      <p:sp>
        <p:nvSpPr>
          <p:cNvPr id="13" name="Shape 9"/>
          <p:cNvSpPr/>
          <p:nvPr/>
        </p:nvSpPr>
        <p:spPr>
          <a:xfrm>
            <a:off x="1325880" y="1965960"/>
            <a:ext cx="3319272" cy="3383280"/>
          </a:xfrm>
          <a:prstGeom prst="roundRect">
            <a:avLst>
              <a:gd name="adj" fmla="val 1653"/>
            </a:avLst>
          </a:prstGeom>
          <a:solidFill>
            <a:srgbClr val="FFFFFF"/>
          </a:solidFill>
          <a:ln w="12700">
            <a:solidFill>
              <a:srgbClr val="D4DCE0"/>
            </a:solidFill>
            <a:prstDash val="solid"/>
          </a:ln>
          <a:effectLst>
            <a:outerShdw blurRad="76200" dist="25400" dir="27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4" name="Shape 10"/>
          <p:cNvSpPr/>
          <p:nvPr/>
        </p:nvSpPr>
        <p:spPr>
          <a:xfrm>
            <a:off x="1545336" y="2185416"/>
            <a:ext cx="502920" cy="502920"/>
          </a:xfrm>
          <a:prstGeom prst="ellipse">
            <a:avLst/>
          </a:prstGeom>
          <a:solidFill>
            <a:srgbClr val="005763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15" name="Image 2" descr="/home/claude/assets/ic_bolt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96212" y="2336292"/>
            <a:ext cx="201168" cy="201168"/>
          </a:xfrm>
          <a:prstGeom prst="rect">
            <a:avLst/>
          </a:prstGeom>
        </p:spPr>
      </p:pic>
      <p:sp>
        <p:nvSpPr>
          <p:cNvPr id="16" name="Text 11"/>
          <p:cNvSpPr/>
          <p:nvPr/>
        </p:nvSpPr>
        <p:spPr>
          <a:xfrm>
            <a:off x="2231136" y="2148840"/>
            <a:ext cx="219456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1450" b="1">
                <a:solidFill>
                  <a:srgbClr val="00576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 reliability backstop</a:t>
            </a:r>
            <a:endParaRPr lang="en-US" sz="1450"/>
          </a:p>
        </p:txBody>
      </p:sp>
      <p:sp>
        <p:nvSpPr>
          <p:cNvPr id="17" name="Text 12"/>
          <p:cNvSpPr/>
          <p:nvPr/>
        </p:nvSpPr>
        <p:spPr>
          <a:xfrm>
            <a:off x="2231136" y="2686050"/>
            <a:ext cx="2194560" cy="268833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ct val="108000"/>
              </a:lnSpc>
              <a:buNone/>
            </a:pPr>
            <a:r>
              <a:rPr lang="en-US" sz="1100">
                <a:solidFill>
                  <a:srgbClr val="5B677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ERCOT pays QSEs representing ERS Resources to curtail Load when ERCOT calls a deployment event — to avoid firm Load shed.</a:t>
            </a:r>
            <a:endParaRPr lang="en-US" sz="1100"/>
          </a:p>
        </p:txBody>
      </p:sp>
      <p:sp>
        <p:nvSpPr>
          <p:cNvPr id="18" name="Shape 13"/>
          <p:cNvSpPr/>
          <p:nvPr/>
        </p:nvSpPr>
        <p:spPr>
          <a:xfrm>
            <a:off x="4878324" y="1965960"/>
            <a:ext cx="3319272" cy="3383280"/>
          </a:xfrm>
          <a:prstGeom prst="roundRect">
            <a:avLst>
              <a:gd name="adj" fmla="val 1653"/>
            </a:avLst>
          </a:prstGeom>
          <a:solidFill>
            <a:srgbClr val="FFFFFF"/>
          </a:solidFill>
          <a:ln w="12700">
            <a:solidFill>
              <a:srgbClr val="D4DCE0"/>
            </a:solidFill>
            <a:prstDash val="solid"/>
          </a:ln>
          <a:effectLst>
            <a:outerShdw blurRad="76200" dist="25400" dir="27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9" name="Shape 14"/>
          <p:cNvSpPr/>
          <p:nvPr/>
        </p:nvSpPr>
        <p:spPr>
          <a:xfrm>
            <a:off x="5097780" y="2185416"/>
            <a:ext cx="502920" cy="502920"/>
          </a:xfrm>
          <a:prstGeom prst="ellipse">
            <a:avLst/>
          </a:prstGeom>
          <a:solidFill>
            <a:srgbClr val="005763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20" name="Image 3" descr="/home/claude/assets/ic_layers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48656" y="2336292"/>
            <a:ext cx="201168" cy="201168"/>
          </a:xfrm>
          <a:prstGeom prst="rect">
            <a:avLst/>
          </a:prstGeom>
        </p:spPr>
      </p:pic>
      <p:sp>
        <p:nvSpPr>
          <p:cNvPr id="21" name="Text 15"/>
          <p:cNvSpPr/>
          <p:nvPr/>
        </p:nvSpPr>
        <p:spPr>
          <a:xfrm>
            <a:off x="5783580" y="2148840"/>
            <a:ext cx="219456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1450" b="1">
                <a:solidFill>
                  <a:srgbClr val="00576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Two baseline types</a:t>
            </a:r>
            <a:endParaRPr lang="en-US" sz="1450"/>
          </a:p>
        </p:txBody>
      </p:sp>
      <p:sp>
        <p:nvSpPr>
          <p:cNvPr id="22" name="Text 16"/>
          <p:cNvSpPr/>
          <p:nvPr/>
        </p:nvSpPr>
        <p:spPr>
          <a:xfrm>
            <a:off x="5783580" y="2688336"/>
            <a:ext cx="2194560" cy="268833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ct val="108000"/>
              </a:lnSpc>
              <a:buNone/>
            </a:pPr>
            <a:r>
              <a:rPr lang="en-US" sz="1100">
                <a:solidFill>
                  <a:srgbClr val="5B677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Default Baseline predicts Load from history and weather. The Alternate Baseline is reserved for Loads ERCOT determines are too unpredictable for a default model.</a:t>
            </a:r>
            <a:endParaRPr lang="en-US" sz="1100"/>
          </a:p>
        </p:txBody>
      </p:sp>
      <p:sp>
        <p:nvSpPr>
          <p:cNvPr id="23" name="Shape 17"/>
          <p:cNvSpPr/>
          <p:nvPr/>
        </p:nvSpPr>
        <p:spPr>
          <a:xfrm>
            <a:off x="8430767" y="1965960"/>
            <a:ext cx="3208783" cy="3383280"/>
          </a:xfrm>
          <a:prstGeom prst="roundRect">
            <a:avLst>
              <a:gd name="adj" fmla="val 1653"/>
            </a:avLst>
          </a:prstGeom>
          <a:solidFill>
            <a:srgbClr val="FFFFFF"/>
          </a:solidFill>
          <a:ln w="12700">
            <a:solidFill>
              <a:srgbClr val="D4DCE0"/>
            </a:solidFill>
            <a:prstDash val="solid"/>
          </a:ln>
          <a:effectLst>
            <a:outerShdw blurRad="76200" dist="25400" dir="27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24" name="Shape 18"/>
          <p:cNvSpPr/>
          <p:nvPr/>
        </p:nvSpPr>
        <p:spPr>
          <a:xfrm>
            <a:off x="8650224" y="2185416"/>
            <a:ext cx="502920" cy="502920"/>
          </a:xfrm>
          <a:prstGeom prst="ellipse">
            <a:avLst/>
          </a:prstGeom>
          <a:solidFill>
            <a:srgbClr val="005763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26" name="Text 19"/>
          <p:cNvSpPr/>
          <p:nvPr/>
        </p:nvSpPr>
        <p:spPr>
          <a:xfrm>
            <a:off x="9336024" y="2148840"/>
            <a:ext cx="219456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1450" b="1">
                <a:solidFill>
                  <a:srgbClr val="005763"/>
                </a:solidFill>
                <a:latin typeface="Arial" pitchFamily="34" charset="0"/>
                <a:cs typeface="Arial" pitchFamily="34" charset="-120"/>
              </a:rPr>
              <a:t>Payments</a:t>
            </a:r>
            <a:endParaRPr lang="en-US" sz="1450"/>
          </a:p>
        </p:txBody>
      </p:sp>
      <p:sp>
        <p:nvSpPr>
          <p:cNvPr id="27" name="Text 20"/>
          <p:cNvSpPr/>
          <p:nvPr/>
        </p:nvSpPr>
        <p:spPr>
          <a:xfrm>
            <a:off x="9326880" y="2686050"/>
            <a:ext cx="2194560" cy="268833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1100" dirty="0">
                <a:latin typeface="Arial"/>
                <a:cs typeface="Arial"/>
              </a:rPr>
              <a:t>QSEs are paid for both </a:t>
            </a:r>
            <a:r>
              <a:rPr lang="en-US" sz="1100">
                <a:latin typeface="Arial"/>
                <a:cs typeface="Arial"/>
              </a:rPr>
              <a:t>performance during deployment </a:t>
            </a:r>
            <a:r>
              <a:rPr lang="en-US" sz="1100" dirty="0">
                <a:latin typeface="Arial"/>
                <a:cs typeface="Arial"/>
              </a:rPr>
              <a:t>or test events and resource availability during the contract term.</a:t>
            </a:r>
          </a:p>
          <a:p>
            <a:endParaRPr lang="en-US" sz="1100">
              <a:latin typeface="Arial"/>
              <a:cs typeface="Arial"/>
            </a:endParaRPr>
          </a:p>
          <a:p>
            <a:r>
              <a:rPr lang="en-US" sz="1100" dirty="0">
                <a:latin typeface="Arial"/>
                <a:cs typeface="Arial"/>
              </a:rPr>
              <a:t> </a:t>
            </a:r>
          </a:p>
        </p:txBody>
      </p:sp>
      <p:sp>
        <p:nvSpPr>
          <p:cNvPr id="28" name="Shape 21"/>
          <p:cNvSpPr/>
          <p:nvPr/>
        </p:nvSpPr>
        <p:spPr>
          <a:xfrm>
            <a:off x="1325880" y="5468112"/>
            <a:ext cx="10424160" cy="566928"/>
          </a:xfrm>
          <a:prstGeom prst="roundRect">
            <a:avLst>
              <a:gd name="adj" fmla="val 14516"/>
            </a:avLst>
          </a:prstGeom>
          <a:solidFill>
            <a:srgbClr val="EAF3F4"/>
          </a:solidFill>
          <a:ln w="15875">
            <a:solidFill>
              <a:srgbClr val="3DBED1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9" name="Text 22"/>
          <p:cNvSpPr/>
          <p:nvPr/>
        </p:nvSpPr>
        <p:spPr>
          <a:xfrm>
            <a:off x="1554480" y="5495544"/>
            <a:ext cx="9966960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05000"/>
              </a:lnSpc>
              <a:buNone/>
            </a:pPr>
            <a:r>
              <a:rPr lang="en-US" sz="1150" b="1">
                <a:solidFill>
                  <a:srgbClr val="00576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Key Takeaway:  </a:t>
            </a:r>
            <a:r>
              <a:rPr lang="en-US" sz="1150">
                <a:solidFill>
                  <a:srgbClr val="171A1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ERS is paid, testable, dispatchable demand response — and this NPRR refines how ERCOT decides who qualifies and how their performance is scored.</a:t>
            </a:r>
            <a:endParaRPr lang="en-US" sz="1150"/>
          </a:p>
        </p:txBody>
      </p:sp>
      <p:pic>
        <p:nvPicPr>
          <p:cNvPr id="31" name="Image 3" descr="/home/claude/assets/ic_chart.png">
            <a:extLst>
              <a:ext uri="{FF2B5EF4-FFF2-40B4-BE49-F238E27FC236}">
                <a16:creationId xmlns:a16="http://schemas.microsoft.com/office/drawing/2014/main" id="{CFE0EDD7-B6C7-AA9D-230D-216DCBF6889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01100" y="2336292"/>
            <a:ext cx="201168" cy="201168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60120" cy="6858000"/>
          </a:xfrm>
          <a:prstGeom prst="rect">
            <a:avLst/>
          </a:prstGeom>
          <a:solidFill>
            <a:srgbClr val="005763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960120" cy="146304"/>
          </a:xfrm>
          <a:prstGeom prst="rect">
            <a:avLst/>
          </a:prstGeom>
          <a:solidFill>
            <a:srgbClr val="3DBED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4" name="Shape 2"/>
          <p:cNvSpPr/>
          <p:nvPr/>
        </p:nvSpPr>
        <p:spPr>
          <a:xfrm>
            <a:off x="0" y="457200"/>
            <a:ext cx="960120" cy="310896"/>
          </a:xfrm>
          <a:prstGeom prst="rect">
            <a:avLst/>
          </a:prstGeom>
          <a:solidFill>
            <a:srgbClr val="00424C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0" y="457200"/>
            <a:ext cx="96012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00" b="1" kern="0" spc="10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PUBLIC</a:t>
            </a:r>
            <a:endParaRPr lang="en-US" sz="800"/>
          </a:p>
        </p:txBody>
      </p:sp>
      <p:pic>
        <p:nvPicPr>
          <p:cNvPr id="6" name="Image 0" descr="/home/claude/assets/logo_whit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156" y="6355080"/>
            <a:ext cx="749808" cy="274320"/>
          </a:xfrm>
          <a:prstGeom prst="rect">
            <a:avLst/>
          </a:prstGeom>
        </p:spPr>
      </p:pic>
      <p:sp>
        <p:nvSpPr>
          <p:cNvPr id="7" name="Text 4"/>
          <p:cNvSpPr/>
          <p:nvPr/>
        </p:nvSpPr>
        <p:spPr>
          <a:xfrm>
            <a:off x="11201400" y="6473952"/>
            <a:ext cx="5486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1000">
                <a:solidFill>
                  <a:srgbClr val="5B677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</a:t>
            </a:r>
            <a:endParaRPr lang="en-US" sz="1000"/>
          </a:p>
        </p:txBody>
      </p:sp>
      <p:sp>
        <p:nvSpPr>
          <p:cNvPr id="8" name="Shape 5"/>
          <p:cNvSpPr/>
          <p:nvPr/>
        </p:nvSpPr>
        <p:spPr>
          <a:xfrm>
            <a:off x="1325880" y="384048"/>
            <a:ext cx="658368" cy="658368"/>
          </a:xfrm>
          <a:prstGeom prst="ellipse">
            <a:avLst/>
          </a:prstGeom>
          <a:solidFill>
            <a:srgbClr val="005763"/>
          </a:solidFill>
          <a:ln/>
          <a:effectLst>
            <a:outerShdw blurRad="76200" dist="25400" dir="27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pic>
        <p:nvPicPr>
          <p:cNvPr id="9" name="Image 1" descr="/home/claude/assets/ic_scal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03274" y="561442"/>
            <a:ext cx="302666" cy="302666"/>
          </a:xfrm>
          <a:prstGeom prst="rect">
            <a:avLst/>
          </a:prstGeom>
        </p:spPr>
      </p:pic>
      <p:sp>
        <p:nvSpPr>
          <p:cNvPr id="10" name="Text 6"/>
          <p:cNvSpPr/>
          <p:nvPr/>
        </p:nvSpPr>
        <p:spPr>
          <a:xfrm>
            <a:off x="2167128" y="347472"/>
            <a:ext cx="905256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kern="0" spc="150">
                <a:solidFill>
                  <a:srgbClr val="5B677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FRAMING THE PROBLEM</a:t>
            </a:r>
            <a:endParaRPr lang="en-US" sz="1050"/>
          </a:p>
        </p:txBody>
      </p:sp>
      <p:sp>
        <p:nvSpPr>
          <p:cNvPr id="11" name="Text 7"/>
          <p:cNvSpPr/>
          <p:nvPr/>
        </p:nvSpPr>
        <p:spPr>
          <a:xfrm>
            <a:off x="2148840" y="566928"/>
            <a:ext cx="905256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ct val="100000"/>
              </a:lnSpc>
              <a:buNone/>
            </a:pPr>
            <a:r>
              <a:rPr lang="en-US" sz="2600" b="1">
                <a:solidFill>
                  <a:srgbClr val="00576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Why it matters</a:t>
            </a:r>
            <a:endParaRPr lang="en-US" sz="2600"/>
          </a:p>
        </p:txBody>
      </p:sp>
      <p:sp>
        <p:nvSpPr>
          <p:cNvPr id="12" name="Text 8"/>
          <p:cNvSpPr/>
          <p:nvPr/>
        </p:nvSpPr>
        <p:spPr>
          <a:xfrm>
            <a:off x="1325880" y="1600200"/>
            <a:ext cx="5349240" cy="4114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ct val="125000"/>
              </a:lnSpc>
            </a:pPr>
            <a:r>
              <a:rPr lang="en-US" sz="1400" b="1" dirty="0">
                <a:solidFill>
                  <a:srgbClr val="005763"/>
                </a:solidFill>
                <a:latin typeface="Arial"/>
                <a:ea typeface="Arial" pitchFamily="34" charset="-122"/>
                <a:cs typeface="Arial"/>
              </a:rPr>
              <a:t>Some loads self-deploy. </a:t>
            </a:r>
            <a:r>
              <a:rPr lang="en-US" sz="1400" dirty="0">
                <a:latin typeface="Arial"/>
                <a:ea typeface="Arial" pitchFamily="34" charset="-122"/>
                <a:cs typeface="Arial"/>
              </a:rPr>
              <a:t>Alternate baseline being used in ways </a:t>
            </a:r>
            <a:r>
              <a:rPr lang="en-US" sz="1400">
                <a:latin typeface="Arial"/>
                <a:ea typeface="Arial" pitchFamily="34" charset="-122"/>
                <a:cs typeface="Arial"/>
              </a:rPr>
              <a:t>that were not intended. This allows many ERS loads</a:t>
            </a:r>
            <a:r>
              <a:rPr lang="en-US" sz="1400" dirty="0">
                <a:latin typeface="Arial"/>
                <a:ea typeface="Arial" pitchFamily="34" charset="-122"/>
                <a:cs typeface="Arial"/>
              </a:rPr>
              <a:t> to pass both event performance and availability requirements which they would otherwise likely fail if measured with any of the default baselines.</a:t>
            </a:r>
          </a:p>
          <a:p>
            <a:pPr>
              <a:lnSpc>
                <a:spcPct val="125000"/>
              </a:lnSpc>
            </a:pPr>
            <a:endParaRPr lang="en-US" sz="1400" dirty="0">
              <a:solidFill>
                <a:srgbClr val="5B6770"/>
              </a:solidFill>
              <a:latin typeface="Arial" pitchFamily="34" charset="0"/>
              <a:ea typeface="Arial" pitchFamily="34" charset="-122"/>
              <a:cs typeface="Arial" pitchFamily="34" charset="-120"/>
            </a:endParaRPr>
          </a:p>
          <a:p>
            <a:pPr>
              <a:lnSpc>
                <a:spcPct val="125000"/>
              </a:lnSpc>
            </a:pPr>
            <a:endParaRPr lang="en-US" sz="1400" b="1" dirty="0">
              <a:solidFill>
                <a:srgbClr val="005763"/>
              </a:solidFill>
              <a:latin typeface="Arial"/>
              <a:ea typeface="Arial" pitchFamily="34" charset="-122"/>
              <a:cs typeface="Arial"/>
            </a:endParaRPr>
          </a:p>
          <a:p>
            <a:pPr>
              <a:lnSpc>
                <a:spcPct val="125000"/>
              </a:lnSpc>
            </a:pPr>
            <a:endParaRPr lang="en-US" sz="1400" b="1" dirty="0">
              <a:solidFill>
                <a:srgbClr val="005763"/>
              </a:solidFill>
              <a:latin typeface="Arial"/>
              <a:ea typeface="Arial" pitchFamily="34" charset="-122"/>
              <a:cs typeface="Arial"/>
            </a:endParaRPr>
          </a:p>
          <a:p>
            <a:pPr>
              <a:lnSpc>
                <a:spcPct val="125000"/>
              </a:lnSpc>
            </a:pPr>
            <a:r>
              <a:rPr lang="en-US" sz="1400" b="1" dirty="0">
                <a:solidFill>
                  <a:srgbClr val="005763"/>
                </a:solidFill>
                <a:latin typeface="Arial"/>
                <a:ea typeface="Arial" pitchFamily="34" charset="-122"/>
                <a:cs typeface="Arial"/>
              </a:rPr>
              <a:t>Aggregation hides risk. </a:t>
            </a:r>
            <a:r>
              <a:rPr lang="en-US" sz="1400" dirty="0">
                <a:latin typeface="Arial"/>
                <a:ea typeface="Arial" pitchFamily="34" charset="-122"/>
                <a:cs typeface="Arial"/>
              </a:rPr>
              <a:t>A single aggregate availability number at the QSE portfolio level can let a QSE </a:t>
            </a:r>
            <a:r>
              <a:rPr lang="en-US" sz="1400" dirty="0">
                <a:latin typeface="Arial"/>
                <a:cs typeface="Arial"/>
              </a:rPr>
              <a:t>and its resources pass overall while failing when it matters most — during the highest-risk </a:t>
            </a:r>
            <a:r>
              <a:rPr lang="en-US" sz="1400" dirty="0">
                <a:latin typeface="Arial"/>
                <a:ea typeface="Arial" pitchFamily="34" charset="-122"/>
                <a:cs typeface="Arial"/>
              </a:rPr>
              <a:t>periods.</a:t>
            </a:r>
            <a:endParaRPr lang="en-US" sz="1400" dirty="0">
              <a:latin typeface="Arial"/>
              <a:cs typeface="Arial"/>
            </a:endParaRPr>
          </a:p>
          <a:p>
            <a:pPr marL="0" indent="0">
              <a:lnSpc>
                <a:spcPct val="125000"/>
              </a:lnSpc>
              <a:buNone/>
            </a:pPr>
            <a:endParaRPr lang="en-US" sz="1400" dirty="0"/>
          </a:p>
        </p:txBody>
      </p:sp>
      <p:sp>
        <p:nvSpPr>
          <p:cNvPr id="13" name="Shape 9"/>
          <p:cNvSpPr/>
          <p:nvPr/>
        </p:nvSpPr>
        <p:spPr>
          <a:xfrm>
            <a:off x="6949440" y="1402651"/>
            <a:ext cx="4251960" cy="3632835"/>
          </a:xfrm>
          <a:prstGeom prst="roundRect">
            <a:avLst>
              <a:gd name="adj" fmla="val 2000"/>
            </a:avLst>
          </a:prstGeom>
          <a:solidFill>
            <a:srgbClr val="005763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4" name="Text 10"/>
          <p:cNvSpPr/>
          <p:nvPr/>
        </p:nvSpPr>
        <p:spPr>
          <a:xfrm>
            <a:off x="7223760" y="1920240"/>
            <a:ext cx="33832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sz="1600"/>
          </a:p>
        </p:txBody>
      </p:sp>
      <p:sp>
        <p:nvSpPr>
          <p:cNvPr id="15" name="Text 11"/>
          <p:cNvSpPr/>
          <p:nvPr/>
        </p:nvSpPr>
        <p:spPr>
          <a:xfrm>
            <a:off x="7223760" y="1600201"/>
            <a:ext cx="3383280" cy="13906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Baseline selection.  </a:t>
            </a:r>
            <a:r>
              <a:rPr lang="en-US" sz="1400">
                <a:solidFill>
                  <a:schemeClr val="bg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 Load with a highly price-responsive but otherwise flat shape can currently qualify for the Alternate Baseline.  Reacting to price can make a Load's shape look “dynamic.”</a:t>
            </a:r>
            <a:endParaRPr lang="en-US" sz="140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endParaRPr lang="en-US" sz="1200" b="1">
              <a:solidFill>
                <a:schemeClr val="bg1"/>
              </a:solidFill>
              <a:latin typeface="Arial" pitchFamily="34" charset="0"/>
              <a:ea typeface="Arial" pitchFamily="34" charset="-122"/>
              <a:cs typeface="Arial" pitchFamily="34" charset="-120"/>
            </a:endParaRPr>
          </a:p>
          <a:p>
            <a:pPr>
              <a:lnSpc>
                <a:spcPct val="120000"/>
              </a:lnSpc>
            </a:pPr>
            <a:endParaRPr lang="en-US" sz="1200" b="1">
              <a:solidFill>
                <a:schemeClr val="bg1"/>
              </a:solidFill>
              <a:latin typeface="Arial" pitchFamily="34" charset="0"/>
              <a:ea typeface="Arial" pitchFamily="34" charset="-122"/>
              <a:cs typeface="Arial" pitchFamily="34" charset="-120"/>
            </a:endParaRPr>
          </a:p>
          <a:p>
            <a:pPr>
              <a:lnSpc>
                <a:spcPct val="120000"/>
              </a:lnSpc>
            </a:pPr>
            <a:endParaRPr lang="en-US" sz="1400" b="1">
              <a:solidFill>
                <a:schemeClr val="bg1"/>
              </a:solidFill>
              <a:latin typeface="Arial" pitchFamily="34" charset="0"/>
              <a:ea typeface="Arial" pitchFamily="34" charset="-122"/>
              <a:cs typeface="Arial" pitchFamily="34" charset="-120"/>
            </a:endParaRPr>
          </a:p>
        </p:txBody>
      </p:sp>
      <p:sp>
        <p:nvSpPr>
          <p:cNvPr id="16" name="Shape 12"/>
          <p:cNvSpPr/>
          <p:nvPr/>
        </p:nvSpPr>
        <p:spPr>
          <a:xfrm>
            <a:off x="1325880" y="5468112"/>
            <a:ext cx="10424160" cy="566928"/>
          </a:xfrm>
          <a:prstGeom prst="roundRect">
            <a:avLst>
              <a:gd name="adj" fmla="val 14516"/>
            </a:avLst>
          </a:prstGeom>
          <a:solidFill>
            <a:srgbClr val="EAF3F4"/>
          </a:solidFill>
          <a:ln w="15875">
            <a:solidFill>
              <a:srgbClr val="3DBED1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7" name="Text 13"/>
          <p:cNvSpPr/>
          <p:nvPr/>
        </p:nvSpPr>
        <p:spPr>
          <a:xfrm>
            <a:off x="1554480" y="5495544"/>
            <a:ext cx="9966960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05000"/>
              </a:lnSpc>
              <a:buNone/>
            </a:pPr>
            <a:r>
              <a:rPr lang="en-US" sz="1150" b="1">
                <a:solidFill>
                  <a:srgbClr val="00576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Key Takeaway:  </a:t>
            </a:r>
            <a:r>
              <a:rPr lang="en-US" sz="1150">
                <a:solidFill>
                  <a:srgbClr val="171A1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Both gaps let ERS payments flow to capacity in ways not originally intended by ERS rules.</a:t>
            </a:r>
            <a:endParaRPr lang="en-US" sz="115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EB94CBD-265C-2874-6CB3-49382DD61E0B}"/>
              </a:ext>
            </a:extLst>
          </p:cNvPr>
          <p:cNvSpPr txBox="1"/>
          <p:nvPr/>
        </p:nvSpPr>
        <p:spPr>
          <a:xfrm>
            <a:off x="7149465" y="3431215"/>
            <a:ext cx="3851910" cy="166199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400" b="1">
                <a:solidFill>
                  <a:schemeClr val="bg1"/>
                </a:solidFill>
                <a:latin typeface="Arial"/>
                <a:ea typeface="Arial" pitchFamily="34" charset="-122"/>
                <a:cs typeface="Arial"/>
              </a:rPr>
              <a:t>Aggregated time periods.  </a:t>
            </a:r>
            <a:r>
              <a:rPr lang="en-US" sz="1400">
                <a:solidFill>
                  <a:schemeClr val="bg1"/>
                </a:solidFill>
                <a:latin typeface="Arial"/>
                <a:ea typeface="Arial" pitchFamily="34" charset="-122"/>
                <a:cs typeface="Arial"/>
              </a:rPr>
              <a:t>Availability is measured per Contract Term across a QSE's whole portfolio, so a Resource's poor availability in a single high-risk ERS Time Period can be masked by strong availability in others.</a:t>
            </a:r>
            <a:endParaRPr lang="en-US" sz="1400">
              <a:solidFill>
                <a:schemeClr val="bg1"/>
              </a:solidFill>
              <a:latin typeface="Arial"/>
              <a:cs typeface="Arial"/>
            </a:endParaRPr>
          </a:p>
          <a:p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60120" cy="6858000"/>
          </a:xfrm>
          <a:prstGeom prst="rect">
            <a:avLst/>
          </a:prstGeom>
          <a:solidFill>
            <a:srgbClr val="005763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960120" cy="146304"/>
          </a:xfrm>
          <a:prstGeom prst="rect">
            <a:avLst/>
          </a:prstGeom>
          <a:solidFill>
            <a:srgbClr val="3DBED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4" name="Shape 2"/>
          <p:cNvSpPr/>
          <p:nvPr/>
        </p:nvSpPr>
        <p:spPr>
          <a:xfrm>
            <a:off x="0" y="457200"/>
            <a:ext cx="960120" cy="310896"/>
          </a:xfrm>
          <a:prstGeom prst="rect">
            <a:avLst/>
          </a:prstGeom>
          <a:solidFill>
            <a:srgbClr val="00424C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0" y="457200"/>
            <a:ext cx="96012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00" b="1" kern="0" spc="10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PUBLIC</a:t>
            </a:r>
            <a:endParaRPr lang="en-US" sz="800"/>
          </a:p>
        </p:txBody>
      </p:sp>
      <p:pic>
        <p:nvPicPr>
          <p:cNvPr id="6" name="Image 0" descr="/home/claude/assets/logo_whit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156" y="6355080"/>
            <a:ext cx="749808" cy="274320"/>
          </a:xfrm>
          <a:prstGeom prst="rect">
            <a:avLst/>
          </a:prstGeom>
        </p:spPr>
      </p:pic>
      <p:sp>
        <p:nvSpPr>
          <p:cNvPr id="7" name="Text 4"/>
          <p:cNvSpPr/>
          <p:nvPr/>
        </p:nvSpPr>
        <p:spPr>
          <a:xfrm>
            <a:off x="11201400" y="6473952"/>
            <a:ext cx="5486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1000">
                <a:solidFill>
                  <a:srgbClr val="5B677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5</a:t>
            </a:r>
            <a:endParaRPr lang="en-US" sz="1000"/>
          </a:p>
        </p:txBody>
      </p:sp>
      <p:sp>
        <p:nvSpPr>
          <p:cNvPr id="8" name="Shape 5"/>
          <p:cNvSpPr/>
          <p:nvPr/>
        </p:nvSpPr>
        <p:spPr>
          <a:xfrm>
            <a:off x="1325880" y="384048"/>
            <a:ext cx="658368" cy="658368"/>
          </a:xfrm>
          <a:prstGeom prst="ellipse">
            <a:avLst/>
          </a:prstGeom>
          <a:solidFill>
            <a:srgbClr val="005763"/>
          </a:solidFill>
          <a:ln/>
          <a:effectLst>
            <a:outerShdw blurRad="76200" dist="25400" dir="27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pic>
        <p:nvPicPr>
          <p:cNvPr id="9" name="Image 1" descr="/home/claude/assets/ic_bolt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03274" y="561442"/>
            <a:ext cx="302666" cy="302666"/>
          </a:xfrm>
          <a:prstGeom prst="rect">
            <a:avLst/>
          </a:prstGeom>
        </p:spPr>
      </p:pic>
      <p:sp>
        <p:nvSpPr>
          <p:cNvPr id="10" name="Text 6"/>
          <p:cNvSpPr/>
          <p:nvPr/>
        </p:nvSpPr>
        <p:spPr>
          <a:xfrm>
            <a:off x="2167128" y="347472"/>
            <a:ext cx="905256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kern="0" spc="150">
                <a:solidFill>
                  <a:srgbClr val="5B677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PROPOSED CHANGE 1 OF 2</a:t>
            </a:r>
            <a:endParaRPr lang="en-US" sz="1050"/>
          </a:p>
        </p:txBody>
      </p:sp>
      <p:sp>
        <p:nvSpPr>
          <p:cNvPr id="11" name="Text 7"/>
          <p:cNvSpPr/>
          <p:nvPr/>
        </p:nvSpPr>
        <p:spPr>
          <a:xfrm>
            <a:off x="2148840" y="566928"/>
            <a:ext cx="905256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ct val="100000"/>
              </a:lnSpc>
              <a:buNone/>
            </a:pPr>
            <a:r>
              <a:rPr lang="en-US" sz="2600" b="1">
                <a:solidFill>
                  <a:srgbClr val="00576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 tighter Alternate Baseline Test</a:t>
            </a:r>
            <a:endParaRPr lang="en-US" sz="2600"/>
          </a:p>
        </p:txBody>
      </p:sp>
      <p:sp>
        <p:nvSpPr>
          <p:cNvPr id="12" name="Text 8"/>
          <p:cNvSpPr/>
          <p:nvPr/>
        </p:nvSpPr>
        <p:spPr>
          <a:xfrm>
            <a:off x="1325880" y="1600200"/>
            <a:ext cx="10424160" cy="3657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ct val="130000"/>
              </a:lnSpc>
              <a:buNone/>
            </a:pPr>
            <a:r>
              <a:rPr lang="en-US" sz="1500" b="1" dirty="0">
                <a:solidFill>
                  <a:srgbClr val="005763"/>
                </a:solidFill>
                <a:latin typeface="Arial"/>
                <a:ea typeface="Arial" pitchFamily="34" charset="-122"/>
                <a:cs typeface="Arial"/>
              </a:rPr>
              <a:t>New Alternate Baseline </a:t>
            </a:r>
            <a:r>
              <a:rPr lang="en-US" sz="1500" b="1">
                <a:solidFill>
                  <a:srgbClr val="005763"/>
                </a:solidFill>
                <a:latin typeface="Arial"/>
                <a:ea typeface="Arial" pitchFamily="34" charset="-122"/>
                <a:cs typeface="Arial"/>
              </a:rPr>
              <a:t>test</a:t>
            </a:r>
            <a:r>
              <a:rPr lang="en-US" sz="1500" b="1" dirty="0">
                <a:solidFill>
                  <a:srgbClr val="005763"/>
                </a:solidFill>
                <a:latin typeface="Arial"/>
                <a:ea typeface="Arial" pitchFamily="34" charset="-122"/>
                <a:cs typeface="Arial"/>
              </a:rPr>
              <a:t>.  </a:t>
            </a:r>
            <a:r>
              <a:rPr lang="en-US" sz="1500" dirty="0">
                <a:solidFill>
                  <a:srgbClr val="171A1C"/>
                </a:solidFill>
                <a:latin typeface="Arial"/>
                <a:ea typeface="Arial" pitchFamily="34" charset="-122"/>
                <a:cs typeface="Arial"/>
              </a:rPr>
              <a:t>Before a Load can qualify for the Alternate Baseline, ERCOT will test whether its load shape is genuinely unpredictable — not just dynamic because it responds to price.
</a:t>
            </a:r>
            <a:r>
              <a:rPr lang="en-US" sz="1500" b="1" dirty="0">
                <a:solidFill>
                  <a:srgbClr val="005763"/>
                </a:solidFill>
                <a:latin typeface="Arial"/>
                <a:ea typeface="Arial" pitchFamily="34" charset="-122"/>
                <a:cs typeface="Arial"/>
              </a:rPr>
              <a:t>Loads that fail the test.  </a:t>
            </a:r>
            <a:r>
              <a:rPr lang="en-US" sz="1500" dirty="0">
                <a:solidFill>
                  <a:srgbClr val="171A1C"/>
                </a:solidFill>
                <a:latin typeface="Arial"/>
                <a:ea typeface="Arial" pitchFamily="34" charset="-122"/>
                <a:cs typeface="Arial"/>
              </a:rPr>
              <a:t>Must select one of the default baseline types to participate in ERS.
</a:t>
            </a:r>
            <a:r>
              <a:rPr lang="en-US" sz="1500" b="1" dirty="0">
                <a:solidFill>
                  <a:srgbClr val="005763"/>
                </a:solidFill>
                <a:latin typeface="Arial"/>
                <a:ea typeface="Arial" pitchFamily="34" charset="-122"/>
                <a:cs typeface="Arial"/>
              </a:rPr>
              <a:t>Why this closes the gap.  </a:t>
            </a:r>
            <a:r>
              <a:rPr lang="en-US" sz="1500" dirty="0">
                <a:solidFill>
                  <a:srgbClr val="171A1C"/>
                </a:solidFill>
                <a:latin typeface="Arial"/>
                <a:ea typeface="Arial" pitchFamily="34" charset="-122"/>
                <a:cs typeface="Arial"/>
              </a:rPr>
              <a:t>Today, a price-responsive Load can look “dynamic” during flat-price periods </a:t>
            </a:r>
            <a:r>
              <a:rPr lang="en-US" sz="1500" dirty="0">
                <a:latin typeface="Arial"/>
                <a:ea typeface="Arial" pitchFamily="34" charset="-122"/>
                <a:cs typeface="Arial"/>
              </a:rPr>
              <a:t>and “flat” during an event</a:t>
            </a:r>
            <a:r>
              <a:rPr lang="en-US" sz="1500" dirty="0">
                <a:solidFill>
                  <a:srgbClr val="FFC000"/>
                </a:solidFill>
                <a:latin typeface="Arial"/>
                <a:ea typeface="Arial" pitchFamily="34" charset="-122"/>
                <a:cs typeface="Arial"/>
              </a:rPr>
              <a:t> </a:t>
            </a:r>
            <a:r>
              <a:rPr lang="en-US" sz="1500" dirty="0">
                <a:solidFill>
                  <a:srgbClr val="171A1C"/>
                </a:solidFill>
                <a:latin typeface="Arial"/>
                <a:ea typeface="Arial" pitchFamily="34" charset="-122"/>
                <a:cs typeface="Arial"/>
              </a:rPr>
              <a:t>— letting it self-deploy ahead of ERCOT's instruction and still collect ERS payment for capacity that would have moved anyway.</a:t>
            </a:r>
            <a:endParaRPr lang="en-US" sz="1500" dirty="0">
              <a:latin typeface="Arial"/>
              <a:cs typeface="Arial"/>
            </a:endParaRPr>
          </a:p>
        </p:txBody>
      </p:sp>
      <p:sp>
        <p:nvSpPr>
          <p:cNvPr id="13" name="Shape 9"/>
          <p:cNvSpPr/>
          <p:nvPr/>
        </p:nvSpPr>
        <p:spPr>
          <a:xfrm>
            <a:off x="1325880" y="5468112"/>
            <a:ext cx="10424160" cy="566928"/>
          </a:xfrm>
          <a:prstGeom prst="roundRect">
            <a:avLst>
              <a:gd name="adj" fmla="val 14516"/>
            </a:avLst>
          </a:prstGeom>
          <a:solidFill>
            <a:srgbClr val="EAF3F4"/>
          </a:solidFill>
          <a:ln w="15875">
            <a:solidFill>
              <a:srgbClr val="3DBED1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4" name="Text 10"/>
          <p:cNvSpPr/>
          <p:nvPr/>
        </p:nvSpPr>
        <p:spPr>
          <a:xfrm>
            <a:off x="1554480" y="5495544"/>
            <a:ext cx="9966960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05000"/>
              </a:lnSpc>
              <a:buNone/>
            </a:pPr>
            <a:r>
              <a:rPr lang="en-US" sz="1150" b="1">
                <a:solidFill>
                  <a:srgbClr val="00576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Key Takeaway:  </a:t>
            </a:r>
            <a:r>
              <a:rPr lang="en-US" sz="1150">
                <a:solidFill>
                  <a:srgbClr val="171A1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Only Loads that are truly hard to predict — not merely price-responsive — should bypass the default baseline.</a:t>
            </a:r>
            <a:endParaRPr lang="en-US" sz="115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60120" cy="6858000"/>
          </a:xfrm>
          <a:prstGeom prst="rect">
            <a:avLst/>
          </a:prstGeom>
          <a:solidFill>
            <a:srgbClr val="005763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960120" cy="146304"/>
          </a:xfrm>
          <a:prstGeom prst="rect">
            <a:avLst/>
          </a:prstGeom>
          <a:solidFill>
            <a:srgbClr val="3DBED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4" name="Shape 2"/>
          <p:cNvSpPr/>
          <p:nvPr/>
        </p:nvSpPr>
        <p:spPr>
          <a:xfrm>
            <a:off x="0" y="457200"/>
            <a:ext cx="960120" cy="310896"/>
          </a:xfrm>
          <a:prstGeom prst="rect">
            <a:avLst/>
          </a:prstGeom>
          <a:solidFill>
            <a:srgbClr val="00424C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0" y="457200"/>
            <a:ext cx="96012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00" b="1" kern="0" spc="10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PUBLIC</a:t>
            </a:r>
            <a:endParaRPr lang="en-US" sz="800"/>
          </a:p>
        </p:txBody>
      </p:sp>
      <p:pic>
        <p:nvPicPr>
          <p:cNvPr id="6" name="Image 0" descr="/home/claude/assets/logo_whit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156" y="6355080"/>
            <a:ext cx="749808" cy="274320"/>
          </a:xfrm>
          <a:prstGeom prst="rect">
            <a:avLst/>
          </a:prstGeom>
        </p:spPr>
      </p:pic>
      <p:sp>
        <p:nvSpPr>
          <p:cNvPr id="7" name="Text 4"/>
          <p:cNvSpPr/>
          <p:nvPr/>
        </p:nvSpPr>
        <p:spPr>
          <a:xfrm>
            <a:off x="11201400" y="6473952"/>
            <a:ext cx="5486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1000">
                <a:solidFill>
                  <a:srgbClr val="5B677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6</a:t>
            </a:r>
            <a:endParaRPr lang="en-US" sz="1000"/>
          </a:p>
        </p:txBody>
      </p:sp>
      <p:sp>
        <p:nvSpPr>
          <p:cNvPr id="8" name="Shape 5"/>
          <p:cNvSpPr/>
          <p:nvPr/>
        </p:nvSpPr>
        <p:spPr>
          <a:xfrm>
            <a:off x="1325880" y="384048"/>
            <a:ext cx="658368" cy="658368"/>
          </a:xfrm>
          <a:prstGeom prst="ellipse">
            <a:avLst/>
          </a:prstGeom>
          <a:solidFill>
            <a:srgbClr val="005763"/>
          </a:solidFill>
          <a:ln/>
          <a:effectLst>
            <a:outerShdw blurRad="76200" dist="25400" dir="27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pic>
        <p:nvPicPr>
          <p:cNvPr id="9" name="Image 1" descr="/home/claude/assets/ic_chart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03274" y="561442"/>
            <a:ext cx="302666" cy="302666"/>
          </a:xfrm>
          <a:prstGeom prst="rect">
            <a:avLst/>
          </a:prstGeom>
        </p:spPr>
      </p:pic>
      <p:sp>
        <p:nvSpPr>
          <p:cNvPr id="10" name="Text 6"/>
          <p:cNvSpPr/>
          <p:nvPr/>
        </p:nvSpPr>
        <p:spPr>
          <a:xfrm>
            <a:off x="2167128" y="347472"/>
            <a:ext cx="905256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kern="0" spc="150">
                <a:solidFill>
                  <a:srgbClr val="5B677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PROPOSED CHANGE 2 OF 2</a:t>
            </a:r>
            <a:endParaRPr lang="en-US" sz="1050"/>
          </a:p>
        </p:txBody>
      </p:sp>
      <p:sp>
        <p:nvSpPr>
          <p:cNvPr id="11" name="Text 7"/>
          <p:cNvSpPr/>
          <p:nvPr/>
        </p:nvSpPr>
        <p:spPr>
          <a:xfrm>
            <a:off x="2148840" y="566928"/>
            <a:ext cx="905256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ct val="100000"/>
              </a:lnSpc>
              <a:buNone/>
            </a:pPr>
            <a:r>
              <a:rPr lang="en-US" sz="2600" b="1">
                <a:solidFill>
                  <a:srgbClr val="00576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Availability measured by ERS Time Period</a:t>
            </a:r>
            <a:endParaRPr lang="en-US" sz="2600"/>
          </a:p>
        </p:txBody>
      </p:sp>
      <p:sp>
        <p:nvSpPr>
          <p:cNvPr id="12" name="Text 8"/>
          <p:cNvSpPr/>
          <p:nvPr/>
        </p:nvSpPr>
        <p:spPr>
          <a:xfrm>
            <a:off x="1325880" y="1600200"/>
            <a:ext cx="10424160" cy="3657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ct val="130000"/>
              </a:lnSpc>
            </a:pPr>
            <a:r>
              <a:rPr lang="en-US" sz="1500" b="1" dirty="0">
                <a:solidFill>
                  <a:srgbClr val="005763"/>
                </a:solidFill>
                <a:latin typeface="Arial"/>
                <a:ea typeface="Arial" pitchFamily="34" charset="-122"/>
                <a:cs typeface="Arial"/>
              </a:rPr>
              <a:t>Today.  </a:t>
            </a:r>
            <a:r>
              <a:rPr lang="en-US" sz="1500" dirty="0">
                <a:solidFill>
                  <a:srgbClr val="171A1C"/>
                </a:solidFill>
                <a:latin typeface="Arial"/>
                <a:ea typeface="Arial" pitchFamily="34" charset="-122"/>
                <a:cs typeface="Arial"/>
              </a:rPr>
              <a:t>ERCOT calculates one QSE-portfolio-level availability factor for the entire ERS Standard Contract Term, using a time- and capacity-weighted average across all ERS Time Periods.
</a:t>
            </a:r>
            <a:r>
              <a:rPr lang="en-US" sz="1500" b="1" dirty="0">
                <a:solidFill>
                  <a:srgbClr val="005763"/>
                </a:solidFill>
                <a:latin typeface="Arial"/>
                <a:ea typeface="Arial" pitchFamily="34" charset="-122"/>
                <a:cs typeface="Arial"/>
              </a:rPr>
              <a:t>Under NPRR 1337.  </a:t>
            </a:r>
            <a:r>
              <a:rPr lang="en-US" sz="1500" dirty="0">
                <a:solidFill>
                  <a:srgbClr val="171A1C"/>
                </a:solidFill>
                <a:latin typeface="Arial"/>
                <a:ea typeface="Arial" pitchFamily="34" charset="-122"/>
                <a:cs typeface="Arial"/>
              </a:rPr>
              <a:t>ERCOT instead calculates the availability factor </a:t>
            </a:r>
            <a:r>
              <a:rPr lang="en-US" sz="1500" dirty="0">
                <a:latin typeface="Arial"/>
                <a:ea typeface="Arial" pitchFamily="34" charset="-122"/>
                <a:cs typeface="Arial"/>
              </a:rPr>
              <a:t>for each ERS Resource</a:t>
            </a:r>
            <a:r>
              <a:rPr lang="en-US" sz="1500" dirty="0">
                <a:solidFill>
                  <a:srgbClr val="171A1C"/>
                </a:solidFill>
                <a:latin typeface="Arial"/>
                <a:ea typeface="Arial" pitchFamily="34" charset="-122"/>
                <a:cs typeface="Arial"/>
              </a:rPr>
              <a:t> separately for each ERS Time Period.
</a:t>
            </a:r>
            <a:r>
              <a:rPr lang="en-US" sz="1500" b="1" dirty="0">
                <a:solidFill>
                  <a:srgbClr val="005763"/>
                </a:solidFill>
                <a:latin typeface="Arial"/>
                <a:ea typeface="Arial" pitchFamily="34" charset="-122"/>
                <a:cs typeface="Arial"/>
              </a:rPr>
              <a:t>Effect on payment. </a:t>
            </a:r>
            <a:r>
              <a:rPr lang="en-US" sz="1500" dirty="0">
                <a:latin typeface="Arial"/>
                <a:ea typeface="Arial" pitchFamily="34" charset="-122"/>
                <a:cs typeface="Arial"/>
              </a:rPr>
              <a:t>The availability component of a</a:t>
            </a:r>
            <a:r>
              <a:rPr lang="en-US" sz="1500" dirty="0">
                <a:solidFill>
                  <a:srgbClr val="171A1C"/>
                </a:solidFill>
                <a:latin typeface="Arial"/>
                <a:ea typeface="Arial" pitchFamily="34" charset="-122"/>
                <a:cs typeface="Arial"/>
              </a:rPr>
              <a:t> QSE's payment for a given ERS Time Period is based on that period's own availability — high-availability periods no longer offset a poor one.</a:t>
            </a:r>
            <a:endParaRPr lang="en-US" sz="1500" dirty="0">
              <a:latin typeface="Arial"/>
              <a:cs typeface="Arial"/>
            </a:endParaRPr>
          </a:p>
        </p:txBody>
      </p:sp>
      <p:sp>
        <p:nvSpPr>
          <p:cNvPr id="13" name="Shape 9"/>
          <p:cNvSpPr/>
          <p:nvPr/>
        </p:nvSpPr>
        <p:spPr>
          <a:xfrm>
            <a:off x="1325880" y="5468112"/>
            <a:ext cx="10424160" cy="566928"/>
          </a:xfrm>
          <a:prstGeom prst="roundRect">
            <a:avLst>
              <a:gd name="adj" fmla="val 14516"/>
            </a:avLst>
          </a:prstGeom>
          <a:solidFill>
            <a:srgbClr val="EAF3F4"/>
          </a:solidFill>
          <a:ln w="15875">
            <a:solidFill>
              <a:srgbClr val="3DBED1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4" name="Text 10"/>
          <p:cNvSpPr/>
          <p:nvPr/>
        </p:nvSpPr>
        <p:spPr>
          <a:xfrm>
            <a:off x="1554480" y="5495544"/>
            <a:ext cx="9966960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05000"/>
              </a:lnSpc>
              <a:buNone/>
            </a:pPr>
            <a:r>
              <a:rPr lang="en-US" sz="1150" b="1">
                <a:solidFill>
                  <a:srgbClr val="00576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Key Takeaway:  </a:t>
            </a:r>
            <a:r>
              <a:rPr lang="en-US" sz="1150">
                <a:solidFill>
                  <a:srgbClr val="171A1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Granular, per-period availability scoring replaces a single number that could hide a bad period inside a good term.</a:t>
            </a:r>
            <a:endParaRPr lang="en-US" sz="115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60120" cy="6858000"/>
          </a:xfrm>
          <a:prstGeom prst="rect">
            <a:avLst/>
          </a:prstGeom>
          <a:solidFill>
            <a:srgbClr val="005763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960120" cy="146304"/>
          </a:xfrm>
          <a:prstGeom prst="rect">
            <a:avLst/>
          </a:prstGeom>
          <a:solidFill>
            <a:srgbClr val="3DBED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4" name="Shape 2"/>
          <p:cNvSpPr/>
          <p:nvPr/>
        </p:nvSpPr>
        <p:spPr>
          <a:xfrm>
            <a:off x="0" y="457200"/>
            <a:ext cx="960120" cy="310896"/>
          </a:xfrm>
          <a:prstGeom prst="rect">
            <a:avLst/>
          </a:prstGeom>
          <a:solidFill>
            <a:srgbClr val="00424C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0" y="457200"/>
            <a:ext cx="96012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00" b="1" kern="0" spc="10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PUBLIC</a:t>
            </a:r>
            <a:endParaRPr lang="en-US" sz="800"/>
          </a:p>
        </p:txBody>
      </p:sp>
      <p:pic>
        <p:nvPicPr>
          <p:cNvPr id="6" name="Image 0" descr="/home/claude/assets/logo_whit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156" y="6355080"/>
            <a:ext cx="749808" cy="274320"/>
          </a:xfrm>
          <a:prstGeom prst="rect">
            <a:avLst/>
          </a:prstGeom>
        </p:spPr>
      </p:pic>
      <p:sp>
        <p:nvSpPr>
          <p:cNvPr id="7" name="Text 4"/>
          <p:cNvSpPr/>
          <p:nvPr/>
        </p:nvSpPr>
        <p:spPr>
          <a:xfrm>
            <a:off x="11201400" y="6473952"/>
            <a:ext cx="5486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1000">
                <a:solidFill>
                  <a:srgbClr val="5B677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7</a:t>
            </a:r>
            <a:endParaRPr lang="en-US" sz="1000"/>
          </a:p>
        </p:txBody>
      </p:sp>
      <p:sp>
        <p:nvSpPr>
          <p:cNvPr id="8" name="Shape 5"/>
          <p:cNvSpPr/>
          <p:nvPr/>
        </p:nvSpPr>
        <p:spPr>
          <a:xfrm>
            <a:off x="1325880" y="384048"/>
            <a:ext cx="658368" cy="658368"/>
          </a:xfrm>
          <a:prstGeom prst="ellipse">
            <a:avLst/>
          </a:prstGeom>
          <a:solidFill>
            <a:srgbClr val="005763"/>
          </a:solidFill>
          <a:ln/>
          <a:effectLst>
            <a:outerShdw blurRad="76200" dist="25400" dir="27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pic>
        <p:nvPicPr>
          <p:cNvPr id="9" name="Image 1" descr="/home/claude/assets/ic_scal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03274" y="561442"/>
            <a:ext cx="302666" cy="302666"/>
          </a:xfrm>
          <a:prstGeom prst="rect">
            <a:avLst/>
          </a:prstGeom>
        </p:spPr>
      </p:pic>
      <p:sp>
        <p:nvSpPr>
          <p:cNvPr id="10" name="Text 6"/>
          <p:cNvSpPr/>
          <p:nvPr/>
        </p:nvSpPr>
        <p:spPr>
          <a:xfrm>
            <a:off x="2167128" y="347472"/>
            <a:ext cx="905256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kern="0" spc="150">
                <a:solidFill>
                  <a:srgbClr val="5B677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SIDE BY SIDE</a:t>
            </a:r>
            <a:endParaRPr lang="en-US" sz="1050"/>
          </a:p>
        </p:txBody>
      </p:sp>
      <p:sp>
        <p:nvSpPr>
          <p:cNvPr id="11" name="Text 7"/>
          <p:cNvSpPr/>
          <p:nvPr/>
        </p:nvSpPr>
        <p:spPr>
          <a:xfrm>
            <a:off x="2148840" y="566928"/>
            <a:ext cx="905256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ct val="100000"/>
              </a:lnSpc>
              <a:buNone/>
            </a:pPr>
            <a:r>
              <a:rPr lang="en-US" sz="2600" b="1">
                <a:solidFill>
                  <a:srgbClr val="00576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Current rules vs. NPRR 1337</a:t>
            </a:r>
            <a:endParaRPr lang="en-US" sz="2600"/>
          </a:p>
        </p:txBody>
      </p:sp>
      <p:sp>
        <p:nvSpPr>
          <p:cNvPr id="12" name="Shape 8"/>
          <p:cNvSpPr/>
          <p:nvPr/>
        </p:nvSpPr>
        <p:spPr>
          <a:xfrm>
            <a:off x="1325880" y="1600200"/>
            <a:ext cx="5074920" cy="457200"/>
          </a:xfrm>
          <a:prstGeom prst="rect">
            <a:avLst/>
          </a:prstGeom>
          <a:solidFill>
            <a:srgbClr val="C0392B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3" name="Text 9"/>
          <p:cNvSpPr/>
          <p:nvPr/>
        </p:nvSpPr>
        <p:spPr>
          <a:xfrm>
            <a:off x="1325880" y="1600200"/>
            <a:ext cx="5074920" cy="457200"/>
          </a:xfrm>
          <a:prstGeom prst="rect">
            <a:avLst/>
          </a:prstGeom>
          <a:noFill/>
          <a:ln/>
        </p:spPr>
        <p:txBody>
          <a:bodyPr wrap="square" lIns="101600" tIns="101600" rIns="101600" bIns="101600" rtlCol="0" anchor="ctr"/>
          <a:lstStyle/>
          <a:p>
            <a:pPr marL="0" indent="0" algn="l">
              <a:buNone/>
            </a:pPr>
            <a:r>
              <a:rPr lang="en-US" sz="1500" b="1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Today</a:t>
            </a:r>
            <a:endParaRPr lang="en-US" sz="1500"/>
          </a:p>
        </p:txBody>
      </p:sp>
      <p:sp>
        <p:nvSpPr>
          <p:cNvPr id="14" name="Shape 10"/>
          <p:cNvSpPr/>
          <p:nvPr/>
        </p:nvSpPr>
        <p:spPr>
          <a:xfrm>
            <a:off x="6675120" y="1600200"/>
            <a:ext cx="5074920" cy="457200"/>
          </a:xfrm>
          <a:prstGeom prst="rect">
            <a:avLst/>
          </a:prstGeom>
          <a:solidFill>
            <a:srgbClr val="1E9E63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5" name="Text 11"/>
          <p:cNvSpPr/>
          <p:nvPr/>
        </p:nvSpPr>
        <p:spPr>
          <a:xfrm>
            <a:off x="6675120" y="1600200"/>
            <a:ext cx="5074920" cy="457200"/>
          </a:xfrm>
          <a:prstGeom prst="rect">
            <a:avLst/>
          </a:prstGeom>
          <a:noFill/>
          <a:ln/>
        </p:spPr>
        <p:txBody>
          <a:bodyPr wrap="square" lIns="101600" tIns="101600" rIns="101600" bIns="101600" rtlCol="0" anchor="ctr"/>
          <a:lstStyle/>
          <a:p>
            <a:pPr marL="0" indent="0" algn="l">
              <a:buNone/>
            </a:pPr>
            <a:r>
              <a:rPr lang="en-US" sz="1500" b="1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Under NPRR 1337</a:t>
            </a:r>
            <a:endParaRPr lang="en-US" sz="1500"/>
          </a:p>
        </p:txBody>
      </p:sp>
      <p:sp>
        <p:nvSpPr>
          <p:cNvPr id="16" name="Shape 12"/>
          <p:cNvSpPr/>
          <p:nvPr/>
        </p:nvSpPr>
        <p:spPr>
          <a:xfrm>
            <a:off x="1325880" y="2057400"/>
            <a:ext cx="5074920" cy="3291840"/>
          </a:xfrm>
          <a:prstGeom prst="roundRect">
            <a:avLst>
              <a:gd name="adj" fmla="val 1111"/>
            </a:avLst>
          </a:prstGeom>
          <a:solidFill>
            <a:srgbClr val="FFFFFF"/>
          </a:solidFill>
          <a:ln w="12700">
            <a:solidFill>
              <a:srgbClr val="D4DCE0"/>
            </a:solidFill>
            <a:prstDash val="solid"/>
          </a:ln>
          <a:effectLst>
            <a:outerShdw blurRad="76200" dist="25400" dir="27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7" name="Shape 13"/>
          <p:cNvSpPr/>
          <p:nvPr/>
        </p:nvSpPr>
        <p:spPr>
          <a:xfrm>
            <a:off x="6675120" y="2057400"/>
            <a:ext cx="5074920" cy="3291840"/>
          </a:xfrm>
          <a:prstGeom prst="roundRect">
            <a:avLst>
              <a:gd name="adj" fmla="val 1111"/>
            </a:avLst>
          </a:prstGeom>
          <a:solidFill>
            <a:srgbClr val="FFFFFF"/>
          </a:solidFill>
          <a:ln w="12700">
            <a:solidFill>
              <a:srgbClr val="D4DCE0"/>
            </a:solidFill>
            <a:prstDash val="solid"/>
          </a:ln>
          <a:effectLst>
            <a:outerShdw blurRad="76200" dist="25400" dir="27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pic>
        <p:nvPicPr>
          <p:cNvPr id="18" name="Image 2" descr="/home/claude/assets/ic_x_r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27048" y="2350008"/>
            <a:ext cx="237744" cy="237744"/>
          </a:xfrm>
          <a:prstGeom prst="rect">
            <a:avLst/>
          </a:prstGeom>
        </p:spPr>
      </p:pic>
      <p:sp>
        <p:nvSpPr>
          <p:cNvPr id="19" name="Text 14"/>
          <p:cNvSpPr/>
          <p:nvPr/>
        </p:nvSpPr>
        <p:spPr>
          <a:xfrm>
            <a:off x="1892808" y="4525137"/>
            <a:ext cx="4297680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05000"/>
              </a:lnSpc>
            </a:pPr>
            <a:r>
              <a:rPr lang="en-US" sz="1150" dirty="0">
                <a:solidFill>
                  <a:srgbClr val="171A1C"/>
                </a:solidFill>
                <a:latin typeface="Arial"/>
                <a:ea typeface="Arial" pitchFamily="34" charset="-122"/>
                <a:cs typeface="Arial"/>
              </a:rPr>
              <a:t>Alternate Baseline available to any Load even if its historical energy usage shows its predictable to be measured using a true </a:t>
            </a:r>
            <a:r>
              <a:rPr lang="en-US" sz="1150">
                <a:solidFill>
                  <a:srgbClr val="171A1C"/>
                </a:solidFill>
                <a:latin typeface="Arial"/>
                <a:ea typeface="Arial" pitchFamily="34" charset="-122"/>
                <a:cs typeface="Arial"/>
              </a:rPr>
              <a:t>baseline</a:t>
            </a:r>
            <a:r>
              <a:rPr lang="en-US" sz="1150" dirty="0">
                <a:solidFill>
                  <a:srgbClr val="171A1C"/>
                </a:solidFill>
                <a:latin typeface="Arial"/>
                <a:ea typeface="Arial" pitchFamily="34" charset="-122"/>
                <a:cs typeface="Arial"/>
              </a:rPr>
              <a:t> — including ones that are simply price-responsive</a:t>
            </a:r>
            <a:endParaRPr lang="en-US" sz="1150">
              <a:latin typeface="Arial"/>
              <a:cs typeface="Arial"/>
            </a:endParaRPr>
          </a:p>
        </p:txBody>
      </p:sp>
      <p:pic>
        <p:nvPicPr>
          <p:cNvPr id="20" name="Image 3" descr="/home/claude/assets/ic_x_r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27048" y="3172968"/>
            <a:ext cx="237744" cy="237744"/>
          </a:xfrm>
          <a:prstGeom prst="rect">
            <a:avLst/>
          </a:prstGeom>
        </p:spPr>
      </p:pic>
      <p:sp>
        <p:nvSpPr>
          <p:cNvPr id="21" name="Text 15"/>
          <p:cNvSpPr/>
          <p:nvPr/>
        </p:nvSpPr>
        <p:spPr>
          <a:xfrm>
            <a:off x="1892808" y="2935224"/>
            <a:ext cx="4297680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05000"/>
              </a:lnSpc>
            </a:pPr>
            <a:r>
              <a:rPr lang="en-US" sz="1150">
                <a:solidFill>
                  <a:srgbClr val="171A1C"/>
                </a:solidFill>
                <a:latin typeface="Arial"/>
                <a:ea typeface="Arial" pitchFamily="34" charset="-122"/>
                <a:cs typeface="Arial"/>
              </a:rPr>
              <a:t>One availability factor covers an entire ERS Standard Contract Term for a QSE</a:t>
            </a:r>
            <a:endParaRPr lang="en-US" sz="1150"/>
          </a:p>
        </p:txBody>
      </p:sp>
      <p:sp>
        <p:nvSpPr>
          <p:cNvPr id="22" name="Shape 16"/>
          <p:cNvSpPr/>
          <p:nvPr/>
        </p:nvSpPr>
        <p:spPr>
          <a:xfrm>
            <a:off x="1463040" y="2880360"/>
            <a:ext cx="4800600" cy="0"/>
          </a:xfrm>
          <a:prstGeom prst="line">
            <a:avLst/>
          </a:prstGeom>
          <a:noFill/>
          <a:ln w="12700">
            <a:solidFill>
              <a:srgbClr val="E6EBE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23" name="Image 4" descr="/home/claude/assets/ic_x_r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27048" y="3995928"/>
            <a:ext cx="237744" cy="237744"/>
          </a:xfrm>
          <a:prstGeom prst="rect">
            <a:avLst/>
          </a:prstGeom>
        </p:spPr>
      </p:pic>
      <p:sp>
        <p:nvSpPr>
          <p:cNvPr id="24" name="Text 17"/>
          <p:cNvSpPr/>
          <p:nvPr/>
        </p:nvSpPr>
        <p:spPr>
          <a:xfrm>
            <a:off x="1892808" y="3758184"/>
            <a:ext cx="4297680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05000"/>
              </a:lnSpc>
            </a:pPr>
            <a:r>
              <a:rPr lang="en-US" sz="1150">
                <a:solidFill>
                  <a:srgbClr val="171A1C"/>
                </a:solidFill>
                <a:latin typeface="Arial"/>
                <a:ea typeface="Arial" pitchFamily="34" charset="-122"/>
                <a:cs typeface="Arial"/>
              </a:rPr>
              <a:t>A high availability period can offset a low one inside the same </a:t>
            </a:r>
            <a:r>
              <a:rPr lang="en-US" sz="1150" dirty="0">
                <a:solidFill>
                  <a:srgbClr val="171A1C"/>
                </a:solidFill>
                <a:latin typeface="Arial"/>
                <a:ea typeface="Arial" pitchFamily="34" charset="-122"/>
                <a:cs typeface="Arial"/>
              </a:rPr>
              <a:t>term</a:t>
            </a:r>
            <a:endParaRPr lang="en-US" sz="1150" dirty="0">
              <a:latin typeface="Arial"/>
              <a:ea typeface="Calibri" panose="020F0502020204030204"/>
              <a:cs typeface="Calibri" panose="020F0502020204030204"/>
            </a:endParaRPr>
          </a:p>
        </p:txBody>
      </p:sp>
      <p:sp>
        <p:nvSpPr>
          <p:cNvPr id="25" name="Shape 18"/>
          <p:cNvSpPr/>
          <p:nvPr/>
        </p:nvSpPr>
        <p:spPr>
          <a:xfrm>
            <a:off x="1463040" y="3703320"/>
            <a:ext cx="4800600" cy="0"/>
          </a:xfrm>
          <a:prstGeom prst="line">
            <a:avLst/>
          </a:prstGeom>
          <a:noFill/>
          <a:ln w="12700">
            <a:solidFill>
              <a:srgbClr val="E6EBE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26" name="Image 5" descr="/home/claude/assets/ic_x_r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27048" y="4818888"/>
            <a:ext cx="237744" cy="237744"/>
          </a:xfrm>
          <a:prstGeom prst="rect">
            <a:avLst/>
          </a:prstGeom>
        </p:spPr>
      </p:pic>
      <p:sp>
        <p:nvSpPr>
          <p:cNvPr id="27" name="Text 19"/>
          <p:cNvSpPr/>
          <p:nvPr/>
        </p:nvSpPr>
        <p:spPr>
          <a:xfrm>
            <a:off x="1892808" y="2111121"/>
            <a:ext cx="4297680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05000"/>
              </a:lnSpc>
              <a:buNone/>
            </a:pPr>
            <a:r>
              <a:rPr lang="en-US" sz="1150">
                <a:solidFill>
                  <a:srgbClr val="171A1C"/>
                </a:solidFill>
                <a:latin typeface="Arial" pitchFamily="34" charset="0"/>
                <a:cs typeface="Arial" pitchFamily="34" charset="-120"/>
              </a:rPr>
              <a:t>Alternate baseline is currently used in ways that were not originally intended</a:t>
            </a:r>
            <a:endParaRPr lang="en-US" sz="1150"/>
          </a:p>
        </p:txBody>
      </p:sp>
      <p:sp>
        <p:nvSpPr>
          <p:cNvPr id="28" name="Shape 20"/>
          <p:cNvSpPr/>
          <p:nvPr/>
        </p:nvSpPr>
        <p:spPr>
          <a:xfrm>
            <a:off x="1463040" y="4526280"/>
            <a:ext cx="4800600" cy="0"/>
          </a:xfrm>
          <a:prstGeom prst="line">
            <a:avLst/>
          </a:prstGeom>
          <a:noFill/>
          <a:ln w="12700">
            <a:solidFill>
              <a:srgbClr val="E6EBE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29" name="Image 6" descr="/home/claude/assets/ic_check_green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76288" y="2350008"/>
            <a:ext cx="237744" cy="237744"/>
          </a:xfrm>
          <a:prstGeom prst="rect">
            <a:avLst/>
          </a:prstGeom>
        </p:spPr>
      </p:pic>
      <p:sp>
        <p:nvSpPr>
          <p:cNvPr id="30" name="Text 21"/>
          <p:cNvSpPr/>
          <p:nvPr/>
        </p:nvSpPr>
        <p:spPr>
          <a:xfrm>
            <a:off x="7223760" y="4525137"/>
            <a:ext cx="4297680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05000"/>
              </a:lnSpc>
              <a:buNone/>
            </a:pPr>
            <a:r>
              <a:rPr lang="en-US" sz="1150">
                <a:solidFill>
                  <a:srgbClr val="171A1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 dedicated test screens out Loads that only look dynamic because of price response</a:t>
            </a:r>
            <a:endParaRPr lang="en-US" sz="1150"/>
          </a:p>
        </p:txBody>
      </p:sp>
      <p:pic>
        <p:nvPicPr>
          <p:cNvPr id="31" name="Image 7" descr="/home/claude/assets/ic_check_green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76288" y="3172968"/>
            <a:ext cx="237744" cy="237744"/>
          </a:xfrm>
          <a:prstGeom prst="rect">
            <a:avLst/>
          </a:prstGeom>
        </p:spPr>
      </p:pic>
      <p:sp>
        <p:nvSpPr>
          <p:cNvPr id="32" name="Text 22"/>
          <p:cNvSpPr/>
          <p:nvPr/>
        </p:nvSpPr>
        <p:spPr>
          <a:xfrm>
            <a:off x="7242048" y="2935224"/>
            <a:ext cx="4297680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05000"/>
              </a:lnSpc>
            </a:pPr>
            <a:r>
              <a:rPr lang="en-US" sz="1150">
                <a:solidFill>
                  <a:srgbClr val="171A1C"/>
                </a:solidFill>
                <a:latin typeface="Arial"/>
                <a:ea typeface="Arial" pitchFamily="34" charset="-122"/>
                <a:cs typeface="Arial"/>
              </a:rPr>
              <a:t>Availability to be measured at the resource level and calculated </a:t>
            </a:r>
            <a:r>
              <a:rPr lang="en-US" sz="1150" dirty="0">
                <a:solidFill>
                  <a:srgbClr val="171A1C"/>
                </a:solidFill>
                <a:latin typeface="Arial"/>
                <a:ea typeface="Arial" pitchFamily="34" charset="-122"/>
                <a:cs typeface="Arial"/>
              </a:rPr>
              <a:t>separately for each ERS Time Period</a:t>
            </a:r>
            <a:endParaRPr lang="en-US" sz="1150" dirty="0">
              <a:latin typeface="Arial"/>
              <a:cs typeface="Arial"/>
            </a:endParaRPr>
          </a:p>
        </p:txBody>
      </p:sp>
      <p:sp>
        <p:nvSpPr>
          <p:cNvPr id="33" name="Shape 23"/>
          <p:cNvSpPr/>
          <p:nvPr/>
        </p:nvSpPr>
        <p:spPr>
          <a:xfrm>
            <a:off x="6812280" y="2880360"/>
            <a:ext cx="4800600" cy="0"/>
          </a:xfrm>
          <a:prstGeom prst="line">
            <a:avLst/>
          </a:prstGeom>
          <a:noFill/>
          <a:ln w="12700">
            <a:solidFill>
              <a:srgbClr val="E6EBE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34" name="Image 8" descr="/home/claude/assets/ic_check_green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76288" y="3995928"/>
            <a:ext cx="237744" cy="237744"/>
          </a:xfrm>
          <a:prstGeom prst="rect">
            <a:avLst/>
          </a:prstGeom>
        </p:spPr>
      </p:pic>
      <p:sp>
        <p:nvSpPr>
          <p:cNvPr id="35" name="Text 24"/>
          <p:cNvSpPr/>
          <p:nvPr/>
        </p:nvSpPr>
        <p:spPr>
          <a:xfrm>
            <a:off x="7242048" y="3758184"/>
            <a:ext cx="4297680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05000"/>
              </a:lnSpc>
              <a:buNone/>
            </a:pPr>
            <a:r>
              <a:rPr lang="en-US" sz="1150">
                <a:solidFill>
                  <a:srgbClr val="171A1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Each period's payment reflects that period's own performance</a:t>
            </a:r>
            <a:endParaRPr lang="en-US" sz="1150"/>
          </a:p>
        </p:txBody>
      </p:sp>
      <p:sp>
        <p:nvSpPr>
          <p:cNvPr id="36" name="Shape 25"/>
          <p:cNvSpPr/>
          <p:nvPr/>
        </p:nvSpPr>
        <p:spPr>
          <a:xfrm>
            <a:off x="6812280" y="3703320"/>
            <a:ext cx="4800600" cy="0"/>
          </a:xfrm>
          <a:prstGeom prst="line">
            <a:avLst/>
          </a:prstGeom>
          <a:noFill/>
          <a:ln w="12700">
            <a:solidFill>
              <a:srgbClr val="E6EBE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37" name="Image 9" descr="/home/claude/assets/ic_check_green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76288" y="4818888"/>
            <a:ext cx="237744" cy="237744"/>
          </a:xfrm>
          <a:prstGeom prst="rect">
            <a:avLst/>
          </a:prstGeom>
        </p:spPr>
      </p:pic>
      <p:sp>
        <p:nvSpPr>
          <p:cNvPr id="38" name="Text 26"/>
          <p:cNvSpPr/>
          <p:nvPr/>
        </p:nvSpPr>
        <p:spPr>
          <a:xfrm>
            <a:off x="7223760" y="2113026"/>
            <a:ext cx="4297680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05000"/>
              </a:lnSpc>
              <a:buNone/>
            </a:pPr>
            <a:r>
              <a:rPr lang="en-US" sz="1150">
                <a:solidFill>
                  <a:srgbClr val="171A1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Payments track ERCOT's goal: reward capacity that wouldn't be there without the ERS payment</a:t>
            </a:r>
            <a:endParaRPr lang="en-US" sz="1150"/>
          </a:p>
        </p:txBody>
      </p:sp>
      <p:sp>
        <p:nvSpPr>
          <p:cNvPr id="39" name="Shape 27"/>
          <p:cNvSpPr/>
          <p:nvPr/>
        </p:nvSpPr>
        <p:spPr>
          <a:xfrm>
            <a:off x="6812280" y="4526280"/>
            <a:ext cx="4800600" cy="0"/>
          </a:xfrm>
          <a:prstGeom prst="line">
            <a:avLst/>
          </a:prstGeom>
          <a:noFill/>
          <a:ln w="12700">
            <a:solidFill>
              <a:srgbClr val="E6EBE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0" name="Shape 28"/>
          <p:cNvSpPr/>
          <p:nvPr/>
        </p:nvSpPr>
        <p:spPr>
          <a:xfrm>
            <a:off x="1325880" y="5468112"/>
            <a:ext cx="10424160" cy="566928"/>
          </a:xfrm>
          <a:prstGeom prst="roundRect">
            <a:avLst>
              <a:gd name="adj" fmla="val 14516"/>
            </a:avLst>
          </a:prstGeom>
          <a:solidFill>
            <a:srgbClr val="EAF3F4"/>
          </a:solidFill>
          <a:ln w="15875">
            <a:solidFill>
              <a:srgbClr val="3DBED1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1" name="Text 29"/>
          <p:cNvSpPr/>
          <p:nvPr/>
        </p:nvSpPr>
        <p:spPr>
          <a:xfrm>
            <a:off x="1554480" y="5495544"/>
            <a:ext cx="9966960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05000"/>
              </a:lnSpc>
            </a:pPr>
            <a:r>
              <a:rPr lang="en-US" sz="1150" b="1" dirty="0">
                <a:solidFill>
                  <a:srgbClr val="005763"/>
                </a:solidFill>
                <a:latin typeface="Arial"/>
                <a:ea typeface="Arial" pitchFamily="34" charset="-122"/>
                <a:cs typeface="Arial"/>
              </a:rPr>
              <a:t>Key Takeaway:  </a:t>
            </a:r>
            <a:r>
              <a:rPr lang="en-US" sz="1150" dirty="0">
                <a:solidFill>
                  <a:srgbClr val="171A1C"/>
                </a:solidFill>
                <a:latin typeface="Arial"/>
                <a:ea typeface="Arial" pitchFamily="34" charset="-122"/>
                <a:cs typeface="Arial"/>
              </a:rPr>
              <a:t>The NPRR improves the use of the alternate baseline and sharpens the availability metric — without changing the basic ERS payment structure.</a:t>
            </a:r>
            <a:endParaRPr lang="en-US" sz="1150" dirty="0">
              <a:latin typeface="Arial"/>
              <a:ea typeface="Calibri" panose="020F0502020204030204"/>
              <a:cs typeface="Calibri" panose="020F0502020204030204"/>
            </a:endParaRPr>
          </a:p>
        </p:txBody>
      </p:sp>
    </p:spTree>
  </p:cSld>
  <p:clrMapOvr>
    <a:masterClrMapping/>
  </p:clrMapOvr>
  <p:extLst>
    <p:ext uri="{6950BFC3-D8DA-4A85-94F7-54DA5524770B}">
      <p188:commentRel xmlns:p188="http://schemas.microsoft.com/office/powerpoint/2018/8/main" r:id="rId3"/>
    </p:ext>
  </p:extLs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60120" cy="6858000"/>
          </a:xfrm>
          <a:prstGeom prst="rect">
            <a:avLst/>
          </a:prstGeom>
          <a:solidFill>
            <a:srgbClr val="005763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960120" cy="146304"/>
          </a:xfrm>
          <a:prstGeom prst="rect">
            <a:avLst/>
          </a:prstGeom>
          <a:solidFill>
            <a:srgbClr val="3DBED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4" name="Shape 2"/>
          <p:cNvSpPr/>
          <p:nvPr/>
        </p:nvSpPr>
        <p:spPr>
          <a:xfrm>
            <a:off x="0" y="457200"/>
            <a:ext cx="960120" cy="310896"/>
          </a:xfrm>
          <a:prstGeom prst="rect">
            <a:avLst/>
          </a:prstGeom>
          <a:solidFill>
            <a:srgbClr val="00424C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0" y="457200"/>
            <a:ext cx="96012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00" b="1" kern="0" spc="10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PUBLIC</a:t>
            </a:r>
            <a:endParaRPr lang="en-US" sz="800"/>
          </a:p>
        </p:txBody>
      </p:sp>
      <p:pic>
        <p:nvPicPr>
          <p:cNvPr id="6" name="Image 0" descr="/home/claude/assets/logo_whit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156" y="6355080"/>
            <a:ext cx="749808" cy="274320"/>
          </a:xfrm>
          <a:prstGeom prst="rect">
            <a:avLst/>
          </a:prstGeom>
        </p:spPr>
      </p:pic>
      <p:sp>
        <p:nvSpPr>
          <p:cNvPr id="7" name="Text 4"/>
          <p:cNvSpPr/>
          <p:nvPr/>
        </p:nvSpPr>
        <p:spPr>
          <a:xfrm>
            <a:off x="11201400" y="6473952"/>
            <a:ext cx="5486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1000">
                <a:solidFill>
                  <a:srgbClr val="5B677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9</a:t>
            </a:r>
            <a:endParaRPr lang="en-US" sz="1000"/>
          </a:p>
        </p:txBody>
      </p:sp>
      <p:sp>
        <p:nvSpPr>
          <p:cNvPr id="8" name="Shape 5"/>
          <p:cNvSpPr/>
          <p:nvPr/>
        </p:nvSpPr>
        <p:spPr>
          <a:xfrm>
            <a:off x="1325880" y="384048"/>
            <a:ext cx="658368" cy="658368"/>
          </a:xfrm>
          <a:prstGeom prst="ellipse">
            <a:avLst/>
          </a:prstGeom>
          <a:solidFill>
            <a:srgbClr val="005763"/>
          </a:solidFill>
          <a:ln/>
          <a:effectLst>
            <a:outerShdw blurRad="76200" dist="25400" dir="27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pic>
        <p:nvPicPr>
          <p:cNvPr id="9" name="Image 1" descr="/home/claude/assets/ic_list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03274" y="561442"/>
            <a:ext cx="302666" cy="302666"/>
          </a:xfrm>
          <a:prstGeom prst="rect">
            <a:avLst/>
          </a:prstGeom>
        </p:spPr>
      </p:pic>
      <p:sp>
        <p:nvSpPr>
          <p:cNvPr id="10" name="Text 6"/>
          <p:cNvSpPr/>
          <p:nvPr/>
        </p:nvSpPr>
        <p:spPr>
          <a:xfrm>
            <a:off x="2167128" y="347472"/>
            <a:ext cx="905256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kern="0" spc="150">
                <a:solidFill>
                  <a:srgbClr val="5B677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WHERE THIS STANDS</a:t>
            </a:r>
            <a:endParaRPr lang="en-US" sz="1050"/>
          </a:p>
        </p:txBody>
      </p:sp>
      <p:sp>
        <p:nvSpPr>
          <p:cNvPr id="11" name="Text 7"/>
          <p:cNvSpPr/>
          <p:nvPr/>
        </p:nvSpPr>
        <p:spPr>
          <a:xfrm>
            <a:off x="2148840" y="566928"/>
            <a:ext cx="905256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ct val="100000"/>
              </a:lnSpc>
              <a:buNone/>
            </a:pPr>
            <a:r>
              <a:rPr lang="en-US" sz="2600" b="1">
                <a:solidFill>
                  <a:srgbClr val="00576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NPRR 1337 status</a:t>
            </a:r>
            <a:endParaRPr lang="en-US" sz="2600"/>
          </a:p>
        </p:txBody>
      </p:sp>
      <p:sp>
        <p:nvSpPr>
          <p:cNvPr id="14" name="Shape 10"/>
          <p:cNvSpPr/>
          <p:nvPr/>
        </p:nvSpPr>
        <p:spPr>
          <a:xfrm>
            <a:off x="1325880" y="1673352"/>
            <a:ext cx="201168" cy="201168"/>
          </a:xfrm>
          <a:prstGeom prst="ellipse">
            <a:avLst/>
          </a:prstGeom>
          <a:solidFill>
            <a:srgbClr val="005763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5" name="Shape 11"/>
          <p:cNvSpPr/>
          <p:nvPr/>
        </p:nvSpPr>
        <p:spPr>
          <a:xfrm>
            <a:off x="1426464" y="1874520"/>
            <a:ext cx="0" cy="676656"/>
          </a:xfrm>
          <a:prstGeom prst="line">
            <a:avLst/>
          </a:prstGeom>
          <a:noFill/>
          <a:ln w="19050">
            <a:solidFill>
              <a:srgbClr val="D4DCE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6" name="Text 12"/>
          <p:cNvSpPr/>
          <p:nvPr/>
        </p:nvSpPr>
        <p:spPr>
          <a:xfrm>
            <a:off x="1737360" y="1600200"/>
            <a:ext cx="155448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1100" b="1">
                <a:solidFill>
                  <a:srgbClr val="5B677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May 26, 2026</a:t>
            </a:r>
            <a:endParaRPr lang="en-US" sz="1100"/>
          </a:p>
        </p:txBody>
      </p:sp>
      <p:sp>
        <p:nvSpPr>
          <p:cNvPr id="17" name="Text 13"/>
          <p:cNvSpPr/>
          <p:nvPr/>
        </p:nvSpPr>
        <p:spPr>
          <a:xfrm>
            <a:off x="3337560" y="1600200"/>
            <a:ext cx="237744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1350" b="1">
                <a:solidFill>
                  <a:srgbClr val="00576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Posted</a:t>
            </a:r>
            <a:endParaRPr lang="en-US" sz="1350"/>
          </a:p>
        </p:txBody>
      </p:sp>
      <p:sp>
        <p:nvSpPr>
          <p:cNvPr id="18" name="Text 14"/>
          <p:cNvSpPr/>
          <p:nvPr/>
        </p:nvSpPr>
        <p:spPr>
          <a:xfrm>
            <a:off x="5806440" y="1600200"/>
            <a:ext cx="594360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ct val="110000"/>
              </a:lnSpc>
              <a:buNone/>
            </a:pPr>
            <a:r>
              <a:rPr lang="en-US" sz="1150">
                <a:solidFill>
                  <a:srgbClr val="171A1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ERCOT files NPRR 1337, ERS Enhancements.</a:t>
            </a:r>
            <a:endParaRPr lang="en-US" sz="1150"/>
          </a:p>
        </p:txBody>
      </p:sp>
      <p:sp>
        <p:nvSpPr>
          <p:cNvPr id="19" name="Shape 15"/>
          <p:cNvSpPr/>
          <p:nvPr/>
        </p:nvSpPr>
        <p:spPr>
          <a:xfrm>
            <a:off x="1325880" y="2404872"/>
            <a:ext cx="201168" cy="201168"/>
          </a:xfrm>
          <a:prstGeom prst="ellipse">
            <a:avLst/>
          </a:prstGeom>
          <a:solidFill>
            <a:srgbClr val="005763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20" name="Shape 16"/>
          <p:cNvSpPr/>
          <p:nvPr/>
        </p:nvSpPr>
        <p:spPr>
          <a:xfrm>
            <a:off x="1426464" y="2606040"/>
            <a:ext cx="0" cy="676656"/>
          </a:xfrm>
          <a:prstGeom prst="line">
            <a:avLst/>
          </a:prstGeom>
          <a:noFill/>
          <a:ln w="19050">
            <a:solidFill>
              <a:srgbClr val="D4DCE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1" name="Text 17"/>
          <p:cNvSpPr/>
          <p:nvPr/>
        </p:nvSpPr>
        <p:spPr>
          <a:xfrm>
            <a:off x="1737360" y="2331720"/>
            <a:ext cx="155448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1100" b="1">
                <a:solidFill>
                  <a:srgbClr val="5B677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August 5, 2026</a:t>
            </a:r>
            <a:endParaRPr lang="en-US" sz="1100"/>
          </a:p>
        </p:txBody>
      </p:sp>
      <p:sp>
        <p:nvSpPr>
          <p:cNvPr id="22" name="Text 18"/>
          <p:cNvSpPr/>
          <p:nvPr/>
        </p:nvSpPr>
        <p:spPr>
          <a:xfrm>
            <a:off x="3337560" y="2331720"/>
            <a:ext cx="237744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1350" b="1">
                <a:solidFill>
                  <a:srgbClr val="00576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WMS</a:t>
            </a:r>
            <a:endParaRPr lang="en-US" sz="1350"/>
          </a:p>
        </p:txBody>
      </p:sp>
      <p:sp>
        <p:nvSpPr>
          <p:cNvPr id="23" name="Text 19"/>
          <p:cNvSpPr/>
          <p:nvPr/>
        </p:nvSpPr>
        <p:spPr>
          <a:xfrm>
            <a:off x="5806440" y="2331720"/>
            <a:ext cx="594360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ct val="110000"/>
              </a:lnSpc>
              <a:buNone/>
            </a:pPr>
            <a:r>
              <a:rPr lang="en-US" sz="1150">
                <a:solidFill>
                  <a:srgbClr val="171A1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ERCOT requesting vote today.</a:t>
            </a:r>
            <a:endParaRPr lang="en-US" sz="1150"/>
          </a:p>
        </p:txBody>
      </p:sp>
      <p:sp>
        <p:nvSpPr>
          <p:cNvPr id="24" name="Shape 20"/>
          <p:cNvSpPr/>
          <p:nvPr/>
        </p:nvSpPr>
        <p:spPr>
          <a:xfrm>
            <a:off x="1325880" y="3136392"/>
            <a:ext cx="201168" cy="201168"/>
          </a:xfrm>
          <a:prstGeom prst="ellipse">
            <a:avLst/>
          </a:prstGeom>
          <a:solidFill>
            <a:srgbClr val="005763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25" name="Shape 21"/>
          <p:cNvSpPr/>
          <p:nvPr/>
        </p:nvSpPr>
        <p:spPr>
          <a:xfrm>
            <a:off x="1426464" y="3337560"/>
            <a:ext cx="0" cy="676656"/>
          </a:xfrm>
          <a:prstGeom prst="line">
            <a:avLst/>
          </a:prstGeom>
          <a:noFill/>
          <a:ln w="19050">
            <a:solidFill>
              <a:srgbClr val="D4DCE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6" name="Text 22"/>
          <p:cNvSpPr/>
          <p:nvPr/>
        </p:nvSpPr>
        <p:spPr>
          <a:xfrm>
            <a:off x="1737360" y="3063240"/>
            <a:ext cx="155448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1100" b="1">
                <a:solidFill>
                  <a:srgbClr val="5B677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August 12, 2026 </a:t>
            </a:r>
            <a:endParaRPr lang="en-US" sz="1100"/>
          </a:p>
        </p:txBody>
      </p:sp>
      <p:sp>
        <p:nvSpPr>
          <p:cNvPr id="27" name="Text 23"/>
          <p:cNvSpPr/>
          <p:nvPr/>
        </p:nvSpPr>
        <p:spPr>
          <a:xfrm>
            <a:off x="3337560" y="3063240"/>
            <a:ext cx="237744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1350" b="1">
                <a:solidFill>
                  <a:srgbClr val="00576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PRS</a:t>
            </a:r>
            <a:endParaRPr lang="en-US" sz="1350"/>
          </a:p>
        </p:txBody>
      </p:sp>
      <p:sp>
        <p:nvSpPr>
          <p:cNvPr id="28" name="Text 24"/>
          <p:cNvSpPr/>
          <p:nvPr/>
        </p:nvSpPr>
        <p:spPr>
          <a:xfrm>
            <a:off x="5806440" y="3063240"/>
            <a:ext cx="594360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ct val="110000"/>
              </a:lnSpc>
              <a:buNone/>
            </a:pPr>
            <a:r>
              <a:rPr lang="en-US" sz="1150">
                <a:solidFill>
                  <a:srgbClr val="171A1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ERCOT will request urgent status and vote.</a:t>
            </a:r>
            <a:endParaRPr lang="en-US" sz="1150"/>
          </a:p>
        </p:txBody>
      </p:sp>
      <p:sp>
        <p:nvSpPr>
          <p:cNvPr id="29" name="Shape 25"/>
          <p:cNvSpPr/>
          <p:nvPr/>
        </p:nvSpPr>
        <p:spPr>
          <a:xfrm>
            <a:off x="1325880" y="3867912"/>
            <a:ext cx="201168" cy="201168"/>
          </a:xfrm>
          <a:prstGeom prst="ellipse">
            <a:avLst/>
          </a:prstGeom>
          <a:solidFill>
            <a:srgbClr val="005763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0" name="Shape 26"/>
          <p:cNvSpPr/>
          <p:nvPr/>
        </p:nvSpPr>
        <p:spPr>
          <a:xfrm>
            <a:off x="1426464" y="4069080"/>
            <a:ext cx="0" cy="676656"/>
          </a:xfrm>
          <a:prstGeom prst="line">
            <a:avLst/>
          </a:prstGeom>
          <a:noFill/>
          <a:ln w="19050">
            <a:solidFill>
              <a:srgbClr val="D4DCE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1" name="Text 27"/>
          <p:cNvSpPr/>
          <p:nvPr/>
        </p:nvSpPr>
        <p:spPr>
          <a:xfrm>
            <a:off x="1737360" y="3794760"/>
            <a:ext cx="155448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1100" b="1">
                <a:solidFill>
                  <a:srgbClr val="5B677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August 26, 2026</a:t>
            </a:r>
            <a:endParaRPr lang="en-US" sz="1100"/>
          </a:p>
        </p:txBody>
      </p:sp>
      <p:sp>
        <p:nvSpPr>
          <p:cNvPr id="32" name="Text 28"/>
          <p:cNvSpPr/>
          <p:nvPr/>
        </p:nvSpPr>
        <p:spPr>
          <a:xfrm>
            <a:off x="3337560" y="3794760"/>
            <a:ext cx="237744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1350" b="1">
                <a:solidFill>
                  <a:srgbClr val="00576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TAC</a:t>
            </a:r>
            <a:endParaRPr lang="en-US" sz="1350"/>
          </a:p>
        </p:txBody>
      </p:sp>
      <p:sp>
        <p:nvSpPr>
          <p:cNvPr id="33" name="Text 29"/>
          <p:cNvSpPr/>
          <p:nvPr/>
        </p:nvSpPr>
        <p:spPr>
          <a:xfrm>
            <a:off x="5806440" y="3794760"/>
            <a:ext cx="594360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ct val="110000"/>
              </a:lnSpc>
              <a:buNone/>
            </a:pPr>
            <a:r>
              <a:rPr lang="en-US" sz="1150">
                <a:solidFill>
                  <a:srgbClr val="171A1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TAC review.</a:t>
            </a:r>
            <a:endParaRPr lang="en-US" sz="1150"/>
          </a:p>
        </p:txBody>
      </p:sp>
      <p:sp>
        <p:nvSpPr>
          <p:cNvPr id="34" name="Shape 30"/>
          <p:cNvSpPr/>
          <p:nvPr/>
        </p:nvSpPr>
        <p:spPr>
          <a:xfrm>
            <a:off x="1325880" y="4599432"/>
            <a:ext cx="201168" cy="201168"/>
          </a:xfrm>
          <a:prstGeom prst="ellipse">
            <a:avLst/>
          </a:prstGeom>
          <a:solidFill>
            <a:srgbClr val="3DBED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5" name="Text 31"/>
          <p:cNvSpPr/>
          <p:nvPr/>
        </p:nvSpPr>
        <p:spPr>
          <a:xfrm>
            <a:off x="1737360" y="4526280"/>
            <a:ext cx="155448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1100" b="1">
                <a:solidFill>
                  <a:srgbClr val="5B677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Next</a:t>
            </a:r>
            <a:endParaRPr lang="en-US" sz="1100"/>
          </a:p>
        </p:txBody>
      </p:sp>
      <p:sp>
        <p:nvSpPr>
          <p:cNvPr id="36" name="Text 32"/>
          <p:cNvSpPr/>
          <p:nvPr/>
        </p:nvSpPr>
        <p:spPr>
          <a:xfrm>
            <a:off x="3337560" y="4526280"/>
            <a:ext cx="237744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1350" b="1">
                <a:solidFill>
                  <a:srgbClr val="00576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Board &amp; PUCT</a:t>
            </a:r>
            <a:endParaRPr lang="en-US" sz="1350"/>
          </a:p>
        </p:txBody>
      </p:sp>
      <p:sp>
        <p:nvSpPr>
          <p:cNvPr id="37" name="Text 33"/>
          <p:cNvSpPr/>
          <p:nvPr/>
        </p:nvSpPr>
        <p:spPr>
          <a:xfrm>
            <a:off x="5806440" y="4526280"/>
            <a:ext cx="594360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ct val="110000"/>
              </a:lnSpc>
              <a:buNone/>
            </a:pPr>
            <a:r>
              <a:rPr lang="en-US" sz="1150">
                <a:solidFill>
                  <a:srgbClr val="171A1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If recommended by PRS / TAC, the NPRR proceeds to the ERCOT Board and PUCT for final action.</a:t>
            </a:r>
            <a:endParaRPr lang="en-US" sz="1150"/>
          </a:p>
        </p:txBody>
      </p:sp>
      <p:sp>
        <p:nvSpPr>
          <p:cNvPr id="38" name="Shape 34"/>
          <p:cNvSpPr/>
          <p:nvPr/>
        </p:nvSpPr>
        <p:spPr>
          <a:xfrm>
            <a:off x="1325880" y="5468112"/>
            <a:ext cx="10424160" cy="566928"/>
          </a:xfrm>
          <a:prstGeom prst="roundRect">
            <a:avLst>
              <a:gd name="adj" fmla="val 14516"/>
            </a:avLst>
          </a:prstGeom>
          <a:solidFill>
            <a:srgbClr val="EAF3F4"/>
          </a:solidFill>
          <a:ln w="15875">
            <a:solidFill>
              <a:srgbClr val="3DBED1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9" name="Text 35"/>
          <p:cNvSpPr/>
          <p:nvPr/>
        </p:nvSpPr>
        <p:spPr>
          <a:xfrm>
            <a:off x="1554480" y="5495544"/>
            <a:ext cx="9966960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05000"/>
              </a:lnSpc>
              <a:buNone/>
            </a:pPr>
            <a:r>
              <a:rPr lang="en-US" sz="1150" b="1" dirty="0">
                <a:solidFill>
                  <a:srgbClr val="00576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Key Takeaway:  </a:t>
            </a:r>
            <a:r>
              <a:rPr lang="en-US" sz="1150" dirty="0">
                <a:solidFill>
                  <a:srgbClr val="171A1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ERCOT aiming for September Board review.</a:t>
            </a:r>
            <a:endParaRPr lang="en-US" sz="115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60120" cy="6858000"/>
          </a:xfrm>
          <a:prstGeom prst="rect">
            <a:avLst/>
          </a:prstGeom>
          <a:solidFill>
            <a:srgbClr val="005763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960120" cy="146304"/>
          </a:xfrm>
          <a:prstGeom prst="rect">
            <a:avLst/>
          </a:prstGeom>
          <a:solidFill>
            <a:srgbClr val="3DBED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4" name="Shape 2"/>
          <p:cNvSpPr/>
          <p:nvPr/>
        </p:nvSpPr>
        <p:spPr>
          <a:xfrm>
            <a:off x="0" y="457200"/>
            <a:ext cx="960120" cy="310896"/>
          </a:xfrm>
          <a:prstGeom prst="rect">
            <a:avLst/>
          </a:prstGeom>
          <a:solidFill>
            <a:srgbClr val="00424C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0" y="457200"/>
            <a:ext cx="96012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00" b="1" kern="0" spc="10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PUBLIC</a:t>
            </a:r>
            <a:endParaRPr lang="en-US" sz="800"/>
          </a:p>
        </p:txBody>
      </p:sp>
      <p:pic>
        <p:nvPicPr>
          <p:cNvPr id="6" name="Image 0" descr="/home/claude/assets/logo_whit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156" y="6355080"/>
            <a:ext cx="749808" cy="274320"/>
          </a:xfrm>
          <a:prstGeom prst="rect">
            <a:avLst/>
          </a:prstGeom>
        </p:spPr>
      </p:pic>
      <p:sp>
        <p:nvSpPr>
          <p:cNvPr id="7" name="Text 4"/>
          <p:cNvSpPr/>
          <p:nvPr/>
        </p:nvSpPr>
        <p:spPr>
          <a:xfrm>
            <a:off x="11201400" y="6473952"/>
            <a:ext cx="5486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1000">
                <a:solidFill>
                  <a:srgbClr val="5B677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10</a:t>
            </a:r>
            <a:endParaRPr lang="en-US" sz="1000"/>
          </a:p>
        </p:txBody>
      </p:sp>
      <p:sp>
        <p:nvSpPr>
          <p:cNvPr id="8" name="Shape 5"/>
          <p:cNvSpPr/>
          <p:nvPr/>
        </p:nvSpPr>
        <p:spPr>
          <a:xfrm>
            <a:off x="1325880" y="384048"/>
            <a:ext cx="658368" cy="658368"/>
          </a:xfrm>
          <a:prstGeom prst="ellipse">
            <a:avLst/>
          </a:prstGeom>
          <a:solidFill>
            <a:srgbClr val="005763"/>
          </a:solidFill>
          <a:ln/>
          <a:effectLst>
            <a:outerShdw blurRad="76200" dist="25400" dir="27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pic>
        <p:nvPicPr>
          <p:cNvPr id="9" name="Image 1" descr="/home/claude/assets/ic_key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03274" y="561442"/>
            <a:ext cx="302666" cy="302666"/>
          </a:xfrm>
          <a:prstGeom prst="rect">
            <a:avLst/>
          </a:prstGeom>
        </p:spPr>
      </p:pic>
      <p:sp>
        <p:nvSpPr>
          <p:cNvPr id="10" name="Text 6"/>
          <p:cNvSpPr/>
          <p:nvPr/>
        </p:nvSpPr>
        <p:spPr>
          <a:xfrm>
            <a:off x="2167128" y="347472"/>
            <a:ext cx="905256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kern="0" spc="150">
                <a:solidFill>
                  <a:srgbClr val="5B677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KEY TAKEAWAYS</a:t>
            </a:r>
            <a:endParaRPr lang="en-US" sz="1050"/>
          </a:p>
        </p:txBody>
      </p:sp>
      <p:sp>
        <p:nvSpPr>
          <p:cNvPr id="11" name="Text 7"/>
          <p:cNvSpPr/>
          <p:nvPr/>
        </p:nvSpPr>
        <p:spPr>
          <a:xfrm>
            <a:off x="2148840" y="566928"/>
            <a:ext cx="905256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ct val="100000"/>
              </a:lnSpc>
              <a:buNone/>
            </a:pPr>
            <a:r>
              <a:rPr lang="en-US" sz="2600" b="1">
                <a:solidFill>
                  <a:srgbClr val="00576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What to carry forward</a:t>
            </a:r>
            <a:endParaRPr lang="en-US" sz="2600"/>
          </a:p>
        </p:txBody>
      </p:sp>
      <p:sp>
        <p:nvSpPr>
          <p:cNvPr id="12" name="Shape 8"/>
          <p:cNvSpPr/>
          <p:nvPr/>
        </p:nvSpPr>
        <p:spPr>
          <a:xfrm>
            <a:off x="1325880" y="1691640"/>
            <a:ext cx="10424160" cy="822960"/>
          </a:xfrm>
          <a:prstGeom prst="roundRect">
            <a:avLst>
              <a:gd name="adj" fmla="val 4444"/>
            </a:avLst>
          </a:prstGeom>
          <a:solidFill>
            <a:srgbClr val="FFFFFF"/>
          </a:solidFill>
          <a:ln w="12700">
            <a:solidFill>
              <a:srgbClr val="D4DCE0"/>
            </a:solidFill>
            <a:prstDash val="solid"/>
          </a:ln>
          <a:effectLst>
            <a:outerShdw blurRad="76200" dist="25400" dir="27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3" name="Shape 9"/>
          <p:cNvSpPr/>
          <p:nvPr/>
        </p:nvSpPr>
        <p:spPr>
          <a:xfrm>
            <a:off x="1527048" y="1847088"/>
            <a:ext cx="512064" cy="512064"/>
          </a:xfrm>
          <a:prstGeom prst="ellipse">
            <a:avLst/>
          </a:prstGeom>
          <a:solidFill>
            <a:srgbClr val="005763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4" name="Text 10"/>
          <p:cNvSpPr/>
          <p:nvPr/>
        </p:nvSpPr>
        <p:spPr>
          <a:xfrm>
            <a:off x="1527048" y="1847088"/>
            <a:ext cx="512064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</a:t>
            </a:r>
            <a:endParaRPr lang="en-US" sz="1800"/>
          </a:p>
        </p:txBody>
      </p:sp>
      <p:sp>
        <p:nvSpPr>
          <p:cNvPr id="15" name="Text 11"/>
          <p:cNvSpPr/>
          <p:nvPr/>
        </p:nvSpPr>
        <p:spPr>
          <a:xfrm>
            <a:off x="2286000" y="1783080"/>
            <a:ext cx="37490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50" b="1">
                <a:solidFill>
                  <a:srgbClr val="00576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ERS has grown among price-responsive Loads</a:t>
            </a:r>
            <a:endParaRPr lang="en-US" sz="1450"/>
          </a:p>
        </p:txBody>
      </p:sp>
      <p:sp>
        <p:nvSpPr>
          <p:cNvPr id="16" name="Text 12"/>
          <p:cNvSpPr/>
          <p:nvPr/>
        </p:nvSpPr>
        <p:spPr>
          <a:xfrm>
            <a:off x="6217920" y="1783080"/>
            <a:ext cx="53492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10000"/>
              </a:lnSpc>
              <a:buNone/>
            </a:pPr>
            <a:r>
              <a:rPr lang="en-US" sz="1200">
                <a:solidFill>
                  <a:srgbClr val="171A1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Rapid growth in ERS Loads that can cheaply shift consumption has exposed two soft spots in the current rules.</a:t>
            </a:r>
            <a:endParaRPr lang="en-US" sz="1200"/>
          </a:p>
        </p:txBody>
      </p:sp>
      <p:sp>
        <p:nvSpPr>
          <p:cNvPr id="17" name="Shape 13"/>
          <p:cNvSpPr/>
          <p:nvPr/>
        </p:nvSpPr>
        <p:spPr>
          <a:xfrm>
            <a:off x="1325880" y="2624328"/>
            <a:ext cx="10424160" cy="822960"/>
          </a:xfrm>
          <a:prstGeom prst="roundRect">
            <a:avLst>
              <a:gd name="adj" fmla="val 4444"/>
            </a:avLst>
          </a:prstGeom>
          <a:solidFill>
            <a:srgbClr val="EAF3F4"/>
          </a:solidFill>
          <a:ln w="12700">
            <a:solidFill>
              <a:srgbClr val="D4DCE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8" name="Shape 14"/>
          <p:cNvSpPr/>
          <p:nvPr/>
        </p:nvSpPr>
        <p:spPr>
          <a:xfrm>
            <a:off x="1527048" y="2779776"/>
            <a:ext cx="512064" cy="512064"/>
          </a:xfrm>
          <a:prstGeom prst="ellipse">
            <a:avLst/>
          </a:prstGeom>
          <a:solidFill>
            <a:srgbClr val="005763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9" name="Text 15"/>
          <p:cNvSpPr/>
          <p:nvPr/>
        </p:nvSpPr>
        <p:spPr>
          <a:xfrm>
            <a:off x="1527048" y="2779776"/>
            <a:ext cx="512064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</a:t>
            </a:r>
            <a:endParaRPr lang="en-US" sz="1800"/>
          </a:p>
        </p:txBody>
      </p:sp>
      <p:sp>
        <p:nvSpPr>
          <p:cNvPr id="20" name="Text 16"/>
          <p:cNvSpPr/>
          <p:nvPr/>
        </p:nvSpPr>
        <p:spPr>
          <a:xfrm>
            <a:off x="2286000" y="2715768"/>
            <a:ext cx="37490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50" b="1">
                <a:solidFill>
                  <a:srgbClr val="00576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Baseline choice is being tightened</a:t>
            </a:r>
            <a:endParaRPr lang="en-US" sz="1450"/>
          </a:p>
        </p:txBody>
      </p:sp>
      <p:sp>
        <p:nvSpPr>
          <p:cNvPr id="21" name="Text 17"/>
          <p:cNvSpPr/>
          <p:nvPr/>
        </p:nvSpPr>
        <p:spPr>
          <a:xfrm>
            <a:off x="6217920" y="2715768"/>
            <a:ext cx="53492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10000"/>
              </a:lnSpc>
              <a:buNone/>
            </a:pPr>
            <a:r>
              <a:rPr lang="en-US" sz="1200">
                <a:solidFill>
                  <a:srgbClr val="171A1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Only Loads that are genuinely hard to predict — not just price-responsive — should qualify for the Alternate Baseline.</a:t>
            </a:r>
            <a:endParaRPr lang="en-US" sz="1200"/>
          </a:p>
        </p:txBody>
      </p:sp>
      <p:sp>
        <p:nvSpPr>
          <p:cNvPr id="22" name="Shape 18"/>
          <p:cNvSpPr/>
          <p:nvPr/>
        </p:nvSpPr>
        <p:spPr>
          <a:xfrm>
            <a:off x="1325880" y="3557016"/>
            <a:ext cx="10424160" cy="822960"/>
          </a:xfrm>
          <a:prstGeom prst="roundRect">
            <a:avLst>
              <a:gd name="adj" fmla="val 4444"/>
            </a:avLst>
          </a:prstGeom>
          <a:solidFill>
            <a:srgbClr val="FFFFFF"/>
          </a:solidFill>
          <a:ln w="12700">
            <a:solidFill>
              <a:srgbClr val="D4DCE0"/>
            </a:solidFill>
            <a:prstDash val="solid"/>
          </a:ln>
          <a:effectLst>
            <a:outerShdw blurRad="76200" dist="25400" dir="27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23" name="Shape 19"/>
          <p:cNvSpPr/>
          <p:nvPr/>
        </p:nvSpPr>
        <p:spPr>
          <a:xfrm>
            <a:off x="1527048" y="3712464"/>
            <a:ext cx="512064" cy="512064"/>
          </a:xfrm>
          <a:prstGeom prst="ellipse">
            <a:avLst/>
          </a:prstGeom>
          <a:solidFill>
            <a:srgbClr val="005763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24" name="Text 20"/>
          <p:cNvSpPr/>
          <p:nvPr/>
        </p:nvSpPr>
        <p:spPr>
          <a:xfrm>
            <a:off x="1527048" y="3712464"/>
            <a:ext cx="512064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</a:t>
            </a:r>
            <a:endParaRPr lang="en-US" sz="1800"/>
          </a:p>
        </p:txBody>
      </p:sp>
      <p:sp>
        <p:nvSpPr>
          <p:cNvPr id="25" name="Text 21"/>
          <p:cNvSpPr/>
          <p:nvPr/>
        </p:nvSpPr>
        <p:spPr>
          <a:xfrm>
            <a:off x="2286000" y="3648456"/>
            <a:ext cx="37490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50" b="1">
                <a:solidFill>
                  <a:srgbClr val="00576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Availability will track each ERS Time Period</a:t>
            </a:r>
            <a:endParaRPr lang="en-US" sz="1450"/>
          </a:p>
        </p:txBody>
      </p:sp>
      <p:sp>
        <p:nvSpPr>
          <p:cNvPr id="26" name="Text 22"/>
          <p:cNvSpPr/>
          <p:nvPr/>
        </p:nvSpPr>
        <p:spPr>
          <a:xfrm>
            <a:off x="6217920" y="3648456"/>
            <a:ext cx="53492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10000"/>
              </a:lnSpc>
            </a:pPr>
            <a:r>
              <a:rPr lang="en-US" sz="1200">
                <a:solidFill>
                  <a:srgbClr val="171A1C"/>
                </a:solidFill>
                <a:latin typeface="Arial"/>
                <a:ea typeface="Arial" pitchFamily="34" charset="-122"/>
                <a:cs typeface="Arial"/>
              </a:rPr>
              <a:t>Payments no longer let a strong </a:t>
            </a:r>
            <a:r>
              <a:rPr lang="en-US" sz="1200">
                <a:latin typeface="Arial"/>
                <a:ea typeface="Arial" pitchFamily="34" charset="-122"/>
                <a:cs typeface="Arial"/>
              </a:rPr>
              <a:t>availability</a:t>
            </a:r>
            <a:r>
              <a:rPr lang="en-US" sz="1200">
                <a:solidFill>
                  <a:srgbClr val="171A1C"/>
                </a:solidFill>
                <a:latin typeface="Arial"/>
                <a:ea typeface="Arial" pitchFamily="34" charset="-122"/>
                <a:cs typeface="Arial"/>
              </a:rPr>
              <a:t> period mask a weak one inside the same Contract Term.</a:t>
            </a:r>
            <a:endParaRPr lang="en-US" sz="1200">
              <a:latin typeface="Arial"/>
              <a:cs typeface="Arial"/>
            </a:endParaRPr>
          </a:p>
        </p:txBody>
      </p:sp>
      <p:sp>
        <p:nvSpPr>
          <p:cNvPr id="27" name="Shape 23"/>
          <p:cNvSpPr/>
          <p:nvPr/>
        </p:nvSpPr>
        <p:spPr>
          <a:xfrm>
            <a:off x="1325880" y="4489704"/>
            <a:ext cx="10424160" cy="822960"/>
          </a:xfrm>
          <a:prstGeom prst="roundRect">
            <a:avLst>
              <a:gd name="adj" fmla="val 4444"/>
            </a:avLst>
          </a:prstGeom>
          <a:solidFill>
            <a:srgbClr val="EAF3F4"/>
          </a:solidFill>
          <a:ln w="12700">
            <a:solidFill>
              <a:srgbClr val="D4DCE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8" name="Shape 24"/>
          <p:cNvSpPr/>
          <p:nvPr/>
        </p:nvSpPr>
        <p:spPr>
          <a:xfrm>
            <a:off x="1527048" y="4645152"/>
            <a:ext cx="512064" cy="512064"/>
          </a:xfrm>
          <a:prstGeom prst="ellipse">
            <a:avLst/>
          </a:prstGeom>
          <a:solidFill>
            <a:srgbClr val="005763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29" name="Text 25"/>
          <p:cNvSpPr/>
          <p:nvPr/>
        </p:nvSpPr>
        <p:spPr>
          <a:xfrm>
            <a:off x="1527048" y="4645152"/>
            <a:ext cx="512064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</a:t>
            </a:r>
            <a:endParaRPr lang="en-US" sz="1800"/>
          </a:p>
        </p:txBody>
      </p:sp>
      <p:sp>
        <p:nvSpPr>
          <p:cNvPr id="30" name="Text 26"/>
          <p:cNvSpPr/>
          <p:nvPr/>
        </p:nvSpPr>
        <p:spPr>
          <a:xfrm>
            <a:off x="2286000" y="4581144"/>
            <a:ext cx="37490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50" b="1">
                <a:solidFill>
                  <a:srgbClr val="00576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ERCOT supports approval</a:t>
            </a:r>
            <a:endParaRPr lang="en-US" sz="1450"/>
          </a:p>
        </p:txBody>
      </p:sp>
      <p:sp>
        <p:nvSpPr>
          <p:cNvPr id="31" name="Text 27"/>
          <p:cNvSpPr/>
          <p:nvPr/>
        </p:nvSpPr>
        <p:spPr>
          <a:xfrm>
            <a:off x="6217920" y="4581144"/>
            <a:ext cx="53492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10000"/>
              </a:lnSpc>
              <a:buNone/>
            </a:pPr>
            <a:r>
              <a:rPr lang="en-US" sz="1200">
                <a:solidFill>
                  <a:srgbClr val="171A1C"/>
                </a:solidFill>
                <a:latin typeface="Arial"/>
                <a:ea typeface="Arial" pitchFamily="34" charset="-122"/>
                <a:cs typeface="Arial"/>
              </a:rPr>
              <a:t>NPRR 1337 strengthens ERS qualification testing and performance evaluation.</a:t>
            </a:r>
            <a:endParaRPr lang="en-US" sz="1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1235</Words>
  <Application>Microsoft Office PowerPoint</Application>
  <PresentationFormat>Widescreen</PresentationFormat>
  <Paragraphs>146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2" baseType="lpstr"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Patterson, Mark</cp:lastModifiedBy>
  <cp:revision>394</cp:revision>
  <dcterms:created xsi:type="dcterms:W3CDTF">2026-07-28T19:04:03Z</dcterms:created>
  <dcterms:modified xsi:type="dcterms:W3CDTF">2026-08-04T16:39:56Z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7084cbda-52b8-46fb-a7b7-cb5bd465ed85_Enabled">
    <vt:lpwstr>true</vt:lpwstr>
  </property>
  <property fmtid="{D5CDD505-2E9C-101B-9397-08002B2CF9AE}" pid="3" name="MSIP_Label_7084cbda-52b8-46fb-a7b7-cb5bd465ed85_SetDate">
    <vt:lpwstr>2026-07-28T19:15:33Z</vt:lpwstr>
  </property>
  <property fmtid="{D5CDD505-2E9C-101B-9397-08002B2CF9AE}" pid="4" name="MSIP_Label_7084cbda-52b8-46fb-a7b7-cb5bd465ed85_Method">
    <vt:lpwstr>Standard</vt:lpwstr>
  </property>
  <property fmtid="{D5CDD505-2E9C-101B-9397-08002B2CF9AE}" pid="5" name="MSIP_Label_7084cbda-52b8-46fb-a7b7-cb5bd465ed85_Name">
    <vt:lpwstr>Internal</vt:lpwstr>
  </property>
  <property fmtid="{D5CDD505-2E9C-101B-9397-08002B2CF9AE}" pid="6" name="MSIP_Label_7084cbda-52b8-46fb-a7b7-cb5bd465ed85_SiteId">
    <vt:lpwstr>0afb747d-bff7-4596-a9fc-950ef9e0ec45</vt:lpwstr>
  </property>
  <property fmtid="{D5CDD505-2E9C-101B-9397-08002B2CF9AE}" pid="7" name="MSIP_Label_7084cbda-52b8-46fb-a7b7-cb5bd465ed85_ActionId">
    <vt:lpwstr>76dfaf7c-98e3-41d2-9270-1727fa48ad20</vt:lpwstr>
  </property>
  <property fmtid="{D5CDD505-2E9C-101B-9397-08002B2CF9AE}" pid="8" name="MSIP_Label_7084cbda-52b8-46fb-a7b7-cb5bd465ed85_ContentBits">
    <vt:lpwstr>0</vt:lpwstr>
  </property>
  <property fmtid="{D5CDD505-2E9C-101B-9397-08002B2CF9AE}" pid="9" name="MSIP_Label_7084cbda-52b8-46fb-a7b7-cb5bd465ed85_Tag">
    <vt:lpwstr>10, 3, 0, 1</vt:lpwstr>
  </property>
</Properties>
</file>