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omments/modernComment_7FFFED49_7EDD3AC.xml" ContentType="application/vnd.ms-powerpoint.comment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 id="2147483676" r:id="rId3"/>
  </p:sldMasterIdLst>
  <p:notesMasterIdLst>
    <p:notesMasterId r:id="rId23"/>
  </p:notesMasterIdLst>
  <p:sldIdLst>
    <p:sldId id="257" r:id="rId4"/>
    <p:sldId id="2147478877" r:id="rId5"/>
    <p:sldId id="2147478863" r:id="rId6"/>
    <p:sldId id="2147478886" r:id="rId7"/>
    <p:sldId id="2147478879" r:id="rId8"/>
    <p:sldId id="2147478795" r:id="rId9"/>
    <p:sldId id="2147478801" r:id="rId10"/>
    <p:sldId id="283" r:id="rId11"/>
    <p:sldId id="284" r:id="rId12"/>
    <p:sldId id="2147478839" r:id="rId13"/>
    <p:sldId id="2147478887" r:id="rId14"/>
    <p:sldId id="2147478866" r:id="rId15"/>
    <p:sldId id="2147478831" r:id="rId16"/>
    <p:sldId id="260" r:id="rId17"/>
    <p:sldId id="2147478817" r:id="rId18"/>
    <p:sldId id="2147478882" r:id="rId19"/>
    <p:sldId id="2147478880" r:id="rId20"/>
    <p:sldId id="2147478885" r:id="rId21"/>
    <p:sldId id="2147478857"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40C91C-0F6B-85D4-8BEE-5D9530D4951C}" name="Fabricant, Sam" initials="" userId="S::Samuel.Fabricant@ercot.com::aca810c6-697c-4ae2-bcbe-9c021c936e9e" providerId="AD"/>
  <p188:author id="{DF07E02A-F1C1-B8A4-0F4F-312AFFA17B4E}" name="Zhang, Lin" initials="ZL" userId="S::lin.zhang@ercot.com::b0a19715-a192-42f4-b356-4815eed53989" providerId="AD"/>
  <p188:author id="{D4C8FD78-2867-60DC-CE77-0693FC5A080D}" name="Fabricant, Sam" initials="FS" userId="S::samuel.fabricant@ercot.com::aca810c6-697c-4ae2-bcbe-9c021c936e9e" providerId="AD"/>
  <p188:author id="{F63F5A8C-B2CD-BD7A-22B7-FE742A8F204A}" name="Cantu, Jorge" initials="" userId="S::Jorge.Cantu@ercot.com::14712651-dd8a-44c6-8389-9a5fb3bd6f87" providerId="AD"/>
  <p188:author id="{C6E98D90-DAA4-CB63-5142-4771FD2B93BC}" name="McDowell, Matthew" initials="" userId="S::Matthew.McDowell@ercot.com::674f7da8-c30c-47fb-bcc4-a66f0885a622" providerId="AD"/>
  <p188:author id="{EE1B339D-5042-07AC-0F73-5A9652F92A3C}" name="Yepo, Fabian" initials="" userId="S::Fabian.Yepo@ercot.com::070a2032-7069-41eb-833c-e7934e2a7a46" providerId="AD"/>
  <p188:author id="{5301D8A3-95F5-BC01-7EEE-0B6A014D1EA0}" name="McDowell, Matthew" initials="MM" userId="S::matthew.mcdowell@ercot.com::674f7da8-c30c-47fb-bcc4-a66f0885a622" providerId="AD"/>
  <p188:author id="{54DF58AE-8E0A-8CE4-29CD-C494BB295531}" name="Yepo, Fabian" initials="YF" userId="S::fabian.yepo@ercot.com::070a2032-7069-41eb-833c-e7934e2a7a46" providerId="AD"/>
  <p188:author id="{3CF8B2DB-4422-FE44-E6A0-E9F6A7BD7D19}" name="Hinojosa, Luis" initials="JH" userId="S::JoseLuis.Hinojosa@ercot.com::0abb1bae-9833-48f0-96c3-80292fd0fd86" providerId="AD"/>
  <p188:author id="{E1B5E5E3-1B9C-976A-48B8-482C54A2465D}" name="Zhang, Lin" initials="" userId="S::Lin.Zhang@ercot.com::b0a19715-a192-42f4-b356-4815eed53989"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107" d="100"/>
          <a:sy n="107" d="100"/>
        </p:scale>
        <p:origin x="1066" y="3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28" Type="http://schemas.microsoft.com/office/2018/10/relationships/authors" Target="author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ercot.com\departments\Operations%20Planning\Operations%20Analysis\Users\Team\JCantu\Inertia\19_26_Inertia_HUMP.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r>
              <a:rPr lang="en-US"/>
              <a:t>Average Inertia per Hour</a:t>
            </a:r>
          </a:p>
        </c:rich>
      </c:tx>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3"/>
          <c:order val="3"/>
          <c:tx>
            <c:strRef>
              <c:f>'2018 - 2026 WHOLE YEAR'!$DB$2</c:f>
              <c:strCache>
                <c:ptCount val="1"/>
                <c:pt idx="0">
                  <c:v>2021</c:v>
                </c:pt>
              </c:strCache>
              <c:extLst xmlns:c15="http://schemas.microsoft.com/office/drawing/2012/chart"/>
            </c:strRef>
          </c:tx>
          <c:spPr>
            <a:ln w="28575" cap="rnd">
              <a:solidFill>
                <a:srgbClr val="FFC000"/>
              </a:solidFill>
              <a:round/>
            </a:ln>
            <a:effectLst/>
          </c:spPr>
          <c:marker>
            <c:symbol val="none"/>
          </c:marker>
          <c:val>
            <c:numRef>
              <c:f>'2018 - 2026 WHOLE YEAR'!$DB$3:$DB$26</c:f>
              <c:numCache>
                <c:formatCode>General</c:formatCode>
                <c:ptCount val="24"/>
                <c:pt idx="0">
                  <c:v>231.01674952335176</c:v>
                </c:pt>
                <c:pt idx="1">
                  <c:v>220.11281127863018</c:v>
                </c:pt>
                <c:pt idx="2">
                  <c:v>213.16232105219774</c:v>
                </c:pt>
                <c:pt idx="3">
                  <c:v>211.65642533178078</c:v>
                </c:pt>
                <c:pt idx="4">
                  <c:v>212.97051908219191</c:v>
                </c:pt>
                <c:pt idx="5">
                  <c:v>218.08102492054812</c:v>
                </c:pt>
                <c:pt idx="6">
                  <c:v>227.15760703205473</c:v>
                </c:pt>
                <c:pt idx="7">
                  <c:v>230.22753783342463</c:v>
                </c:pt>
                <c:pt idx="8">
                  <c:v>233.843631089589</c:v>
                </c:pt>
                <c:pt idx="9">
                  <c:v>238.62241234356162</c:v>
                </c:pt>
                <c:pt idx="10">
                  <c:v>244.57387557123275</c:v>
                </c:pt>
                <c:pt idx="11">
                  <c:v>251.63002210246583</c:v>
                </c:pt>
                <c:pt idx="12">
                  <c:v>257.18657271835599</c:v>
                </c:pt>
                <c:pt idx="13">
                  <c:v>261.13053044109586</c:v>
                </c:pt>
                <c:pt idx="14">
                  <c:v>263.79659625123281</c:v>
                </c:pt>
                <c:pt idx="15">
                  <c:v>265.73247424630154</c:v>
                </c:pt>
                <c:pt idx="16">
                  <c:v>267.5026580936987</c:v>
                </c:pt>
                <c:pt idx="17">
                  <c:v>268.54978110630134</c:v>
                </c:pt>
                <c:pt idx="18">
                  <c:v>269.11264381616434</c:v>
                </c:pt>
                <c:pt idx="19">
                  <c:v>268.85391894794515</c:v>
                </c:pt>
                <c:pt idx="20">
                  <c:v>267.29823431178079</c:v>
                </c:pt>
                <c:pt idx="21">
                  <c:v>264.20996356794529</c:v>
                </c:pt>
                <c:pt idx="22">
                  <c:v>258.41432671616451</c:v>
                </c:pt>
                <c:pt idx="23">
                  <c:v>247.7113905257531</c:v>
                </c:pt>
              </c:numCache>
              <c:extLst xmlns:c15="http://schemas.microsoft.com/office/drawing/2012/chart"/>
            </c:numRef>
          </c:val>
          <c:smooth val="0"/>
          <c:extLst xmlns:c15="http://schemas.microsoft.com/office/drawing/2012/chart">
            <c:ext xmlns:c16="http://schemas.microsoft.com/office/drawing/2014/chart" uri="{C3380CC4-5D6E-409C-BE32-E72D297353CC}">
              <c16:uniqueId val="{00000000-B77D-4A4C-822A-3EE88093DE2B}"/>
            </c:ext>
          </c:extLst>
        </c:ser>
        <c:ser>
          <c:idx val="4"/>
          <c:order val="4"/>
          <c:tx>
            <c:strRef>
              <c:f>'2018 - 2026 WHOLE YEAR'!$DC$2</c:f>
              <c:strCache>
                <c:ptCount val="1"/>
                <c:pt idx="0">
                  <c:v>2022</c:v>
                </c:pt>
              </c:strCache>
            </c:strRef>
          </c:tx>
          <c:spPr>
            <a:ln w="28575" cap="rnd">
              <a:solidFill>
                <a:srgbClr val="7030A0"/>
              </a:solidFill>
              <a:round/>
            </a:ln>
            <a:effectLst/>
          </c:spPr>
          <c:marker>
            <c:symbol val="none"/>
          </c:marker>
          <c:val>
            <c:numRef>
              <c:f>'2018 - 2026 WHOLE YEAR'!$DC$3:$DC$26</c:f>
              <c:numCache>
                <c:formatCode>General</c:formatCode>
                <c:ptCount val="24"/>
                <c:pt idx="0">
                  <c:v>242.21038787397256</c:v>
                </c:pt>
                <c:pt idx="1">
                  <c:v>230.14946921393428</c:v>
                </c:pt>
                <c:pt idx="2">
                  <c:v>225.65859159368114</c:v>
                </c:pt>
                <c:pt idx="3">
                  <c:v>224.68070633643853</c:v>
                </c:pt>
                <c:pt idx="4">
                  <c:v>225.71493701534237</c:v>
                </c:pt>
                <c:pt idx="5">
                  <c:v>228.97602308602742</c:v>
                </c:pt>
                <c:pt idx="6">
                  <c:v>235.04577925068494</c:v>
                </c:pt>
                <c:pt idx="7">
                  <c:v>238.52650215178062</c:v>
                </c:pt>
                <c:pt idx="8">
                  <c:v>240.97755400712342</c:v>
                </c:pt>
                <c:pt idx="9">
                  <c:v>244.44696238794535</c:v>
                </c:pt>
                <c:pt idx="10">
                  <c:v>249.26774810904095</c:v>
                </c:pt>
                <c:pt idx="11">
                  <c:v>255.23332439862989</c:v>
                </c:pt>
                <c:pt idx="12">
                  <c:v>261.04405717260278</c:v>
                </c:pt>
                <c:pt idx="13">
                  <c:v>265.74811450630165</c:v>
                </c:pt>
                <c:pt idx="14">
                  <c:v>269.50647457123301</c:v>
                </c:pt>
                <c:pt idx="15">
                  <c:v>272.7489370493152</c:v>
                </c:pt>
                <c:pt idx="16">
                  <c:v>275.57180318438361</c:v>
                </c:pt>
                <c:pt idx="17">
                  <c:v>277.84490189589036</c:v>
                </c:pt>
                <c:pt idx="18">
                  <c:v>279.45129535397268</c:v>
                </c:pt>
                <c:pt idx="19">
                  <c:v>279.85062714684921</c:v>
                </c:pt>
                <c:pt idx="20">
                  <c:v>278.69951687561638</c:v>
                </c:pt>
                <c:pt idx="21">
                  <c:v>275.84095393643815</c:v>
                </c:pt>
                <c:pt idx="22">
                  <c:v>269.02152655863028</c:v>
                </c:pt>
                <c:pt idx="23">
                  <c:v>256.04387393369853</c:v>
                </c:pt>
              </c:numCache>
            </c:numRef>
          </c:val>
          <c:smooth val="0"/>
          <c:extLst>
            <c:ext xmlns:c16="http://schemas.microsoft.com/office/drawing/2014/chart" uri="{C3380CC4-5D6E-409C-BE32-E72D297353CC}">
              <c16:uniqueId val="{00000001-B77D-4A4C-822A-3EE88093DE2B}"/>
            </c:ext>
          </c:extLst>
        </c:ser>
        <c:ser>
          <c:idx val="5"/>
          <c:order val="5"/>
          <c:tx>
            <c:strRef>
              <c:f>'2018 - 2026 WHOLE YEAR'!$DD$2</c:f>
              <c:strCache>
                <c:ptCount val="1"/>
                <c:pt idx="0">
                  <c:v>2023</c:v>
                </c:pt>
              </c:strCache>
            </c:strRef>
          </c:tx>
          <c:spPr>
            <a:ln w="28575" cap="rnd">
              <a:solidFill>
                <a:schemeClr val="tx1">
                  <a:lumMod val="65000"/>
                  <a:lumOff val="35000"/>
                </a:schemeClr>
              </a:solidFill>
              <a:round/>
            </a:ln>
            <a:effectLst/>
          </c:spPr>
          <c:marker>
            <c:symbol val="none"/>
          </c:marker>
          <c:val>
            <c:numRef>
              <c:f>'2018 - 2026 WHOLE YEAR'!$DD$3:$DD$26</c:f>
              <c:numCache>
                <c:formatCode>General</c:formatCode>
                <c:ptCount val="24"/>
                <c:pt idx="0">
                  <c:v>252.87345160109601</c:v>
                </c:pt>
                <c:pt idx="1">
                  <c:v>244.80528278387973</c:v>
                </c:pt>
                <c:pt idx="2">
                  <c:v>242.50188625769198</c:v>
                </c:pt>
                <c:pt idx="3">
                  <c:v>242.04438525178074</c:v>
                </c:pt>
                <c:pt idx="4">
                  <c:v>243.2220593715067</c:v>
                </c:pt>
                <c:pt idx="5">
                  <c:v>246.06711944219148</c:v>
                </c:pt>
                <c:pt idx="6">
                  <c:v>249.75461900602738</c:v>
                </c:pt>
                <c:pt idx="7">
                  <c:v>251.8699810389042</c:v>
                </c:pt>
                <c:pt idx="8">
                  <c:v>253.14222710082186</c:v>
                </c:pt>
                <c:pt idx="9">
                  <c:v>253.81949877095894</c:v>
                </c:pt>
                <c:pt idx="10">
                  <c:v>254.67268464794492</c:v>
                </c:pt>
                <c:pt idx="11">
                  <c:v>257.45084676082217</c:v>
                </c:pt>
                <c:pt idx="12">
                  <c:v>261.22720490219189</c:v>
                </c:pt>
                <c:pt idx="13">
                  <c:v>264.99610017945218</c:v>
                </c:pt>
                <c:pt idx="14">
                  <c:v>268.53799897780817</c:v>
                </c:pt>
                <c:pt idx="15">
                  <c:v>272.2740925265752</c:v>
                </c:pt>
                <c:pt idx="16">
                  <c:v>275.93603799013704</c:v>
                </c:pt>
                <c:pt idx="17">
                  <c:v>278.64222363013698</c:v>
                </c:pt>
                <c:pt idx="18">
                  <c:v>280.43219893671244</c:v>
                </c:pt>
                <c:pt idx="19">
                  <c:v>281.59865069671235</c:v>
                </c:pt>
                <c:pt idx="20">
                  <c:v>281.8576944953424</c:v>
                </c:pt>
                <c:pt idx="21">
                  <c:v>280.11381010904103</c:v>
                </c:pt>
                <c:pt idx="22">
                  <c:v>274.40629894136987</c:v>
                </c:pt>
                <c:pt idx="23">
                  <c:v>263.6999519145204</c:v>
                </c:pt>
              </c:numCache>
            </c:numRef>
          </c:val>
          <c:smooth val="0"/>
          <c:extLst>
            <c:ext xmlns:c16="http://schemas.microsoft.com/office/drawing/2014/chart" uri="{C3380CC4-5D6E-409C-BE32-E72D297353CC}">
              <c16:uniqueId val="{00000002-B77D-4A4C-822A-3EE88093DE2B}"/>
            </c:ext>
          </c:extLst>
        </c:ser>
        <c:ser>
          <c:idx val="6"/>
          <c:order val="6"/>
          <c:tx>
            <c:strRef>
              <c:f>'2018 - 2026 WHOLE YEAR'!$DE$2</c:f>
              <c:strCache>
                <c:ptCount val="1"/>
                <c:pt idx="0">
                  <c:v>2024</c:v>
                </c:pt>
              </c:strCache>
            </c:strRef>
          </c:tx>
          <c:spPr>
            <a:ln w="28575" cap="rnd">
              <a:solidFill>
                <a:srgbClr val="00B0F0"/>
              </a:solidFill>
              <a:round/>
            </a:ln>
            <a:effectLst/>
          </c:spPr>
          <c:marker>
            <c:symbol val="none"/>
          </c:marker>
          <c:val>
            <c:numRef>
              <c:f>'2018 - 2026 WHOLE YEAR'!$DE$3:$DE$26</c:f>
              <c:numCache>
                <c:formatCode>General</c:formatCode>
                <c:ptCount val="24"/>
                <c:pt idx="0">
                  <c:v>258.09813593196708</c:v>
                </c:pt>
                <c:pt idx="1">
                  <c:v>250.74320600871945</c:v>
                </c:pt>
                <c:pt idx="2">
                  <c:v>247.77758613397265</c:v>
                </c:pt>
                <c:pt idx="3">
                  <c:v>247.48279293715848</c:v>
                </c:pt>
                <c:pt idx="4">
                  <c:v>248.04549720901633</c:v>
                </c:pt>
                <c:pt idx="5">
                  <c:v>249.56541790382499</c:v>
                </c:pt>
                <c:pt idx="6">
                  <c:v>251.03655166284133</c:v>
                </c:pt>
                <c:pt idx="7">
                  <c:v>252.0672992308744</c:v>
                </c:pt>
                <c:pt idx="8">
                  <c:v>252.75075260464482</c:v>
                </c:pt>
                <c:pt idx="9">
                  <c:v>251.96304479617496</c:v>
                </c:pt>
                <c:pt idx="10">
                  <c:v>250.27217305819653</c:v>
                </c:pt>
                <c:pt idx="11">
                  <c:v>250.53205621229509</c:v>
                </c:pt>
                <c:pt idx="12">
                  <c:v>252.00388044535504</c:v>
                </c:pt>
                <c:pt idx="13">
                  <c:v>254.16768207103823</c:v>
                </c:pt>
                <c:pt idx="14">
                  <c:v>257.3305504387979</c:v>
                </c:pt>
                <c:pt idx="15">
                  <c:v>261.4172194956285</c:v>
                </c:pt>
                <c:pt idx="16">
                  <c:v>266.79655788661188</c:v>
                </c:pt>
                <c:pt idx="17">
                  <c:v>271.03176074781408</c:v>
                </c:pt>
                <c:pt idx="18">
                  <c:v>274.00310651994533</c:v>
                </c:pt>
                <c:pt idx="19">
                  <c:v>276.14663729890702</c:v>
                </c:pt>
                <c:pt idx="20">
                  <c:v>277.27410499918045</c:v>
                </c:pt>
                <c:pt idx="21">
                  <c:v>276.64322800819679</c:v>
                </c:pt>
                <c:pt idx="22">
                  <c:v>273.33446327021846</c:v>
                </c:pt>
                <c:pt idx="23">
                  <c:v>266.05684433825144</c:v>
                </c:pt>
              </c:numCache>
            </c:numRef>
          </c:val>
          <c:smooth val="0"/>
          <c:extLst>
            <c:ext xmlns:c16="http://schemas.microsoft.com/office/drawing/2014/chart" uri="{C3380CC4-5D6E-409C-BE32-E72D297353CC}">
              <c16:uniqueId val="{00000003-B77D-4A4C-822A-3EE88093DE2B}"/>
            </c:ext>
          </c:extLst>
        </c:ser>
        <c:ser>
          <c:idx val="7"/>
          <c:order val="7"/>
          <c:tx>
            <c:strRef>
              <c:f>'2018 - 2026 WHOLE YEAR'!$DF$2</c:f>
              <c:strCache>
                <c:ptCount val="1"/>
                <c:pt idx="0">
                  <c:v>2025</c:v>
                </c:pt>
              </c:strCache>
              <c:extLst xmlns:c15="http://schemas.microsoft.com/office/drawing/2012/chart"/>
            </c:strRef>
          </c:tx>
          <c:spPr>
            <a:ln w="28575" cap="rnd">
              <a:solidFill>
                <a:srgbClr val="FF0000"/>
              </a:solidFill>
              <a:round/>
            </a:ln>
            <a:effectLst/>
          </c:spPr>
          <c:marker>
            <c:symbol val="none"/>
          </c:marker>
          <c:val>
            <c:numRef>
              <c:f>'2018 - 2026 WHOLE YEAR'!$DF$3:$DF$26</c:f>
              <c:numCache>
                <c:formatCode>General</c:formatCode>
                <c:ptCount val="24"/>
                <c:pt idx="0">
                  <c:v>265.36268149394351</c:v>
                </c:pt>
                <c:pt idx="1">
                  <c:v>257.17263920514853</c:v>
                </c:pt>
                <c:pt idx="2">
                  <c:v>253.07189980845436</c:v>
                </c:pt>
                <c:pt idx="3">
                  <c:v>251.83969708661795</c:v>
                </c:pt>
                <c:pt idx="4">
                  <c:v>251.86778471589594</c:v>
                </c:pt>
                <c:pt idx="5">
                  <c:v>252.28270558157524</c:v>
                </c:pt>
                <c:pt idx="6">
                  <c:v>252.90212163079789</c:v>
                </c:pt>
                <c:pt idx="7">
                  <c:v>253.4262144975657</c:v>
                </c:pt>
                <c:pt idx="8">
                  <c:v>253.36303148570877</c:v>
                </c:pt>
                <c:pt idx="9">
                  <c:v>249.95221519111766</c:v>
                </c:pt>
                <c:pt idx="10">
                  <c:v>244.35229606698917</c:v>
                </c:pt>
                <c:pt idx="11">
                  <c:v>242.10804240943688</c:v>
                </c:pt>
                <c:pt idx="12">
                  <c:v>242.98836684209826</c:v>
                </c:pt>
                <c:pt idx="13">
                  <c:v>245.47845769628231</c:v>
                </c:pt>
                <c:pt idx="14">
                  <c:v>249.0457430429621</c:v>
                </c:pt>
                <c:pt idx="15">
                  <c:v>253.52880809227656</c:v>
                </c:pt>
                <c:pt idx="16">
                  <c:v>260.49783222297827</c:v>
                </c:pt>
                <c:pt idx="17">
                  <c:v>267.53242928995746</c:v>
                </c:pt>
                <c:pt idx="18">
                  <c:v>272.9577258440172</c:v>
                </c:pt>
                <c:pt idx="19">
                  <c:v>276.267767687679</c:v>
                </c:pt>
                <c:pt idx="20">
                  <c:v>278.34784640855952</c:v>
                </c:pt>
                <c:pt idx="21">
                  <c:v>278.36285233278346</c:v>
                </c:pt>
                <c:pt idx="22">
                  <c:v>276.27222521302127</c:v>
                </c:pt>
                <c:pt idx="23">
                  <c:v>271.64894521539856</c:v>
                </c:pt>
              </c:numCache>
              <c:extLst xmlns:c15="http://schemas.microsoft.com/office/drawing/2012/chart"/>
            </c:numRef>
          </c:val>
          <c:smooth val="0"/>
          <c:extLst xmlns:c15="http://schemas.microsoft.com/office/drawing/2012/chart">
            <c:ext xmlns:c16="http://schemas.microsoft.com/office/drawing/2014/chart" uri="{C3380CC4-5D6E-409C-BE32-E72D297353CC}">
              <c16:uniqueId val="{00000004-B77D-4A4C-822A-3EE88093DE2B}"/>
            </c:ext>
          </c:extLst>
        </c:ser>
        <c:ser>
          <c:idx val="8"/>
          <c:order val="8"/>
          <c:tx>
            <c:strRef>
              <c:f>'2018 - 2026 WHOLE YEAR'!$DG$2</c:f>
              <c:strCache>
                <c:ptCount val="1"/>
                <c:pt idx="0">
                  <c:v>2026^</c:v>
                </c:pt>
              </c:strCache>
            </c:strRef>
          </c:tx>
          <c:spPr>
            <a:ln w="28575" cap="rnd">
              <a:solidFill>
                <a:srgbClr val="00B050"/>
              </a:solidFill>
              <a:round/>
            </a:ln>
            <a:effectLst/>
          </c:spPr>
          <c:marker>
            <c:symbol val="none"/>
          </c:marker>
          <c:val>
            <c:numRef>
              <c:f>'2018 - 2026 WHOLE YEAR'!$DG$3:$DG$26</c:f>
              <c:numCache>
                <c:formatCode>General</c:formatCode>
                <c:ptCount val="24"/>
                <c:pt idx="0">
                  <c:v>249.80758658651686</c:v>
                </c:pt>
                <c:pt idx="1">
                  <c:v>242.96994437100298</c:v>
                </c:pt>
                <c:pt idx="2">
                  <c:v>238.79866760376501</c:v>
                </c:pt>
                <c:pt idx="3">
                  <c:v>237.3165465617133</c:v>
                </c:pt>
                <c:pt idx="4">
                  <c:v>236.66107365919254</c:v>
                </c:pt>
                <c:pt idx="5">
                  <c:v>236.42236694430355</c:v>
                </c:pt>
                <c:pt idx="6">
                  <c:v>236.4889752388799</c:v>
                </c:pt>
                <c:pt idx="7">
                  <c:v>236.57631864856916</c:v>
                </c:pt>
                <c:pt idx="8">
                  <c:v>235.60599046443386</c:v>
                </c:pt>
                <c:pt idx="9">
                  <c:v>229.7704319957879</c:v>
                </c:pt>
                <c:pt idx="10">
                  <c:v>221.16542687182613</c:v>
                </c:pt>
                <c:pt idx="11">
                  <c:v>218.12519668730889</c:v>
                </c:pt>
                <c:pt idx="12">
                  <c:v>218.65375108524276</c:v>
                </c:pt>
                <c:pt idx="13">
                  <c:v>220.20052167202763</c:v>
                </c:pt>
                <c:pt idx="14">
                  <c:v>222.72993813164382</c:v>
                </c:pt>
                <c:pt idx="15">
                  <c:v>226.34422544187828</c:v>
                </c:pt>
                <c:pt idx="16">
                  <c:v>233.19948381829303</c:v>
                </c:pt>
                <c:pt idx="17">
                  <c:v>242.66968025335746</c:v>
                </c:pt>
                <c:pt idx="18">
                  <c:v>249.45087579905521</c:v>
                </c:pt>
                <c:pt idx="19">
                  <c:v>252.90331683993034</c:v>
                </c:pt>
                <c:pt idx="20">
                  <c:v>255.07808742999288</c:v>
                </c:pt>
                <c:pt idx="21">
                  <c:v>255.66813925082783</c:v>
                </c:pt>
                <c:pt idx="22">
                  <c:v>255.4966373168192</c:v>
                </c:pt>
                <c:pt idx="23">
                  <c:v>253.58930642299634</c:v>
                </c:pt>
              </c:numCache>
            </c:numRef>
          </c:val>
          <c:smooth val="0"/>
          <c:extLst>
            <c:ext xmlns:c16="http://schemas.microsoft.com/office/drawing/2014/chart" uri="{C3380CC4-5D6E-409C-BE32-E72D297353CC}">
              <c16:uniqueId val="{00000005-B77D-4A4C-822A-3EE88093DE2B}"/>
            </c:ext>
          </c:extLst>
        </c:ser>
        <c:dLbls>
          <c:showLegendKey val="0"/>
          <c:showVal val="0"/>
          <c:showCatName val="0"/>
          <c:showSerName val="0"/>
          <c:showPercent val="0"/>
          <c:showBubbleSize val="0"/>
        </c:dLbls>
        <c:smooth val="0"/>
        <c:axId val="1300248927"/>
        <c:axId val="1300250847"/>
        <c:extLst>
          <c:ext xmlns:c15="http://schemas.microsoft.com/office/drawing/2012/chart" uri="{02D57815-91ED-43cb-92C2-25804820EDAC}">
            <c15:filteredLineSeries>
              <c15:ser>
                <c:idx val="0"/>
                <c:order val="0"/>
                <c:tx>
                  <c:strRef>
                    <c:extLst>
                      <c:ext uri="{02D57815-91ED-43cb-92C2-25804820EDAC}">
                        <c15:formulaRef>
                          <c15:sqref>'2018 - 2026 WHOLE YEAR'!$CY$2</c15:sqref>
                        </c15:formulaRef>
                      </c:ext>
                    </c:extLst>
                    <c:strCache>
                      <c:ptCount val="1"/>
                      <c:pt idx="0">
                        <c:v>2018</c:v>
                      </c:pt>
                    </c:strCache>
                  </c:strRef>
                </c:tx>
                <c:spPr>
                  <a:ln w="28575" cap="rnd">
                    <a:solidFill>
                      <a:schemeClr val="accent1"/>
                    </a:solidFill>
                    <a:round/>
                  </a:ln>
                  <a:effectLst/>
                </c:spPr>
                <c:marker>
                  <c:symbol val="none"/>
                </c:marker>
                <c:val>
                  <c:numRef>
                    <c:extLst>
                      <c:ext uri="{02D57815-91ED-43cb-92C2-25804820EDAC}">
                        <c15:formulaRef>
                          <c15:sqref>'2018 - 2026 WHOLE YEAR'!$CY$3:$CY$26</c15:sqref>
                        </c15:formulaRef>
                      </c:ext>
                    </c:extLst>
                    <c:numCache>
                      <c:formatCode>General</c:formatCode>
                      <c:ptCount val="24"/>
                      <c:pt idx="0">
                        <c:v>231.27782248986261</c:v>
                      </c:pt>
                      <c:pt idx="1">
                        <c:v>224.76816309508177</c:v>
                      </c:pt>
                      <c:pt idx="2">
                        <c:v>224.6911895755494</c:v>
                      </c:pt>
                      <c:pt idx="3">
                        <c:v>225.18812814219154</c:v>
                      </c:pt>
                      <c:pt idx="4">
                        <c:v>227.36645087479414</c:v>
                      </c:pt>
                      <c:pt idx="5">
                        <c:v>233.59313435205439</c:v>
                      </c:pt>
                      <c:pt idx="6">
                        <c:v>239.88079252575281</c:v>
                      </c:pt>
                      <c:pt idx="7">
                        <c:v>243.67725412739682</c:v>
                      </c:pt>
                      <c:pt idx="8">
                        <c:v>249.46446354493111</c:v>
                      </c:pt>
                      <c:pt idx="9">
                        <c:v>256.74908096821861</c:v>
                      </c:pt>
                      <c:pt idx="10">
                        <c:v>261.92533015479376</c:v>
                      </c:pt>
                      <c:pt idx="11">
                        <c:v>266.03401423041021</c:v>
                      </c:pt>
                      <c:pt idx="12">
                        <c:v>269.07271320410882</c:v>
                      </c:pt>
                      <c:pt idx="13">
                        <c:v>271.59840340054717</c:v>
                      </c:pt>
                      <c:pt idx="14">
                        <c:v>273.39488901643773</c:v>
                      </c:pt>
                      <c:pt idx="15">
                        <c:v>274.67628216821839</c:v>
                      </c:pt>
                      <c:pt idx="16">
                        <c:v>275.82545434164325</c:v>
                      </c:pt>
                      <c:pt idx="17">
                        <c:v>276.17983529315018</c:v>
                      </c:pt>
                      <c:pt idx="18">
                        <c:v>275.62297570273915</c:v>
                      </c:pt>
                      <c:pt idx="19">
                        <c:v>273.12678298301279</c:v>
                      </c:pt>
                      <c:pt idx="20">
                        <c:v>268.83333709095808</c:v>
                      </c:pt>
                      <c:pt idx="21">
                        <c:v>263.58546787232808</c:v>
                      </c:pt>
                      <c:pt idx="22">
                        <c:v>255.4489343936979</c:v>
                      </c:pt>
                      <c:pt idx="23">
                        <c:v>242.35234513452016</c:v>
                      </c:pt>
                    </c:numCache>
                  </c:numRef>
                </c:val>
                <c:smooth val="0"/>
                <c:extLst>
                  <c:ext xmlns:c16="http://schemas.microsoft.com/office/drawing/2014/chart" uri="{C3380CC4-5D6E-409C-BE32-E72D297353CC}">
                    <c16:uniqueId val="{00000006-B77D-4A4C-822A-3EE88093DE2B}"/>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'2018 - 2026 WHOLE YEAR'!$CZ$2</c15:sqref>
                        </c15:formulaRef>
                      </c:ext>
                    </c:extLst>
                    <c:strCache>
                      <c:ptCount val="1"/>
                      <c:pt idx="0">
                        <c:v>2019</c:v>
                      </c:pt>
                    </c:strCache>
                  </c:strRef>
                </c:tx>
                <c:spPr>
                  <a:ln w="28575" cap="rnd">
                    <a:solidFill>
                      <a:srgbClr val="FFC000"/>
                    </a:solidFill>
                    <a:round/>
                  </a:ln>
                  <a:effectLst/>
                </c:spPr>
                <c:marker>
                  <c:symbol val="none"/>
                </c:marker>
                <c:val>
                  <c:numRef>
                    <c:extLst xmlns:c15="http://schemas.microsoft.com/office/drawing/2012/chart">
                      <c:ext xmlns:c15="http://schemas.microsoft.com/office/drawing/2012/chart" uri="{02D57815-91ED-43cb-92C2-25804820EDAC}">
                        <c15:formulaRef>
                          <c15:sqref>'2018 - 2026 WHOLE YEAR'!$CZ$3:$CZ$26</c15:sqref>
                        </c15:formulaRef>
                      </c:ext>
                    </c:extLst>
                    <c:numCache>
                      <c:formatCode>General</c:formatCode>
                      <c:ptCount val="24"/>
                      <c:pt idx="0">
                        <c:v>233.90181311369844</c:v>
                      </c:pt>
                      <c:pt idx="1">
                        <c:v>226.75976013278674</c:v>
                      </c:pt>
                      <c:pt idx="2">
                        <c:v>226.37540167280207</c:v>
                      </c:pt>
                      <c:pt idx="3">
                        <c:v>226.65365438219155</c:v>
                      </c:pt>
                      <c:pt idx="4">
                        <c:v>229.51623481835594</c:v>
                      </c:pt>
                      <c:pt idx="5">
                        <c:v>236.11808618821883</c:v>
                      </c:pt>
                      <c:pt idx="6">
                        <c:v>242.60795913506792</c:v>
                      </c:pt>
                      <c:pt idx="7">
                        <c:v>246.21765541095863</c:v>
                      </c:pt>
                      <c:pt idx="8">
                        <c:v>251.27387317698594</c:v>
                      </c:pt>
                      <c:pt idx="9">
                        <c:v>257.51446046328721</c:v>
                      </c:pt>
                      <c:pt idx="10">
                        <c:v>263.22063439534202</c:v>
                      </c:pt>
                      <c:pt idx="11">
                        <c:v>267.4936804542462</c:v>
                      </c:pt>
                      <c:pt idx="12">
                        <c:v>271.2721182109583</c:v>
                      </c:pt>
                      <c:pt idx="13">
                        <c:v>273.78813944520505</c:v>
                      </c:pt>
                      <c:pt idx="14">
                        <c:v>275.71318601753387</c:v>
                      </c:pt>
                      <c:pt idx="15">
                        <c:v>276.69022159123222</c:v>
                      </c:pt>
                      <c:pt idx="16">
                        <c:v>277.6673784868488</c:v>
                      </c:pt>
                      <c:pt idx="17">
                        <c:v>278.10998683397196</c:v>
                      </c:pt>
                      <c:pt idx="18">
                        <c:v>277.54584749232833</c:v>
                      </c:pt>
                      <c:pt idx="19">
                        <c:v>274.95387788767084</c:v>
                      </c:pt>
                      <c:pt idx="20">
                        <c:v>270.49192326383513</c:v>
                      </c:pt>
                      <c:pt idx="21">
                        <c:v>264.74714659315009</c:v>
                      </c:pt>
                      <c:pt idx="22">
                        <c:v>257.27992801260228</c:v>
                      </c:pt>
                      <c:pt idx="23">
                        <c:v>244.00336632821876</c:v>
                      </c:pt>
                    </c:numCache>
                  </c:numRef>
                </c:val>
                <c:smooth val="0"/>
                <c:extLst xmlns:c15="http://schemas.microsoft.com/office/drawing/2012/chart">
                  <c:ext xmlns:c16="http://schemas.microsoft.com/office/drawing/2014/chart" uri="{C3380CC4-5D6E-409C-BE32-E72D297353CC}">
                    <c16:uniqueId val="{00000007-B77D-4A4C-822A-3EE88093DE2B}"/>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'2018 - 2026 WHOLE YEAR'!$DA$2</c15:sqref>
                        </c15:formulaRef>
                      </c:ext>
                    </c:extLst>
                    <c:strCache>
                      <c:ptCount val="1"/>
                      <c:pt idx="0">
                        <c:v>2020</c:v>
                      </c:pt>
                    </c:strCache>
                  </c:strRef>
                </c:tx>
                <c:spPr>
                  <a:ln w="28575" cap="rnd">
                    <a:solidFill>
                      <a:schemeClr val="accent2"/>
                    </a:solidFill>
                    <a:round/>
                  </a:ln>
                  <a:effectLst/>
                </c:spPr>
                <c:marker>
                  <c:symbol val="none"/>
                </c:marker>
                <c:val>
                  <c:numRef>
                    <c:extLst xmlns:c15="http://schemas.microsoft.com/office/drawing/2012/chart">
                      <c:ext xmlns:c15="http://schemas.microsoft.com/office/drawing/2012/chart" uri="{02D57815-91ED-43cb-92C2-25804820EDAC}">
                        <c15:formulaRef>
                          <c15:sqref>'2018 - 2026 WHOLE YEAR'!$DA$3:$DA$26</c15:sqref>
                        </c15:formulaRef>
                      </c:ext>
                    </c:extLst>
                    <c:numCache>
                      <c:formatCode>General</c:formatCode>
                      <c:ptCount val="24"/>
                      <c:pt idx="0">
                        <c:v>223.85011442950798</c:v>
                      </c:pt>
                      <c:pt idx="1">
                        <c:v>216.44267423051753</c:v>
                      </c:pt>
                      <c:pt idx="2">
                        <c:v>214.60576020219162</c:v>
                      </c:pt>
                      <c:pt idx="3">
                        <c:v>214.36760370928926</c:v>
                      </c:pt>
                      <c:pt idx="4">
                        <c:v>216.54484538825113</c:v>
                      </c:pt>
                      <c:pt idx="5">
                        <c:v>221.59920011338758</c:v>
                      </c:pt>
                      <c:pt idx="6">
                        <c:v>228.49467560382493</c:v>
                      </c:pt>
                      <c:pt idx="7">
                        <c:v>232.96292027021821</c:v>
                      </c:pt>
                      <c:pt idx="8">
                        <c:v>238.23605957103786</c:v>
                      </c:pt>
                      <c:pt idx="9">
                        <c:v>244.06260388797756</c:v>
                      </c:pt>
                      <c:pt idx="10">
                        <c:v>249.919058630054</c:v>
                      </c:pt>
                      <c:pt idx="11">
                        <c:v>255.58839537923433</c:v>
                      </c:pt>
                      <c:pt idx="12">
                        <c:v>259.72391044972647</c:v>
                      </c:pt>
                      <c:pt idx="13">
                        <c:v>262.41441770683002</c:v>
                      </c:pt>
                      <c:pt idx="14">
                        <c:v>264.49282118442568</c:v>
                      </c:pt>
                      <c:pt idx="15">
                        <c:v>266.10959782486287</c:v>
                      </c:pt>
                      <c:pt idx="16">
                        <c:v>267.11196928032729</c:v>
                      </c:pt>
                      <c:pt idx="17">
                        <c:v>267.4718172554638</c:v>
                      </c:pt>
                      <c:pt idx="18">
                        <c:v>267.40835529262239</c:v>
                      </c:pt>
                      <c:pt idx="19">
                        <c:v>265.09359769289563</c:v>
                      </c:pt>
                      <c:pt idx="20">
                        <c:v>261.42433672349665</c:v>
                      </c:pt>
                      <c:pt idx="21">
                        <c:v>255.64778826857867</c:v>
                      </c:pt>
                      <c:pt idx="22">
                        <c:v>247.50641109262241</c:v>
                      </c:pt>
                      <c:pt idx="23">
                        <c:v>233.38156678196697</c:v>
                      </c:pt>
                    </c:numCache>
                  </c:numRef>
                </c:val>
                <c:smooth val="0"/>
                <c:extLst xmlns:c15="http://schemas.microsoft.com/office/drawing/2012/chart">
                  <c:ext xmlns:c16="http://schemas.microsoft.com/office/drawing/2014/chart" uri="{C3380CC4-5D6E-409C-BE32-E72D297353CC}">
                    <c16:uniqueId val="{00000008-B77D-4A4C-822A-3EE88093DE2B}"/>
                  </c:ext>
                </c:extLst>
              </c15:ser>
            </c15:filteredLineSeries>
          </c:ext>
        </c:extLst>
      </c:lineChart>
      <c:catAx>
        <c:axId val="1300248927"/>
        <c:scaling>
          <c:orientation val="minMax"/>
        </c:scaling>
        <c:delete val="0"/>
        <c:axPos val="b"/>
        <c:title>
          <c:tx>
            <c:rich>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r>
                  <a:rPr lang="en-US"/>
                  <a:t>Hour</a:t>
                </a:r>
              </a:p>
            </c:rich>
          </c:tx>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1300250847"/>
        <c:crosses val="autoZero"/>
        <c:auto val="1"/>
        <c:lblAlgn val="ctr"/>
        <c:lblOffset val="100"/>
        <c:noMultiLvlLbl val="0"/>
      </c:catAx>
      <c:valAx>
        <c:axId val="1300250847"/>
        <c:scaling>
          <c:orientation val="minMax"/>
          <c:min val="185"/>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r>
                  <a:rPr lang="en-US"/>
                  <a:t>Inertia (GW*s)</a:t>
                </a:r>
              </a:p>
            </c:rich>
          </c:tx>
          <c:overlay val="0"/>
          <c:spPr>
            <a:noFill/>
            <a:ln>
              <a:noFill/>
            </a:ln>
            <a:effectLst/>
          </c:spPr>
          <c:txPr>
            <a:bodyPr rot="-54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1300248927"/>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5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modernComment_7FFFED49_7EDD3AC.xml><?xml version="1.0" encoding="utf-8"?>
<p188:cmLst xmlns:a="http://schemas.openxmlformats.org/drawingml/2006/main" xmlns:r="http://schemas.openxmlformats.org/officeDocument/2006/relationships" xmlns:p188="http://schemas.microsoft.com/office/powerpoint/2018/8/main">
  <p188:cm id="{B3F47317-180F-4B5E-8DB9-31CA693E17EB}" authorId="{3CF8B2DB-4422-FE44-E6A0-E9F6A7BD7D19}" status="resolved" created="2026-07-20T18:46:36.614" complete="100000">
    <pc:sldMkLst xmlns:pc="http://schemas.microsoft.com/office/powerpoint/2013/main/command">
      <pc:docMk/>
      <pc:sldMk cId="1229480715" sldId="2147478845"/>
    </pc:sldMkLst>
    <p188:txBody>
      <a:bodyPr/>
      <a:lstStyle/>
      <a:p>
        <a:r>
          <a:rPr lang="en-US"/>
          <a:t>[@Cantu, Jorge]  can you make sure these next few slides are updated. </a:t>
        </a:r>
      </a:p>
    </p188:txBody>
    <p188:extLst>
      <p:ext xmlns:p="http://schemas.openxmlformats.org/presentationml/2006/main" uri="{57CB4572-C831-44C2-8A1C-0ADB6CCDFE69}">
        <p223:reactions xmlns:p223="http://schemas.microsoft.com/office/powerpoint/2022/03/main">
          <p223:rxn type="👍">
            <p223:instance time="2026-07-21T14:54:11.324" authorId="{F63F5A8C-B2CD-BD7A-22B7-FE742A8F204A}"/>
          </p223:rxn>
        </p223:reactions>
      </p:ext>
    </p188:extLst>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7FDB3F-5E17-4F6C-81AE-D2F7375F35EF}" type="datetimeFigureOut">
              <a:rPr lang="en-US" smtClean="0"/>
              <a:t>8/4/2026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0A8244-0881-4609-B212-F57308157124}" type="slidenum">
              <a:rPr lang="en-US" smtClean="0"/>
              <a:t>‹#›</a:t>
            </a:fld>
            <a:endParaRPr lang="en-US"/>
          </a:p>
        </p:txBody>
      </p:sp>
    </p:spTree>
    <p:extLst>
      <p:ext uri="{BB962C8B-B14F-4D97-AF65-F5344CB8AC3E}">
        <p14:creationId xmlns:p14="http://schemas.microsoft.com/office/powerpoint/2010/main" val="15529066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94BC6D-B4C2-499C-B968-7B53BF050EFF}" type="slidenum">
              <a:rPr lang="en-US" smtClean="0"/>
              <a:t>4</a:t>
            </a:fld>
            <a:endParaRPr lang="en-US"/>
          </a:p>
        </p:txBody>
      </p:sp>
    </p:spTree>
    <p:extLst>
      <p:ext uri="{BB962C8B-B14F-4D97-AF65-F5344CB8AC3E}">
        <p14:creationId xmlns:p14="http://schemas.microsoft.com/office/powerpoint/2010/main" val="2590112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4.svg"/><Relationship Id="rId1" Type="http://schemas.openxmlformats.org/officeDocument/2006/relationships/slideMaster" Target="../slideMasters/slideMaster3.xml"/><Relationship Id="rId6" Type="http://schemas.openxmlformats.org/officeDocument/2006/relationships/image" Target="../media/image8.svg"/><Relationship Id="rId5" Type="http://schemas.openxmlformats.org/officeDocument/2006/relationships/image" Target="../media/image11.svg"/><Relationship Id="rId4" Type="http://schemas.openxmlformats.org/officeDocument/2006/relationships/image" Target="../media/image6.sv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sv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183839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4,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792259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4,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1536987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4,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924672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August 4, 2026</a:t>
            </a:fld>
            <a:endParaRPr lang="en-US"/>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40528385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August 4, 2026</a:t>
            </a:fld>
            <a:endParaRPr lang="en-US"/>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0371337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August 4, 2026</a:t>
            </a:fld>
            <a:endParaRPr lang="en-US"/>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3388710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August 4,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7088183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4, 2026</a:t>
            </a:fld>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9885556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4,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5537952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August 4, 2026</a:t>
            </a:fld>
            <a:endParaRPr lang="en-US"/>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8916572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August 4, 2026</a:t>
            </a:fld>
            <a:endParaRPr lang="en-US"/>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42186787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August 4, 2026</a:t>
            </a:fld>
            <a:endParaRPr lang="en-US"/>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601793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August 4, 2026</a:t>
            </a:fld>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5224086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4,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6814545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4,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40079171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4,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9114666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4,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13780894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August 4,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144268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4, 2026</a:t>
            </a:fld>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406186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4,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580090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August 4, 2026</a:t>
            </a:fld>
            <a:endParaRPr lang="en-US"/>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606710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August 4, 2026</a:t>
            </a:fld>
            <a:endParaRPr lang="en-US"/>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402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August 4, 2026</a:t>
            </a:fld>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474318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4,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2607769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image" Target="../media/image3.svg"/><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9.sv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3003363236"/>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August 4, 2026</a:t>
            </a:fld>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p:nvPicPr>
        <p:blipFill>
          <a:blip>
            <a:extLst>
              <a:ext uri="{96DAC541-7B7A-43D3-8B79-37D633B846F1}">
                <asvg:svgBlip xmlns:asvg="http://schemas.microsoft.com/office/drawing/2016/SVG/main" r:embed="rId15"/>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11667440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90" r:id="rId12"/>
    <p:sldLayoutId id="2147483692" r:id="rId13"/>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August 4, 2026</a:t>
            </a:fld>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2758792910"/>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s://interchange.puc.texas.gov/search/documents/?controlNumber=55845&amp;itemNumber=46" TargetMode="External"/><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3.xml"/><Relationship Id="rId4" Type="http://schemas.openxmlformats.org/officeDocument/2006/relationships/hyperlink" Target="https://www.ercot.com/files/docs/2022/05/24/11.%20ERCOT%20Reports.zip"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microsoft.com/office/2018/10/relationships/comments" Target="../comments/modernComment_7FFFED49_7EDD3AC.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hyperlink" Target="https://www.ercot.com/calendar/07272026-WMWG-Meeting-_-Webex" TargetMode="External"/><Relationship Id="rId3" Type="http://schemas.openxmlformats.org/officeDocument/2006/relationships/hyperlink" Target="https://www.ercot.com/calendar/06012026-Board-of-Directors-Meeting" TargetMode="External"/><Relationship Id="rId7" Type="http://schemas.openxmlformats.org/officeDocument/2006/relationships/hyperlink" Target="https://www.ercot.com/calendar/07092026-ROS-Meeting-_-Webex" TargetMode="External"/><Relationship Id="rId2" Type="http://schemas.openxmlformats.org/officeDocument/2006/relationships/hyperlink" Target="https://www.ercot.com/calendar/05192026-TAC-Meeting" TargetMode="External"/><Relationship Id="rId1" Type="http://schemas.openxmlformats.org/officeDocument/2006/relationships/slideLayout" Target="../slideLayouts/slideLayout6.xml"/><Relationship Id="rId6" Type="http://schemas.openxmlformats.org/officeDocument/2006/relationships/hyperlink" Target="https://www.ercot.com/calendar/07082026-WMS-Meeting-_-Webex" TargetMode="External"/><Relationship Id="rId5" Type="http://schemas.openxmlformats.org/officeDocument/2006/relationships/hyperlink" Target="https://www.ercot.com/calendar/06292026-WMWG-Meeting-_-Webex" TargetMode="External"/><Relationship Id="rId10" Type="http://schemas.openxmlformats.org/officeDocument/2006/relationships/hyperlink" Target="https://www.ercot.com/calendar/07292026-TAC-Meeting" TargetMode="External"/><Relationship Id="rId4" Type="http://schemas.openxmlformats.org/officeDocument/2006/relationships/hyperlink" Target="https://www.ercot.com/calendar/06172026-PDCWG-Meeting-_-Webex" TargetMode="External"/><Relationship Id="rId9" Type="http://schemas.openxmlformats.org/officeDocument/2006/relationships/hyperlink" Target="https://www.ercot.com/calendar/07282026-OWG-Meeting-_-Webex"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ercot.com/services/comm/mkt_notices/M-C072726-01"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4C9626F-7CC4-69F1-5A98-93811E01E1B4}"/>
              </a:ext>
            </a:extLst>
          </p:cNvPr>
          <p:cNvSpPr>
            <a:spLocks noGrp="1"/>
          </p:cNvSpPr>
          <p:nvPr>
            <p:ph type="ctrTitle"/>
          </p:nvPr>
        </p:nvSpPr>
        <p:spPr/>
        <p:txBody>
          <a:bodyPr/>
          <a:lstStyle/>
          <a:p>
            <a:r>
              <a:rPr lang="en-US" dirty="0"/>
              <a:t>2027 Ancillary Service Methodology Discussion</a:t>
            </a:r>
            <a:br>
              <a:rPr lang="en-US" dirty="0"/>
            </a:br>
            <a:br>
              <a:rPr lang="en-US" dirty="0"/>
            </a:br>
            <a:br>
              <a:rPr lang="en-US" sz="1800" dirty="0"/>
            </a:br>
            <a:r>
              <a:rPr lang="en-US" sz="1800" b="0" dirty="0"/>
              <a:t>Luis Hinojosa</a:t>
            </a:r>
            <a:br>
              <a:rPr lang="en-US" sz="1800" b="0" dirty="0"/>
            </a:br>
            <a:r>
              <a:rPr lang="en-US" sz="1800" b="0" dirty="0"/>
              <a:t>Manager, Ancillary Services &amp; Operations Analytics</a:t>
            </a:r>
            <a:br>
              <a:rPr lang="en-US" sz="1800" b="0" dirty="0"/>
            </a:br>
            <a:br>
              <a:rPr lang="en-US" sz="1800" b="0" dirty="0"/>
            </a:br>
            <a:r>
              <a:rPr lang="en-US" sz="1600" b="0" dirty="0"/>
              <a:t>ROS</a:t>
            </a:r>
            <a:br>
              <a:rPr lang="en-US" sz="1800" b="0" dirty="0"/>
            </a:br>
            <a:br>
              <a:rPr lang="en-US" sz="1800" b="0" dirty="0"/>
            </a:br>
            <a:r>
              <a:rPr lang="en-US" sz="1600" b="0" dirty="0"/>
              <a:t>August 06, 2026</a:t>
            </a:r>
            <a:endParaRPr lang="en-US" b="0" dirty="0"/>
          </a:p>
        </p:txBody>
      </p:sp>
      <p:sp>
        <p:nvSpPr>
          <p:cNvPr id="9" name="Text Placeholder 8">
            <a:extLst>
              <a:ext uri="{FF2B5EF4-FFF2-40B4-BE49-F238E27FC236}">
                <a16:creationId xmlns:a16="http://schemas.microsoft.com/office/drawing/2014/main" id="{B804D957-A452-4317-8F66-5752C4E753F4}"/>
              </a:ext>
            </a:extLst>
          </p:cNvPr>
          <p:cNvSpPr>
            <a:spLocks noGrp="1"/>
          </p:cNvSpPr>
          <p:nvPr>
            <p:ph type="body" sz="quarter" idx="15"/>
          </p:nvPr>
        </p:nvSpPr>
        <p:spPr>
          <a:xfrm flipH="1">
            <a:off x="6427363" y="3355041"/>
            <a:ext cx="5201214" cy="3156596"/>
          </a:xfrm>
        </p:spPr>
        <p:txBody>
          <a:bodyPr/>
          <a:lstStyle/>
          <a:p>
            <a:r>
              <a:rPr lang="en-US" dirty="0"/>
              <a:t>Key Takeaways</a:t>
            </a:r>
          </a:p>
          <a:p>
            <a:pPr marL="285750" indent="-285750">
              <a:buFont typeface="Arial" panose="020B0604020202020204" pitchFamily="34" charset="0"/>
              <a:buChar char="•"/>
            </a:pPr>
            <a:r>
              <a:rPr lang="en-US" b="0" dirty="0"/>
              <a:t>ERCOT is not proposing any changes to the methodology for Regulation and RRS aside from the annual data update. </a:t>
            </a:r>
          </a:p>
          <a:p>
            <a:pPr marL="285750" indent="-285750">
              <a:buFont typeface="Arial" panose="020B0604020202020204" pitchFamily="34" charset="0"/>
              <a:buChar char="•"/>
            </a:pPr>
            <a:r>
              <a:rPr lang="en-US" b="0" dirty="0"/>
              <a:t>Interested Stakeholders are requested to provide any feedback on the AS Methodology.</a:t>
            </a:r>
          </a:p>
          <a:p>
            <a:pPr marL="285750" indent="-285750">
              <a:buFont typeface="Arial" panose="020B0604020202020204" pitchFamily="34" charset="0"/>
              <a:buChar char="•"/>
            </a:pPr>
            <a:endParaRPr lang="en-US" b="0" dirty="0"/>
          </a:p>
        </p:txBody>
      </p:sp>
      <p:sp>
        <p:nvSpPr>
          <p:cNvPr id="10" name="Content Placeholder 9">
            <a:extLst>
              <a:ext uri="{FF2B5EF4-FFF2-40B4-BE49-F238E27FC236}">
                <a16:creationId xmlns:a16="http://schemas.microsoft.com/office/drawing/2014/main" id="{F249EFCD-5BAF-DD72-E75C-1BA68B2EC905}"/>
              </a:ext>
            </a:extLst>
          </p:cNvPr>
          <p:cNvSpPr>
            <a:spLocks noGrp="1"/>
          </p:cNvSpPr>
          <p:nvPr>
            <p:ph sz="quarter" idx="16"/>
          </p:nvPr>
        </p:nvSpPr>
        <p:spPr/>
        <p:txBody>
          <a:bodyPr/>
          <a:lstStyle/>
          <a:p>
            <a:r>
              <a:rPr lang="en-US" dirty="0"/>
              <a:t>Purpose</a:t>
            </a:r>
          </a:p>
          <a:p>
            <a:pPr marL="285750" indent="-285750">
              <a:buFont typeface="Arial" panose="020B0604020202020204" pitchFamily="34" charset="0"/>
              <a:buChar char="•"/>
            </a:pPr>
            <a:r>
              <a:rPr lang="en-US" b="0" dirty="0"/>
              <a:t>Provide proposed methodology to determine Ancillary Service (AS) quantities for 2027.</a:t>
            </a:r>
          </a:p>
          <a:p>
            <a:pPr marL="285750" indent="-285750">
              <a:buFont typeface="Arial" panose="020B0604020202020204" pitchFamily="34" charset="0"/>
              <a:buChar char="•"/>
            </a:pPr>
            <a:r>
              <a:rPr lang="en-US" b="0" dirty="0"/>
              <a:t>ERCOT is seeking endorsement on ERCOT’s proposed methodology for computing minimum AS quantities for 2027.</a:t>
            </a:r>
          </a:p>
          <a:p>
            <a:pPr marL="285750" indent="-285750">
              <a:buFont typeface="Arial" panose="020B0604020202020204" pitchFamily="34" charset="0"/>
              <a:buChar char="•"/>
            </a:pPr>
            <a:endParaRPr lang="en-US" b="0" dirty="0"/>
          </a:p>
        </p:txBody>
      </p:sp>
    </p:spTree>
    <p:extLst>
      <p:ext uri="{BB962C8B-B14F-4D97-AF65-F5344CB8AC3E}">
        <p14:creationId xmlns:p14="http://schemas.microsoft.com/office/powerpoint/2010/main" val="7067192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EB834-1815-984D-70DE-E494AD713CB8}"/>
              </a:ext>
            </a:extLst>
          </p:cNvPr>
          <p:cNvSpPr>
            <a:spLocks noGrp="1"/>
          </p:cNvSpPr>
          <p:nvPr>
            <p:ph type="title"/>
          </p:nvPr>
        </p:nvSpPr>
        <p:spPr/>
        <p:txBody>
          <a:bodyPr/>
          <a:lstStyle/>
          <a:p>
            <a:r>
              <a:rPr lang="en-US" dirty="0"/>
              <a:t>Parameters in Probabilistic Framework</a:t>
            </a:r>
            <a:endParaRPr lang="en-US" dirty="0">
              <a:solidFill>
                <a:srgbClr val="FF0000"/>
              </a:solidFill>
            </a:endParaRPr>
          </a:p>
        </p:txBody>
      </p:sp>
      <p:sp>
        <p:nvSpPr>
          <p:cNvPr id="5" name="Slide Number Placeholder 4">
            <a:extLst>
              <a:ext uri="{FF2B5EF4-FFF2-40B4-BE49-F238E27FC236}">
                <a16:creationId xmlns:a16="http://schemas.microsoft.com/office/drawing/2014/main" id="{5162749B-BAB6-A0B7-0C66-CF15F3FCEFAA}"/>
              </a:ext>
            </a:extLst>
          </p:cNvPr>
          <p:cNvSpPr>
            <a:spLocks noGrp="1"/>
          </p:cNvSpPr>
          <p:nvPr>
            <p:ph type="sldNum" sz="quarter" idx="12"/>
          </p:nvPr>
        </p:nvSpPr>
        <p:spPr/>
        <p:txBody>
          <a:bodyPr/>
          <a:lstStyle/>
          <a:p>
            <a:fld id="{BCDE79FB-97BA-492B-8D57-F1373F9ADA95}" type="slidenum">
              <a:rPr lang="en-US" smtClean="0"/>
              <a:t>10</a:t>
            </a:fld>
            <a:endParaRPr lang="en-US"/>
          </a:p>
        </p:txBody>
      </p:sp>
      <p:graphicFrame>
        <p:nvGraphicFramePr>
          <p:cNvPr id="7" name="Content Placeholder 4">
            <a:extLst>
              <a:ext uri="{FF2B5EF4-FFF2-40B4-BE49-F238E27FC236}">
                <a16:creationId xmlns:a16="http://schemas.microsoft.com/office/drawing/2014/main" id="{546DFE3B-1D5E-9A91-B969-A73F8FE9F470}"/>
              </a:ext>
            </a:extLst>
          </p:cNvPr>
          <p:cNvGraphicFramePr>
            <a:graphicFrameLocks/>
          </p:cNvGraphicFramePr>
          <p:nvPr>
            <p:extLst>
              <p:ext uri="{D42A27DB-BD31-4B8C-83A1-F6EECF244321}">
                <p14:modId xmlns:p14="http://schemas.microsoft.com/office/powerpoint/2010/main" val="2406346057"/>
              </p:ext>
            </p:extLst>
          </p:nvPr>
        </p:nvGraphicFramePr>
        <p:xfrm>
          <a:off x="448865" y="1046012"/>
          <a:ext cx="11294269" cy="5706324"/>
        </p:xfrm>
        <a:graphic>
          <a:graphicData uri="http://schemas.openxmlformats.org/drawingml/2006/table">
            <a:tbl>
              <a:tblPr firstRow="1" bandRow="1">
                <a:tableStyleId>{5C22544A-7EE6-4342-B048-85BDC9FD1C3A}</a:tableStyleId>
              </a:tblPr>
              <a:tblGrid>
                <a:gridCol w="2096784">
                  <a:extLst>
                    <a:ext uri="{9D8B030D-6E8A-4147-A177-3AD203B41FA5}">
                      <a16:colId xmlns:a16="http://schemas.microsoft.com/office/drawing/2014/main" val="3315623357"/>
                    </a:ext>
                  </a:extLst>
                </a:gridCol>
                <a:gridCol w="2846358">
                  <a:extLst>
                    <a:ext uri="{9D8B030D-6E8A-4147-A177-3AD203B41FA5}">
                      <a16:colId xmlns:a16="http://schemas.microsoft.com/office/drawing/2014/main" val="19605525"/>
                    </a:ext>
                  </a:extLst>
                </a:gridCol>
                <a:gridCol w="6351127">
                  <a:extLst>
                    <a:ext uri="{9D8B030D-6E8A-4147-A177-3AD203B41FA5}">
                      <a16:colId xmlns:a16="http://schemas.microsoft.com/office/drawing/2014/main" val="810788229"/>
                    </a:ext>
                  </a:extLst>
                </a:gridCol>
              </a:tblGrid>
              <a:tr h="646644">
                <a:tc>
                  <a:txBody>
                    <a:bodyPr/>
                    <a:lstStyle/>
                    <a:p>
                      <a:pPr algn="ctr"/>
                      <a:r>
                        <a:rPr lang="en-US" sz="1200" cap="small" baseline="0" dirty="0"/>
                        <a:t>Issue</a:t>
                      </a:r>
                    </a:p>
                  </a:txBody>
                  <a:tcPr anchor="ctr"/>
                </a:tc>
                <a:tc>
                  <a:txBody>
                    <a:bodyPr/>
                    <a:lstStyle/>
                    <a:p>
                      <a:pPr algn="ctr"/>
                      <a:r>
                        <a:rPr lang="en-US" sz="1200" cap="small" baseline="0" dirty="0"/>
                        <a:t>ERCOT’s Recommendation</a:t>
                      </a:r>
                    </a:p>
                  </a:txBody>
                  <a:tcPr anchor="ctr"/>
                </a:tc>
                <a:tc>
                  <a:txBody>
                    <a:bodyPr/>
                    <a:lstStyle/>
                    <a:p>
                      <a:pPr algn="ctr"/>
                      <a:r>
                        <a:rPr lang="en-US" sz="1200" cap="small" baseline="0"/>
                        <a:t>ERCOT’s Perspective</a:t>
                      </a:r>
                    </a:p>
                  </a:txBody>
                  <a:tcPr anchor="ctr"/>
                </a:tc>
                <a:extLst>
                  <a:ext uri="{0D108BD9-81ED-4DB2-BD59-A6C34878D82A}">
                    <a16:rowId xmlns:a16="http://schemas.microsoft.com/office/drawing/2014/main" val="2727608572"/>
                  </a:ext>
                </a:extLst>
              </a:tr>
              <a:tr h="1038853">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How far ahead to look at forecast error and forced outages of conventional resources? </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dirty="0"/>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Parameter X (in hours)</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1" kern="1200" dirty="0">
                          <a:solidFill>
                            <a:schemeClr val="dk1"/>
                          </a:solidFill>
                          <a:latin typeface="+mn-lt"/>
                          <a:ea typeface="+mn-ea"/>
                          <a:cs typeface="+mn-cs"/>
                        </a:rPr>
                        <a:t>6 Hours</a:t>
                      </a:r>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dirty="0">
                          <a:solidFill>
                            <a:schemeClr val="dk1"/>
                          </a:solidFill>
                          <a:latin typeface="+mn-lt"/>
                          <a:ea typeface="+mn-ea"/>
                          <a:cs typeface="+mn-cs"/>
                        </a:rPr>
                        <a:t>ERCOT’s recommendation of 6 hours is informed by policy guidance from Summer 2021 </a:t>
                      </a:r>
                      <a:r>
                        <a:rPr lang="en-US" sz="1100" dirty="0"/>
                        <a:t>to operate to a higher reliability threshold (i.e. operate the system more conservatively with limited RUCs) and is based on</a:t>
                      </a:r>
                      <a:r>
                        <a:rPr lang="en-US" sz="1100" kern="1200" dirty="0">
                          <a:solidFill>
                            <a:schemeClr val="dk1"/>
                          </a:solidFill>
                          <a:latin typeface="+mn-lt"/>
                          <a:ea typeface="+mn-ea"/>
                          <a:cs typeface="+mn-cs"/>
                        </a:rPr>
                        <a:t> historic availability of offline resources during RUC timeframe</a:t>
                      </a:r>
                      <a:r>
                        <a:rPr lang="en-US" sz="1100" dirty="0"/>
                        <a:t>. </a:t>
                      </a:r>
                      <a:endParaRPr lang="en-US" sz="1100" kern="1200" dirty="0">
                        <a:solidFill>
                          <a:schemeClr val="dk1"/>
                        </a:solidFill>
                        <a:latin typeface="+mn-lt"/>
                        <a:ea typeface="+mn-ea"/>
                        <a:cs typeface="+mn-cs"/>
                      </a:endParaRPr>
                    </a:p>
                  </a:txBody>
                  <a:tcPr/>
                </a:tc>
                <a:extLst>
                  <a:ext uri="{0D108BD9-81ED-4DB2-BD59-A6C34878D82A}">
                    <a16:rowId xmlns:a16="http://schemas.microsoft.com/office/drawing/2014/main" val="2272119870"/>
                  </a:ext>
                </a:extLst>
              </a:tr>
              <a:tr h="1038853">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dirty="0">
                          <a:solidFill>
                            <a:schemeClr val="dk1"/>
                          </a:solidFill>
                          <a:latin typeface="+mn-lt"/>
                          <a:ea typeface="+mn-ea"/>
                          <a:cs typeface="+mn-cs"/>
                        </a:rPr>
                        <a:t>What is the level of risk ERCOT should try to avoid by procuring AS to cover forecast error?</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dirty="0"/>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Parameter ZZ (in MW)</a:t>
                      </a:r>
                    </a:p>
                  </a:txBody>
                  <a:tcPr anchor="ctr"/>
                </a:tc>
                <a:tc>
                  <a:txBody>
                    <a:bodyPr/>
                    <a:lstStyle/>
                    <a:p>
                      <a:pPr marL="0" indent="0" algn="ctr">
                        <a:buFont typeface="Arial" panose="020B0604020202020204" pitchFamily="34" charset="0"/>
                        <a:buNone/>
                      </a:pPr>
                      <a:r>
                        <a:rPr lang="en-US" sz="1100" b="1" dirty="0"/>
                        <a:t>3,000 i.e. Watch</a:t>
                      </a:r>
                    </a:p>
                  </a:txBody>
                  <a:tcPr anchor="ctr"/>
                </a:tc>
                <a:tc>
                  <a:txBody>
                    <a:bodyPr/>
                    <a:lstStyle/>
                    <a:p>
                      <a:pPr marL="0" indent="0">
                        <a:buFont typeface="Arial" panose="020B0604020202020204" pitchFamily="34" charset="0"/>
                        <a:buNone/>
                      </a:pPr>
                      <a:r>
                        <a:rPr lang="en-US" sz="1100" dirty="0"/>
                        <a:t>ERCOT has noticed minimal difference in outcomes between ZZ = 3,000, 2,500 and 1,500 MW since quantities for most hours are a function of the amount of Reg Up plus RRS that these reserves have to replace. </a:t>
                      </a:r>
                    </a:p>
                  </a:txBody>
                  <a:tcPr/>
                </a:tc>
                <a:extLst>
                  <a:ext uri="{0D108BD9-81ED-4DB2-BD59-A6C34878D82A}">
                    <a16:rowId xmlns:a16="http://schemas.microsoft.com/office/drawing/2014/main" val="634390955"/>
                  </a:ext>
                </a:extLst>
              </a:tr>
              <a:tr h="1038853">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What level of minimum reserves (</a:t>
                      </a:r>
                      <a:r>
                        <a:rPr lang="en-US" sz="1100" i="1" dirty="0" err="1"/>
                        <a:t>Reg+RRS</a:t>
                      </a:r>
                      <a:r>
                        <a:rPr lang="en-US" sz="1100" i="1" dirty="0"/>
                        <a:t>) should be maintained?</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i="1" dirty="0"/>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Parameter YY (in %)</a:t>
                      </a:r>
                    </a:p>
                  </a:txBody>
                  <a:tcPr anchor="ctr"/>
                </a:tc>
                <a:tc>
                  <a:txBody>
                    <a:bodyPr/>
                    <a:lstStyle/>
                    <a:p>
                      <a:pPr marL="0" indent="0" algn="ctr">
                        <a:buFont typeface="Arial" panose="020B0604020202020204" pitchFamily="34" charset="0"/>
                        <a:buNone/>
                      </a:pPr>
                      <a:r>
                        <a:rPr lang="en-US" sz="1100" b="1" dirty="0"/>
                        <a:t>100%</a:t>
                      </a:r>
                    </a:p>
                  </a:txBody>
                  <a:tcPr anchor="ctr"/>
                </a:tc>
                <a:tc>
                  <a:txBody>
                    <a:bodyPr/>
                    <a:lstStyle/>
                    <a:p>
                      <a:pPr marL="0" indent="0">
                        <a:buFont typeface="Arial" panose="020B0604020202020204" pitchFamily="34" charset="0"/>
                        <a:buNone/>
                      </a:pPr>
                      <a:r>
                        <a:rPr lang="en-US" sz="1100" dirty="0"/>
                        <a:t>ERCOT proposes full restoration of deployed Reg Up + RRS. With that requirement, changing the target reserve level from Watch to EEA or Load Shed may not materially reduce quantities in many hours because Reg Up + RRS restoration often controls the requirement. Restoration of these fast-response reserves is critical to maintaining reliability and staying compliant with NERC BAL requirements.</a:t>
                      </a:r>
                    </a:p>
                    <a:p>
                      <a:pPr marL="0" indent="0">
                        <a:buFont typeface="Arial" panose="020B0604020202020204" pitchFamily="34" charset="0"/>
                        <a:buNone/>
                      </a:pPr>
                      <a:endParaRPr lang="en-US" sz="1100" dirty="0"/>
                    </a:p>
                  </a:txBody>
                  <a:tcPr/>
                </a:tc>
                <a:extLst>
                  <a:ext uri="{0D108BD9-81ED-4DB2-BD59-A6C34878D82A}">
                    <a16:rowId xmlns:a16="http://schemas.microsoft.com/office/drawing/2014/main" val="3130723132"/>
                  </a:ext>
                </a:extLst>
              </a:tr>
              <a:tr h="1697442">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dirty="0">
                          <a:solidFill>
                            <a:schemeClr val="dk1"/>
                          </a:solidFill>
                          <a:latin typeface="+mn-lt"/>
                          <a:ea typeface="+mn-ea"/>
                          <a:cs typeface="+mn-cs"/>
                        </a:rPr>
                        <a:t>How much should we discount the AS quantities for a particular time period based on the “extra” headroom from resources that were historically committed by market in that time period?</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i="1" dirty="0"/>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Parameter Y (in %), W (in hours)</a:t>
                      </a:r>
                    </a:p>
                  </a:txBody>
                  <a:tcPr anchor="ctr"/>
                </a:tc>
                <a:tc>
                  <a:txBody>
                    <a:bodyPr/>
                    <a:lstStyle/>
                    <a:p>
                      <a:pPr marL="0" indent="0" algn="ctr">
                        <a:buFont typeface="Arial" panose="020B0604020202020204" pitchFamily="34" charset="0"/>
                        <a:buNone/>
                      </a:pPr>
                      <a:r>
                        <a:rPr lang="en-US" sz="1100" dirty="0"/>
                        <a:t>Online:60% in Night and </a:t>
                      </a:r>
                      <a:r>
                        <a:rPr lang="en-US" sz="1100" b="1" dirty="0"/>
                        <a:t>50% </a:t>
                      </a:r>
                      <a:r>
                        <a:rPr lang="en-US" sz="1100" dirty="0"/>
                        <a:t>in Day</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Offline:60% in Night and </a:t>
                      </a:r>
                      <a:r>
                        <a:rPr lang="en-US" sz="1100" b="1" dirty="0"/>
                        <a:t>50% </a:t>
                      </a:r>
                      <a:r>
                        <a:rPr lang="en-US" sz="1100" dirty="0"/>
                        <a:t>in Day</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ESR:60% in Night and </a:t>
                      </a:r>
                      <a:r>
                        <a:rPr lang="en-US" sz="1100" b="1" dirty="0"/>
                        <a:t>60% </a:t>
                      </a:r>
                      <a:r>
                        <a:rPr lang="en-US" sz="1100" dirty="0"/>
                        <a:t>in Day</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Sustainable for </a:t>
                      </a:r>
                      <a:r>
                        <a:rPr lang="en-US" sz="1100" b="1" dirty="0"/>
                        <a:t>4 hours</a:t>
                      </a:r>
                    </a:p>
                    <a:p>
                      <a:pPr marL="0" indent="0" algn="ctr">
                        <a:buFont typeface="Arial" panose="020B0604020202020204" pitchFamily="34" charset="0"/>
                        <a:buNone/>
                      </a:pPr>
                      <a:endParaRPr lang="en-US" sz="1100" dirty="0"/>
                    </a:p>
                  </a:txBody>
                  <a:tcPr anchor="ctr"/>
                </a:tc>
                <a:tc>
                  <a:txBody>
                    <a:bodyPr/>
                    <a:lstStyle/>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US" sz="1100" dirty="0"/>
                        <a:t>ERCOT has observed that although RTC+B has had an impact on available (online + offline) headroom capacity, we are seeing additional capacity available that can be accounted for in the model. ERCOT expects the trend of having higher available (online + offline) headroom capacity during night hours to continue</a:t>
                      </a: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endParaRPr lang="en-US" sz="1100" i="1" dirty="0">
                        <a:solidFill>
                          <a:schemeClr val="accent6"/>
                        </a:solidFill>
                      </a:endParaRPr>
                    </a:p>
                  </a:txBody>
                  <a:tcPr/>
                </a:tc>
                <a:extLst>
                  <a:ext uri="{0D108BD9-81ED-4DB2-BD59-A6C34878D82A}">
                    <a16:rowId xmlns:a16="http://schemas.microsoft.com/office/drawing/2014/main" val="1543492444"/>
                  </a:ext>
                </a:extLst>
              </a:tr>
            </a:tbl>
          </a:graphicData>
        </a:graphic>
      </p:graphicFrame>
    </p:spTree>
    <p:extLst>
      <p:ext uri="{BB962C8B-B14F-4D97-AF65-F5344CB8AC3E}">
        <p14:creationId xmlns:p14="http://schemas.microsoft.com/office/powerpoint/2010/main" val="8921046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43398-D3F6-B00C-4FA6-C06A4F69CE71}"/>
              </a:ext>
            </a:extLst>
          </p:cNvPr>
          <p:cNvSpPr>
            <a:spLocks noGrp="1"/>
          </p:cNvSpPr>
          <p:nvPr>
            <p:ph type="title"/>
          </p:nvPr>
        </p:nvSpPr>
        <p:spPr/>
        <p:txBody>
          <a:bodyPr/>
          <a:lstStyle/>
          <a:p>
            <a:r>
              <a:rPr lang="en-US" dirty="0"/>
              <a:t>Risk Credit Review</a:t>
            </a:r>
          </a:p>
        </p:txBody>
      </p:sp>
      <p:sp>
        <p:nvSpPr>
          <p:cNvPr id="3" name="Text Placeholder 2">
            <a:extLst>
              <a:ext uri="{FF2B5EF4-FFF2-40B4-BE49-F238E27FC236}">
                <a16:creationId xmlns:a16="http://schemas.microsoft.com/office/drawing/2014/main" id="{ABBC6655-8D0E-5D88-4D5F-726AC72DFDDD}"/>
              </a:ext>
            </a:extLst>
          </p:cNvPr>
          <p:cNvSpPr>
            <a:spLocks noGrp="1"/>
          </p:cNvSpPr>
          <p:nvPr>
            <p:ph type="body" sz="quarter" idx="13"/>
          </p:nvPr>
        </p:nvSpPr>
        <p:spPr>
          <a:xfrm>
            <a:off x="495300" y="1354932"/>
            <a:ext cx="5381625" cy="4817268"/>
          </a:xfrm>
        </p:spPr>
        <p:txBody>
          <a:bodyPr/>
          <a:lstStyle/>
          <a:p>
            <a:pPr marL="285750" indent="-285750">
              <a:buFont typeface="Arial" panose="020B0604020202020204" pitchFamily="34" charset="0"/>
              <a:buChar char="•"/>
            </a:pPr>
            <a:r>
              <a:rPr lang="en-US" sz="1200" dirty="0"/>
              <a:t>The charts to the right are showing the performance analysis of proposed risk credits for online and offline of 60% at night and 50% during day hours. With ESR credits of 60% at night and 60% during day hours with 4 hours sustainable capacity. </a:t>
            </a:r>
          </a:p>
          <a:p>
            <a:pPr marL="285750" indent="-285750">
              <a:buFont typeface="Arial" panose="020B0604020202020204" pitchFamily="34" charset="0"/>
              <a:buChar char="•"/>
            </a:pPr>
            <a:r>
              <a:rPr lang="en-US" sz="1200" b="1" dirty="0"/>
              <a:t>Online/Offline Headroom:</a:t>
            </a:r>
          </a:p>
          <a:p>
            <a:pPr marL="834390" lvl="1" indent="-285750"/>
            <a:r>
              <a:rPr lang="en-US" sz="1100" dirty="0"/>
              <a:t>We have observed a shift in availability in online headroom to the day hours when solar is available. Morning and evening hours have seen a reduction in online headroom as it shifts to offline headroom availability. This was expected as an outcome of RTC+B.</a:t>
            </a:r>
          </a:p>
          <a:p>
            <a:pPr marL="285750" indent="-285750">
              <a:buFont typeface="Arial" panose="020B0604020202020204" pitchFamily="34" charset="0"/>
              <a:buChar char="•"/>
            </a:pPr>
            <a:r>
              <a:rPr lang="en-US" sz="1200" b="1" dirty="0"/>
              <a:t>ESR Headroom:</a:t>
            </a:r>
          </a:p>
          <a:p>
            <a:pPr marL="834390" lvl="1" indent="-285750"/>
            <a:r>
              <a:rPr lang="en-US" sz="1100" dirty="0">
                <a:cs typeface="Arial"/>
              </a:rPr>
              <a:t>Overall, here is where we see the largest increase in capability in each category.  It can be observed that there is significant increase through out most hours, only very few small increase or reduction during evening hours. This increase in capability is largely due to an increase in installed capacity in ESR over the year. </a:t>
            </a:r>
          </a:p>
          <a:p>
            <a:pPr marL="834390" lvl="1" indent="-285750"/>
            <a:r>
              <a:rPr lang="en-US" sz="1100" dirty="0">
                <a:cs typeface="Arial"/>
              </a:rPr>
              <a:t>A of now we are projecting ESR capacity to continue to grow in 2027, allowing for further certainty of risk credit increase, but we are also aware that there may be a point when this may slow down and the risk credit should be reevaluated. </a:t>
            </a:r>
            <a:endParaRPr lang="en-US" dirty="0"/>
          </a:p>
          <a:p>
            <a:pPr marL="285750" indent="-285750">
              <a:buFont typeface="Arial" panose="020B0604020202020204" pitchFamily="34" charset="0"/>
              <a:buChar char="•"/>
            </a:pPr>
            <a:r>
              <a:rPr lang="en-US" sz="1200" dirty="0"/>
              <a:t>A seasonal effect can also be observed form these charts. There is more availability during winter months and reduced availability as we come to the summer months. We also see April has the least increase in availability due to high outages during this period. </a:t>
            </a:r>
          </a:p>
          <a:p>
            <a:pPr marL="285750" indent="-285750">
              <a:buFont typeface="Arial" panose="020B0604020202020204" pitchFamily="34" charset="0"/>
              <a:buChar char="•"/>
            </a:pPr>
            <a:endParaRPr lang="en-US" sz="1100" dirty="0"/>
          </a:p>
          <a:p>
            <a:pPr marL="285750" indent="-285750">
              <a:buFont typeface="Arial" panose="020B0604020202020204" pitchFamily="34" charset="0"/>
              <a:buChar char="•"/>
            </a:pPr>
            <a:endParaRPr lang="en-US" sz="1100" dirty="0"/>
          </a:p>
          <a:p>
            <a:pPr marL="834390" lvl="1" indent="-285750"/>
            <a:endParaRPr lang="en-US" sz="1050" dirty="0"/>
          </a:p>
          <a:p>
            <a:endParaRPr lang="en-US" dirty="0"/>
          </a:p>
        </p:txBody>
      </p:sp>
      <p:sp>
        <p:nvSpPr>
          <p:cNvPr id="5" name="Slide Number Placeholder 4">
            <a:extLst>
              <a:ext uri="{FF2B5EF4-FFF2-40B4-BE49-F238E27FC236}">
                <a16:creationId xmlns:a16="http://schemas.microsoft.com/office/drawing/2014/main" id="{011ACCAB-7785-31F3-7D0B-8F6CB747ED36}"/>
              </a:ext>
            </a:extLst>
          </p:cNvPr>
          <p:cNvSpPr>
            <a:spLocks noGrp="1"/>
          </p:cNvSpPr>
          <p:nvPr>
            <p:ph type="sldNum" sz="quarter" idx="12"/>
          </p:nvPr>
        </p:nvSpPr>
        <p:spPr/>
        <p:txBody>
          <a:bodyPr/>
          <a:lstStyle/>
          <a:p>
            <a:fld id="{BCDE79FB-97BA-492B-8D57-F1373F9ADA95}" type="slidenum">
              <a:rPr lang="en-US" smtClean="0"/>
              <a:t>11</a:t>
            </a:fld>
            <a:endParaRPr lang="en-US"/>
          </a:p>
        </p:txBody>
      </p:sp>
      <p:pic>
        <p:nvPicPr>
          <p:cNvPr id="6" name="Picture 5">
            <a:extLst>
              <a:ext uri="{FF2B5EF4-FFF2-40B4-BE49-F238E27FC236}">
                <a16:creationId xmlns:a16="http://schemas.microsoft.com/office/drawing/2014/main" id="{ECF4A5C7-D1A1-C8E8-3AD9-C6E8D87329E5}"/>
              </a:ext>
            </a:extLst>
          </p:cNvPr>
          <p:cNvPicPr>
            <a:picLocks noChangeAspect="1"/>
          </p:cNvPicPr>
          <p:nvPr/>
        </p:nvPicPr>
        <p:blipFill>
          <a:blip r:embed="rId2"/>
          <a:stretch>
            <a:fillRect/>
          </a:stretch>
        </p:blipFill>
        <p:spPr>
          <a:xfrm>
            <a:off x="6286011" y="1173047"/>
            <a:ext cx="5639289" cy="4999153"/>
          </a:xfrm>
          <a:prstGeom prst="rect">
            <a:avLst/>
          </a:prstGeom>
        </p:spPr>
      </p:pic>
    </p:spTree>
    <p:extLst>
      <p:ext uri="{BB962C8B-B14F-4D97-AF65-F5344CB8AC3E}">
        <p14:creationId xmlns:p14="http://schemas.microsoft.com/office/powerpoint/2010/main" val="24145431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6089309-C7E8-4184-1FAA-1AD097909A5A}"/>
              </a:ext>
            </a:extLst>
          </p:cNvPr>
          <p:cNvPicPr>
            <a:picLocks noChangeAspect="1"/>
          </p:cNvPicPr>
          <p:nvPr/>
        </p:nvPicPr>
        <p:blipFill>
          <a:blip r:embed="rId2"/>
          <a:stretch>
            <a:fillRect/>
          </a:stretch>
        </p:blipFill>
        <p:spPr>
          <a:xfrm>
            <a:off x="6096001" y="1670051"/>
            <a:ext cx="5829299" cy="4335894"/>
          </a:xfrm>
          <a:prstGeom prst="rect">
            <a:avLst/>
          </a:prstGeom>
        </p:spPr>
      </p:pic>
      <p:sp>
        <p:nvSpPr>
          <p:cNvPr id="2" name="Title 1">
            <a:extLst>
              <a:ext uri="{FF2B5EF4-FFF2-40B4-BE49-F238E27FC236}">
                <a16:creationId xmlns:a16="http://schemas.microsoft.com/office/drawing/2014/main" id="{53400C16-B840-CC52-992D-1A9E6B974C05}"/>
              </a:ext>
            </a:extLst>
          </p:cNvPr>
          <p:cNvSpPr>
            <a:spLocks noGrp="1"/>
          </p:cNvSpPr>
          <p:nvPr>
            <p:ph type="title"/>
          </p:nvPr>
        </p:nvSpPr>
        <p:spPr/>
        <p:txBody>
          <a:bodyPr/>
          <a:lstStyle/>
          <a:p>
            <a:r>
              <a:rPr lang="en-US" dirty="0"/>
              <a:t>Preliminary Quantities with Proposed Parameters and Scenarios</a:t>
            </a:r>
          </a:p>
        </p:txBody>
      </p:sp>
      <p:sp>
        <p:nvSpPr>
          <p:cNvPr id="6" name="Text Placeholder 5">
            <a:extLst>
              <a:ext uri="{FF2B5EF4-FFF2-40B4-BE49-F238E27FC236}">
                <a16:creationId xmlns:a16="http://schemas.microsoft.com/office/drawing/2014/main" id="{4A0CC162-7BD2-22CC-EAFB-B346A7DFC28C}"/>
              </a:ext>
            </a:extLst>
          </p:cNvPr>
          <p:cNvSpPr>
            <a:spLocks noGrp="1"/>
          </p:cNvSpPr>
          <p:nvPr>
            <p:ph type="body" sz="quarter" idx="13"/>
          </p:nvPr>
        </p:nvSpPr>
        <p:spPr>
          <a:xfrm>
            <a:off x="495300" y="1532965"/>
            <a:ext cx="5381625" cy="4639235"/>
          </a:xfrm>
        </p:spPr>
        <p:txBody>
          <a:bodyPr/>
          <a:lstStyle/>
          <a:p>
            <a:pPr marL="285750" indent="-285750">
              <a:buFont typeface="Arial" panose="020B0604020202020204" pitchFamily="34" charset="0"/>
              <a:buChar char="•"/>
            </a:pPr>
            <a:r>
              <a:rPr lang="en-US" dirty="0"/>
              <a:t>To support a finding in the PUCT’s </a:t>
            </a:r>
            <a:r>
              <a:rPr lang="en-US" dirty="0">
                <a:hlinkClick r:id="rId3">
                  <a:extLst>
                    <a:ext uri="{A12FA001-AC4F-418D-AE19-62706E023703}">
                      <ahyp:hlinkClr xmlns:ahyp="http://schemas.microsoft.com/office/drawing/2018/hyperlinkcolor" val="tx"/>
                    </a:ext>
                  </a:extLst>
                </a:hlinkClick>
              </a:rPr>
              <a:t>2024 Ancillary Services Study </a:t>
            </a:r>
            <a:r>
              <a:rPr lang="en-US" dirty="0"/>
              <a:t>we wanted to provide the ability to compare alternative reserve levels estimated cost, and modeled reliability-risk metrics.</a:t>
            </a:r>
          </a:p>
          <a:p>
            <a:pPr marL="285750" indent="-285750">
              <a:buFont typeface="Arial" panose="020B0604020202020204" pitchFamily="34" charset="0"/>
              <a:buChar char="•"/>
            </a:pPr>
            <a:r>
              <a:rPr lang="en-US" dirty="0"/>
              <a:t>Additionally, Stakeholders have asked for specific scenarios that they would like to review. We have provided an HTML with today’s postings which allows Stakeholders to add in scenarios based on the parameters available. 546 Scenarios are included.</a:t>
            </a:r>
          </a:p>
          <a:p>
            <a:pPr marL="834390" lvl="1" indent="-285750"/>
            <a:r>
              <a:rPr lang="en-US" dirty="0"/>
              <a:t>Scenarios that are expected to produce identical results to other parameter selections are not included in the HTML. We have provided an additional document indicating duplicate scenarios for tracking purposes.</a:t>
            </a:r>
          </a:p>
          <a:p>
            <a:pPr marL="834390" lvl="1" indent="-285750"/>
            <a:r>
              <a:rPr lang="en-US" dirty="0"/>
              <a:t>Please note, the data includes values for all monthly quantities for 2027, but 2026 data has not been included yet for months after June and will change once that data is included. </a:t>
            </a:r>
          </a:p>
          <a:p>
            <a:pPr marL="285750" indent="-285750">
              <a:buFont typeface="Arial" panose="020B0604020202020204" pitchFamily="34" charset="0"/>
              <a:buChar char="•"/>
            </a:pPr>
            <a:r>
              <a:rPr lang="en-US" dirty="0"/>
              <a:t>If you see a combination that you would like to see please provide that feedback.</a:t>
            </a:r>
          </a:p>
          <a:p>
            <a:pPr marL="285750" indent="-285750">
              <a:buFont typeface="Arial" panose="020B0604020202020204" pitchFamily="34" charset="0"/>
              <a:buChar char="•"/>
            </a:pPr>
            <a:endParaRPr lang="en-US" dirty="0">
              <a:solidFill>
                <a:srgbClr val="FF0000"/>
              </a:solidFill>
            </a:endParaRPr>
          </a:p>
          <a:p>
            <a:pPr marL="285750" indent="-285750">
              <a:buFont typeface="Arial" panose="020B0604020202020204" pitchFamily="34" charset="0"/>
              <a:buChar char="•"/>
            </a:pPr>
            <a:endParaRPr lang="en-US" dirty="0"/>
          </a:p>
        </p:txBody>
      </p:sp>
      <p:sp>
        <p:nvSpPr>
          <p:cNvPr id="5" name="Slide Number Placeholder 4">
            <a:extLst>
              <a:ext uri="{FF2B5EF4-FFF2-40B4-BE49-F238E27FC236}">
                <a16:creationId xmlns:a16="http://schemas.microsoft.com/office/drawing/2014/main" id="{E1EC8809-BB6A-F8E8-1B20-D635F5ECA843}"/>
              </a:ext>
            </a:extLst>
          </p:cNvPr>
          <p:cNvSpPr>
            <a:spLocks noGrp="1"/>
          </p:cNvSpPr>
          <p:nvPr>
            <p:ph type="sldNum" sz="quarter" idx="12"/>
          </p:nvPr>
        </p:nvSpPr>
        <p:spPr/>
        <p:txBody>
          <a:bodyPr/>
          <a:lstStyle/>
          <a:p>
            <a:fld id="{BCDE79FB-97BA-492B-8D57-F1373F9ADA95}" type="slidenum">
              <a:rPr lang="en-US" smtClean="0"/>
              <a:t>12</a:t>
            </a:fld>
            <a:endParaRPr lang="en-US"/>
          </a:p>
        </p:txBody>
      </p:sp>
    </p:spTree>
    <p:extLst>
      <p:ext uri="{BB962C8B-B14F-4D97-AF65-F5344CB8AC3E}">
        <p14:creationId xmlns:p14="http://schemas.microsoft.com/office/powerpoint/2010/main" val="8735833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7E481-D02A-5B6D-E299-A41C9196FA97}"/>
              </a:ext>
            </a:extLst>
          </p:cNvPr>
          <p:cNvSpPr>
            <a:spLocks noGrp="1"/>
          </p:cNvSpPr>
          <p:nvPr>
            <p:ph type="title"/>
          </p:nvPr>
        </p:nvSpPr>
        <p:spPr/>
        <p:txBody>
          <a:bodyPr/>
          <a:lstStyle/>
          <a:p>
            <a:r>
              <a:rPr lang="en-US"/>
              <a:t>Summary</a:t>
            </a:r>
          </a:p>
        </p:txBody>
      </p:sp>
      <p:sp>
        <p:nvSpPr>
          <p:cNvPr id="8" name="Text Placeholder 7">
            <a:extLst>
              <a:ext uri="{FF2B5EF4-FFF2-40B4-BE49-F238E27FC236}">
                <a16:creationId xmlns:a16="http://schemas.microsoft.com/office/drawing/2014/main" id="{EA747588-3826-FDD0-9DC6-B03C7D5A367E}"/>
              </a:ext>
            </a:extLst>
          </p:cNvPr>
          <p:cNvSpPr>
            <a:spLocks noGrp="1"/>
          </p:cNvSpPr>
          <p:nvPr>
            <p:ph type="body" sz="quarter" idx="13"/>
          </p:nvPr>
        </p:nvSpPr>
        <p:spPr>
          <a:xfrm>
            <a:off x="495300" y="1295400"/>
            <a:ext cx="5381625" cy="4876800"/>
          </a:xfrm>
        </p:spPr>
        <p:txBody>
          <a:bodyPr/>
          <a:lstStyle/>
          <a:p>
            <a:r>
              <a:rPr lang="en-US" sz="1400" dirty="0"/>
              <a:t>Based on the analysis ERCOT has conducted thus far, </a:t>
            </a:r>
          </a:p>
          <a:p>
            <a:pPr lvl="1"/>
            <a:r>
              <a:rPr lang="en-US" dirty="0"/>
              <a:t>ERCOT is </a:t>
            </a:r>
            <a:r>
              <a:rPr lang="en-US" b="1" dirty="0"/>
              <a:t>not </a:t>
            </a:r>
            <a:r>
              <a:rPr lang="en-US" dirty="0"/>
              <a:t>considering any changes in the methodologies used to compute Regulation and Responsive Reserve Service requirements for 2027. </a:t>
            </a:r>
          </a:p>
          <a:p>
            <a:pPr lvl="1"/>
            <a:r>
              <a:rPr lang="en-US" dirty="0"/>
              <a:t>ERCOT is proposing an increase in risk credit accounting and has incorporated several corrections/improvements to the Probabilistic model to account for RTC+B impacts along with accounting for stakeholder feedback approach to compute the ECRS and Non-Spin requirements for 2027. </a:t>
            </a:r>
          </a:p>
          <a:p>
            <a:pPr indent="-182880"/>
            <a:r>
              <a:rPr lang="en-US" sz="1400" dirty="0"/>
              <a:t>An HTML with preliminary proposed quantities for Regulation, RRS, ECRS and NSRS. Additionally, there are 546 scenarios for the probabilistic model for ECRS and NSRS are included with resulting preliminary quantities.</a:t>
            </a:r>
          </a:p>
          <a:p>
            <a:pPr indent="-182880"/>
            <a:endParaRPr lang="en-US" dirty="0"/>
          </a:p>
          <a:p>
            <a:r>
              <a:rPr lang="en-US" sz="1400" dirty="0"/>
              <a:t>The proposed timeline for this review is included alongside.</a:t>
            </a:r>
          </a:p>
          <a:p>
            <a:endParaRPr lang="en-US" sz="1400" dirty="0"/>
          </a:p>
          <a:p>
            <a:r>
              <a:rPr lang="en-US" sz="1400" dirty="0"/>
              <a:t>ERCOT is seeking endorsement on ERCOT’s proposed methodology for computing minimum AS quantities for 2027.</a:t>
            </a:r>
          </a:p>
        </p:txBody>
      </p:sp>
      <p:sp>
        <p:nvSpPr>
          <p:cNvPr id="5" name="Slide Number Placeholder 4">
            <a:extLst>
              <a:ext uri="{FF2B5EF4-FFF2-40B4-BE49-F238E27FC236}">
                <a16:creationId xmlns:a16="http://schemas.microsoft.com/office/drawing/2014/main" id="{D33C6DF8-2930-81E8-3920-761A8A73EE9A}"/>
              </a:ext>
            </a:extLst>
          </p:cNvPr>
          <p:cNvSpPr>
            <a:spLocks noGrp="1"/>
          </p:cNvSpPr>
          <p:nvPr>
            <p:ph type="sldNum" sz="quarter" idx="12"/>
          </p:nvPr>
        </p:nvSpPr>
        <p:spPr/>
        <p:txBody>
          <a:bodyPr/>
          <a:lstStyle/>
          <a:p>
            <a:fld id="{BCDE79FB-97BA-492B-8D57-F1373F9ADA95}" type="slidenum">
              <a:rPr lang="en-US" smtClean="0"/>
              <a:t>13</a:t>
            </a:fld>
            <a:endParaRPr lang="en-US"/>
          </a:p>
        </p:txBody>
      </p:sp>
      <p:sp>
        <p:nvSpPr>
          <p:cNvPr id="9" name="Content Placeholder 17">
            <a:extLst>
              <a:ext uri="{FF2B5EF4-FFF2-40B4-BE49-F238E27FC236}">
                <a16:creationId xmlns:a16="http://schemas.microsoft.com/office/drawing/2014/main" id="{881C668B-AA76-5AFC-07CB-8C47EE45A186}"/>
              </a:ext>
            </a:extLst>
          </p:cNvPr>
          <p:cNvSpPr>
            <a:spLocks noGrp="1"/>
          </p:cNvSpPr>
          <p:nvPr>
            <p:ph type="body" sz="quarter" idx="14"/>
          </p:nvPr>
        </p:nvSpPr>
        <p:spPr>
          <a:xfrm>
            <a:off x="6343650" y="1181100"/>
            <a:ext cx="5314950" cy="5000625"/>
          </a:xfrm>
          <a:prstGeom prst="rect">
            <a:avLst/>
          </a:prstGeom>
          <a:solidFill>
            <a:schemeClr val="bg1">
              <a:lumMod val="95000"/>
            </a:schemeClr>
          </a:solidFill>
          <a:ln w="28575">
            <a:solidFill>
              <a:schemeClr val="accent1"/>
            </a:solidFill>
          </a:ln>
        </p:spPr>
        <p:txBody>
          <a:bodyPr/>
          <a:lstStyle/>
          <a:p>
            <a:pPr marL="0" indent="0">
              <a:buNone/>
            </a:pPr>
            <a:r>
              <a:rPr lang="en-US" sz="1600" b="1" u="sng" cap="all" dirty="0">
                <a:solidFill>
                  <a:schemeClr val="tx1"/>
                </a:solidFill>
              </a:rPr>
              <a:t>2027 Methodology Review Timeline </a:t>
            </a:r>
          </a:p>
          <a:p>
            <a:endParaRPr lang="en-US" sz="1600" dirty="0">
              <a:solidFill>
                <a:schemeClr val="accent2"/>
              </a:solidFill>
            </a:endParaRPr>
          </a:p>
          <a:p>
            <a:pPr marL="285750" indent="-285750">
              <a:buFont typeface="Arial" panose="020B0604020202020204" pitchFamily="34" charset="0"/>
              <a:buChar char="•"/>
            </a:pPr>
            <a:r>
              <a:rPr lang="en-US" dirty="0"/>
              <a:t>August 05, 2026 – WMS (Possible Vote)</a:t>
            </a:r>
          </a:p>
          <a:p>
            <a:pPr marL="285750" indent="-285750">
              <a:buFont typeface="Arial" panose="020B0604020202020204" pitchFamily="34" charset="0"/>
              <a:buChar char="•"/>
            </a:pPr>
            <a:r>
              <a:rPr lang="en-US" dirty="0"/>
              <a:t>August 06, 2026 – ROS (Possible Vote)</a:t>
            </a:r>
          </a:p>
          <a:p>
            <a:pPr marL="285750" indent="-285750">
              <a:buFont typeface="Arial" panose="020B0604020202020204" pitchFamily="34" charset="0"/>
              <a:buChar char="•"/>
            </a:pPr>
            <a:r>
              <a:rPr lang="en-US" dirty="0"/>
              <a:t>August 26, 2026 – TAC (Possible Vote)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September 15, 2026 – </a:t>
            </a:r>
            <a:r>
              <a:rPr lang="en-US" dirty="0" err="1"/>
              <a:t>BoD</a:t>
            </a:r>
            <a:r>
              <a:rPr lang="en-US" dirty="0"/>
              <a:t> </a:t>
            </a:r>
          </a:p>
          <a:p>
            <a:pPr marL="285750" indent="-285750">
              <a:buFont typeface="Arial" panose="020B0604020202020204" pitchFamily="34" charset="0"/>
              <a:buChar char="•"/>
            </a:pPr>
            <a:r>
              <a:rPr lang="en-US" dirty="0"/>
              <a:t>Nov, Dec 2026 – PUC</a:t>
            </a:r>
          </a:p>
        </p:txBody>
      </p:sp>
    </p:spTree>
    <p:extLst>
      <p:ext uri="{BB962C8B-B14F-4D97-AF65-F5344CB8AC3E}">
        <p14:creationId xmlns:p14="http://schemas.microsoft.com/office/powerpoint/2010/main" val="13713736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40F718A-6FB1-73FC-798A-289DAED00892}"/>
              </a:ext>
            </a:extLst>
          </p:cNvPr>
          <p:cNvSpPr>
            <a:spLocks noGrp="1"/>
          </p:cNvSpPr>
          <p:nvPr>
            <p:ph type="ctrTitle"/>
          </p:nvPr>
        </p:nvSpPr>
        <p:spPr/>
        <p:txBody>
          <a:bodyPr/>
          <a:lstStyle/>
          <a:p>
            <a:r>
              <a:rPr lang="en-US"/>
              <a:t>Questions?</a:t>
            </a:r>
          </a:p>
        </p:txBody>
      </p:sp>
      <p:sp>
        <p:nvSpPr>
          <p:cNvPr id="7" name="Subtitle 6">
            <a:extLst>
              <a:ext uri="{FF2B5EF4-FFF2-40B4-BE49-F238E27FC236}">
                <a16:creationId xmlns:a16="http://schemas.microsoft.com/office/drawing/2014/main" id="{C7917BD9-FD4D-40FA-723D-D2F2E4513C1B}"/>
              </a:ext>
            </a:extLst>
          </p:cNvPr>
          <p:cNvSpPr>
            <a:spLocks noGrp="1"/>
          </p:cNvSpPr>
          <p:nvPr>
            <p:ph type="subTitle" idx="1"/>
          </p:nvPr>
        </p:nvSpPr>
        <p:spPr/>
        <p:txBody>
          <a:bodyPr/>
          <a:lstStyle/>
          <a:p>
            <a:r>
              <a:rPr lang="en-US" dirty="0"/>
              <a:t>JoseLuis.Hinojosa@ercot.com</a:t>
            </a:r>
          </a:p>
        </p:txBody>
      </p:sp>
      <p:sp>
        <p:nvSpPr>
          <p:cNvPr id="5" name="Slide Number Placeholder 4">
            <a:extLst>
              <a:ext uri="{FF2B5EF4-FFF2-40B4-BE49-F238E27FC236}">
                <a16:creationId xmlns:a16="http://schemas.microsoft.com/office/drawing/2014/main" id="{0AA70470-082C-B92C-F840-0FFE6A3E67D7}"/>
              </a:ext>
            </a:extLst>
          </p:cNvPr>
          <p:cNvSpPr>
            <a:spLocks noGrp="1"/>
          </p:cNvSpPr>
          <p:nvPr>
            <p:ph type="sldNum" sz="quarter" idx="12"/>
          </p:nvPr>
        </p:nvSpPr>
        <p:spPr/>
        <p:txBody>
          <a:bodyPr/>
          <a:lstStyle/>
          <a:p>
            <a:fld id="{BCDE79FB-97BA-492B-8D57-F1373F9ADA95}" type="slidenum">
              <a:rPr lang="en-US" smtClean="0"/>
              <a:t>14</a:t>
            </a:fld>
            <a:endParaRPr lang="en-US"/>
          </a:p>
        </p:txBody>
      </p:sp>
    </p:spTree>
    <p:extLst>
      <p:ext uri="{BB962C8B-B14F-4D97-AF65-F5344CB8AC3E}">
        <p14:creationId xmlns:p14="http://schemas.microsoft.com/office/powerpoint/2010/main" val="14866935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5C5966-3C61-699B-AF3E-610C94D0493F}"/>
              </a:ext>
            </a:extLst>
          </p:cNvPr>
          <p:cNvSpPr>
            <a:spLocks noGrp="1"/>
          </p:cNvSpPr>
          <p:nvPr>
            <p:ph type="ctrTitle"/>
          </p:nvPr>
        </p:nvSpPr>
        <p:spPr/>
        <p:txBody>
          <a:bodyPr/>
          <a:lstStyle/>
          <a:p>
            <a:r>
              <a:rPr lang="en-US"/>
              <a:t>Appendix</a:t>
            </a:r>
          </a:p>
        </p:txBody>
      </p:sp>
      <p:sp>
        <p:nvSpPr>
          <p:cNvPr id="7" name="Subtitle 6">
            <a:extLst>
              <a:ext uri="{FF2B5EF4-FFF2-40B4-BE49-F238E27FC236}">
                <a16:creationId xmlns:a16="http://schemas.microsoft.com/office/drawing/2014/main" id="{68880724-3278-D3F4-375B-26643538DEF8}"/>
              </a:ext>
            </a:extLst>
          </p:cNvPr>
          <p:cNvSpPr>
            <a:spLocks noGrp="1"/>
          </p:cNvSpPr>
          <p:nvPr>
            <p:ph type="subTitle" idx="1"/>
          </p:nvPr>
        </p:nvSpPr>
        <p:spPr/>
        <p:txBody>
          <a:bodyPr/>
          <a:lstStyle/>
          <a:p>
            <a:endParaRPr lang="en-US"/>
          </a:p>
        </p:txBody>
      </p:sp>
      <p:sp>
        <p:nvSpPr>
          <p:cNvPr id="5" name="Slide Number Placeholder 4">
            <a:extLst>
              <a:ext uri="{FF2B5EF4-FFF2-40B4-BE49-F238E27FC236}">
                <a16:creationId xmlns:a16="http://schemas.microsoft.com/office/drawing/2014/main" id="{21A588A4-9BF3-8A46-383B-958F2A72D2DD}"/>
              </a:ext>
            </a:extLst>
          </p:cNvPr>
          <p:cNvSpPr>
            <a:spLocks noGrp="1"/>
          </p:cNvSpPr>
          <p:nvPr>
            <p:ph type="sldNum" sz="quarter" idx="12"/>
          </p:nvPr>
        </p:nvSpPr>
        <p:spPr/>
        <p:txBody>
          <a:bodyPr/>
          <a:lstStyle/>
          <a:p>
            <a:fld id="{BCDE79FB-97BA-492B-8D57-F1373F9ADA95}" type="slidenum">
              <a:rPr lang="en-US" smtClean="0"/>
              <a:t>15</a:t>
            </a:fld>
            <a:endParaRPr lang="en-US"/>
          </a:p>
        </p:txBody>
      </p:sp>
    </p:spTree>
    <p:extLst>
      <p:ext uri="{BB962C8B-B14F-4D97-AF65-F5344CB8AC3E}">
        <p14:creationId xmlns:p14="http://schemas.microsoft.com/office/powerpoint/2010/main" val="17307928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B5E95-0036-5A55-3A69-51307BD032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B1B927-CD57-2ED2-9788-09AC88D2C026}"/>
              </a:ext>
            </a:extLst>
          </p:cNvPr>
          <p:cNvSpPr>
            <a:spLocks noGrp="1"/>
          </p:cNvSpPr>
          <p:nvPr>
            <p:ph type="title"/>
          </p:nvPr>
        </p:nvSpPr>
        <p:spPr/>
        <p:txBody>
          <a:bodyPr/>
          <a:lstStyle/>
          <a:p>
            <a:r>
              <a:rPr lang="en-US"/>
              <a:t>Fast-moving Ancillary Services respond immediately maintain system balance</a:t>
            </a:r>
          </a:p>
        </p:txBody>
      </p:sp>
      <p:sp>
        <p:nvSpPr>
          <p:cNvPr id="5" name="Content Placeholder 4">
            <a:extLst>
              <a:ext uri="{FF2B5EF4-FFF2-40B4-BE49-F238E27FC236}">
                <a16:creationId xmlns:a16="http://schemas.microsoft.com/office/drawing/2014/main" id="{59AFF663-F17B-8868-1B37-41AA1DF308BB}"/>
              </a:ext>
            </a:extLst>
          </p:cNvPr>
          <p:cNvSpPr>
            <a:spLocks noGrp="1"/>
          </p:cNvSpPr>
          <p:nvPr>
            <p:ph type="body" sz="quarter" idx="16"/>
          </p:nvPr>
        </p:nvSpPr>
        <p:spPr>
          <a:xfrm>
            <a:off x="466103" y="1224504"/>
            <a:ext cx="5414670" cy="4495800"/>
          </a:xfrm>
        </p:spPr>
        <p:txBody>
          <a:bodyPr/>
          <a:lstStyle/>
          <a:p>
            <a:r>
              <a:rPr lang="en-US" b="1" cap="small">
                <a:solidFill>
                  <a:schemeClr val="accent1"/>
                </a:solidFill>
              </a:rPr>
              <a:t>Regulation Up &amp; Down Service</a:t>
            </a:r>
          </a:p>
          <a:p>
            <a:pPr marL="0" lvl="1" indent="0">
              <a:buNone/>
            </a:pPr>
            <a:r>
              <a:rPr lang="en-US" b="1"/>
              <a:t>Purpose</a:t>
            </a:r>
            <a:r>
              <a:rPr lang="en-US" b="1">
                <a:solidFill>
                  <a:srgbClr val="171A1C"/>
                </a:solidFill>
              </a:rPr>
              <a:t> — </a:t>
            </a:r>
            <a:r>
              <a:rPr lang="en-US"/>
              <a:t>Balances supply and demand to maintain frequency close to 60Hz between 5-minute dispatch intervals; </a:t>
            </a:r>
            <a:r>
              <a:rPr lang="en-US" sz="1400"/>
              <a:t>deployed every 4 seconds.</a:t>
            </a:r>
          </a:p>
          <a:p>
            <a:pPr marL="0" lvl="1" indent="0">
              <a:buNone/>
            </a:pPr>
            <a:endParaRPr lang="en-US" sz="1400"/>
          </a:p>
          <a:p>
            <a:pPr marL="0" lvl="1" indent="0">
              <a:buNone/>
            </a:pPr>
            <a:r>
              <a:rPr lang="en-US" b="1">
                <a:solidFill>
                  <a:srgbClr val="171A1C"/>
                </a:solidFill>
              </a:rPr>
              <a:t>Why it matters </a:t>
            </a:r>
            <a:r>
              <a:rPr lang="en-US">
                <a:solidFill>
                  <a:srgbClr val="171A1C"/>
                </a:solidFill>
              </a:rPr>
              <a:t>— keeps the system continuously balanced; needs grow as net-load variability rises.</a:t>
            </a:r>
            <a:endParaRPr lang="en-US" sz="1400"/>
          </a:p>
          <a:p>
            <a:pPr marL="300038" lvl="1" indent="0">
              <a:buNone/>
            </a:pPr>
            <a:endParaRPr lang="en-US" sz="1400"/>
          </a:p>
          <a:p>
            <a:pPr marL="300038" lvl="1" indent="0">
              <a:buNone/>
            </a:pPr>
            <a:endParaRPr lang="en-US" sz="1400"/>
          </a:p>
          <a:p>
            <a:endParaRPr lang="en-US"/>
          </a:p>
        </p:txBody>
      </p:sp>
      <p:sp>
        <p:nvSpPr>
          <p:cNvPr id="4" name="Slide Number Placeholder 3">
            <a:extLst>
              <a:ext uri="{FF2B5EF4-FFF2-40B4-BE49-F238E27FC236}">
                <a16:creationId xmlns:a16="http://schemas.microsoft.com/office/drawing/2014/main" id="{4500094A-A1C7-2ACD-95A5-288B14862706}"/>
              </a:ext>
            </a:extLst>
          </p:cNvPr>
          <p:cNvSpPr>
            <a:spLocks noGrp="1"/>
          </p:cNvSpPr>
          <p:nvPr>
            <p:ph type="sldNum" sz="quarter" idx="12"/>
          </p:nvPr>
        </p:nvSpPr>
        <p:spPr/>
        <p:txBody>
          <a:bodyPr/>
          <a:lstStyle/>
          <a:p>
            <a:fld id="{1D93BD3E-1E9A-4970-A6F7-E7AC52762E0C}" type="slidenum">
              <a:rPr lang="en-US" smtClean="0"/>
              <a:pPr/>
              <a:t>16</a:t>
            </a:fld>
            <a:endParaRPr lang="en-US"/>
          </a:p>
        </p:txBody>
      </p:sp>
      <p:sp>
        <p:nvSpPr>
          <p:cNvPr id="6" name="Content Placeholder 5">
            <a:extLst>
              <a:ext uri="{FF2B5EF4-FFF2-40B4-BE49-F238E27FC236}">
                <a16:creationId xmlns:a16="http://schemas.microsoft.com/office/drawing/2014/main" id="{29E04947-E036-C537-F3DC-DFAC5AEC9940}"/>
              </a:ext>
            </a:extLst>
          </p:cNvPr>
          <p:cNvSpPr>
            <a:spLocks noGrp="1"/>
          </p:cNvSpPr>
          <p:nvPr>
            <p:ph idx="4294967295"/>
          </p:nvPr>
        </p:nvSpPr>
        <p:spPr>
          <a:xfrm>
            <a:off x="6322645" y="1224504"/>
            <a:ext cx="5608637" cy="5064125"/>
          </a:xfrm>
        </p:spPr>
        <p:txBody>
          <a:bodyPr/>
          <a:lstStyle/>
          <a:p>
            <a:r>
              <a:rPr lang="en-US" b="1" cap="small">
                <a:solidFill>
                  <a:schemeClr val="accent1"/>
                </a:solidFill>
              </a:rPr>
              <a:t>Responsive Reserve Service (RRS) </a:t>
            </a:r>
          </a:p>
          <a:p>
            <a:r>
              <a:rPr lang="en-US" sz="1400" b="1"/>
              <a:t>Purpose</a:t>
            </a:r>
            <a:r>
              <a:rPr lang="en-US" sz="1400" b="1">
                <a:solidFill>
                  <a:srgbClr val="171A1C"/>
                </a:solidFill>
              </a:rPr>
              <a:t> — </a:t>
            </a:r>
            <a:r>
              <a:rPr lang="en-US" sz="1400"/>
              <a:t>Responds very quickly to arrest frequency during low frequency events typically triggered by generating unit trips.</a:t>
            </a:r>
          </a:p>
          <a:p>
            <a:endParaRPr lang="en-US" sz="1400"/>
          </a:p>
          <a:p>
            <a:r>
              <a:rPr lang="en-US" b="1">
                <a:solidFill>
                  <a:srgbClr val="171A1C"/>
                </a:solidFill>
              </a:rPr>
              <a:t>Why it matters </a:t>
            </a:r>
            <a:r>
              <a:rPr lang="en-US">
                <a:solidFill>
                  <a:srgbClr val="171A1C"/>
                </a:solidFill>
              </a:rPr>
              <a:t>—</a:t>
            </a:r>
            <a:r>
              <a:rPr lang="en-US" sz="1400"/>
              <a:t>the first line of defense for frequency; sized to system inertia (2,300 MW floor).</a:t>
            </a:r>
          </a:p>
        </p:txBody>
      </p:sp>
      <p:pic>
        <p:nvPicPr>
          <p:cNvPr id="9" name="Picture 8">
            <a:extLst>
              <a:ext uri="{FF2B5EF4-FFF2-40B4-BE49-F238E27FC236}">
                <a16:creationId xmlns:a16="http://schemas.microsoft.com/office/drawing/2014/main" id="{168A6EEC-56E2-CCEE-B288-58F947F5BD4B}"/>
              </a:ext>
            </a:extLst>
          </p:cNvPr>
          <p:cNvPicPr>
            <a:picLocks noChangeAspect="1"/>
          </p:cNvPicPr>
          <p:nvPr/>
        </p:nvPicPr>
        <p:blipFill>
          <a:blip r:embed="rId2"/>
          <a:stretch>
            <a:fillRect/>
          </a:stretch>
        </p:blipFill>
        <p:spPr>
          <a:xfrm>
            <a:off x="883034" y="3105397"/>
            <a:ext cx="4530925" cy="3148609"/>
          </a:xfrm>
          <a:prstGeom prst="rect">
            <a:avLst/>
          </a:prstGeom>
          <a:ln w="6350">
            <a:solidFill>
              <a:schemeClr val="tx1"/>
            </a:solidFill>
          </a:ln>
        </p:spPr>
      </p:pic>
      <p:cxnSp>
        <p:nvCxnSpPr>
          <p:cNvPr id="14" name="Straight Connector 13">
            <a:extLst>
              <a:ext uri="{FF2B5EF4-FFF2-40B4-BE49-F238E27FC236}">
                <a16:creationId xmlns:a16="http://schemas.microsoft.com/office/drawing/2014/main" id="{3C4D2C47-C2D8-B9DF-DD0F-45A2B5A9DE47}"/>
              </a:ext>
            </a:extLst>
          </p:cNvPr>
          <p:cNvCxnSpPr>
            <a:cxnSpLocks/>
          </p:cNvCxnSpPr>
          <p:nvPr/>
        </p:nvCxnSpPr>
        <p:spPr>
          <a:xfrm>
            <a:off x="6090666" y="995603"/>
            <a:ext cx="8827" cy="5680745"/>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5D8D44DB-9FB5-F225-FEDC-38479B610ACF}"/>
              </a:ext>
            </a:extLst>
          </p:cNvPr>
          <p:cNvGrpSpPr/>
          <p:nvPr/>
        </p:nvGrpSpPr>
        <p:grpSpPr>
          <a:xfrm>
            <a:off x="6321910" y="3022404"/>
            <a:ext cx="5035341" cy="3231540"/>
            <a:chOff x="5632659" y="799993"/>
            <a:chExt cx="5035341" cy="3231540"/>
          </a:xfrm>
        </p:grpSpPr>
        <p:grpSp>
          <p:nvGrpSpPr>
            <p:cNvPr id="13" name="Group 12">
              <a:extLst>
                <a:ext uri="{FF2B5EF4-FFF2-40B4-BE49-F238E27FC236}">
                  <a16:creationId xmlns:a16="http://schemas.microsoft.com/office/drawing/2014/main" id="{6F28B990-8276-81C2-24E4-339A45D3AC9E}"/>
                </a:ext>
              </a:extLst>
            </p:cNvPr>
            <p:cNvGrpSpPr/>
            <p:nvPr/>
          </p:nvGrpSpPr>
          <p:grpSpPr>
            <a:xfrm>
              <a:off x="6207424" y="799993"/>
              <a:ext cx="4460576" cy="3231540"/>
              <a:chOff x="4632959" y="2527422"/>
              <a:chExt cx="4460576" cy="3231540"/>
            </a:xfrm>
          </p:grpSpPr>
          <p:pic>
            <p:nvPicPr>
              <p:cNvPr id="20" name="Picture 19">
                <a:extLst>
                  <a:ext uri="{FF2B5EF4-FFF2-40B4-BE49-F238E27FC236}">
                    <a16:creationId xmlns:a16="http://schemas.microsoft.com/office/drawing/2014/main" id="{5A283933-0D22-36B4-12FA-F564B50DF9CD}"/>
                  </a:ext>
                </a:extLst>
              </p:cNvPr>
              <p:cNvPicPr>
                <a:picLocks noChangeAspect="1"/>
              </p:cNvPicPr>
              <p:nvPr/>
            </p:nvPicPr>
            <p:blipFill>
              <a:blip r:embed="rId3"/>
              <a:stretch>
                <a:fillRect/>
              </a:stretch>
            </p:blipFill>
            <p:spPr>
              <a:xfrm>
                <a:off x="4632959" y="2527422"/>
                <a:ext cx="4460576" cy="3231540"/>
              </a:xfrm>
              <a:prstGeom prst="rect">
                <a:avLst/>
              </a:prstGeom>
              <a:ln w="12700">
                <a:solidFill>
                  <a:schemeClr val="tx1"/>
                </a:solidFill>
              </a:ln>
            </p:spPr>
          </p:pic>
          <p:grpSp>
            <p:nvGrpSpPr>
              <p:cNvPr id="21" name="Group 20">
                <a:extLst>
                  <a:ext uri="{FF2B5EF4-FFF2-40B4-BE49-F238E27FC236}">
                    <a16:creationId xmlns:a16="http://schemas.microsoft.com/office/drawing/2014/main" id="{AEF9F7F4-5CAC-959B-4D94-9225470F3A69}"/>
                  </a:ext>
                </a:extLst>
              </p:cNvPr>
              <p:cNvGrpSpPr/>
              <p:nvPr/>
            </p:nvGrpSpPr>
            <p:grpSpPr>
              <a:xfrm>
                <a:off x="5332278" y="2670353"/>
                <a:ext cx="3635614" cy="1221713"/>
                <a:chOff x="5343031" y="2784732"/>
                <a:chExt cx="3635614" cy="1221713"/>
              </a:xfrm>
            </p:grpSpPr>
            <p:sp>
              <p:nvSpPr>
                <p:cNvPr id="22" name="TextBox 21">
                  <a:extLst>
                    <a:ext uri="{FF2B5EF4-FFF2-40B4-BE49-F238E27FC236}">
                      <a16:creationId xmlns:a16="http://schemas.microsoft.com/office/drawing/2014/main" id="{EBCA1923-077D-19AD-4031-795C46D785A2}"/>
                    </a:ext>
                  </a:extLst>
                </p:cNvPr>
                <p:cNvSpPr txBox="1"/>
                <p:nvPr/>
              </p:nvSpPr>
              <p:spPr>
                <a:xfrm>
                  <a:off x="7558544" y="2784732"/>
                  <a:ext cx="1420101" cy="253916"/>
                </a:xfrm>
                <a:prstGeom prst="rect">
                  <a:avLst/>
                </a:prstGeom>
                <a:noFill/>
              </p:spPr>
              <p:txBody>
                <a:bodyPr wrap="square" rtlCol="0">
                  <a:spAutoFit/>
                </a:bodyPr>
                <a:lstStyle/>
                <a:p>
                  <a:r>
                    <a:rPr lang="en-US" sz="1050" b="1" i="1"/>
                    <a:t>June 4, 2022</a:t>
                  </a:r>
                </a:p>
              </p:txBody>
            </p:sp>
            <p:cxnSp>
              <p:nvCxnSpPr>
                <p:cNvPr id="23" name="Straight Arrow Connector 22">
                  <a:extLst>
                    <a:ext uri="{FF2B5EF4-FFF2-40B4-BE49-F238E27FC236}">
                      <a16:creationId xmlns:a16="http://schemas.microsoft.com/office/drawing/2014/main" id="{6D0A0A70-9282-7955-CAF8-9A4AC88FE78A}"/>
                    </a:ext>
                  </a:extLst>
                </p:cNvPr>
                <p:cNvCxnSpPr>
                  <a:cxnSpLocks/>
                </p:cNvCxnSpPr>
                <p:nvPr/>
              </p:nvCxnSpPr>
              <p:spPr>
                <a:xfrm flipV="1">
                  <a:off x="5816815" y="3270250"/>
                  <a:ext cx="530010" cy="42841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01C4D8CF-181F-4EFE-2A43-E590B3F27075}"/>
                    </a:ext>
                  </a:extLst>
                </p:cNvPr>
                <p:cNvSpPr txBox="1"/>
                <p:nvPr/>
              </p:nvSpPr>
              <p:spPr>
                <a:xfrm>
                  <a:off x="5343031" y="3698668"/>
                  <a:ext cx="867269" cy="307777"/>
                </a:xfrm>
                <a:prstGeom prst="rect">
                  <a:avLst/>
                </a:prstGeom>
                <a:solidFill>
                  <a:schemeClr val="accent6">
                    <a:lumMod val="20000"/>
                    <a:lumOff val="80000"/>
                  </a:schemeClr>
                </a:solidFill>
              </p:spPr>
              <p:txBody>
                <a:bodyPr wrap="square" rtlCol="0">
                  <a:spAutoFit/>
                </a:bodyPr>
                <a:lstStyle/>
                <a:p>
                  <a:r>
                    <a:rPr lang="en-US" sz="1400">
                      <a:solidFill>
                        <a:schemeClr val="accent1"/>
                      </a:solidFill>
                    </a:rPr>
                    <a:t>Unit Trip</a:t>
                  </a:r>
                </a:p>
              </p:txBody>
            </p:sp>
          </p:grpSp>
        </p:grpSp>
        <p:cxnSp>
          <p:nvCxnSpPr>
            <p:cNvPr id="15" name="Straight Arrow Connector 14">
              <a:extLst>
                <a:ext uri="{FF2B5EF4-FFF2-40B4-BE49-F238E27FC236}">
                  <a16:creationId xmlns:a16="http://schemas.microsoft.com/office/drawing/2014/main" id="{71A9C97E-0FE7-711B-18ED-EE46BBDC3E49}"/>
                </a:ext>
              </a:extLst>
            </p:cNvPr>
            <p:cNvCxnSpPr>
              <a:cxnSpLocks/>
            </p:cNvCxnSpPr>
            <p:nvPr/>
          </p:nvCxnSpPr>
          <p:spPr>
            <a:xfrm flipV="1">
              <a:off x="7818544" y="3347474"/>
              <a:ext cx="740775" cy="331142"/>
            </a:xfrm>
            <a:prstGeom prst="straightConnector1">
              <a:avLst/>
            </a:prstGeom>
            <a:ln>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8918B0F6-C72E-D9E7-6C74-0CEEF986C4D6}"/>
                </a:ext>
              </a:extLst>
            </p:cNvPr>
            <p:cNvSpPr txBox="1"/>
            <p:nvPr/>
          </p:nvSpPr>
          <p:spPr>
            <a:xfrm>
              <a:off x="8232510" y="2599055"/>
              <a:ext cx="2169433" cy="430887"/>
            </a:xfrm>
            <a:prstGeom prst="rect">
              <a:avLst/>
            </a:prstGeom>
            <a:solidFill>
              <a:schemeClr val="accent6">
                <a:lumMod val="20000"/>
                <a:lumOff val="80000"/>
              </a:schemeClr>
            </a:solidFill>
          </p:spPr>
          <p:txBody>
            <a:bodyPr wrap="square" rtlCol="0">
              <a:spAutoFit/>
            </a:bodyPr>
            <a:lstStyle/>
            <a:p>
              <a:r>
                <a:rPr lang="en-US" sz="1100">
                  <a:solidFill>
                    <a:schemeClr val="accent6"/>
                  </a:solidFill>
                </a:rPr>
                <a:t>Increase in output from supply resources providing RRS</a:t>
              </a:r>
            </a:p>
          </p:txBody>
        </p:sp>
        <p:cxnSp>
          <p:nvCxnSpPr>
            <p:cNvPr id="17" name="Straight Arrow Connector 16">
              <a:extLst>
                <a:ext uri="{FF2B5EF4-FFF2-40B4-BE49-F238E27FC236}">
                  <a16:creationId xmlns:a16="http://schemas.microsoft.com/office/drawing/2014/main" id="{D591BB2D-F508-0205-D2B1-9B68305CBC44}"/>
                </a:ext>
              </a:extLst>
            </p:cNvPr>
            <p:cNvCxnSpPr>
              <a:cxnSpLocks/>
            </p:cNvCxnSpPr>
            <p:nvPr/>
          </p:nvCxnSpPr>
          <p:spPr>
            <a:xfrm flipV="1">
              <a:off x="8450719" y="1995565"/>
              <a:ext cx="338334" cy="60349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E508DD2C-56BA-C0E4-B3F2-E16C4B4C41D2}"/>
                </a:ext>
              </a:extLst>
            </p:cNvPr>
            <p:cNvSpPr txBox="1"/>
            <p:nvPr/>
          </p:nvSpPr>
          <p:spPr>
            <a:xfrm>
              <a:off x="5632659" y="3424295"/>
              <a:ext cx="2169433" cy="430887"/>
            </a:xfrm>
            <a:prstGeom prst="rect">
              <a:avLst/>
            </a:prstGeom>
            <a:solidFill>
              <a:schemeClr val="accent5">
                <a:lumMod val="20000"/>
                <a:lumOff val="80000"/>
              </a:schemeClr>
            </a:solidFill>
          </p:spPr>
          <p:txBody>
            <a:bodyPr wrap="square" rtlCol="0">
              <a:spAutoFit/>
            </a:bodyPr>
            <a:lstStyle/>
            <a:p>
              <a:r>
                <a:rPr lang="en-US" sz="1100">
                  <a:solidFill>
                    <a:schemeClr val="accent5"/>
                  </a:solidFill>
                </a:rPr>
                <a:t>Decrease in demand from load providing RRS using relay</a:t>
              </a:r>
            </a:p>
          </p:txBody>
        </p:sp>
      </p:grpSp>
    </p:spTree>
    <p:extLst>
      <p:ext uri="{BB962C8B-B14F-4D97-AF65-F5344CB8AC3E}">
        <p14:creationId xmlns:p14="http://schemas.microsoft.com/office/powerpoint/2010/main" val="3573178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257DC-6C4B-1306-AA1B-B8643928D8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BD34E6-F3B4-9CE7-1DA4-EA7E25F65A27}"/>
              </a:ext>
            </a:extLst>
          </p:cNvPr>
          <p:cNvSpPr>
            <a:spLocks noGrp="1"/>
          </p:cNvSpPr>
          <p:nvPr>
            <p:ph type="title"/>
          </p:nvPr>
        </p:nvSpPr>
        <p:spPr/>
        <p:txBody>
          <a:bodyPr/>
          <a:lstStyle/>
          <a:p>
            <a:r>
              <a:rPr lang="en-US" dirty="0"/>
              <a:t>Longer lead-time Ancillary Services address uncertainty and help to recover depleted reserves</a:t>
            </a:r>
            <a:endParaRPr lang="en-US" dirty="0">
              <a:solidFill>
                <a:srgbClr val="FF0000"/>
              </a:solidFill>
            </a:endParaRPr>
          </a:p>
        </p:txBody>
      </p:sp>
      <p:sp>
        <p:nvSpPr>
          <p:cNvPr id="5" name="Content Placeholder 4">
            <a:extLst>
              <a:ext uri="{FF2B5EF4-FFF2-40B4-BE49-F238E27FC236}">
                <a16:creationId xmlns:a16="http://schemas.microsoft.com/office/drawing/2014/main" id="{BB510659-017F-7488-AC1C-62DDD6C56236}"/>
              </a:ext>
            </a:extLst>
          </p:cNvPr>
          <p:cNvSpPr>
            <a:spLocks noGrp="1"/>
          </p:cNvSpPr>
          <p:nvPr>
            <p:ph type="body" sz="quarter" idx="16"/>
          </p:nvPr>
        </p:nvSpPr>
        <p:spPr>
          <a:xfrm>
            <a:off x="466103" y="1211155"/>
            <a:ext cx="5414670" cy="4495800"/>
          </a:xfrm>
        </p:spPr>
        <p:txBody>
          <a:bodyPr/>
          <a:lstStyle/>
          <a:p>
            <a:r>
              <a:rPr lang="en-US" b="1" cap="small">
                <a:solidFill>
                  <a:schemeClr val="accent1"/>
                </a:solidFill>
              </a:rPr>
              <a:t>ERCOT Contingency Reserve Service (ECRS)</a:t>
            </a:r>
          </a:p>
          <a:p>
            <a:r>
              <a:rPr lang="en-US" sz="1400" b="1"/>
              <a:t>Purpose</a:t>
            </a:r>
            <a:r>
              <a:rPr lang="en-US" sz="1400" b="1">
                <a:solidFill>
                  <a:srgbClr val="171A1C"/>
                </a:solidFill>
              </a:rPr>
              <a:t> — </a:t>
            </a:r>
            <a:r>
              <a:rPr lang="en-US" sz="1400">
                <a:solidFill>
                  <a:srgbClr val="171A1C"/>
                </a:solidFill>
              </a:rPr>
              <a:t>reserve that responds within 10 minutes to recover frequency, cover forecast errors and ramps, and replace deployed reserves.</a:t>
            </a:r>
            <a:endParaRPr lang="en-US" sz="1400"/>
          </a:p>
          <a:p>
            <a:pPr marL="0" lvl="1" indent="0">
              <a:buNone/>
            </a:pPr>
            <a:endParaRPr lang="en-US" sz="1400"/>
          </a:p>
          <a:p>
            <a:pPr marL="0" lvl="1" indent="0">
              <a:buNone/>
            </a:pPr>
            <a:r>
              <a:rPr lang="en-US" b="1">
                <a:solidFill>
                  <a:srgbClr val="171A1C"/>
                </a:solidFill>
              </a:rPr>
              <a:t>Why it matters </a:t>
            </a:r>
            <a:r>
              <a:rPr lang="en-US">
                <a:solidFill>
                  <a:srgbClr val="171A1C"/>
                </a:solidFill>
              </a:rPr>
              <a:t>— bridges the fast (RRS) and slow (Non-Spin) reserves; quantity set using the probabilistic modeling of reliability risks.</a:t>
            </a:r>
            <a:endParaRPr lang="en-US" sz="1400"/>
          </a:p>
          <a:p>
            <a:pPr marL="300038" lvl="1" indent="0">
              <a:buNone/>
            </a:pPr>
            <a:endParaRPr lang="en-US" sz="1400"/>
          </a:p>
          <a:p>
            <a:pPr marL="300038" lvl="1" indent="0">
              <a:buNone/>
            </a:pPr>
            <a:endParaRPr lang="en-US" sz="1400"/>
          </a:p>
          <a:p>
            <a:endParaRPr lang="en-US"/>
          </a:p>
        </p:txBody>
      </p:sp>
      <p:sp>
        <p:nvSpPr>
          <p:cNvPr id="4" name="Slide Number Placeholder 3">
            <a:extLst>
              <a:ext uri="{FF2B5EF4-FFF2-40B4-BE49-F238E27FC236}">
                <a16:creationId xmlns:a16="http://schemas.microsoft.com/office/drawing/2014/main" id="{DA0B9D1D-15DD-920B-490B-92132DAE871B}"/>
              </a:ext>
            </a:extLst>
          </p:cNvPr>
          <p:cNvSpPr>
            <a:spLocks noGrp="1"/>
          </p:cNvSpPr>
          <p:nvPr>
            <p:ph type="sldNum" sz="quarter" idx="12"/>
          </p:nvPr>
        </p:nvSpPr>
        <p:spPr/>
        <p:txBody>
          <a:bodyPr/>
          <a:lstStyle/>
          <a:p>
            <a:fld id="{1D93BD3E-1E9A-4970-A6F7-E7AC52762E0C}" type="slidenum">
              <a:rPr lang="en-US" smtClean="0"/>
              <a:pPr/>
              <a:t>17</a:t>
            </a:fld>
            <a:endParaRPr lang="en-US"/>
          </a:p>
        </p:txBody>
      </p:sp>
      <p:sp>
        <p:nvSpPr>
          <p:cNvPr id="6" name="Content Placeholder 5">
            <a:extLst>
              <a:ext uri="{FF2B5EF4-FFF2-40B4-BE49-F238E27FC236}">
                <a16:creationId xmlns:a16="http://schemas.microsoft.com/office/drawing/2014/main" id="{3183F15A-ABA6-3645-8856-4E768E52C6A1}"/>
              </a:ext>
            </a:extLst>
          </p:cNvPr>
          <p:cNvSpPr>
            <a:spLocks noGrp="1"/>
          </p:cNvSpPr>
          <p:nvPr>
            <p:ph idx="4294967295"/>
          </p:nvPr>
        </p:nvSpPr>
        <p:spPr>
          <a:xfrm>
            <a:off x="6322645" y="1211155"/>
            <a:ext cx="5608637" cy="5064125"/>
          </a:xfrm>
        </p:spPr>
        <p:txBody>
          <a:bodyPr/>
          <a:lstStyle/>
          <a:p>
            <a:pPr>
              <a:spcBef>
                <a:spcPts val="0"/>
              </a:spcBef>
              <a:spcAft>
                <a:spcPts val="0"/>
              </a:spcAft>
              <a:defRPr/>
            </a:pPr>
            <a:r>
              <a:rPr lang="en-US" b="1" cap="small">
                <a:solidFill>
                  <a:schemeClr val="accent1"/>
                </a:solidFill>
              </a:rPr>
              <a:t>Non-Spinning Reserve Service (Non-Spin)</a:t>
            </a:r>
          </a:p>
          <a:p>
            <a:r>
              <a:rPr lang="en-US" sz="1400" b="1"/>
              <a:t>Purpose</a:t>
            </a:r>
            <a:r>
              <a:rPr lang="en-US" sz="1400" b="1">
                <a:solidFill>
                  <a:srgbClr val="171A1C"/>
                </a:solidFill>
              </a:rPr>
              <a:t> — </a:t>
            </a:r>
            <a:r>
              <a:rPr lang="en-US" sz="1400"/>
              <a:t>Capacity that can be started in 30 minutes to cover forecast errors, ramps or forced outages and replace deployed reserves until additional resources can be committed.</a:t>
            </a:r>
          </a:p>
          <a:p>
            <a:endParaRPr lang="en-US" sz="1400"/>
          </a:p>
          <a:p>
            <a:r>
              <a:rPr lang="en-US" sz="1400" b="1">
                <a:solidFill>
                  <a:srgbClr val="171A1C"/>
                </a:solidFill>
              </a:rPr>
              <a:t>Why it matters </a:t>
            </a:r>
            <a:r>
              <a:rPr lang="en-US" sz="1400">
                <a:solidFill>
                  <a:srgbClr val="171A1C"/>
                </a:solidFill>
              </a:rPr>
              <a:t>—30min lead time backstop for sustained uncertainty events; quantity set using the probabilistic modeling of reliability risks.</a:t>
            </a:r>
            <a:endParaRPr lang="en-US" sz="1400"/>
          </a:p>
        </p:txBody>
      </p:sp>
      <p:cxnSp>
        <p:nvCxnSpPr>
          <p:cNvPr id="14" name="Straight Connector 13">
            <a:extLst>
              <a:ext uri="{FF2B5EF4-FFF2-40B4-BE49-F238E27FC236}">
                <a16:creationId xmlns:a16="http://schemas.microsoft.com/office/drawing/2014/main" id="{5DDF489A-E24F-A5FF-9505-3C39A4148CB0}"/>
              </a:ext>
            </a:extLst>
          </p:cNvPr>
          <p:cNvCxnSpPr>
            <a:cxnSpLocks/>
          </p:cNvCxnSpPr>
          <p:nvPr/>
        </p:nvCxnSpPr>
        <p:spPr>
          <a:xfrm>
            <a:off x="6090666" y="1002275"/>
            <a:ext cx="8827" cy="5680745"/>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E1832917-6D56-581C-F106-8DB9911CEF75}"/>
              </a:ext>
            </a:extLst>
          </p:cNvPr>
          <p:cNvPicPr>
            <a:picLocks noChangeAspect="1"/>
          </p:cNvPicPr>
          <p:nvPr/>
        </p:nvPicPr>
        <p:blipFill>
          <a:blip r:embed="rId2"/>
          <a:stretch>
            <a:fillRect/>
          </a:stretch>
        </p:blipFill>
        <p:spPr>
          <a:xfrm>
            <a:off x="354980" y="3329344"/>
            <a:ext cx="5302942" cy="3147674"/>
          </a:xfrm>
          <a:prstGeom prst="rect">
            <a:avLst/>
          </a:prstGeom>
          <a:ln w="12700">
            <a:solidFill>
              <a:schemeClr val="tx1"/>
            </a:solidFill>
          </a:ln>
        </p:spPr>
      </p:pic>
      <p:grpSp>
        <p:nvGrpSpPr>
          <p:cNvPr id="19" name="Group 18">
            <a:extLst>
              <a:ext uri="{FF2B5EF4-FFF2-40B4-BE49-F238E27FC236}">
                <a16:creationId xmlns:a16="http://schemas.microsoft.com/office/drawing/2014/main" id="{3341427A-9A91-0286-5DCB-D10F8FE5B54D}"/>
              </a:ext>
            </a:extLst>
          </p:cNvPr>
          <p:cNvGrpSpPr/>
          <p:nvPr/>
        </p:nvGrpSpPr>
        <p:grpSpPr>
          <a:xfrm>
            <a:off x="6532237" y="3329344"/>
            <a:ext cx="5303520" cy="3145536"/>
            <a:chOff x="4634483" y="2544826"/>
            <a:chExt cx="4133123" cy="2441200"/>
          </a:xfrm>
        </p:grpSpPr>
        <p:pic>
          <p:nvPicPr>
            <p:cNvPr id="7" name="Picture 6">
              <a:extLst>
                <a:ext uri="{FF2B5EF4-FFF2-40B4-BE49-F238E27FC236}">
                  <a16:creationId xmlns:a16="http://schemas.microsoft.com/office/drawing/2014/main" id="{1D9300C9-BA90-7599-2A3E-63FED757C713}"/>
                </a:ext>
              </a:extLst>
            </p:cNvPr>
            <p:cNvPicPr>
              <a:picLocks noChangeAspect="1"/>
            </p:cNvPicPr>
            <p:nvPr/>
          </p:nvPicPr>
          <p:blipFill>
            <a:blip r:embed="rId3"/>
            <a:stretch>
              <a:fillRect/>
            </a:stretch>
          </p:blipFill>
          <p:spPr>
            <a:xfrm>
              <a:off x="4634483" y="2544826"/>
              <a:ext cx="4133123" cy="2441200"/>
            </a:xfrm>
            <a:prstGeom prst="rect">
              <a:avLst/>
            </a:prstGeom>
            <a:ln w="12700">
              <a:solidFill>
                <a:schemeClr val="tx1"/>
              </a:solidFill>
            </a:ln>
          </p:spPr>
        </p:pic>
        <p:sp>
          <p:nvSpPr>
            <p:cNvPr id="8" name="TextBox 7">
              <a:extLst>
                <a:ext uri="{FF2B5EF4-FFF2-40B4-BE49-F238E27FC236}">
                  <a16:creationId xmlns:a16="http://schemas.microsoft.com/office/drawing/2014/main" id="{583592C8-ADE4-3DFD-BC36-A5A823AE4E71}"/>
                </a:ext>
              </a:extLst>
            </p:cNvPr>
            <p:cNvSpPr txBox="1"/>
            <p:nvPr/>
          </p:nvSpPr>
          <p:spPr>
            <a:xfrm>
              <a:off x="6724431" y="2818726"/>
              <a:ext cx="1664177" cy="201958"/>
            </a:xfrm>
            <a:prstGeom prst="rect">
              <a:avLst/>
            </a:prstGeom>
            <a:solidFill>
              <a:schemeClr val="accent3">
                <a:lumMod val="20000"/>
                <a:lumOff val="80000"/>
              </a:schemeClr>
            </a:solidFill>
          </p:spPr>
          <p:txBody>
            <a:bodyPr wrap="square" rtlCol="0">
              <a:spAutoFit/>
            </a:bodyPr>
            <a:lstStyle/>
            <a:p>
              <a:r>
                <a:rPr lang="en-US" sz="1200"/>
                <a:t>(</a:t>
              </a:r>
              <a:r>
                <a:rPr lang="en-US" sz="1200">
                  <a:hlinkClick r:id="rId4"/>
                </a:rPr>
                <a:t>Additional Event Details</a:t>
              </a:r>
              <a:r>
                <a:rPr lang="en-US" sz="1200"/>
                <a:t>)</a:t>
              </a:r>
              <a:endParaRPr lang="en-US" sz="1200" b="1" i="1">
                <a:solidFill>
                  <a:schemeClr val="accent1"/>
                </a:solidFill>
              </a:endParaRPr>
            </a:p>
          </p:txBody>
        </p:sp>
      </p:grpSp>
    </p:spTree>
    <p:extLst>
      <p:ext uri="{BB962C8B-B14F-4D97-AF65-F5344CB8AC3E}">
        <p14:creationId xmlns:p14="http://schemas.microsoft.com/office/powerpoint/2010/main" val="5969917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67881-ACEB-314F-E08A-3F75B5DD2EEB}"/>
              </a:ext>
            </a:extLst>
          </p:cNvPr>
          <p:cNvSpPr>
            <a:spLocks noGrp="1"/>
          </p:cNvSpPr>
          <p:nvPr>
            <p:ph type="title"/>
          </p:nvPr>
        </p:nvSpPr>
        <p:spPr/>
        <p:txBody>
          <a:bodyPr/>
          <a:lstStyle/>
          <a:p>
            <a:r>
              <a:rPr lang="en-US" dirty="0"/>
              <a:t>Expected Battery Installation in ERCOT</a:t>
            </a:r>
          </a:p>
        </p:txBody>
      </p:sp>
      <p:sp>
        <p:nvSpPr>
          <p:cNvPr id="3" name="Text Placeholder 2">
            <a:extLst>
              <a:ext uri="{FF2B5EF4-FFF2-40B4-BE49-F238E27FC236}">
                <a16:creationId xmlns:a16="http://schemas.microsoft.com/office/drawing/2014/main" id="{3FC12D29-D69D-6FC9-F213-1AED8AE8D753}"/>
              </a:ext>
            </a:extLst>
          </p:cNvPr>
          <p:cNvSpPr>
            <a:spLocks noGrp="1"/>
          </p:cNvSpPr>
          <p:nvPr>
            <p:ph type="body" sz="quarter" idx="16"/>
          </p:nvPr>
        </p:nvSpPr>
        <p:spPr/>
        <p:txBody>
          <a:bodyPr/>
          <a:lstStyle/>
          <a:p>
            <a:endParaRPr lang="en-US" dirty="0"/>
          </a:p>
        </p:txBody>
      </p:sp>
      <p:sp>
        <p:nvSpPr>
          <p:cNvPr id="4" name="Text Placeholder 3">
            <a:extLst>
              <a:ext uri="{FF2B5EF4-FFF2-40B4-BE49-F238E27FC236}">
                <a16:creationId xmlns:a16="http://schemas.microsoft.com/office/drawing/2014/main" id="{877032F7-8425-5D0E-8FCA-FC1093867401}"/>
              </a:ext>
            </a:extLst>
          </p:cNvPr>
          <p:cNvSpPr>
            <a:spLocks noGrp="1"/>
          </p:cNvSpPr>
          <p:nvPr>
            <p:ph type="body" sz="quarter" idx="15"/>
          </p:nvPr>
        </p:nvSpPr>
        <p:spPr>
          <a:xfrm flipH="1">
            <a:off x="495299" y="5722144"/>
            <a:ext cx="11163298" cy="885825"/>
          </a:xfrm>
        </p:spPr>
        <p:txBody>
          <a:bodyPr/>
          <a:lstStyle/>
          <a:p>
            <a:r>
              <a:rPr lang="en-US" dirty="0"/>
              <a:t>Projecting indicate ESR capacity to continue to grow in 2027, allowing for further increase in risk credit accounting for ESR, but we are also aware that there may be a point when the rate of install may slow down. Taking high risk credit should be evaluated at least annually.  </a:t>
            </a:r>
          </a:p>
        </p:txBody>
      </p:sp>
      <p:sp>
        <p:nvSpPr>
          <p:cNvPr id="5" name="Slide Number Placeholder 4">
            <a:extLst>
              <a:ext uri="{FF2B5EF4-FFF2-40B4-BE49-F238E27FC236}">
                <a16:creationId xmlns:a16="http://schemas.microsoft.com/office/drawing/2014/main" id="{88901E91-8BB1-4426-7382-9A9889BD8DD1}"/>
              </a:ext>
            </a:extLst>
          </p:cNvPr>
          <p:cNvSpPr>
            <a:spLocks noGrp="1"/>
          </p:cNvSpPr>
          <p:nvPr>
            <p:ph type="sldNum" sz="quarter" idx="12"/>
          </p:nvPr>
        </p:nvSpPr>
        <p:spPr/>
        <p:txBody>
          <a:bodyPr/>
          <a:lstStyle/>
          <a:p>
            <a:fld id="{BCDE79FB-97BA-492B-8D57-F1373F9ADA95}" type="slidenum">
              <a:rPr lang="en-US" smtClean="0"/>
              <a:t>18</a:t>
            </a:fld>
            <a:endParaRPr lang="en-US"/>
          </a:p>
        </p:txBody>
      </p:sp>
      <p:pic>
        <p:nvPicPr>
          <p:cNvPr id="8" name="Picture 7">
            <a:extLst>
              <a:ext uri="{FF2B5EF4-FFF2-40B4-BE49-F238E27FC236}">
                <a16:creationId xmlns:a16="http://schemas.microsoft.com/office/drawing/2014/main" id="{F3494CAD-CF0B-6457-CA3B-485E0FB2A9DC}"/>
              </a:ext>
            </a:extLst>
          </p:cNvPr>
          <p:cNvPicPr>
            <a:picLocks noChangeAspect="1"/>
          </p:cNvPicPr>
          <p:nvPr/>
        </p:nvPicPr>
        <p:blipFill>
          <a:blip r:embed="rId2"/>
          <a:srcRect b="32500"/>
          <a:stretch>
            <a:fillRect/>
          </a:stretch>
        </p:blipFill>
        <p:spPr>
          <a:xfrm>
            <a:off x="2006158" y="914400"/>
            <a:ext cx="7708197" cy="4629150"/>
          </a:xfrm>
          <a:prstGeom prst="rect">
            <a:avLst/>
          </a:prstGeom>
        </p:spPr>
      </p:pic>
    </p:spTree>
    <p:extLst>
      <p:ext uri="{BB962C8B-B14F-4D97-AF65-F5344CB8AC3E}">
        <p14:creationId xmlns:p14="http://schemas.microsoft.com/office/powerpoint/2010/main" val="34945462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59D6D-D675-9EDD-64CD-776BDB2671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BEF02E-77BC-6B31-C7BD-47FA9690E68B}"/>
              </a:ext>
            </a:extLst>
          </p:cNvPr>
          <p:cNvSpPr>
            <a:spLocks noGrp="1"/>
          </p:cNvSpPr>
          <p:nvPr>
            <p:ph type="title"/>
          </p:nvPr>
        </p:nvSpPr>
        <p:spPr/>
        <p:txBody>
          <a:bodyPr/>
          <a:lstStyle/>
          <a:p>
            <a:r>
              <a:rPr lang="en-US"/>
              <a:t>Average Inertia per Hour 2021-2026.7*</a:t>
            </a:r>
          </a:p>
        </p:txBody>
      </p:sp>
      <p:sp>
        <p:nvSpPr>
          <p:cNvPr id="3" name="Text Placeholder 2">
            <a:extLst>
              <a:ext uri="{FF2B5EF4-FFF2-40B4-BE49-F238E27FC236}">
                <a16:creationId xmlns:a16="http://schemas.microsoft.com/office/drawing/2014/main" id="{6E35D059-E2CC-8A85-EF60-4E100F517386}"/>
              </a:ext>
            </a:extLst>
          </p:cNvPr>
          <p:cNvSpPr>
            <a:spLocks noGrp="1"/>
          </p:cNvSpPr>
          <p:nvPr>
            <p:ph type="body" sz="quarter" idx="16"/>
          </p:nvPr>
        </p:nvSpPr>
        <p:spPr>
          <a:xfrm>
            <a:off x="495300" y="1258530"/>
            <a:ext cx="11163300" cy="616538"/>
          </a:xfrm>
        </p:spPr>
        <p:txBody>
          <a:bodyPr/>
          <a:lstStyle/>
          <a:p>
            <a:pPr marL="285750" indent="-285750">
              <a:buFont typeface="Arial" panose="020B0604020202020204" pitchFamily="34" charset="0"/>
              <a:buChar char="•"/>
            </a:pPr>
            <a:r>
              <a:rPr lang="en-US"/>
              <a:t>From 2025 and onwards the lowest hours of inertia have moved from the night hours to the middle of the day.</a:t>
            </a:r>
          </a:p>
          <a:p>
            <a:endParaRPr lang="en-US"/>
          </a:p>
        </p:txBody>
      </p:sp>
      <p:sp>
        <p:nvSpPr>
          <p:cNvPr id="5" name="Slide Number Placeholder 4">
            <a:extLst>
              <a:ext uri="{FF2B5EF4-FFF2-40B4-BE49-F238E27FC236}">
                <a16:creationId xmlns:a16="http://schemas.microsoft.com/office/drawing/2014/main" id="{D6CAD34E-EDFE-D06E-66AF-DCB27D223168}"/>
              </a:ext>
            </a:extLst>
          </p:cNvPr>
          <p:cNvSpPr>
            <a:spLocks noGrp="1"/>
          </p:cNvSpPr>
          <p:nvPr>
            <p:ph type="sldNum" sz="quarter" idx="12"/>
          </p:nvPr>
        </p:nvSpPr>
        <p:spPr/>
        <p:txBody>
          <a:bodyPr/>
          <a:lstStyle/>
          <a:p>
            <a:fld id="{BCDE79FB-97BA-492B-8D57-F1373F9ADA95}" type="slidenum">
              <a:rPr lang="en-US" smtClean="0"/>
              <a:t>19</a:t>
            </a:fld>
            <a:endParaRPr lang="en-US"/>
          </a:p>
        </p:txBody>
      </p:sp>
      <p:graphicFrame>
        <p:nvGraphicFramePr>
          <p:cNvPr id="4" name="Chart 3">
            <a:extLst>
              <a:ext uri="{FF2B5EF4-FFF2-40B4-BE49-F238E27FC236}">
                <a16:creationId xmlns:a16="http://schemas.microsoft.com/office/drawing/2014/main" id="{6A885F91-DAFD-4CC9-CDBD-A080472A7CDD}"/>
              </a:ext>
            </a:extLst>
          </p:cNvPr>
          <p:cNvGraphicFramePr>
            <a:graphicFrameLocks/>
          </p:cNvGraphicFramePr>
          <p:nvPr>
            <p:extLst>
              <p:ext uri="{D42A27DB-BD31-4B8C-83A1-F6EECF244321}">
                <p14:modId xmlns:p14="http://schemas.microsoft.com/office/powerpoint/2010/main" val="1606879"/>
              </p:ext>
            </p:extLst>
          </p:nvPr>
        </p:nvGraphicFramePr>
        <p:xfrm>
          <a:off x="1257300" y="1566799"/>
          <a:ext cx="8505826" cy="4681307"/>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C31AA55D-8A38-021A-FE93-2160B12A349D}"/>
              </a:ext>
            </a:extLst>
          </p:cNvPr>
          <p:cNvSpPr txBox="1"/>
          <p:nvPr/>
        </p:nvSpPr>
        <p:spPr>
          <a:xfrm>
            <a:off x="7487725" y="6463149"/>
            <a:ext cx="3374925" cy="215444"/>
          </a:xfrm>
          <a:prstGeom prst="rect">
            <a:avLst/>
          </a:prstGeom>
          <a:noFill/>
          <a:ln>
            <a:noFill/>
          </a:ln>
        </p:spPr>
        <p:txBody>
          <a:bodyPr wrap="square" rtlCol="0">
            <a:spAutoFit/>
          </a:bodyPr>
          <a:lstStyle/>
          <a:p>
            <a:pPr marL="285750" indent="-285750">
              <a:buFont typeface="Wingdings" panose="05000000000000000000" pitchFamily="2" charset="2"/>
              <a:buChar char="v"/>
            </a:pPr>
            <a:r>
              <a:rPr lang="en-US" sz="800"/>
              <a:t>Data only includes up to partial July 2026</a:t>
            </a:r>
          </a:p>
        </p:txBody>
      </p:sp>
    </p:spTree>
    <p:extLst>
      <p:ext uri="{BB962C8B-B14F-4D97-AF65-F5344CB8AC3E}">
        <p14:creationId xmlns:p14="http://schemas.microsoft.com/office/powerpoint/2010/main" val="133026732"/>
      </p:ext>
    </p:extLst>
  </p:cSld>
  <p:clrMapOvr>
    <a:masterClrMapping/>
  </p:clrMapOvr>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45E1B-E8DF-2488-167B-679854BA31E7}"/>
              </a:ext>
            </a:extLst>
          </p:cNvPr>
          <p:cNvSpPr>
            <a:spLocks noGrp="1"/>
          </p:cNvSpPr>
          <p:nvPr>
            <p:ph type="title"/>
          </p:nvPr>
        </p:nvSpPr>
        <p:spPr/>
        <p:txBody>
          <a:bodyPr/>
          <a:lstStyle/>
          <a:p>
            <a:r>
              <a:rPr lang="en-US" dirty="0"/>
              <a:t>Introduction</a:t>
            </a:r>
          </a:p>
        </p:txBody>
      </p:sp>
      <p:sp>
        <p:nvSpPr>
          <p:cNvPr id="6" name="Text Placeholder 5">
            <a:extLst>
              <a:ext uri="{FF2B5EF4-FFF2-40B4-BE49-F238E27FC236}">
                <a16:creationId xmlns:a16="http://schemas.microsoft.com/office/drawing/2014/main" id="{15797A43-F0A7-561B-F441-56E70AA42A3A}"/>
              </a:ext>
            </a:extLst>
          </p:cNvPr>
          <p:cNvSpPr>
            <a:spLocks noGrp="1"/>
          </p:cNvSpPr>
          <p:nvPr>
            <p:ph type="body" sz="quarter" idx="13"/>
          </p:nvPr>
        </p:nvSpPr>
        <p:spPr>
          <a:xfrm>
            <a:off x="495300" y="1178719"/>
            <a:ext cx="5381625" cy="4993481"/>
          </a:xfrm>
        </p:spPr>
        <p:txBody>
          <a:bodyPr/>
          <a:lstStyle/>
          <a:p>
            <a:r>
              <a:rPr lang="en-US" sz="1200" dirty="0"/>
              <a:t>Discrepancy for 2026 Ancillary Services Methodology.</a:t>
            </a:r>
          </a:p>
          <a:p>
            <a:r>
              <a:rPr lang="en-US" sz="1200" dirty="0"/>
              <a:t>ERCOT has reviewed the methodology to determine minimum Ancillary Service (AS) requirements. </a:t>
            </a:r>
          </a:p>
          <a:p>
            <a:r>
              <a:rPr lang="en-US" sz="1200" dirty="0"/>
              <a:t>ERCOT is proposing the following changes for 2027.</a:t>
            </a:r>
          </a:p>
          <a:p>
            <a:pPr lvl="1"/>
            <a:r>
              <a:rPr lang="en-US" sz="1200" dirty="0"/>
              <a:t>Increased risk credit accounting in the proposed probabilistic methodology to compute ERCOT Contingency Reserve Service (ECRS) and Non-Spinning Reserve Service (Non-Spin) requirements. </a:t>
            </a:r>
          </a:p>
          <a:p>
            <a:pPr algn="just"/>
            <a:r>
              <a:rPr lang="en-US" sz="1200" dirty="0"/>
              <a:t>ERCOT is not proposing any changes in the methodologies used to compute Responsive Reserve Service or Regulation Service. </a:t>
            </a:r>
          </a:p>
          <a:p>
            <a:pPr lvl="1" algn="just"/>
            <a:r>
              <a:rPr lang="en-US" sz="1200" dirty="0"/>
              <a:t>NERC’s preliminary BAL-003 Interconnection Frequency Response Obligation (IFRO) assessment for ERCOT for the 2027 Operating Year (OY) has not yet been published. Therefore, this analysis used the minimum RRS-PFR limit of 1,377 MW for 2026.</a:t>
            </a:r>
          </a:p>
          <a:p>
            <a:pPr algn="just"/>
            <a:r>
              <a:rPr lang="en-US" sz="1200" dirty="0"/>
              <a:t>An HTML with preliminary 2027 AS quantities and redline document of the AS Methodology document are available with todays posting. The HTML also includes 546 scenarios for the probabilistic model with resulting ECRS and NSRS quantities.</a:t>
            </a:r>
          </a:p>
          <a:p>
            <a:pPr lvl="1" algn="just"/>
            <a:r>
              <a:rPr lang="en-US" sz="1200" dirty="0"/>
              <a:t>Please note, the data includes values for all monthly quantities for 2027, but 2026 data has not been included yet for months after June and will change once that data is included. </a:t>
            </a:r>
          </a:p>
          <a:p>
            <a:pPr algn="just"/>
            <a:r>
              <a:rPr lang="en-US" sz="1200" dirty="0"/>
              <a:t>The following slides share the preliminary quantities for each AS based on ERCOT’s proposed methodologies.</a:t>
            </a:r>
          </a:p>
          <a:p>
            <a:endParaRPr lang="en-US" dirty="0"/>
          </a:p>
        </p:txBody>
      </p:sp>
      <p:sp>
        <p:nvSpPr>
          <p:cNvPr id="5" name="Slide Number Placeholder 4">
            <a:extLst>
              <a:ext uri="{FF2B5EF4-FFF2-40B4-BE49-F238E27FC236}">
                <a16:creationId xmlns:a16="http://schemas.microsoft.com/office/drawing/2014/main" id="{803F7720-0F64-103C-1828-9B36F703B074}"/>
              </a:ext>
            </a:extLst>
          </p:cNvPr>
          <p:cNvSpPr>
            <a:spLocks noGrp="1"/>
          </p:cNvSpPr>
          <p:nvPr>
            <p:ph type="sldNum" sz="quarter" idx="12"/>
          </p:nvPr>
        </p:nvSpPr>
        <p:spPr/>
        <p:txBody>
          <a:bodyPr/>
          <a:lstStyle/>
          <a:p>
            <a:fld id="{BCDE79FB-97BA-492B-8D57-F1373F9ADA95}" type="slidenum">
              <a:rPr lang="en-US" smtClean="0"/>
              <a:t>2</a:t>
            </a:fld>
            <a:endParaRPr lang="en-US"/>
          </a:p>
        </p:txBody>
      </p:sp>
      <p:sp>
        <p:nvSpPr>
          <p:cNvPr id="12" name="Content Placeholder 17">
            <a:extLst>
              <a:ext uri="{FF2B5EF4-FFF2-40B4-BE49-F238E27FC236}">
                <a16:creationId xmlns:a16="http://schemas.microsoft.com/office/drawing/2014/main" id="{FB654292-0793-462E-D8EB-7704FD5F7F50}"/>
              </a:ext>
            </a:extLst>
          </p:cNvPr>
          <p:cNvSpPr txBox="1">
            <a:spLocks/>
          </p:cNvSpPr>
          <p:nvPr/>
        </p:nvSpPr>
        <p:spPr>
          <a:xfrm>
            <a:off x="6912769" y="1178719"/>
            <a:ext cx="4200525" cy="5003724"/>
          </a:xfrm>
          <a:prstGeom prst="rect">
            <a:avLst/>
          </a:prstGeom>
          <a:solidFill>
            <a:srgbClr val="FFFFFF">
              <a:lumMod val="95000"/>
            </a:srgbClr>
          </a:solidFill>
          <a:ln w="28575">
            <a:solidFill>
              <a:srgbClr val="00AEC7"/>
            </a:solidFill>
          </a:ln>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1400" b="1" i="0" u="sng" strike="noStrike" kern="1200" cap="all" spc="0" normalizeH="0" baseline="0" noProof="0" dirty="0">
                <a:ln>
                  <a:noFill/>
                </a:ln>
                <a:solidFill>
                  <a:prstClr val="black"/>
                </a:solidFill>
                <a:effectLst/>
                <a:uLnTx/>
                <a:uFillTx/>
                <a:latin typeface="Arial" panose="020B0604020202020204"/>
                <a:ea typeface="+mn-ea"/>
                <a:cs typeface="+mn-cs"/>
              </a:rPr>
              <a:t>2027 Methodology Review Timeline </a:t>
            </a:r>
          </a:p>
          <a:p>
            <a:pPr marL="285750" indent="-285750">
              <a:buFont typeface="Wingdings" panose="05000000000000000000" pitchFamily="2" charset="2"/>
              <a:buChar char="ü"/>
            </a:pPr>
            <a:r>
              <a:rPr lang="en-US" sz="1400" dirty="0"/>
              <a:t>May 19, 2026 – </a:t>
            </a:r>
            <a:r>
              <a:rPr lang="en-US" sz="1400" dirty="0">
                <a:hlinkClick r:id="rId2"/>
              </a:rPr>
              <a:t>TAC Kickoff</a:t>
            </a:r>
            <a:endParaRPr lang="en-US" sz="1400" dirty="0"/>
          </a:p>
          <a:p>
            <a:pPr marL="285750" indent="-285750">
              <a:buFont typeface="Wingdings" panose="05000000000000000000" pitchFamily="2" charset="2"/>
              <a:buChar char="ü"/>
            </a:pPr>
            <a:r>
              <a:rPr lang="en-US" sz="1400" dirty="0"/>
              <a:t>June 01, 2026 – </a:t>
            </a:r>
            <a:r>
              <a:rPr lang="en-US" sz="1400" dirty="0">
                <a:hlinkClick r:id="rId3"/>
              </a:rPr>
              <a:t>BOARD Preview</a:t>
            </a:r>
            <a:endParaRPr lang="en-US" sz="1400" dirty="0"/>
          </a:p>
          <a:p>
            <a:pPr marL="285750" indent="-285750">
              <a:buFont typeface="Wingdings" panose="05000000000000000000" pitchFamily="2" charset="2"/>
              <a:buChar char="ü"/>
            </a:pPr>
            <a:r>
              <a:rPr lang="en-US" sz="1400" dirty="0"/>
              <a:t>June 17, 2026 – </a:t>
            </a:r>
            <a:r>
              <a:rPr lang="en-US" sz="1400" dirty="0">
                <a:hlinkClick r:id="rId4"/>
              </a:rPr>
              <a:t>PDCWG</a:t>
            </a:r>
            <a:endParaRPr lang="en-US" sz="1400" dirty="0"/>
          </a:p>
          <a:p>
            <a:pPr marL="285750" indent="-285750">
              <a:buFont typeface="Wingdings" panose="05000000000000000000" pitchFamily="2" charset="2"/>
              <a:buChar char="ü"/>
            </a:pPr>
            <a:r>
              <a:rPr lang="en-US" sz="1400" dirty="0"/>
              <a:t>June 29, 2026 – </a:t>
            </a:r>
            <a:r>
              <a:rPr lang="en-US" sz="1400" dirty="0">
                <a:hlinkClick r:id="rId5"/>
              </a:rPr>
              <a:t>WMWG</a:t>
            </a:r>
            <a:endParaRPr lang="en-US" sz="1400" dirty="0"/>
          </a:p>
          <a:p>
            <a:pPr marL="285750" indent="-285750">
              <a:buFont typeface="Wingdings" panose="05000000000000000000" pitchFamily="2" charset="2"/>
              <a:buChar char="ü"/>
            </a:pPr>
            <a:r>
              <a:rPr lang="en-US" sz="1400" dirty="0"/>
              <a:t>July 08, 2026 – </a:t>
            </a:r>
            <a:r>
              <a:rPr lang="en-US" sz="1400" dirty="0">
                <a:hlinkClick r:id="rId6"/>
              </a:rPr>
              <a:t>WMS</a:t>
            </a:r>
            <a:endParaRPr lang="en-US" sz="1400" i="1" dirty="0"/>
          </a:p>
          <a:p>
            <a:pPr marL="285750" indent="-285750">
              <a:buFont typeface="Wingdings" panose="05000000000000000000" pitchFamily="2" charset="2"/>
              <a:buChar char="ü"/>
            </a:pPr>
            <a:r>
              <a:rPr lang="en-US" sz="1400" dirty="0"/>
              <a:t>July 09, 2026 – </a:t>
            </a:r>
            <a:r>
              <a:rPr lang="en-US" sz="1400" dirty="0">
                <a:hlinkClick r:id="rId7"/>
              </a:rPr>
              <a:t>ROS</a:t>
            </a:r>
            <a:endParaRPr lang="en-US" sz="1400" dirty="0"/>
          </a:p>
          <a:p>
            <a:pPr marL="285750" indent="-285750"/>
            <a:r>
              <a:rPr lang="en-US" sz="1400" strike="sngStrike" dirty="0"/>
              <a:t>July 22, 2026 – PDCWG (Proposed)</a:t>
            </a:r>
            <a:endParaRPr lang="en-US" sz="1400" dirty="0"/>
          </a:p>
          <a:p>
            <a:pPr marL="285750" indent="-285750">
              <a:buFont typeface="Wingdings" panose="05000000000000000000" pitchFamily="2" charset="2"/>
              <a:buChar char="ü"/>
            </a:pPr>
            <a:r>
              <a:rPr lang="en-US" sz="1400" dirty="0"/>
              <a:t>July 27, 2026 – </a:t>
            </a:r>
            <a:r>
              <a:rPr lang="en-US" sz="1400" dirty="0">
                <a:hlinkClick r:id="rId8"/>
              </a:rPr>
              <a:t>WMWG (Proposed)</a:t>
            </a:r>
            <a:endParaRPr lang="en-US" sz="1400" dirty="0"/>
          </a:p>
          <a:p>
            <a:pPr>
              <a:buFont typeface="Wingdings" panose="05000000000000000000" pitchFamily="2" charset="2"/>
              <a:buChar char="ü"/>
            </a:pPr>
            <a:r>
              <a:rPr lang="en-US" sz="1400" dirty="0"/>
              <a:t>July 28, 2026 – </a:t>
            </a:r>
            <a:r>
              <a:rPr lang="en-US" sz="1400" dirty="0">
                <a:hlinkClick r:id="rId9"/>
              </a:rPr>
              <a:t>OWG (Proposed)</a:t>
            </a:r>
            <a:endParaRPr lang="en-US" sz="1400" dirty="0"/>
          </a:p>
          <a:p>
            <a:pPr>
              <a:buFont typeface="Wingdings" panose="05000000000000000000" pitchFamily="2" charset="2"/>
              <a:buChar char="ü"/>
            </a:pPr>
            <a:r>
              <a:rPr lang="en-US" sz="1400" i="1" dirty="0"/>
              <a:t>July 29, 2026 – </a:t>
            </a:r>
            <a:r>
              <a:rPr lang="en-US" sz="1400" i="1" dirty="0">
                <a:hlinkClick r:id="rId10"/>
              </a:rPr>
              <a:t>TAC (2026 AS Methodology Discrepancy)</a:t>
            </a:r>
            <a:endParaRPr lang="en-US" sz="1400" i="1" dirty="0"/>
          </a:p>
          <a:p>
            <a:pPr marL="285750" indent="-285750"/>
            <a:endParaRPr lang="en-US" sz="1400" i="1" dirty="0"/>
          </a:p>
          <a:p>
            <a:pPr marL="285750" indent="-285750"/>
            <a:r>
              <a:rPr lang="en-US" sz="1400" dirty="0"/>
              <a:t>August 05, 2026 – WMS (Possible Vote)</a:t>
            </a:r>
          </a:p>
          <a:p>
            <a:pPr marL="285750" indent="-285750"/>
            <a:r>
              <a:rPr lang="en-US" sz="1400" dirty="0"/>
              <a:t>August 06, 2026 – ROS (Possible Vote)</a:t>
            </a:r>
          </a:p>
          <a:p>
            <a:pPr marL="285750" indent="-285750"/>
            <a:r>
              <a:rPr lang="en-US" sz="1400" dirty="0"/>
              <a:t>August 26, 2026 – TAC (Possible Vote)</a:t>
            </a:r>
          </a:p>
          <a:p>
            <a:pPr marL="285750" indent="-285750"/>
            <a:endParaRPr lang="en-US" sz="1400" dirty="0"/>
          </a:p>
          <a:p>
            <a:pPr marL="285750" indent="-285750"/>
            <a:r>
              <a:rPr lang="en-US" sz="1400" dirty="0"/>
              <a:t>September 15, 2026 – </a:t>
            </a:r>
            <a:r>
              <a:rPr lang="en-US" sz="1400" dirty="0" err="1"/>
              <a:t>BoD</a:t>
            </a:r>
            <a:r>
              <a:rPr lang="en-US" sz="1400" dirty="0"/>
              <a:t> </a:t>
            </a:r>
          </a:p>
          <a:p>
            <a:pPr marL="285750" indent="-285750"/>
            <a:r>
              <a:rPr lang="en-US" sz="1400" dirty="0"/>
              <a:t>Nov, Dec 2026 – PUC</a:t>
            </a:r>
          </a:p>
          <a:p>
            <a:pPr marL="285750" indent="-285750"/>
            <a:endParaRPr lang="en-US" sz="1400" i="1" dirty="0"/>
          </a:p>
          <a:p>
            <a:pPr marL="285750" indent="-285750"/>
            <a:endParaRPr lang="en-US" sz="1400" i="1" dirty="0"/>
          </a:p>
        </p:txBody>
      </p:sp>
    </p:spTree>
    <p:extLst>
      <p:ext uri="{BB962C8B-B14F-4D97-AF65-F5344CB8AC3E}">
        <p14:creationId xmlns:p14="http://schemas.microsoft.com/office/powerpoint/2010/main" val="1814641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5899D-2690-DC79-06BC-78A174230E18}"/>
              </a:ext>
            </a:extLst>
          </p:cNvPr>
          <p:cNvSpPr>
            <a:spLocks noGrp="1"/>
          </p:cNvSpPr>
          <p:nvPr>
            <p:ph type="title"/>
          </p:nvPr>
        </p:nvSpPr>
        <p:spPr/>
        <p:txBody>
          <a:bodyPr>
            <a:normAutofit/>
          </a:bodyPr>
          <a:lstStyle/>
          <a:p>
            <a:r>
              <a:rPr lang="en-US" dirty="0"/>
              <a:t>Discrepancies in the 2026 Probabilistic Model</a:t>
            </a:r>
            <a:br>
              <a:rPr lang="en-US" dirty="0"/>
            </a:br>
            <a:endParaRPr lang="en-US" dirty="0"/>
          </a:p>
        </p:txBody>
      </p:sp>
      <p:sp>
        <p:nvSpPr>
          <p:cNvPr id="6" name="Text Placeholder 5">
            <a:extLst>
              <a:ext uri="{FF2B5EF4-FFF2-40B4-BE49-F238E27FC236}">
                <a16:creationId xmlns:a16="http://schemas.microsoft.com/office/drawing/2014/main" id="{EB62CC15-D41F-9ABB-98F7-9449A7B5D496}"/>
              </a:ext>
            </a:extLst>
          </p:cNvPr>
          <p:cNvSpPr>
            <a:spLocks noGrp="1"/>
          </p:cNvSpPr>
          <p:nvPr>
            <p:ph type="body" sz="quarter" idx="13"/>
          </p:nvPr>
        </p:nvSpPr>
        <p:spPr>
          <a:xfrm>
            <a:off x="495300" y="1203512"/>
            <a:ext cx="5381625" cy="4968688"/>
          </a:xfrm>
        </p:spPr>
        <p:txBody>
          <a:bodyPr/>
          <a:lstStyle/>
          <a:p>
            <a:pPr marL="285750" indent="-285750">
              <a:buFont typeface="Arial" panose="020B0604020202020204" pitchFamily="34" charset="0"/>
              <a:buChar char="•"/>
            </a:pPr>
            <a:r>
              <a:rPr lang="en-US" sz="1400" dirty="0"/>
              <a:t>ERCOT issued a </a:t>
            </a:r>
            <a:r>
              <a:rPr lang="en-US" sz="1400" dirty="0">
                <a:hlinkClick r:id="rId2"/>
              </a:rPr>
              <a:t>Market Notice</a:t>
            </a:r>
            <a:r>
              <a:rPr lang="en-US" sz="1400" dirty="0"/>
              <a:t> on 7/27/2026, indicating ERCOT worked toward the 2027 AS Methodology we identified that the probabilistic model that was used to calculate the 2026 ECRS and NSRS had some discrepancies. </a:t>
            </a:r>
          </a:p>
          <a:p>
            <a:pPr marL="285750" indent="-285750">
              <a:buFont typeface="Arial" panose="020B0604020202020204" pitchFamily="34" charset="0"/>
              <a:buChar char="•"/>
            </a:pPr>
            <a:r>
              <a:rPr lang="en-US" sz="1400" dirty="0"/>
              <a:t>The discrepancies resulted in the model using a lower level of net load uncertainty leading to overall lower quantities than what would have been required by the approved parameters in the 2026 AS Methodology. </a:t>
            </a:r>
          </a:p>
          <a:p>
            <a:pPr marL="285750" indent="-285750">
              <a:buFont typeface="Arial" panose="020B0604020202020204" pitchFamily="34" charset="0"/>
              <a:buChar char="•"/>
            </a:pPr>
            <a:r>
              <a:rPr lang="en-US" sz="1400" dirty="0"/>
              <a:t>The issue only impacts the probabilistic portion of 2026 AS Methodology. The regulation and RRS quantities were not affected.</a:t>
            </a:r>
          </a:p>
          <a:p>
            <a:pPr marL="285750" indent="-285750">
              <a:buFont typeface="Arial" panose="020B0604020202020204" pitchFamily="34" charset="0"/>
              <a:buChar char="•"/>
            </a:pPr>
            <a:r>
              <a:rPr lang="en-US" sz="1400" dirty="0"/>
              <a:t>Going forward, ERCOT will not revise the quantities for August 2026 and will submit a request for good cause exception with the PUCT. ERCOT will continue to coordinating with PUCT Commissioners and Staff on additional steps required.</a:t>
            </a:r>
          </a:p>
          <a:p>
            <a:pPr marL="285750" indent="-285750">
              <a:buFont typeface="Arial" panose="020B0604020202020204" pitchFamily="34" charset="0"/>
              <a:buChar char="•"/>
            </a:pPr>
            <a:r>
              <a:rPr lang="en-US" sz="1400" dirty="0"/>
              <a:t>ERCOT is also reviewing potential process improvements to prevent similar issues from occurring in the future. This includes immediate implementation of peer review of logic along with potential implementation of AI tools.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sz="1400" dirty="0"/>
          </a:p>
          <a:p>
            <a:pPr marL="834390" lvl="1" indent="-285750"/>
            <a:endParaRPr lang="en-US" sz="1200" dirty="0"/>
          </a:p>
          <a:p>
            <a:endParaRPr lang="en-US" dirty="0"/>
          </a:p>
        </p:txBody>
      </p:sp>
      <p:sp>
        <p:nvSpPr>
          <p:cNvPr id="3" name="Text Placeholder 2">
            <a:extLst>
              <a:ext uri="{FF2B5EF4-FFF2-40B4-BE49-F238E27FC236}">
                <a16:creationId xmlns:a16="http://schemas.microsoft.com/office/drawing/2014/main" id="{BB7EF55F-6AD4-E76E-EF6A-03044265DABE}"/>
              </a:ext>
            </a:extLst>
          </p:cNvPr>
          <p:cNvSpPr>
            <a:spLocks noGrp="1"/>
          </p:cNvSpPr>
          <p:nvPr>
            <p:ph type="body" sz="quarter" idx="14"/>
          </p:nvPr>
        </p:nvSpPr>
        <p:spPr>
          <a:xfrm>
            <a:off x="6343650" y="1203512"/>
            <a:ext cx="5314950" cy="4978931"/>
          </a:xfrm>
        </p:spPr>
        <p:txBody>
          <a:bodyPr/>
          <a:lstStyle/>
          <a:p>
            <a:pPr marL="285750" indent="-285750">
              <a:buFont typeface="Arial" panose="020B0604020202020204" pitchFamily="34" charset="0"/>
              <a:buChar char="•"/>
            </a:pPr>
            <a:r>
              <a:rPr lang="en-US" sz="1400" dirty="0"/>
              <a:t>Monthly comparisons of the 2026 quantities (black line) and the corrected values (black dotted line) are available in the posted HTML file for today’s meeting</a:t>
            </a:r>
          </a:p>
          <a:p>
            <a:pPr marL="285750" indent="-285750">
              <a:buFont typeface="Arial" panose="020B0604020202020204" pitchFamily="34" charset="0"/>
              <a:buChar char="•"/>
            </a:pPr>
            <a:endParaRPr lang="en-US" dirty="0"/>
          </a:p>
        </p:txBody>
      </p:sp>
      <p:sp>
        <p:nvSpPr>
          <p:cNvPr id="5" name="Slide Number Placeholder 4">
            <a:extLst>
              <a:ext uri="{FF2B5EF4-FFF2-40B4-BE49-F238E27FC236}">
                <a16:creationId xmlns:a16="http://schemas.microsoft.com/office/drawing/2014/main" id="{B8C8485A-C1A8-59DE-6417-7A520F4617FB}"/>
              </a:ext>
            </a:extLst>
          </p:cNvPr>
          <p:cNvSpPr>
            <a:spLocks noGrp="1"/>
          </p:cNvSpPr>
          <p:nvPr>
            <p:ph type="sldNum" sz="quarter" idx="12"/>
          </p:nvPr>
        </p:nvSpPr>
        <p:spPr/>
        <p:txBody>
          <a:bodyPr/>
          <a:lstStyle/>
          <a:p>
            <a:fld id="{BCDE79FB-97BA-492B-8D57-F1373F9ADA95}" type="slidenum">
              <a:rPr lang="en-US" smtClean="0"/>
              <a:t>3</a:t>
            </a:fld>
            <a:endParaRPr lang="en-US"/>
          </a:p>
        </p:txBody>
      </p:sp>
      <p:pic>
        <p:nvPicPr>
          <p:cNvPr id="8" name="Picture 7">
            <a:extLst>
              <a:ext uri="{FF2B5EF4-FFF2-40B4-BE49-F238E27FC236}">
                <a16:creationId xmlns:a16="http://schemas.microsoft.com/office/drawing/2014/main" id="{0CEA328E-CB9A-E05B-C4F8-658193E5D7C4}"/>
              </a:ext>
            </a:extLst>
          </p:cNvPr>
          <p:cNvPicPr>
            <a:picLocks noChangeAspect="1"/>
          </p:cNvPicPr>
          <p:nvPr/>
        </p:nvPicPr>
        <p:blipFill>
          <a:blip r:embed="rId3"/>
          <a:stretch>
            <a:fillRect/>
          </a:stretch>
        </p:blipFill>
        <p:spPr>
          <a:xfrm>
            <a:off x="6381751" y="2179077"/>
            <a:ext cx="5314949" cy="3369796"/>
          </a:xfrm>
          <a:prstGeom prst="rect">
            <a:avLst/>
          </a:prstGeom>
        </p:spPr>
      </p:pic>
    </p:spTree>
    <p:extLst>
      <p:ext uri="{BB962C8B-B14F-4D97-AF65-F5344CB8AC3E}">
        <p14:creationId xmlns:p14="http://schemas.microsoft.com/office/powerpoint/2010/main" val="28572126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Ancillary Services</a:t>
            </a:r>
            <a:endParaRPr sz="2800" dirty="0"/>
          </a:p>
        </p:txBody>
      </p:sp>
      <p:sp>
        <p:nvSpPr>
          <p:cNvPr id="12" name="Slide Number Placeholder 5">
            <a:extLst>
              <a:ext uri="{FF2B5EF4-FFF2-40B4-BE49-F238E27FC236}">
                <a16:creationId xmlns:a16="http://schemas.microsoft.com/office/drawing/2014/main" id="{8FAC9748-BD21-1FF9-0577-41F93A6C0C15}"/>
              </a:ext>
            </a:extLst>
          </p:cNvPr>
          <p:cNvSpPr>
            <a:spLocks noGrp="1"/>
          </p:cNvSpPr>
          <p:nvPr>
            <p:ph type="sldNum" sz="quarter" idx="12"/>
          </p:nvPr>
        </p:nvSpPr>
        <p:spPr>
          <a:xfrm>
            <a:off x="11887200" y="6492875"/>
            <a:ext cx="304800" cy="365125"/>
          </a:xfrm>
        </p:spPr>
        <p:txBody>
          <a:bodyPr>
            <a:normAutofit/>
          </a:bodyPr>
          <a:lstStyle/>
          <a:p>
            <a:fld id="{BCDE79FB-97BA-492B-8D57-F1373F9ADA95}" type="slidenum">
              <a:rPr lang="en-US" sz="1400" b="0" smtClean="0">
                <a:solidFill>
                  <a:schemeClr val="tx1"/>
                </a:solidFill>
              </a:rPr>
              <a:t>4</a:t>
            </a:fld>
            <a:endParaRPr lang="en-US" sz="1400" b="0">
              <a:solidFill>
                <a:schemeClr val="tx1"/>
              </a:solidFill>
            </a:endParaRPr>
          </a:p>
        </p:txBody>
      </p:sp>
      <p:sp>
        <p:nvSpPr>
          <p:cNvPr id="4" name="TextBox 3"/>
          <p:cNvSpPr txBox="1"/>
          <p:nvPr/>
        </p:nvSpPr>
        <p:spPr>
          <a:xfrm>
            <a:off x="533400" y="1018696"/>
            <a:ext cx="11218229" cy="830997"/>
          </a:xfrm>
          <a:prstGeom prst="rect">
            <a:avLst/>
          </a:prstGeom>
          <a:noFill/>
        </p:spPr>
        <p:txBody>
          <a:bodyPr wrap="square">
            <a:spAutoFit/>
          </a:bodyPr>
          <a:lstStyle/>
          <a:p>
            <a:r>
              <a:rPr lang="en-US" sz="1600" dirty="0"/>
              <a:t>Ancillary Services are procured to balance supply and demand while meeting reliability objectives defined in NERC Reliability BAL-001, BAL-002 and BAL-003 Standards, and to reduce operational risks associated with variability and uncertainty</a:t>
            </a:r>
            <a:endParaRPr sz="1600" dirty="0">
              <a:latin typeface="Arial"/>
            </a:endParaRPr>
          </a:p>
        </p:txBody>
      </p:sp>
      <p:graphicFrame>
        <p:nvGraphicFramePr>
          <p:cNvPr id="5" name="Table 4"/>
          <p:cNvGraphicFramePr>
            <a:graphicFrameLocks noGrp="1"/>
          </p:cNvGraphicFramePr>
          <p:nvPr/>
        </p:nvGraphicFramePr>
        <p:xfrm>
          <a:off x="440174" y="1829752"/>
          <a:ext cx="11308211" cy="4709160"/>
        </p:xfrm>
        <a:graphic>
          <a:graphicData uri="http://schemas.openxmlformats.org/drawingml/2006/table">
            <a:tbl>
              <a:tblPr firstRow="1">
                <a:tableStyleId>{5C22544A-7EE6-4342-B048-85BDC9FD1C3A}</a:tableStyleId>
              </a:tblPr>
              <a:tblGrid>
                <a:gridCol w="1362801">
                  <a:extLst>
                    <a:ext uri="{9D8B030D-6E8A-4147-A177-3AD203B41FA5}">
                      <a16:colId xmlns:a16="http://schemas.microsoft.com/office/drawing/2014/main" val="20000"/>
                    </a:ext>
                  </a:extLst>
                </a:gridCol>
                <a:gridCol w="5052396">
                  <a:extLst>
                    <a:ext uri="{9D8B030D-6E8A-4147-A177-3AD203B41FA5}">
                      <a16:colId xmlns:a16="http://schemas.microsoft.com/office/drawing/2014/main" val="20001"/>
                    </a:ext>
                  </a:extLst>
                </a:gridCol>
                <a:gridCol w="2934088">
                  <a:extLst>
                    <a:ext uri="{9D8B030D-6E8A-4147-A177-3AD203B41FA5}">
                      <a16:colId xmlns:a16="http://schemas.microsoft.com/office/drawing/2014/main" val="20002"/>
                    </a:ext>
                  </a:extLst>
                </a:gridCol>
                <a:gridCol w="1958926">
                  <a:extLst>
                    <a:ext uri="{9D8B030D-6E8A-4147-A177-3AD203B41FA5}">
                      <a16:colId xmlns:a16="http://schemas.microsoft.com/office/drawing/2014/main" val="1720073594"/>
                    </a:ext>
                  </a:extLst>
                </a:gridCol>
              </a:tblGrid>
              <a:tr h="365760">
                <a:tc>
                  <a:txBody>
                    <a:bodyPr/>
                    <a:lstStyle/>
                    <a:p>
                      <a:pPr algn="ctr"/>
                      <a:r>
                        <a:rPr sz="1400" b="1" dirty="0">
                          <a:solidFill>
                            <a:srgbClr val="FFFFFF"/>
                          </a:solidFill>
                          <a:latin typeface="Arial"/>
                        </a:rPr>
                        <a:t>Service</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00A7B5"/>
                    </a:solidFill>
                  </a:tcPr>
                </a:tc>
                <a:tc>
                  <a:txBody>
                    <a:bodyPr/>
                    <a:lstStyle/>
                    <a:p>
                      <a:pPr algn="ctr"/>
                      <a:r>
                        <a:rPr lang="en-US" sz="1400" b="1" dirty="0">
                          <a:solidFill>
                            <a:srgbClr val="FFFFFF"/>
                          </a:solidFill>
                          <a:latin typeface="Arial"/>
                        </a:rPr>
                        <a:t>Purpose/Cause</a:t>
                      </a:r>
                      <a:endParaRPr sz="1400" b="1" dirty="0">
                        <a:solidFill>
                          <a:srgbClr val="FFFFFF"/>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00A7B5"/>
                    </a:solidFill>
                  </a:tcPr>
                </a:tc>
                <a:tc>
                  <a:txBody>
                    <a:bodyPr/>
                    <a:lstStyle/>
                    <a:p>
                      <a:pPr algn="ctr"/>
                      <a:r>
                        <a:rPr lang="en-US" sz="1400" b="1" dirty="0">
                          <a:solidFill>
                            <a:srgbClr val="FFFFFF"/>
                          </a:solidFill>
                          <a:latin typeface="Arial"/>
                        </a:rPr>
                        <a:t>Requirement Basis</a:t>
                      </a:r>
                      <a:endParaRPr sz="1400" b="1" dirty="0">
                        <a:solidFill>
                          <a:srgbClr val="FFFFFF"/>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00A7B5"/>
                    </a:solidFill>
                  </a:tcPr>
                </a:tc>
                <a:tc>
                  <a:txBody>
                    <a:bodyPr/>
                    <a:lstStyle/>
                    <a:p>
                      <a:pPr algn="ctr"/>
                      <a:r>
                        <a:rPr lang="en-US" sz="1400" b="1" dirty="0">
                          <a:solidFill>
                            <a:schemeClr val="bg1"/>
                          </a:solidFill>
                          <a:latin typeface="Arial"/>
                        </a:rPr>
                        <a:t>NERC Relation</a:t>
                      </a:r>
                      <a:endParaRPr sz="1400" b="1" dirty="0">
                        <a:solidFill>
                          <a:schemeClr val="bg1"/>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00A7B5"/>
                    </a:solidFill>
                  </a:tcPr>
                </a:tc>
                <a:extLst>
                  <a:ext uri="{0D108BD9-81ED-4DB2-BD59-A6C34878D82A}">
                    <a16:rowId xmlns:a16="http://schemas.microsoft.com/office/drawing/2014/main" val="10000"/>
                  </a:ext>
                </a:extLst>
              </a:tr>
              <a:tr h="868680">
                <a:tc>
                  <a:txBody>
                    <a:bodyPr/>
                    <a:lstStyle/>
                    <a:p>
                      <a:pPr algn="ctr"/>
                      <a:r>
                        <a:rPr sz="1400" b="1">
                          <a:solidFill>
                            <a:srgbClr val="003865"/>
                          </a:solidFill>
                          <a:latin typeface="Arial"/>
                        </a:rPr>
                        <a:t>Regulation</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a:t>SCED dispatches dispatchable resources to forecasted net load (load minus wind minus solar). Regulation offsets the ongoing mismatch between metered and dispatched net load</a:t>
                      </a:r>
                      <a:r>
                        <a:rPr lang="en-US" sz="1400">
                          <a:solidFill>
                            <a:srgbClr val="1D252B"/>
                          </a:solidFill>
                          <a:latin typeface="Arial"/>
                        </a:rPr>
                        <a:t>. </a:t>
                      </a:r>
                      <a:r>
                        <a:rPr lang="en-US" sz="1400">
                          <a:solidFill>
                            <a:srgbClr val="1D252B"/>
                          </a:solidFill>
                          <a:latin typeface="+mn-lt"/>
                        </a:rPr>
                        <a:t>That mismatch is driven by movement in load, wind, and solar.</a:t>
                      </a:r>
                      <a:endParaRPr lang="en-US" sz="140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dirty="0"/>
                        <a:t>Error in the net load forecast SCED used, i.e., </a:t>
                      </a:r>
                      <a:r>
                        <a:rPr lang="en-US" sz="1400" dirty="0">
                          <a:solidFill>
                            <a:srgbClr val="1D252B"/>
                          </a:solidFill>
                          <a:latin typeface="Arial"/>
                        </a:rPr>
                        <a:t>5-minute-ahead load, wind and solar forecast errors</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rowSpan="4">
                  <a:txBody>
                    <a:bodyPr/>
                    <a:lstStyle/>
                    <a:p>
                      <a:pPr algn="ctr"/>
                      <a:endParaRPr lang="en-US" sz="1400" dirty="0">
                        <a:solidFill>
                          <a:srgbClr val="1D252B"/>
                        </a:solidFill>
                        <a:latin typeface="Arial"/>
                      </a:endParaRPr>
                    </a:p>
                    <a:p>
                      <a:pPr algn="ctr"/>
                      <a:endParaRPr lang="en-US" sz="1400" dirty="0">
                        <a:solidFill>
                          <a:srgbClr val="1D252B"/>
                        </a:solidFill>
                        <a:latin typeface="Arial"/>
                      </a:endParaRPr>
                    </a:p>
                    <a:p>
                      <a:pPr algn="ctr"/>
                      <a:endParaRPr lang="en-US" sz="1400" dirty="0">
                        <a:solidFill>
                          <a:srgbClr val="1D252B"/>
                        </a:solidFill>
                        <a:latin typeface="Arial"/>
                      </a:endParaRPr>
                    </a:p>
                    <a:p>
                      <a:pPr algn="ctr"/>
                      <a:endParaRPr lang="en-US" sz="1400" dirty="0">
                        <a:solidFill>
                          <a:srgbClr val="1D252B"/>
                        </a:solidFill>
                        <a:latin typeface="Arial"/>
                      </a:endParaRPr>
                    </a:p>
                    <a:p>
                      <a:pPr algn="ctr"/>
                      <a:r>
                        <a:rPr lang="en-US" sz="1400" dirty="0">
                          <a:solidFill>
                            <a:srgbClr val="1D252B"/>
                          </a:solidFill>
                          <a:latin typeface="Arial"/>
                        </a:rPr>
                        <a:t>Frequency Control, normal operations and unexpected forced outages</a:t>
                      </a:r>
                    </a:p>
                    <a:p>
                      <a:pPr algn="ctr"/>
                      <a:endParaRPr lang="en-US" sz="1400" dirty="0">
                        <a:solidFill>
                          <a:srgbClr val="1D252B"/>
                        </a:solidFill>
                        <a:latin typeface="Arial"/>
                      </a:endParaRPr>
                    </a:p>
                    <a:p>
                      <a:pPr algn="ctr"/>
                      <a:endParaRPr lang="en-US" sz="1400" dirty="0">
                        <a:solidFill>
                          <a:srgbClr val="1D252B"/>
                        </a:solidFill>
                        <a:latin typeface="Arial"/>
                      </a:endParaRPr>
                    </a:p>
                    <a:p>
                      <a:pPr algn="ctr"/>
                      <a:endParaRPr lang="en-US" sz="1400" dirty="0">
                        <a:solidFill>
                          <a:srgbClr val="1D252B"/>
                        </a:solidFill>
                        <a:latin typeface="Arial"/>
                      </a:endParaRPr>
                    </a:p>
                    <a:p>
                      <a:pPr algn="ctr"/>
                      <a:endParaRPr lang="en-US" sz="1400" dirty="0">
                        <a:solidFill>
                          <a:srgbClr val="1D252B"/>
                        </a:solidFill>
                        <a:latin typeface="Arial"/>
                      </a:endParaRPr>
                    </a:p>
                    <a:p>
                      <a:pPr algn="ctr"/>
                      <a:endParaRPr lang="en-US" sz="1400" dirty="0">
                        <a:solidFill>
                          <a:srgbClr val="1D252B"/>
                        </a:solidFill>
                        <a:latin typeface="Arial"/>
                      </a:endParaRPr>
                    </a:p>
                    <a:p>
                      <a:pPr algn="ctr"/>
                      <a:r>
                        <a:rPr lang="en-US" sz="1400" dirty="0">
                          <a:solidFill>
                            <a:srgbClr val="1D252B"/>
                          </a:solidFill>
                          <a:latin typeface="+mn-lt"/>
                        </a:rPr>
                        <a:t>Capacity and energy for unexpected forecast errors and forced outages</a:t>
                      </a:r>
                    </a:p>
                    <a:p>
                      <a:pPr algn="ctr"/>
                      <a:endParaRPr sz="1400" dirty="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extLst>
                  <a:ext uri="{0D108BD9-81ED-4DB2-BD59-A6C34878D82A}">
                    <a16:rowId xmlns:a16="http://schemas.microsoft.com/office/drawing/2014/main" val="10001"/>
                  </a:ext>
                </a:extLst>
              </a:tr>
              <a:tr h="868680">
                <a:tc>
                  <a:txBody>
                    <a:bodyPr/>
                    <a:lstStyle/>
                    <a:p>
                      <a:pPr algn="ctr"/>
                      <a:r>
                        <a:rPr sz="1400" b="1">
                          <a:solidFill>
                            <a:srgbClr val="003865"/>
                          </a:solidFill>
                          <a:latin typeface="Arial"/>
                        </a:rPr>
                        <a:t>RRS</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a:solidFill>
                            <a:srgbClr val="1D252B"/>
                          </a:solidFill>
                          <a:latin typeface="Arial"/>
                        </a:rPr>
                        <a:t>Arrest frequency when a unit trips without triggering under-frequency load shed (UFLS).</a:t>
                      </a:r>
                      <a:r>
                        <a:rPr lang="en-US" sz="1400">
                          <a:solidFill>
                            <a:srgbClr val="1D252B"/>
                          </a:solidFill>
                          <a:latin typeface="+mn-lt"/>
                        </a:rPr>
                        <a:t> </a:t>
                      </a:r>
                      <a:r>
                        <a:rPr lang="en-US" sz="1400"/>
                        <a:t>The credible </a:t>
                      </a:r>
                      <a:r>
                        <a:rPr lang="en-US" sz="1400" kern="1200">
                          <a:solidFill>
                            <a:schemeClr val="dk1"/>
                          </a:solidFill>
                          <a:latin typeface="+mn-lt"/>
                          <a:ea typeface="+mn-ea"/>
                          <a:cs typeface="+mn-cs"/>
                        </a:rPr>
                        <a:t>single-resource loss large enough to move system frequency is a  dispatchable/synchronous generator; loss </a:t>
                      </a:r>
                      <a:r>
                        <a:rPr lang="en-US" sz="1400"/>
                        <a:t>of a single wind-turbine or solar-inverter is too small to affect frequency comparably. RRS is held to cover that contingency.</a:t>
                      </a:r>
                      <a:endParaRPr lang="en-US" sz="140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dirty="0"/>
                        <a:t>Arrest the loss of the two largest single-resource contingencies without triggering UFLS. </a:t>
                      </a:r>
                      <a:r>
                        <a:rPr lang="en-US" sz="1400" b="0" dirty="0"/>
                        <a:t>I</a:t>
                      </a:r>
                      <a:r>
                        <a:rPr lang="en-US" sz="1400" b="0" dirty="0">
                          <a:solidFill>
                            <a:srgbClr val="1D252B"/>
                          </a:solidFill>
                          <a:latin typeface="Arial"/>
                        </a:rPr>
                        <a:t>nertia determines </a:t>
                      </a:r>
                      <a:r>
                        <a:rPr lang="en-US" sz="1400" dirty="0">
                          <a:solidFill>
                            <a:srgbClr val="1D252B"/>
                          </a:solidFill>
                          <a:latin typeface="Arial"/>
                        </a:rPr>
                        <a:t>how much RRS is needed to avoid triggering UFLS.</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vMerge="1">
                  <a:txBody>
                    <a:bodyPr/>
                    <a:lstStyle/>
                    <a:p>
                      <a:pPr algn="ctr"/>
                      <a:endParaRPr lang="en-US" sz="1400" dirty="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extLst>
                  <a:ext uri="{0D108BD9-81ED-4DB2-BD59-A6C34878D82A}">
                    <a16:rowId xmlns:a16="http://schemas.microsoft.com/office/drawing/2014/main" val="10002"/>
                  </a:ext>
                </a:extLst>
              </a:tr>
              <a:tr h="868680">
                <a:tc>
                  <a:txBody>
                    <a:bodyPr/>
                    <a:lstStyle/>
                    <a:p>
                      <a:pPr algn="ctr"/>
                      <a:r>
                        <a:rPr sz="1400" b="1">
                          <a:solidFill>
                            <a:srgbClr val="003865"/>
                          </a:solidFill>
                          <a:latin typeface="Arial"/>
                        </a:rPr>
                        <a:t>ECRS</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dirty="0"/>
                        <a:t>A fast reserve that covers net-load movement within the operating hour that the hourly commitment did not anticipate, bridging until Non-Spin and other resources respond.</a:t>
                      </a:r>
                      <a:endParaRPr sz="1400" dirty="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a:solidFill>
                            <a:srgbClr val="1D252B"/>
                          </a:solidFill>
                          <a:latin typeface="+mn-lt"/>
                        </a:rPr>
                        <a:t>30-minute-ahead load, wind and solar forecast errors</a:t>
                      </a:r>
                      <a:endParaRPr sz="140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vMerge="1">
                  <a:txBody>
                    <a:bodyPr/>
                    <a:lstStyle/>
                    <a:p>
                      <a:pPr algn="ctr"/>
                      <a:endParaRPr sz="1400" dirty="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extLst>
                  <a:ext uri="{0D108BD9-81ED-4DB2-BD59-A6C34878D82A}">
                    <a16:rowId xmlns:a16="http://schemas.microsoft.com/office/drawing/2014/main" val="10003"/>
                  </a:ext>
                </a:extLst>
              </a:tr>
              <a:tr h="868680">
                <a:tc>
                  <a:txBody>
                    <a:bodyPr/>
                    <a:lstStyle/>
                    <a:p>
                      <a:pPr algn="ctr"/>
                      <a:r>
                        <a:rPr sz="1400" b="1">
                          <a:solidFill>
                            <a:srgbClr val="003865"/>
                          </a:solidFill>
                          <a:latin typeface="Arial"/>
                        </a:rPr>
                        <a:t>Non-Spin</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dirty="0"/>
                        <a:t>A reserve that is used to cover multi-hour capacity shortfalls the hourly commitment did not anticipate — caused by net load forecast error and resource forced outages — until additional resources are committed.</a:t>
                      </a:r>
                      <a:endParaRPr sz="1400" dirty="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dirty="0">
                          <a:solidFill>
                            <a:srgbClr val="1D252B"/>
                          </a:solidFill>
                          <a:latin typeface="+mn-lt"/>
                        </a:rPr>
                        <a:t>6-hour-ahead load, wind and solar forecast errors and 6-hour-cumulative forced outage risk</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vMerge="1">
                  <a:txBody>
                    <a:bodyPr/>
                    <a:lstStyle/>
                    <a:p>
                      <a:pPr algn="ctr"/>
                      <a:endParaRPr sz="1400" dirty="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extLst>
                  <a:ext uri="{0D108BD9-81ED-4DB2-BD59-A6C34878D82A}">
                    <a16:rowId xmlns:a16="http://schemas.microsoft.com/office/drawing/2014/main" val="10004"/>
                  </a:ext>
                </a:extLst>
              </a:tr>
            </a:tbl>
          </a:graphicData>
        </a:graphic>
      </p:graphicFrame>
      <p:sp>
        <p:nvSpPr>
          <p:cNvPr id="3" name="Right Brace 2">
            <a:extLst>
              <a:ext uri="{FF2B5EF4-FFF2-40B4-BE49-F238E27FC236}">
                <a16:creationId xmlns:a16="http://schemas.microsoft.com/office/drawing/2014/main" id="{8523919A-F046-529E-7C64-BD8592FBF656}"/>
              </a:ext>
            </a:extLst>
          </p:cNvPr>
          <p:cNvSpPr/>
          <p:nvPr/>
        </p:nvSpPr>
        <p:spPr>
          <a:xfrm>
            <a:off x="9556307" y="2374900"/>
            <a:ext cx="414338" cy="3075781"/>
          </a:xfrm>
          <a:prstGeom prst="rightBrace">
            <a:avLst>
              <a:gd name="adj1" fmla="val 8333"/>
              <a:gd name="adj2" fmla="val 46316"/>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Right Brace 6">
            <a:extLst>
              <a:ext uri="{FF2B5EF4-FFF2-40B4-BE49-F238E27FC236}">
                <a16:creationId xmlns:a16="http://schemas.microsoft.com/office/drawing/2014/main" id="{DF6F6439-05BC-ED4E-FB3D-76CC76A9F63B}"/>
              </a:ext>
            </a:extLst>
          </p:cNvPr>
          <p:cNvSpPr/>
          <p:nvPr/>
        </p:nvSpPr>
        <p:spPr>
          <a:xfrm>
            <a:off x="9695122" y="4950619"/>
            <a:ext cx="414338" cy="1588293"/>
          </a:xfrm>
          <a:prstGeom prst="rightBrace">
            <a:avLst>
              <a:gd name="adj1" fmla="val 8333"/>
              <a:gd name="adj2" fmla="val 62632"/>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A8B3FD1-270B-146F-B0D5-4953AEE96CE4}"/>
              </a:ext>
            </a:extLst>
          </p:cNvPr>
          <p:cNvPicPr>
            <a:picLocks noChangeAspect="1"/>
          </p:cNvPicPr>
          <p:nvPr/>
        </p:nvPicPr>
        <p:blipFill>
          <a:blip r:embed="rId2"/>
          <a:stretch>
            <a:fillRect/>
          </a:stretch>
        </p:blipFill>
        <p:spPr>
          <a:xfrm>
            <a:off x="5996874" y="193906"/>
            <a:ext cx="5944115" cy="3979069"/>
          </a:xfrm>
          <a:prstGeom prst="rect">
            <a:avLst/>
          </a:prstGeom>
        </p:spPr>
      </p:pic>
      <p:sp>
        <p:nvSpPr>
          <p:cNvPr id="2" name="Title 1">
            <a:extLst>
              <a:ext uri="{FF2B5EF4-FFF2-40B4-BE49-F238E27FC236}">
                <a16:creationId xmlns:a16="http://schemas.microsoft.com/office/drawing/2014/main" id="{5C096B5E-1FF2-70DE-F433-2DC51E976BC8}"/>
              </a:ext>
            </a:extLst>
          </p:cNvPr>
          <p:cNvSpPr>
            <a:spLocks noGrp="1"/>
          </p:cNvSpPr>
          <p:nvPr>
            <p:ph type="title"/>
          </p:nvPr>
        </p:nvSpPr>
        <p:spPr/>
        <p:txBody>
          <a:bodyPr/>
          <a:lstStyle/>
          <a:p>
            <a:r>
              <a:rPr lang="en-US" dirty="0"/>
              <a:t>Uncertainty Growth Analysis</a:t>
            </a:r>
          </a:p>
        </p:txBody>
      </p:sp>
      <p:sp>
        <p:nvSpPr>
          <p:cNvPr id="3" name="Text Placeholder 2">
            <a:extLst>
              <a:ext uri="{FF2B5EF4-FFF2-40B4-BE49-F238E27FC236}">
                <a16:creationId xmlns:a16="http://schemas.microsoft.com/office/drawing/2014/main" id="{FEE682C3-906A-C281-1EC1-615929E0A1E5}"/>
              </a:ext>
            </a:extLst>
          </p:cNvPr>
          <p:cNvSpPr>
            <a:spLocks noGrp="1"/>
          </p:cNvSpPr>
          <p:nvPr>
            <p:ph type="body" sz="quarter" idx="13"/>
          </p:nvPr>
        </p:nvSpPr>
        <p:spPr>
          <a:xfrm>
            <a:off x="495300" y="1443038"/>
            <a:ext cx="5381625" cy="4450556"/>
          </a:xfrm>
        </p:spPr>
        <p:txBody>
          <a:bodyPr/>
          <a:lstStyle/>
          <a:p>
            <a:pPr marL="285750" indent="-285750">
              <a:buFont typeface="Arial" panose="020B0604020202020204" pitchFamily="34" charset="0"/>
              <a:buChar char="•"/>
            </a:pPr>
            <a:r>
              <a:rPr lang="en-US" dirty="0"/>
              <a:t>Uncertainty is growing year over year with a majority of growth coming from solar. This is due to overall increase in solar capacity and correlated forecast error.</a:t>
            </a:r>
          </a:p>
          <a:p>
            <a:pPr marL="285750" indent="-285750">
              <a:buFont typeface="Arial" panose="020B0604020202020204" pitchFamily="34" charset="0"/>
              <a:buChar char="•"/>
            </a:pPr>
            <a:r>
              <a:rPr lang="en-US" dirty="0"/>
              <a:t>A deeper dive into solar uncertainty, shows that we have seen an increase in installed capacity in Far East region of Texas in 2025 and 2026. </a:t>
            </a:r>
          </a:p>
          <a:p>
            <a:pPr marL="285750" indent="-285750">
              <a:buFont typeface="Arial" panose="020B0604020202020204" pitchFamily="34" charset="0"/>
              <a:buChar char="•"/>
            </a:pPr>
            <a:r>
              <a:rPr lang="en-US" dirty="0">
                <a:cs typeface="Arial"/>
              </a:rPr>
              <a:t>Far East has more variable weather and cloud cover making forecasting more difficult, especially during ramping hours. This drove the switch from monthly to month-hour solar adjustment values to better capture hour-to-hour variance in solar forecast error.</a:t>
            </a:r>
          </a:p>
          <a:p>
            <a:pPr marL="285750" indent="-285750">
              <a:buFont typeface="Arial" panose="020B0604020202020204" pitchFamily="34" charset="0"/>
              <a:buChar char="•"/>
            </a:pPr>
            <a:r>
              <a:rPr lang="en-US" dirty="0">
                <a:cs typeface="Arial"/>
              </a:rPr>
              <a:t>Additionally, we have observed an overall growth in forced outage MWs which contributes to total risk.</a:t>
            </a:r>
          </a:p>
        </p:txBody>
      </p:sp>
      <p:sp>
        <p:nvSpPr>
          <p:cNvPr id="5" name="Slide Number Placeholder 4">
            <a:extLst>
              <a:ext uri="{FF2B5EF4-FFF2-40B4-BE49-F238E27FC236}">
                <a16:creationId xmlns:a16="http://schemas.microsoft.com/office/drawing/2014/main" id="{2F43007A-A603-EF71-BFE0-5B0B55748B9B}"/>
              </a:ext>
            </a:extLst>
          </p:cNvPr>
          <p:cNvSpPr>
            <a:spLocks noGrp="1"/>
          </p:cNvSpPr>
          <p:nvPr>
            <p:ph type="sldNum" sz="quarter" idx="12"/>
          </p:nvPr>
        </p:nvSpPr>
        <p:spPr/>
        <p:txBody>
          <a:bodyPr/>
          <a:lstStyle/>
          <a:p>
            <a:fld id="{BCDE79FB-97BA-492B-8D57-F1373F9ADA95}" type="slidenum">
              <a:rPr lang="en-US" smtClean="0"/>
              <a:t>5</a:t>
            </a:fld>
            <a:endParaRPr lang="en-US"/>
          </a:p>
        </p:txBody>
      </p:sp>
      <p:grpSp>
        <p:nvGrpSpPr>
          <p:cNvPr id="11" name="Group 10">
            <a:extLst>
              <a:ext uri="{FF2B5EF4-FFF2-40B4-BE49-F238E27FC236}">
                <a16:creationId xmlns:a16="http://schemas.microsoft.com/office/drawing/2014/main" id="{CAEF5216-424E-2426-4F90-DEF7EF7BF54B}"/>
              </a:ext>
            </a:extLst>
          </p:cNvPr>
          <p:cNvGrpSpPr/>
          <p:nvPr/>
        </p:nvGrpSpPr>
        <p:grpSpPr>
          <a:xfrm>
            <a:off x="6094970" y="4172975"/>
            <a:ext cx="5736833" cy="2606444"/>
            <a:chOff x="6094970" y="4020407"/>
            <a:chExt cx="5736833" cy="2859272"/>
          </a:xfrm>
        </p:grpSpPr>
        <p:pic>
          <p:nvPicPr>
            <p:cNvPr id="9" name="Picture 8">
              <a:extLst>
                <a:ext uri="{FF2B5EF4-FFF2-40B4-BE49-F238E27FC236}">
                  <a16:creationId xmlns:a16="http://schemas.microsoft.com/office/drawing/2014/main" id="{4F309A9D-F318-B1BE-2178-0A42577C43EB}"/>
                </a:ext>
              </a:extLst>
            </p:cNvPr>
            <p:cNvPicPr>
              <a:picLocks noChangeAspect="1"/>
            </p:cNvPicPr>
            <p:nvPr/>
          </p:nvPicPr>
          <p:blipFill>
            <a:blip r:embed="rId3"/>
            <a:stretch>
              <a:fillRect/>
            </a:stretch>
          </p:blipFill>
          <p:spPr>
            <a:xfrm>
              <a:off x="6094970" y="4020407"/>
              <a:ext cx="5736833" cy="2859272"/>
            </a:xfrm>
            <a:prstGeom prst="rect">
              <a:avLst/>
            </a:prstGeom>
          </p:spPr>
        </p:pic>
        <p:sp>
          <p:nvSpPr>
            <p:cNvPr id="10" name="Rectangle 9">
              <a:extLst>
                <a:ext uri="{FF2B5EF4-FFF2-40B4-BE49-F238E27FC236}">
                  <a16:creationId xmlns:a16="http://schemas.microsoft.com/office/drawing/2014/main" id="{4BB7C57E-6D76-0C21-847E-B890C6E8B216}"/>
                </a:ext>
              </a:extLst>
            </p:cNvPr>
            <p:cNvSpPr/>
            <p:nvPr/>
          </p:nvSpPr>
          <p:spPr>
            <a:xfrm>
              <a:off x="8260813" y="4219231"/>
              <a:ext cx="807244" cy="2416287"/>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495203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AF83F-AB52-061A-03CD-31AD422865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37765B-E067-B00C-0B28-D24105E92D9E}"/>
              </a:ext>
            </a:extLst>
          </p:cNvPr>
          <p:cNvSpPr>
            <a:spLocks noGrp="1"/>
          </p:cNvSpPr>
          <p:nvPr>
            <p:ph type="title"/>
          </p:nvPr>
        </p:nvSpPr>
        <p:spPr/>
        <p:txBody>
          <a:bodyPr/>
          <a:lstStyle/>
          <a:p>
            <a:r>
              <a:rPr lang="en-US"/>
              <a:t>Hourly Average Regulation Comparison</a:t>
            </a:r>
          </a:p>
        </p:txBody>
      </p:sp>
      <p:sp>
        <p:nvSpPr>
          <p:cNvPr id="5" name="Slide Number Placeholder 4">
            <a:extLst>
              <a:ext uri="{FF2B5EF4-FFF2-40B4-BE49-F238E27FC236}">
                <a16:creationId xmlns:a16="http://schemas.microsoft.com/office/drawing/2014/main" id="{CA106207-B192-4CBE-5B15-0F6A0D1A50D6}"/>
              </a:ext>
            </a:extLst>
          </p:cNvPr>
          <p:cNvSpPr>
            <a:spLocks noGrp="1"/>
          </p:cNvSpPr>
          <p:nvPr>
            <p:ph type="sldNum" sz="quarter" idx="12"/>
          </p:nvPr>
        </p:nvSpPr>
        <p:spPr/>
        <p:txBody>
          <a:bodyPr/>
          <a:lstStyle/>
          <a:p>
            <a:fld id="{BCDE79FB-97BA-492B-8D57-F1373F9ADA95}" type="slidenum">
              <a:rPr lang="en-US" smtClean="0"/>
              <a:t>6</a:t>
            </a:fld>
            <a:endParaRPr lang="en-US"/>
          </a:p>
        </p:txBody>
      </p:sp>
      <p:pic>
        <p:nvPicPr>
          <p:cNvPr id="7" name="Picture 6">
            <a:extLst>
              <a:ext uri="{FF2B5EF4-FFF2-40B4-BE49-F238E27FC236}">
                <a16:creationId xmlns:a16="http://schemas.microsoft.com/office/drawing/2014/main" id="{A11F9044-AB88-28D2-DA3C-FCA6B500EB9F}"/>
              </a:ext>
            </a:extLst>
          </p:cNvPr>
          <p:cNvPicPr>
            <a:picLocks noChangeAspect="1"/>
          </p:cNvPicPr>
          <p:nvPr/>
        </p:nvPicPr>
        <p:blipFill>
          <a:blip r:embed="rId2"/>
          <a:stretch>
            <a:fillRect/>
          </a:stretch>
        </p:blipFill>
        <p:spPr>
          <a:xfrm>
            <a:off x="724211" y="1015791"/>
            <a:ext cx="10400677" cy="5340559"/>
          </a:xfrm>
          <a:prstGeom prst="rect">
            <a:avLst/>
          </a:prstGeom>
        </p:spPr>
      </p:pic>
    </p:spTree>
    <p:extLst>
      <p:ext uri="{BB962C8B-B14F-4D97-AF65-F5344CB8AC3E}">
        <p14:creationId xmlns:p14="http://schemas.microsoft.com/office/powerpoint/2010/main" val="7611976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BCA7B-CCBD-4053-F3FB-FB6EC2D88E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491D88-EE03-1E4E-30C1-3DE84FDF2CFE}"/>
              </a:ext>
            </a:extLst>
          </p:cNvPr>
          <p:cNvSpPr>
            <a:spLocks noGrp="1"/>
          </p:cNvSpPr>
          <p:nvPr>
            <p:ph type="title"/>
          </p:nvPr>
        </p:nvSpPr>
        <p:spPr/>
        <p:txBody>
          <a:bodyPr/>
          <a:lstStyle/>
          <a:p>
            <a:r>
              <a:rPr lang="en-US"/>
              <a:t>Monthly Average Responsive Reserve Service Comparison</a:t>
            </a:r>
          </a:p>
        </p:txBody>
      </p:sp>
      <p:sp>
        <p:nvSpPr>
          <p:cNvPr id="5" name="Slide Number Placeholder 4">
            <a:extLst>
              <a:ext uri="{FF2B5EF4-FFF2-40B4-BE49-F238E27FC236}">
                <a16:creationId xmlns:a16="http://schemas.microsoft.com/office/drawing/2014/main" id="{BBC1872B-C029-95CF-AA24-014B4D782B60}"/>
              </a:ext>
            </a:extLst>
          </p:cNvPr>
          <p:cNvSpPr>
            <a:spLocks noGrp="1"/>
          </p:cNvSpPr>
          <p:nvPr>
            <p:ph type="sldNum" sz="quarter" idx="12"/>
          </p:nvPr>
        </p:nvSpPr>
        <p:spPr/>
        <p:txBody>
          <a:bodyPr/>
          <a:lstStyle/>
          <a:p>
            <a:fld id="{BCDE79FB-97BA-492B-8D57-F1373F9ADA95}" type="slidenum">
              <a:rPr lang="en-US" smtClean="0"/>
              <a:t>7</a:t>
            </a:fld>
            <a:endParaRPr lang="en-US"/>
          </a:p>
        </p:txBody>
      </p:sp>
      <p:pic>
        <p:nvPicPr>
          <p:cNvPr id="8" name="Picture 7">
            <a:extLst>
              <a:ext uri="{FF2B5EF4-FFF2-40B4-BE49-F238E27FC236}">
                <a16:creationId xmlns:a16="http://schemas.microsoft.com/office/drawing/2014/main" id="{DC530644-B3D7-9453-8D19-ED851D61494B}"/>
              </a:ext>
            </a:extLst>
          </p:cNvPr>
          <p:cNvPicPr>
            <a:picLocks noChangeAspect="1"/>
          </p:cNvPicPr>
          <p:nvPr/>
        </p:nvPicPr>
        <p:blipFill>
          <a:blip r:embed="rId2"/>
          <a:stretch>
            <a:fillRect/>
          </a:stretch>
        </p:blipFill>
        <p:spPr>
          <a:xfrm>
            <a:off x="1093798" y="1159838"/>
            <a:ext cx="10004403" cy="4895512"/>
          </a:xfrm>
          <a:prstGeom prst="rect">
            <a:avLst/>
          </a:prstGeom>
        </p:spPr>
      </p:pic>
    </p:spTree>
    <p:extLst>
      <p:ext uri="{BB962C8B-B14F-4D97-AF65-F5344CB8AC3E}">
        <p14:creationId xmlns:p14="http://schemas.microsoft.com/office/powerpoint/2010/main" val="33732054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DE5113-F7A9-F091-3795-A0C1872B4D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70D405-D78D-F46A-6A7D-3202B00FE28B}"/>
              </a:ext>
            </a:extLst>
          </p:cNvPr>
          <p:cNvSpPr>
            <a:spLocks noGrp="1"/>
          </p:cNvSpPr>
          <p:nvPr>
            <p:ph type="ctrTitle"/>
          </p:nvPr>
        </p:nvSpPr>
        <p:spPr/>
        <p:txBody>
          <a:bodyPr/>
          <a:lstStyle/>
          <a:p>
            <a:pPr algn="ctr"/>
            <a:r>
              <a:rPr lang="en-US" sz="4400">
                <a:cs typeface="Arial"/>
              </a:rPr>
              <a:t>Probabilistic Framework Review</a:t>
            </a:r>
            <a:endParaRPr lang="en-US">
              <a:cs typeface="Arial"/>
            </a:endParaRPr>
          </a:p>
        </p:txBody>
      </p:sp>
      <p:sp>
        <p:nvSpPr>
          <p:cNvPr id="3" name="Subtitle 2">
            <a:extLst>
              <a:ext uri="{FF2B5EF4-FFF2-40B4-BE49-F238E27FC236}">
                <a16:creationId xmlns:a16="http://schemas.microsoft.com/office/drawing/2014/main" id="{75F97CDB-CFC4-A42D-AF4E-37E0DC17D7C1}"/>
              </a:ext>
            </a:extLst>
          </p:cNvPr>
          <p:cNvSpPr>
            <a:spLocks noGrp="1"/>
          </p:cNvSpPr>
          <p:nvPr>
            <p:ph type="subTitle" idx="1"/>
          </p:nvPr>
        </p:nvSpPr>
        <p:spPr/>
        <p:txBody>
          <a:bodyPr/>
          <a:lstStyle/>
          <a:p>
            <a:r>
              <a:rPr lang="en-US"/>
              <a:t>ERCOT Contingnecy Reserve Service (ECRS) &amp; Non-Spinning Reserve (Non-Spin)</a:t>
            </a:r>
          </a:p>
        </p:txBody>
      </p:sp>
      <p:sp>
        <p:nvSpPr>
          <p:cNvPr id="5" name="Slide Number Placeholder 4">
            <a:extLst>
              <a:ext uri="{FF2B5EF4-FFF2-40B4-BE49-F238E27FC236}">
                <a16:creationId xmlns:a16="http://schemas.microsoft.com/office/drawing/2014/main" id="{B0040753-4A13-2236-858F-942D79C109F4}"/>
              </a:ext>
            </a:extLst>
          </p:cNvPr>
          <p:cNvSpPr>
            <a:spLocks noGrp="1"/>
          </p:cNvSpPr>
          <p:nvPr>
            <p:ph type="sldNum" sz="quarter" idx="12"/>
          </p:nvPr>
        </p:nvSpPr>
        <p:spPr/>
        <p:txBody>
          <a:bodyPr/>
          <a:lstStyle/>
          <a:p>
            <a:fld id="{BCDE79FB-97BA-492B-8D57-F1373F9ADA95}" type="slidenum">
              <a:rPr lang="en-US" smtClean="0"/>
              <a:t>8</a:t>
            </a:fld>
            <a:endParaRPr lang="en-US"/>
          </a:p>
        </p:txBody>
      </p:sp>
    </p:spTree>
    <p:extLst>
      <p:ext uri="{BB962C8B-B14F-4D97-AF65-F5344CB8AC3E}">
        <p14:creationId xmlns:p14="http://schemas.microsoft.com/office/powerpoint/2010/main" val="20825486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962B0-4C7B-D33F-A993-8DF03041C394}"/>
              </a:ext>
            </a:extLst>
          </p:cNvPr>
          <p:cNvSpPr>
            <a:spLocks noGrp="1"/>
          </p:cNvSpPr>
          <p:nvPr>
            <p:ph type="title"/>
          </p:nvPr>
        </p:nvSpPr>
        <p:spPr/>
        <p:txBody>
          <a:bodyPr/>
          <a:lstStyle/>
          <a:p>
            <a:r>
              <a:rPr lang="en-US"/>
              <a:t>Flow Diagram for Probabilistic Methodology</a:t>
            </a:r>
          </a:p>
        </p:txBody>
      </p:sp>
      <p:sp>
        <p:nvSpPr>
          <p:cNvPr id="30" name="Text Placeholder 29">
            <a:extLst>
              <a:ext uri="{FF2B5EF4-FFF2-40B4-BE49-F238E27FC236}">
                <a16:creationId xmlns:a16="http://schemas.microsoft.com/office/drawing/2014/main" id="{812A3031-49DE-24B4-1242-3ABD8EAAD989}"/>
              </a:ext>
            </a:extLst>
          </p:cNvPr>
          <p:cNvSpPr>
            <a:spLocks noGrp="1"/>
          </p:cNvSpPr>
          <p:nvPr>
            <p:ph type="body" sz="quarter" idx="16"/>
          </p:nvPr>
        </p:nvSpPr>
        <p:spPr/>
        <p:txBody>
          <a:bodyPr/>
          <a:lstStyle/>
          <a:p>
            <a:endParaRPr lang="en-US"/>
          </a:p>
        </p:txBody>
      </p:sp>
      <p:sp>
        <p:nvSpPr>
          <p:cNvPr id="4" name="Text Placeholder 3">
            <a:extLst>
              <a:ext uri="{FF2B5EF4-FFF2-40B4-BE49-F238E27FC236}">
                <a16:creationId xmlns:a16="http://schemas.microsoft.com/office/drawing/2014/main" id="{E900A7B4-0AEA-09F9-48C5-86EF574C1B68}"/>
              </a:ext>
            </a:extLst>
          </p:cNvPr>
          <p:cNvSpPr>
            <a:spLocks noGrp="1"/>
          </p:cNvSpPr>
          <p:nvPr>
            <p:ph type="body" sz="quarter" idx="15"/>
          </p:nvPr>
        </p:nvSpPr>
        <p:spPr>
          <a:xfrm flipH="1">
            <a:off x="495299" y="5972474"/>
            <a:ext cx="11163298" cy="614304"/>
          </a:xfrm>
        </p:spPr>
        <p:txBody>
          <a:bodyPr/>
          <a:lstStyle/>
          <a:p>
            <a:r>
              <a:rPr lang="en-US" sz="1400" b="0" dirty="0"/>
              <a:t>ERCOT has worked to make several improvements to the model to improve NLFE accounting, solar adjustment for capacity growth, and reduce reliance on tail events. These improvements better account for uncertainty and quantities required. </a:t>
            </a:r>
          </a:p>
        </p:txBody>
      </p:sp>
      <p:sp>
        <p:nvSpPr>
          <p:cNvPr id="5" name="Slide Number Placeholder 4">
            <a:extLst>
              <a:ext uri="{FF2B5EF4-FFF2-40B4-BE49-F238E27FC236}">
                <a16:creationId xmlns:a16="http://schemas.microsoft.com/office/drawing/2014/main" id="{EC2A75F5-C50E-0FC1-C107-2697AB522478}"/>
              </a:ext>
            </a:extLst>
          </p:cNvPr>
          <p:cNvSpPr>
            <a:spLocks noGrp="1"/>
          </p:cNvSpPr>
          <p:nvPr>
            <p:ph type="sldNum" sz="quarter" idx="12"/>
          </p:nvPr>
        </p:nvSpPr>
        <p:spPr/>
        <p:txBody>
          <a:bodyPr/>
          <a:lstStyle/>
          <a:p>
            <a:fld id="{BCDE79FB-97BA-492B-8D57-F1373F9ADA95}" type="slidenum">
              <a:rPr lang="en-US" smtClean="0"/>
              <a:t>9</a:t>
            </a:fld>
            <a:endParaRPr lang="en-US"/>
          </a:p>
        </p:txBody>
      </p:sp>
      <p:grpSp>
        <p:nvGrpSpPr>
          <p:cNvPr id="3" name="Group 2">
            <a:extLst>
              <a:ext uri="{FF2B5EF4-FFF2-40B4-BE49-F238E27FC236}">
                <a16:creationId xmlns:a16="http://schemas.microsoft.com/office/drawing/2014/main" id="{445DB7AC-17AB-C609-7C03-E9397F2A2138}"/>
              </a:ext>
            </a:extLst>
          </p:cNvPr>
          <p:cNvGrpSpPr/>
          <p:nvPr/>
        </p:nvGrpSpPr>
        <p:grpSpPr>
          <a:xfrm>
            <a:off x="894945" y="1150143"/>
            <a:ext cx="10039755" cy="4654912"/>
            <a:chOff x="93373" y="1594179"/>
            <a:chExt cx="8963376" cy="4324021"/>
          </a:xfrm>
        </p:grpSpPr>
        <p:sp>
          <p:nvSpPr>
            <p:cNvPr id="6" name="TextBox 5">
              <a:extLst>
                <a:ext uri="{FF2B5EF4-FFF2-40B4-BE49-F238E27FC236}">
                  <a16:creationId xmlns:a16="http://schemas.microsoft.com/office/drawing/2014/main" id="{2BAF2D4D-1AC9-75B9-3EFE-EA821B5F0C49}"/>
                </a:ext>
              </a:extLst>
            </p:cNvPr>
            <p:cNvSpPr txBox="1"/>
            <p:nvPr/>
          </p:nvSpPr>
          <p:spPr>
            <a:xfrm>
              <a:off x="93373" y="1594179"/>
              <a:ext cx="8963376" cy="4324021"/>
            </a:xfrm>
            <a:prstGeom prst="rect">
              <a:avLst/>
            </a:prstGeom>
            <a:solidFill>
              <a:srgbClr val="5B6770">
                <a:lumMod val="20000"/>
                <a:lumOff val="80000"/>
              </a:srgbClr>
            </a:solidFill>
            <a:ln w="38100">
              <a:solidFill>
                <a:srgbClr val="5B677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2D3338"/>
                </a:solidFill>
                <a:effectLst/>
                <a:uLnTx/>
                <a:uFillTx/>
              </a:endParaRPr>
            </a:p>
          </p:txBody>
        </p:sp>
        <p:sp>
          <p:nvSpPr>
            <p:cNvPr id="7" name="TextBox 6">
              <a:extLst>
                <a:ext uri="{FF2B5EF4-FFF2-40B4-BE49-F238E27FC236}">
                  <a16:creationId xmlns:a16="http://schemas.microsoft.com/office/drawing/2014/main" id="{B0D3DD45-B20C-4377-B7BF-9ABE5EB5685E}"/>
                </a:ext>
              </a:extLst>
            </p:cNvPr>
            <p:cNvSpPr txBox="1"/>
            <p:nvPr/>
          </p:nvSpPr>
          <p:spPr>
            <a:xfrm>
              <a:off x="723980" y="1707296"/>
              <a:ext cx="1594369" cy="338554"/>
            </a:xfrm>
            <a:prstGeom prst="rect">
              <a:avLst/>
            </a:prstGeom>
            <a:noFill/>
          </p:spPr>
          <p:txBody>
            <a:bodyPr wrap="square">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sng" strike="noStrike" kern="0" cap="none" spc="0" normalizeH="0" baseline="0" noProof="0">
                  <a:ln>
                    <a:noFill/>
                  </a:ln>
                  <a:solidFill>
                    <a:srgbClr val="2D3338"/>
                  </a:solidFill>
                  <a:effectLst/>
                  <a:uLnTx/>
                  <a:uFillTx/>
                </a:rPr>
                <a:t>INPUTS</a:t>
              </a:r>
            </a:p>
          </p:txBody>
        </p:sp>
        <p:sp>
          <p:nvSpPr>
            <p:cNvPr id="8" name="TextBox 7">
              <a:extLst>
                <a:ext uri="{FF2B5EF4-FFF2-40B4-BE49-F238E27FC236}">
                  <a16:creationId xmlns:a16="http://schemas.microsoft.com/office/drawing/2014/main" id="{9D5C8378-ED98-40C0-219F-6D9A58EC3857}"/>
                </a:ext>
              </a:extLst>
            </p:cNvPr>
            <p:cNvSpPr txBox="1"/>
            <p:nvPr/>
          </p:nvSpPr>
          <p:spPr>
            <a:xfrm>
              <a:off x="3493370" y="1680767"/>
              <a:ext cx="1594369" cy="338554"/>
            </a:xfrm>
            <a:prstGeom prst="rect">
              <a:avLst/>
            </a:prstGeom>
            <a:noFill/>
          </p:spPr>
          <p:txBody>
            <a:bodyPr wrap="square">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sng" strike="noStrike" kern="0" cap="none" spc="0" normalizeH="0" baseline="0" noProof="0">
                  <a:ln>
                    <a:noFill/>
                  </a:ln>
                  <a:solidFill>
                    <a:srgbClr val="2D3338"/>
                  </a:solidFill>
                  <a:effectLst/>
                  <a:uLnTx/>
                  <a:uFillTx/>
                </a:rPr>
                <a:t>ENGINE</a:t>
              </a:r>
            </a:p>
          </p:txBody>
        </p:sp>
        <p:sp>
          <p:nvSpPr>
            <p:cNvPr id="9" name="TextBox 8">
              <a:extLst>
                <a:ext uri="{FF2B5EF4-FFF2-40B4-BE49-F238E27FC236}">
                  <a16:creationId xmlns:a16="http://schemas.microsoft.com/office/drawing/2014/main" id="{5BA0DF1D-A959-0467-19C2-816ED425E7B3}"/>
                </a:ext>
              </a:extLst>
            </p:cNvPr>
            <p:cNvSpPr txBox="1"/>
            <p:nvPr/>
          </p:nvSpPr>
          <p:spPr>
            <a:xfrm>
              <a:off x="6573550" y="1712136"/>
              <a:ext cx="1594369" cy="338554"/>
            </a:xfrm>
            <a:prstGeom prst="rect">
              <a:avLst/>
            </a:prstGeom>
            <a:noFill/>
          </p:spPr>
          <p:txBody>
            <a:bodyPr wrap="square">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sng" strike="noStrike" kern="0" cap="none" spc="0" normalizeH="0" baseline="0" noProof="0">
                  <a:ln>
                    <a:noFill/>
                  </a:ln>
                  <a:solidFill>
                    <a:srgbClr val="2D3338"/>
                  </a:solidFill>
                  <a:effectLst/>
                  <a:uLnTx/>
                  <a:uFillTx/>
                </a:rPr>
                <a:t>OUTPUTS</a:t>
              </a:r>
            </a:p>
          </p:txBody>
        </p:sp>
        <p:sp>
          <p:nvSpPr>
            <p:cNvPr id="10" name="Rectangle: Rounded Corners 9">
              <a:extLst>
                <a:ext uri="{FF2B5EF4-FFF2-40B4-BE49-F238E27FC236}">
                  <a16:creationId xmlns:a16="http://schemas.microsoft.com/office/drawing/2014/main" id="{C46AF832-2A34-BE30-A71E-0302822B768F}"/>
                </a:ext>
              </a:extLst>
            </p:cNvPr>
            <p:cNvSpPr/>
            <p:nvPr/>
          </p:nvSpPr>
          <p:spPr>
            <a:xfrm>
              <a:off x="322883" y="2125325"/>
              <a:ext cx="2547409" cy="1432548"/>
            </a:xfrm>
            <a:prstGeom prst="roundRect">
              <a:avLst/>
            </a:prstGeom>
            <a:solidFill>
              <a:srgbClr val="685BC7">
                <a:lumMod val="20000"/>
                <a:lumOff val="80000"/>
              </a:srgbClr>
            </a:solidFill>
            <a:ln w="28575" cap="flat" cmpd="sng" algn="ctr">
              <a:solidFill>
                <a:srgbClr val="685BC7"/>
              </a:solidFill>
              <a:prstDash val="solid"/>
              <a:round/>
              <a:headEnd type="none" w="med" len="med"/>
              <a:tailEnd type="none" w="med" len="me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1" i="0" u="none" strike="noStrike" kern="0" cap="all" spc="0" normalizeH="0" baseline="0" noProof="0" dirty="0">
                  <a:ln>
                    <a:noFill/>
                  </a:ln>
                  <a:solidFill>
                    <a:srgbClr val="5B6770"/>
                  </a:solidFill>
                  <a:effectLst/>
                  <a:uLnTx/>
                  <a:uFillTx/>
                  <a:latin typeface="Arial"/>
                  <a:ea typeface="+mn-ea"/>
                  <a:cs typeface="+mn-cs"/>
                </a:rPr>
                <a:t>Risks</a:t>
              </a:r>
            </a:p>
            <a:p>
              <a:pPr marL="112713" marR="0" lvl="0" indent="-112713" defTabSz="6858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50" i="0" u="none" strike="noStrike" kern="0" cap="none" spc="0" normalizeH="0" baseline="0" noProof="0" dirty="0">
                  <a:ln>
                    <a:noFill/>
                  </a:ln>
                  <a:solidFill>
                    <a:srgbClr val="5B6770"/>
                  </a:solidFill>
                  <a:effectLst/>
                  <a:uLnTx/>
                  <a:uFillTx/>
                  <a:latin typeface="Arial"/>
                  <a:ea typeface="+mn-ea"/>
                  <a:cs typeface="+mn-cs"/>
                </a:rPr>
                <a:t>(</a:t>
              </a:r>
              <a:r>
                <a:rPr kumimoji="0" lang="en-US" sz="1350" i="0" u="none" strike="noStrike" kern="0" cap="none" spc="0" normalizeH="0" baseline="0" noProof="0" dirty="0">
                  <a:ln>
                    <a:noFill/>
                  </a:ln>
                  <a:solidFill>
                    <a:srgbClr val="FF0000"/>
                  </a:solidFill>
                  <a:effectLst/>
                  <a:uLnTx/>
                  <a:uFillTx/>
                  <a:latin typeface="Arial"/>
                  <a:ea typeface="+mn-ea"/>
                  <a:cs typeface="+mn-cs"/>
                </a:rPr>
                <a:t>X=</a:t>
              </a:r>
              <a:r>
                <a:rPr kumimoji="0" lang="en-US" sz="1350" i="0" u="none" strike="noStrike" kern="0" cap="none" spc="0" normalizeH="0" baseline="0" noProof="0" dirty="0">
                  <a:ln>
                    <a:noFill/>
                  </a:ln>
                  <a:solidFill>
                    <a:srgbClr val="5B6770"/>
                  </a:solidFill>
                  <a:effectLst/>
                  <a:uLnTx/>
                  <a:uFillTx/>
                  <a:latin typeface="Arial"/>
                  <a:ea typeface="+mn-ea"/>
                  <a:cs typeface="+mn-cs"/>
                </a:rPr>
                <a:t>)</a:t>
              </a:r>
              <a:r>
                <a:rPr kumimoji="0" lang="en-US" sz="1350" i="0" u="none" strike="noStrike" kern="0" cap="none" spc="0" normalizeH="0" baseline="0" noProof="0" dirty="0">
                  <a:ln>
                    <a:noFill/>
                  </a:ln>
                  <a:solidFill>
                    <a:srgbClr val="FF0000"/>
                  </a:solidFill>
                  <a:effectLst/>
                  <a:uLnTx/>
                  <a:uFillTx/>
                  <a:latin typeface="Arial"/>
                  <a:ea typeface="+mn-ea"/>
                  <a:cs typeface="+mn-cs"/>
                </a:rPr>
                <a:t> </a:t>
              </a:r>
              <a:r>
                <a:rPr lang="en-US" sz="1350" kern="0" dirty="0">
                  <a:solidFill>
                    <a:srgbClr val="5B6770"/>
                  </a:solidFill>
                  <a:latin typeface="Arial"/>
                </a:rPr>
                <a:t>hour ahead </a:t>
              </a:r>
              <a:r>
                <a:rPr kumimoji="0" lang="en-US" sz="1350" b="0" i="0" u="none" strike="noStrike" kern="0" cap="none" spc="0" normalizeH="0" baseline="0" noProof="0" dirty="0">
                  <a:ln>
                    <a:noFill/>
                  </a:ln>
                  <a:solidFill>
                    <a:srgbClr val="5B6770"/>
                  </a:solidFill>
                  <a:effectLst/>
                  <a:uLnTx/>
                  <a:uFillTx/>
                  <a:latin typeface="Arial"/>
                  <a:ea typeface="+mn-ea"/>
                  <a:cs typeface="+mn-cs"/>
                </a:rPr>
                <a:t>ahead and 30 min ahead Net Load Forecast Error and</a:t>
              </a:r>
            </a:p>
            <a:p>
              <a:pPr marL="112713" lvl="0" indent="-112713" defTabSz="685800">
                <a:buFont typeface="Arial" panose="020B0604020202020204" pitchFamily="34" charset="0"/>
                <a:buChar char="•"/>
                <a:defRPr/>
              </a:pPr>
              <a:r>
                <a:rPr kumimoji="0" lang="en-US" sz="1350" b="0" i="0" u="none" strike="noStrike" kern="0" cap="none" spc="0" normalizeH="0" baseline="0" noProof="0" dirty="0">
                  <a:ln>
                    <a:noFill/>
                  </a:ln>
                  <a:solidFill>
                    <a:srgbClr val="5B6770"/>
                  </a:solidFill>
                  <a:effectLst/>
                  <a:uLnTx/>
                  <a:uFillTx/>
                  <a:latin typeface="Arial"/>
                  <a:ea typeface="+mn-ea"/>
                  <a:cs typeface="+mn-cs"/>
                </a:rPr>
                <a:t>Accumulated Forced Outages in (</a:t>
              </a:r>
              <a:r>
                <a:rPr kumimoji="0" lang="en-US" sz="1350" b="0" i="0" u="none" strike="noStrike" kern="0" cap="none" spc="0" normalizeH="0" baseline="0" noProof="0" dirty="0">
                  <a:ln>
                    <a:noFill/>
                  </a:ln>
                  <a:solidFill>
                    <a:srgbClr val="FF0000"/>
                  </a:solidFill>
                  <a:effectLst/>
                  <a:uLnTx/>
                  <a:uFillTx/>
                  <a:latin typeface="Arial"/>
                  <a:ea typeface="+mn-ea"/>
                  <a:cs typeface="+mn-cs"/>
                </a:rPr>
                <a:t>X=</a:t>
              </a:r>
              <a:r>
                <a:rPr kumimoji="0" lang="en-US" sz="1350" b="0" i="0" u="none" strike="noStrike" kern="0" cap="none" spc="0" normalizeH="0" baseline="0" noProof="0" dirty="0">
                  <a:ln>
                    <a:noFill/>
                  </a:ln>
                  <a:solidFill>
                    <a:srgbClr val="5B6770"/>
                  </a:solidFill>
                  <a:effectLst/>
                  <a:uLnTx/>
                  <a:uFillTx/>
                  <a:latin typeface="Arial"/>
                  <a:ea typeface="+mn-ea"/>
                  <a:cs typeface="+mn-cs"/>
                </a:rPr>
                <a:t>) hours</a:t>
              </a:r>
            </a:p>
          </p:txBody>
        </p:sp>
        <p:sp>
          <p:nvSpPr>
            <p:cNvPr id="11" name="Rectangle: Rounded Corners 10">
              <a:extLst>
                <a:ext uri="{FF2B5EF4-FFF2-40B4-BE49-F238E27FC236}">
                  <a16:creationId xmlns:a16="http://schemas.microsoft.com/office/drawing/2014/main" id="{3E8D39F8-5490-5580-E202-943607C9BADC}"/>
                </a:ext>
              </a:extLst>
            </p:cNvPr>
            <p:cNvSpPr/>
            <p:nvPr/>
          </p:nvSpPr>
          <p:spPr>
            <a:xfrm>
              <a:off x="322883" y="3775528"/>
              <a:ext cx="2547408" cy="1953627"/>
            </a:xfrm>
            <a:prstGeom prst="roundRect">
              <a:avLst/>
            </a:prstGeom>
            <a:solidFill>
              <a:schemeClr val="accent6">
                <a:lumMod val="20000"/>
                <a:lumOff val="80000"/>
              </a:schemeClr>
            </a:solidFill>
            <a:ln w="28575" cap="flat" cmpd="sng" algn="ctr">
              <a:solidFill>
                <a:srgbClr val="685BC7"/>
              </a:solidFill>
              <a:prstDash val="solid"/>
              <a:round/>
              <a:headEnd type="none" w="med" len="med"/>
              <a:tailEnd type="none" w="med" len="me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1" i="0" u="none" strike="noStrike" kern="0" cap="all" spc="0" normalizeH="0" baseline="0" noProof="0" dirty="0">
                  <a:ln>
                    <a:noFill/>
                  </a:ln>
                  <a:solidFill>
                    <a:srgbClr val="5B6770"/>
                  </a:solidFill>
                  <a:effectLst/>
                  <a:uLnTx/>
                  <a:uFillTx/>
                  <a:latin typeface="Arial"/>
                  <a:ea typeface="+mn-ea"/>
                  <a:cs typeface="+mn-cs"/>
                </a:rPr>
                <a:t>Risk Credits</a:t>
              </a:r>
            </a:p>
            <a:p>
              <a:pPr marL="0" marR="0" lvl="0" indent="0" defTabSz="685800" eaLnBrk="1" fontAlgn="auto" latinLnBrk="0" hangingPunct="1">
                <a:lnSpc>
                  <a:spcPct val="100000"/>
                </a:lnSpc>
                <a:spcBef>
                  <a:spcPts val="0"/>
                </a:spcBef>
                <a:spcAft>
                  <a:spcPts val="0"/>
                </a:spcAft>
                <a:buClrTx/>
                <a:buSzTx/>
                <a:buFontTx/>
                <a:buNone/>
                <a:tabLst/>
                <a:defRPr/>
              </a:pPr>
              <a:r>
                <a:rPr kumimoji="0" lang="en-US" sz="1350" i="0" u="none" strike="noStrike" kern="0" cap="none" spc="0" normalizeH="0" baseline="0" noProof="0" dirty="0">
                  <a:ln>
                    <a:noFill/>
                  </a:ln>
                  <a:solidFill>
                    <a:srgbClr val="5B6770"/>
                  </a:solidFill>
                  <a:effectLst/>
                  <a:uLnTx/>
                  <a:uFillTx/>
                  <a:latin typeface="Arial"/>
                  <a:ea typeface="+mn-ea"/>
                  <a:cs typeface="+mn-cs"/>
                </a:rPr>
                <a:t>(</a:t>
              </a:r>
              <a:r>
                <a:rPr kumimoji="0" lang="en-US" sz="1350" i="0" u="none" strike="noStrike" kern="0" cap="none" spc="0" normalizeH="0" baseline="0" noProof="0" dirty="0">
                  <a:ln>
                    <a:noFill/>
                  </a:ln>
                  <a:solidFill>
                    <a:srgbClr val="FF0000"/>
                  </a:solidFill>
                  <a:effectLst/>
                  <a:uLnTx/>
                  <a:uFillTx/>
                  <a:latin typeface="Arial"/>
                  <a:ea typeface="+mn-ea"/>
                  <a:cs typeface="+mn-cs"/>
                </a:rPr>
                <a:t>Y</a:t>
              </a:r>
              <a:r>
                <a:rPr lang="en-US" sz="1350" kern="0" dirty="0">
                  <a:solidFill>
                    <a:srgbClr val="FF0000"/>
                  </a:solidFill>
                  <a:latin typeface="Arial"/>
                </a:rPr>
                <a:t>=</a:t>
              </a:r>
              <a:r>
                <a:rPr kumimoji="0" lang="en-US" sz="1350" i="0" u="none" strike="noStrike" kern="0" cap="none" spc="0" normalizeH="0" baseline="0" noProof="0" dirty="0">
                  <a:ln>
                    <a:noFill/>
                  </a:ln>
                  <a:solidFill>
                    <a:srgbClr val="5B6770"/>
                  </a:solidFill>
                  <a:effectLst/>
                  <a:uLnTx/>
                  <a:uFillTx/>
                  <a:latin typeface="Arial"/>
                  <a:ea typeface="+mn-ea"/>
                  <a:cs typeface="+mn-cs"/>
                </a:rPr>
                <a:t>)</a:t>
              </a:r>
              <a:r>
                <a:rPr kumimoji="0" lang="en-US" sz="1350" b="0" i="0" u="none" strike="noStrike" kern="0" cap="none" spc="0" normalizeH="0" baseline="0" noProof="0" dirty="0">
                  <a:ln>
                    <a:noFill/>
                  </a:ln>
                  <a:solidFill>
                    <a:srgbClr val="FF0000"/>
                  </a:solidFill>
                  <a:effectLst/>
                  <a:uLnTx/>
                  <a:uFillTx/>
                  <a:latin typeface="Arial"/>
                  <a:ea typeface="+mn-ea"/>
                  <a:cs typeface="+mn-cs"/>
                </a:rPr>
                <a:t> </a:t>
              </a:r>
              <a:r>
                <a:rPr lang="en-US" sz="1350" kern="0" dirty="0">
                  <a:solidFill>
                    <a:srgbClr val="5B6770"/>
                  </a:solidFill>
                  <a:latin typeface="Arial"/>
                </a:rPr>
                <a:t>%</a:t>
              </a:r>
              <a:r>
                <a:rPr kumimoji="0" lang="en-US" sz="1350" b="0" i="0" u="none" strike="noStrike" kern="0" cap="none" spc="0" normalizeH="0" baseline="0" noProof="0" dirty="0">
                  <a:ln>
                    <a:noFill/>
                  </a:ln>
                  <a:solidFill>
                    <a:srgbClr val="FF0000"/>
                  </a:solidFill>
                  <a:effectLst/>
                  <a:uLnTx/>
                  <a:uFillTx/>
                  <a:latin typeface="Arial"/>
                  <a:ea typeface="+mn-ea"/>
                  <a:cs typeface="+mn-cs"/>
                </a:rPr>
                <a:t> </a:t>
              </a:r>
              <a:r>
                <a:rPr kumimoji="0" lang="en-US" sz="1350" b="0" i="0" u="none" strike="noStrike" kern="0" cap="none" spc="0" normalizeH="0" baseline="0" noProof="0" dirty="0">
                  <a:ln>
                    <a:noFill/>
                  </a:ln>
                  <a:solidFill>
                    <a:srgbClr val="5B6770"/>
                  </a:solidFill>
                  <a:effectLst/>
                  <a:uLnTx/>
                  <a:uFillTx/>
                  <a:latin typeface="Arial"/>
                  <a:ea typeface="+mn-ea"/>
                  <a:cs typeface="+mn-cs"/>
                </a:rPr>
                <a:t>of historically available</a:t>
              </a:r>
            </a:p>
            <a:p>
              <a:pPr marL="112713" marR="0" lvl="0" indent="-112713" defTabSz="6858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50" b="0" i="0" u="none" strike="noStrike" kern="0" cap="none" spc="0" normalizeH="0" baseline="0" noProof="0" dirty="0">
                  <a:ln>
                    <a:noFill/>
                  </a:ln>
                  <a:solidFill>
                    <a:srgbClr val="5B6770"/>
                  </a:solidFill>
                  <a:effectLst/>
                  <a:uLnTx/>
                  <a:uFillTx/>
                  <a:latin typeface="Arial"/>
                  <a:ea typeface="+mn-ea"/>
                  <a:cs typeface="+mn-cs"/>
                </a:rPr>
                <a:t>30 min online headroom </a:t>
              </a:r>
            </a:p>
            <a:p>
              <a:pPr marL="112713" marR="0" lvl="0" indent="-112713" defTabSz="6858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50" b="0" i="0" u="none" strike="noStrike" kern="0" cap="none" spc="0" normalizeH="0" baseline="0" noProof="0" dirty="0">
                  <a:ln>
                    <a:noFill/>
                  </a:ln>
                  <a:solidFill>
                    <a:srgbClr val="5B6770"/>
                  </a:solidFill>
                  <a:effectLst/>
                  <a:uLnTx/>
                  <a:uFillTx/>
                  <a:latin typeface="Arial"/>
                  <a:ea typeface="+mn-ea"/>
                  <a:cs typeface="+mn-cs"/>
                </a:rPr>
                <a:t>30 min start Offline capacity</a:t>
              </a:r>
            </a:p>
            <a:p>
              <a:pPr marL="112713" marR="0" lvl="0" indent="-112713" defTabSz="6858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50" kern="0" dirty="0">
                  <a:solidFill>
                    <a:srgbClr val="5B6770"/>
                  </a:solidFill>
                  <a:latin typeface="Arial"/>
                </a:rPr>
                <a:t>ESR capacity sustainable for (</a:t>
              </a:r>
              <a:r>
                <a:rPr lang="en-US" sz="1350" kern="0" dirty="0">
                  <a:solidFill>
                    <a:srgbClr val="FF0000"/>
                  </a:solidFill>
                  <a:latin typeface="Arial"/>
                </a:rPr>
                <a:t>W=</a:t>
              </a:r>
              <a:r>
                <a:rPr lang="en-US" sz="1350" kern="0" dirty="0">
                  <a:solidFill>
                    <a:srgbClr val="5B6770"/>
                  </a:solidFill>
                  <a:latin typeface="Arial"/>
                </a:rPr>
                <a:t>) hours</a:t>
              </a:r>
              <a:endParaRPr kumimoji="0" lang="en-US" sz="1350" b="0" i="0" u="none" strike="noStrike" kern="0" cap="none" spc="0" normalizeH="0" baseline="0" noProof="0" dirty="0">
                <a:ln>
                  <a:noFill/>
                </a:ln>
                <a:solidFill>
                  <a:srgbClr val="5B6770"/>
                </a:solidFill>
                <a:effectLst/>
                <a:uLnTx/>
                <a:uFillTx/>
                <a:latin typeface="Arial"/>
                <a:ea typeface="+mn-ea"/>
                <a:cs typeface="+mn-cs"/>
              </a:endParaRPr>
            </a:p>
          </p:txBody>
        </p:sp>
        <p:sp>
          <p:nvSpPr>
            <p:cNvPr id="12" name="Rectangle 11">
              <a:extLst>
                <a:ext uri="{FF2B5EF4-FFF2-40B4-BE49-F238E27FC236}">
                  <a16:creationId xmlns:a16="http://schemas.microsoft.com/office/drawing/2014/main" id="{2423C7AB-7AD8-09AF-74C6-CEB82C91B32A}"/>
                </a:ext>
              </a:extLst>
            </p:cNvPr>
            <p:cNvSpPr/>
            <p:nvPr/>
          </p:nvSpPr>
          <p:spPr>
            <a:xfrm>
              <a:off x="3149251" y="2109116"/>
              <a:ext cx="2333318" cy="3620037"/>
            </a:xfrm>
            <a:prstGeom prst="rect">
              <a:avLst/>
            </a:prstGeom>
            <a:solidFill>
              <a:srgbClr val="1F8B9D">
                <a:lumMod val="20000"/>
                <a:lumOff val="80000"/>
              </a:srgbClr>
            </a:solidFill>
            <a:ln w="25400" cap="flat" cmpd="sng" algn="ctr">
              <a:solidFill>
                <a:srgbClr val="00AEC7"/>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FFFFFF"/>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BF2C2E45-68CA-316B-8094-0FEB1AB9F971}"/>
                </a:ext>
              </a:extLst>
            </p:cNvPr>
            <p:cNvSpPr/>
            <p:nvPr/>
          </p:nvSpPr>
          <p:spPr>
            <a:xfrm>
              <a:off x="3315343" y="2225316"/>
              <a:ext cx="1899187" cy="1212695"/>
            </a:xfrm>
            <a:prstGeom prst="rect">
              <a:avLst/>
            </a:prstGeom>
            <a:solidFill>
              <a:srgbClr val="00AEC7">
                <a:lumMod val="75000"/>
              </a:srgbClr>
            </a:solidFill>
            <a:ln w="2540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none" strike="noStrike" kern="0" cap="small" spc="0" normalizeH="0" baseline="0" noProof="0">
                  <a:ln>
                    <a:noFill/>
                  </a:ln>
                  <a:solidFill>
                    <a:srgbClr val="FFFFFF"/>
                  </a:solidFill>
                  <a:effectLst/>
                  <a:uLnTx/>
                  <a:uFillTx/>
                  <a:latin typeface="Arial"/>
                  <a:ea typeface="+mn-ea"/>
                  <a:cs typeface="+mn-cs"/>
                </a:rPr>
                <a:t>Monte Carlo Optimization</a:t>
              </a:r>
            </a:p>
          </p:txBody>
        </p:sp>
        <p:sp>
          <p:nvSpPr>
            <p:cNvPr id="14" name="Flowchart: Decision 13">
              <a:extLst>
                <a:ext uri="{FF2B5EF4-FFF2-40B4-BE49-F238E27FC236}">
                  <a16:creationId xmlns:a16="http://schemas.microsoft.com/office/drawing/2014/main" id="{10DF554D-8268-5EA6-2E08-264E6A38BF16}"/>
                </a:ext>
              </a:extLst>
            </p:cNvPr>
            <p:cNvSpPr/>
            <p:nvPr/>
          </p:nvSpPr>
          <p:spPr>
            <a:xfrm>
              <a:off x="3264901" y="3929949"/>
              <a:ext cx="1899188" cy="1254655"/>
            </a:xfrm>
            <a:prstGeom prst="flowChartDecision">
              <a:avLst/>
            </a:prstGeom>
            <a:solidFill>
              <a:srgbClr val="00AEC7">
                <a:lumMod val="75000"/>
              </a:srgbClr>
            </a:solidFill>
            <a:ln w="25400" cap="flat" cmpd="sng" algn="ctr">
              <a:noFill/>
              <a:prstDash val="soli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small" spc="0" normalizeH="0" baseline="0" noProof="0" dirty="0">
                  <a:ln>
                    <a:noFill/>
                  </a:ln>
                  <a:solidFill>
                    <a:srgbClr val="FFFFFF"/>
                  </a:solidFill>
                  <a:effectLst/>
                  <a:uLnTx/>
                  <a:uFillTx/>
                  <a:latin typeface="Arial"/>
                  <a:ea typeface="+mn-ea"/>
                  <a:cs typeface="+mn-cs"/>
                </a:rPr>
                <a:t>Convergence</a:t>
              </a:r>
              <a:r>
                <a:rPr kumimoji="0" lang="en-US" sz="1100" b="0" i="0" u="none" strike="noStrike" kern="0" cap="small" spc="0" normalizeH="0" baseline="0" noProof="0" dirty="0">
                  <a:ln>
                    <a:noFill/>
                  </a:ln>
                  <a:solidFill>
                    <a:srgbClr val="FFFFFF"/>
                  </a:solidFill>
                  <a:effectLst/>
                  <a:uLnTx/>
                  <a:uFillTx/>
                  <a:latin typeface="Arial"/>
                  <a:ea typeface="+mn-ea"/>
                  <a:cs typeface="+mn-cs"/>
                </a:rPr>
                <a:t> Criteria</a:t>
              </a:r>
              <a:r>
                <a:rPr kumimoji="0" lang="en-US" sz="1100" b="0" i="0" u="none" strike="noStrike" kern="0" cap="small" spc="0" normalizeH="0" baseline="30000" noProof="0" dirty="0">
                  <a:ln>
                    <a:noFill/>
                  </a:ln>
                  <a:solidFill>
                    <a:srgbClr val="FFFFFF"/>
                  </a:solidFill>
                  <a:effectLst/>
                  <a:uLnTx/>
                  <a:uFillTx/>
                  <a:latin typeface="Arial"/>
                  <a:ea typeface="+mn-ea"/>
                  <a:cs typeface="+mn-cs"/>
                </a:rPr>
                <a:t>+</a:t>
              </a:r>
              <a:r>
                <a:rPr kumimoji="0" lang="en-US" sz="1100" b="0" i="0" u="none" strike="noStrike" kern="0" cap="small" spc="0" normalizeH="0" baseline="0" noProof="0" dirty="0">
                  <a:ln>
                    <a:noFill/>
                  </a:ln>
                  <a:solidFill>
                    <a:srgbClr val="FFFFFF"/>
                  </a:solidFill>
                  <a:effectLst/>
                  <a:uLnTx/>
                  <a:uFillTx/>
                  <a:latin typeface="Arial"/>
                  <a:ea typeface="+mn-ea"/>
                  <a:cs typeface="+mn-cs"/>
                </a:rPr>
                <a:t> Met?</a:t>
              </a:r>
            </a:p>
          </p:txBody>
        </p:sp>
        <p:sp>
          <p:nvSpPr>
            <p:cNvPr id="15" name="Rectangle 14">
              <a:extLst>
                <a:ext uri="{FF2B5EF4-FFF2-40B4-BE49-F238E27FC236}">
                  <a16:creationId xmlns:a16="http://schemas.microsoft.com/office/drawing/2014/main" id="{511605BB-63FB-2E4F-9D5A-7F21ED6FC2BE}"/>
                </a:ext>
              </a:extLst>
            </p:cNvPr>
            <p:cNvSpPr/>
            <p:nvPr/>
          </p:nvSpPr>
          <p:spPr>
            <a:xfrm>
              <a:off x="5774450" y="2109116"/>
              <a:ext cx="3214609" cy="1985453"/>
            </a:xfrm>
            <a:prstGeom prst="rect">
              <a:avLst/>
            </a:prstGeom>
            <a:solidFill>
              <a:srgbClr val="26D07C">
                <a:lumMod val="20000"/>
                <a:lumOff val="80000"/>
              </a:srgbClr>
            </a:solidFill>
            <a:ln w="25400" cap="flat" cmpd="sng" algn="ctr">
              <a:solidFill>
                <a:srgbClr val="50BC32"/>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FFFFFF"/>
                </a:solidFill>
                <a:effectLst/>
                <a:uLnTx/>
                <a:uFillTx/>
                <a:latin typeface="Arial"/>
                <a:ea typeface="+mn-ea"/>
                <a:cs typeface="+mn-cs"/>
              </a:endParaRPr>
            </a:p>
          </p:txBody>
        </p:sp>
        <p:sp>
          <p:nvSpPr>
            <p:cNvPr id="16" name="TextBox 15">
              <a:extLst>
                <a:ext uri="{FF2B5EF4-FFF2-40B4-BE49-F238E27FC236}">
                  <a16:creationId xmlns:a16="http://schemas.microsoft.com/office/drawing/2014/main" id="{8A5A2B52-EA65-7B34-9E93-D930A38CD636}"/>
                </a:ext>
              </a:extLst>
            </p:cNvPr>
            <p:cNvSpPr txBox="1"/>
            <p:nvPr/>
          </p:nvSpPr>
          <p:spPr>
            <a:xfrm>
              <a:off x="3398859" y="3656119"/>
              <a:ext cx="891696" cy="300082"/>
            </a:xfrm>
            <a:prstGeom prst="rect">
              <a:avLst/>
            </a:prstGeom>
            <a:noFill/>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2D3338"/>
                  </a:solidFill>
                  <a:effectLst/>
                  <a:uLnTx/>
                  <a:uFillTx/>
                </a:rPr>
                <a:t>Net Risk</a:t>
              </a:r>
            </a:p>
          </p:txBody>
        </p:sp>
        <p:sp>
          <p:nvSpPr>
            <p:cNvPr id="17" name="Oval 16">
              <a:extLst>
                <a:ext uri="{FF2B5EF4-FFF2-40B4-BE49-F238E27FC236}">
                  <a16:creationId xmlns:a16="http://schemas.microsoft.com/office/drawing/2014/main" id="{28D0267D-57A0-C479-6B8E-F66EB77344E6}"/>
                </a:ext>
              </a:extLst>
            </p:cNvPr>
            <p:cNvSpPr/>
            <p:nvPr/>
          </p:nvSpPr>
          <p:spPr>
            <a:xfrm>
              <a:off x="5862237" y="2205084"/>
              <a:ext cx="1594369" cy="1586290"/>
            </a:xfrm>
            <a:prstGeom prst="ellipse">
              <a:avLst/>
            </a:prstGeom>
            <a:solidFill>
              <a:srgbClr val="26D07C"/>
            </a:solidFill>
            <a:ln w="25400" cap="flat" cmpd="sng" algn="ctr">
              <a:noFill/>
              <a:prstDash val="soli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rial"/>
                  <a:ea typeface="+mn-ea"/>
                  <a:cs typeface="+mn-cs"/>
                </a:rPr>
                <a:t>ECRS + Non-Spin</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rial"/>
                  <a:ea typeface="+mn-ea"/>
                  <a:cs typeface="+mn-cs"/>
                </a:rPr>
                <a:t>Requirement  </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a:ea typeface="+mn-ea"/>
                  <a:cs typeface="+mn-cs"/>
                </a:rPr>
                <a:t>(12 Month x 24 Hour)</a:t>
              </a:r>
            </a:p>
          </p:txBody>
        </p:sp>
        <p:sp>
          <p:nvSpPr>
            <p:cNvPr id="18" name="TextBox 17">
              <a:extLst>
                <a:ext uri="{FF2B5EF4-FFF2-40B4-BE49-F238E27FC236}">
                  <a16:creationId xmlns:a16="http://schemas.microsoft.com/office/drawing/2014/main" id="{898266DE-5FAC-E543-EE8F-50AAC49C9B2F}"/>
                </a:ext>
              </a:extLst>
            </p:cNvPr>
            <p:cNvSpPr txBox="1"/>
            <p:nvPr/>
          </p:nvSpPr>
          <p:spPr>
            <a:xfrm>
              <a:off x="5045907" y="3567422"/>
              <a:ext cx="579535" cy="300082"/>
            </a:xfrm>
            <a:prstGeom prst="rect">
              <a:avLst/>
            </a:prstGeom>
            <a:noFill/>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2D3338"/>
                  </a:solidFill>
                  <a:effectLst/>
                  <a:uLnTx/>
                  <a:uFillTx/>
                </a:rPr>
                <a:t>No</a:t>
              </a:r>
            </a:p>
          </p:txBody>
        </p:sp>
        <p:sp>
          <p:nvSpPr>
            <p:cNvPr id="19" name="TextBox 18">
              <a:extLst>
                <a:ext uri="{FF2B5EF4-FFF2-40B4-BE49-F238E27FC236}">
                  <a16:creationId xmlns:a16="http://schemas.microsoft.com/office/drawing/2014/main" id="{2F39695E-6E55-2E15-FC28-616B94736526}"/>
                </a:ext>
              </a:extLst>
            </p:cNvPr>
            <p:cNvSpPr txBox="1"/>
            <p:nvPr/>
          </p:nvSpPr>
          <p:spPr>
            <a:xfrm>
              <a:off x="4562361" y="4922392"/>
              <a:ext cx="579535" cy="300082"/>
            </a:xfrm>
            <a:prstGeom prst="rect">
              <a:avLst/>
            </a:prstGeom>
            <a:noFill/>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2D3338"/>
                  </a:solidFill>
                  <a:effectLst/>
                  <a:uLnTx/>
                  <a:uFillTx/>
                </a:rPr>
                <a:t>Yes</a:t>
              </a:r>
            </a:p>
          </p:txBody>
        </p:sp>
        <p:sp>
          <p:nvSpPr>
            <p:cNvPr id="20" name="Rectangle 19">
              <a:extLst>
                <a:ext uri="{FF2B5EF4-FFF2-40B4-BE49-F238E27FC236}">
                  <a16:creationId xmlns:a16="http://schemas.microsoft.com/office/drawing/2014/main" id="{49F424BB-E793-24B5-A179-8C1F2D4CDEFC}"/>
                </a:ext>
              </a:extLst>
            </p:cNvPr>
            <p:cNvSpPr/>
            <p:nvPr/>
          </p:nvSpPr>
          <p:spPr>
            <a:xfrm>
              <a:off x="7751713" y="2225316"/>
              <a:ext cx="1087487" cy="739961"/>
            </a:xfrm>
            <a:prstGeom prst="rect">
              <a:avLst/>
            </a:prstGeom>
            <a:solidFill>
              <a:srgbClr val="26D07C"/>
            </a:solidFill>
            <a:ln w="2540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FFFFFF"/>
                  </a:solidFill>
                  <a:effectLst/>
                  <a:uLnTx/>
                  <a:uFillTx/>
                  <a:latin typeface="Arial"/>
                  <a:ea typeface="+mn-ea"/>
                  <a:cs typeface="+mn-cs"/>
                </a:rPr>
                <a:t>ECRS </a:t>
              </a:r>
              <a:r>
                <a:rPr kumimoji="0" lang="en-US" sz="1200" b="0" i="0" u="none" strike="noStrike" kern="0" cap="none" spc="0" normalizeH="0" baseline="0" noProof="0">
                  <a:ln>
                    <a:noFill/>
                  </a:ln>
                  <a:solidFill>
                    <a:srgbClr val="FFFFFF"/>
                  </a:solidFill>
                  <a:effectLst/>
                  <a:uLnTx/>
                  <a:uFillTx/>
                  <a:latin typeface="Arial"/>
                  <a:ea typeface="+mn-ea"/>
                  <a:cs typeface="+mn-cs"/>
                </a:rPr>
                <a:t>Requirement</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a:ea typeface="+mn-ea"/>
                  <a:cs typeface="+mn-cs"/>
                </a:rPr>
                <a:t>(12 Month x 24 Hour)</a:t>
              </a:r>
              <a:endParaRPr kumimoji="0" lang="en-US" sz="1600" b="0" i="0" u="none" strike="noStrike" kern="0" cap="none" spc="0" normalizeH="0" baseline="0" noProof="0">
                <a:ln>
                  <a:noFill/>
                </a:ln>
                <a:solidFill>
                  <a:srgbClr val="FFFFFF"/>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B5C78F7A-300E-A074-38CF-D5CC23CC1CF4}"/>
                </a:ext>
              </a:extLst>
            </p:cNvPr>
            <p:cNvSpPr/>
            <p:nvPr/>
          </p:nvSpPr>
          <p:spPr>
            <a:xfrm>
              <a:off x="7751713" y="3139903"/>
              <a:ext cx="1090318" cy="749513"/>
            </a:xfrm>
            <a:prstGeom prst="rect">
              <a:avLst/>
            </a:prstGeom>
            <a:solidFill>
              <a:srgbClr val="26D07C"/>
            </a:solidFill>
            <a:ln w="2540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FFFFFF"/>
                  </a:solidFill>
                  <a:effectLst/>
                  <a:uLnTx/>
                  <a:uFillTx/>
                  <a:latin typeface="Arial"/>
                  <a:ea typeface="+mn-ea"/>
                  <a:cs typeface="+mn-cs"/>
                </a:rPr>
                <a:t>Non-Spin </a:t>
              </a:r>
              <a:r>
                <a:rPr kumimoji="0" lang="en-US" sz="1200" b="0" i="0" u="none" strike="noStrike" kern="0" cap="none" spc="0" normalizeH="0" baseline="0" noProof="0">
                  <a:ln>
                    <a:noFill/>
                  </a:ln>
                  <a:solidFill>
                    <a:srgbClr val="FFFFFF"/>
                  </a:solidFill>
                  <a:effectLst/>
                  <a:uLnTx/>
                  <a:uFillTx/>
                  <a:latin typeface="Arial"/>
                  <a:ea typeface="+mn-ea"/>
                  <a:cs typeface="+mn-cs"/>
                </a:rPr>
                <a:t>Requirement</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a:ea typeface="+mn-ea"/>
                  <a:cs typeface="+mn-cs"/>
                </a:rPr>
                <a:t>(12 Month x 24 Hour)</a:t>
              </a:r>
            </a:p>
          </p:txBody>
        </p:sp>
        <p:sp>
          <p:nvSpPr>
            <p:cNvPr id="22" name="TextBox 21">
              <a:extLst>
                <a:ext uri="{FF2B5EF4-FFF2-40B4-BE49-F238E27FC236}">
                  <a16:creationId xmlns:a16="http://schemas.microsoft.com/office/drawing/2014/main" id="{8B8ED4C0-0699-AB96-9815-8E54675B3008}"/>
                </a:ext>
              </a:extLst>
            </p:cNvPr>
            <p:cNvSpPr txBox="1"/>
            <p:nvPr/>
          </p:nvSpPr>
          <p:spPr>
            <a:xfrm>
              <a:off x="5761527" y="4236243"/>
              <a:ext cx="3218417" cy="1481878"/>
            </a:xfrm>
            <a:prstGeom prst="rect">
              <a:avLst/>
            </a:prstGeom>
            <a:solidFill>
              <a:srgbClr val="7C858C">
                <a:lumMod val="20000"/>
                <a:lumOff val="80000"/>
              </a:srgbClr>
            </a:solidFill>
            <a:ln w="3175" cap="flat" cmpd="sng" algn="ctr">
              <a:solidFill>
                <a:srgbClr val="7C858C"/>
              </a:solidFill>
              <a:prstDash val="solid"/>
            </a:ln>
            <a:effectLst/>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30000" noProof="0" dirty="0">
                  <a:ln>
                    <a:noFill/>
                  </a:ln>
                  <a:solidFill>
                    <a:srgbClr val="2D3338"/>
                  </a:solidFill>
                  <a:effectLst/>
                  <a:uLnTx/>
                  <a:uFillTx/>
                  <a:latin typeface="Arial"/>
                  <a:ea typeface="+mn-ea"/>
                  <a:cs typeface="+mn-cs"/>
                </a:rPr>
                <a:t>+</a:t>
              </a:r>
              <a:r>
                <a:rPr kumimoji="0" lang="en-US" sz="1400" b="1" i="1" u="sng" strike="noStrike" kern="0" cap="small" spc="0" normalizeH="0" baseline="0" noProof="0" dirty="0">
                  <a:ln>
                    <a:noFill/>
                  </a:ln>
                  <a:solidFill>
                    <a:srgbClr val="2D3338"/>
                  </a:solidFill>
                  <a:effectLst/>
                  <a:uLnTx/>
                  <a:uFillTx/>
                  <a:latin typeface="Arial"/>
                  <a:ea typeface="+mn-ea"/>
                  <a:cs typeface="+mn-cs"/>
                </a:rPr>
                <a:t>Convergence Criteria</a:t>
              </a:r>
              <a:r>
                <a:rPr kumimoji="0" lang="en-US" sz="1400" b="1" i="1" u="none" strike="noStrike" kern="0" cap="none" spc="0" normalizeH="0" baseline="0" noProof="0" dirty="0">
                  <a:ln>
                    <a:noFill/>
                  </a:ln>
                  <a:solidFill>
                    <a:srgbClr val="2D3338"/>
                  </a:solidFill>
                  <a:effectLst/>
                  <a:uLnTx/>
                  <a:uFillTx/>
                  <a:latin typeface="Arial"/>
                  <a:ea typeface="+mn-ea"/>
                  <a:cs typeface="+mn-cs"/>
                </a:rPr>
                <a:t>: </a:t>
              </a:r>
              <a:r>
                <a:rPr kumimoji="0" lang="en-US" sz="1400" b="0" i="1" u="none" strike="noStrike" kern="0" cap="none" spc="0" normalizeH="0" baseline="0" noProof="0" dirty="0">
                  <a:ln>
                    <a:noFill/>
                  </a:ln>
                  <a:solidFill>
                    <a:srgbClr val="2D3338"/>
                  </a:solidFill>
                  <a:effectLst/>
                  <a:uLnTx/>
                  <a:uFillTx/>
                  <a:latin typeface="Arial"/>
                  <a:ea typeface="+mn-ea"/>
                  <a:cs typeface="+mn-cs"/>
                </a:rPr>
                <a:t>1 in </a:t>
              </a:r>
              <a:r>
                <a:rPr kumimoji="0" lang="en-US" sz="1400" b="0" i="1" u="none" strike="noStrike" kern="0" cap="none" spc="0" normalizeH="0" baseline="0" noProof="0" dirty="0">
                  <a:ln>
                    <a:noFill/>
                  </a:ln>
                  <a:solidFill>
                    <a:srgbClr val="FF0000"/>
                  </a:solidFill>
                  <a:effectLst/>
                  <a:uLnTx/>
                  <a:uFillTx/>
                  <a:latin typeface="Arial"/>
                  <a:ea typeface="+mn-ea"/>
                  <a:cs typeface="+mn-cs"/>
                </a:rPr>
                <a:t>XX</a:t>
              </a:r>
              <a:r>
                <a:rPr kumimoji="0" lang="en-US" sz="1400" b="0" i="1" u="none" strike="noStrike" kern="0" cap="none" spc="0" normalizeH="0" baseline="0" noProof="0" dirty="0">
                  <a:ln>
                    <a:noFill/>
                  </a:ln>
                  <a:solidFill>
                    <a:srgbClr val="2D3338"/>
                  </a:solidFill>
                  <a:effectLst/>
                  <a:uLnTx/>
                  <a:uFillTx/>
                  <a:latin typeface="Arial"/>
                  <a:ea typeface="+mn-ea"/>
                  <a:cs typeface="+mn-cs"/>
                </a:rPr>
                <a:t> year probability of operating reserves  dropping below the sum of </a:t>
              </a:r>
              <a:r>
                <a:rPr kumimoji="0" lang="en-US" sz="1400" b="0" i="1" u="none" strike="noStrike" kern="0" cap="none" spc="0" normalizeH="0" baseline="0" noProof="0" dirty="0">
                  <a:ln>
                    <a:noFill/>
                  </a:ln>
                  <a:solidFill>
                    <a:srgbClr val="FF0000"/>
                  </a:solidFill>
                  <a:effectLst/>
                  <a:uLnTx/>
                  <a:uFillTx/>
                  <a:latin typeface="Arial"/>
                  <a:ea typeface="+mn-ea"/>
                  <a:cs typeface="+mn-cs"/>
                </a:rPr>
                <a:t>YY%</a:t>
              </a:r>
              <a:r>
                <a:rPr kumimoji="0" lang="en-US" sz="1400" b="0" i="1" u="none" strike="noStrike" kern="0" cap="none" spc="0" normalizeH="0" baseline="0" noProof="0" dirty="0">
                  <a:ln>
                    <a:noFill/>
                  </a:ln>
                  <a:solidFill>
                    <a:srgbClr val="2D3338"/>
                  </a:solidFill>
                  <a:effectLst/>
                  <a:uLnTx/>
                  <a:uFillTx/>
                  <a:latin typeface="Arial"/>
                  <a:ea typeface="+mn-ea"/>
                  <a:cs typeface="+mn-cs"/>
                </a:rPr>
                <a:t> (Reg Up plus RRS) or </a:t>
              </a:r>
              <a:r>
                <a:rPr kumimoji="0" lang="en-US" sz="1400" b="0" i="1" u="none" strike="noStrike" kern="0" cap="none" spc="0" normalizeH="0" baseline="0" noProof="0" dirty="0">
                  <a:ln>
                    <a:noFill/>
                  </a:ln>
                  <a:solidFill>
                    <a:srgbClr val="FF0000"/>
                  </a:solidFill>
                  <a:effectLst/>
                  <a:uLnTx/>
                  <a:uFillTx/>
                  <a:latin typeface="Arial"/>
                  <a:ea typeface="+mn-ea"/>
                  <a:cs typeface="+mn-cs"/>
                </a:rPr>
                <a:t>ZZ </a:t>
              </a:r>
              <a:r>
                <a:rPr kumimoji="0" lang="en-US" sz="1400" b="0" i="1" u="none" strike="noStrike" kern="0" cap="none" spc="0" normalizeH="0" baseline="0" noProof="0" dirty="0">
                  <a:ln>
                    <a:noFill/>
                  </a:ln>
                  <a:solidFill>
                    <a:srgbClr val="2D3338"/>
                  </a:solidFill>
                  <a:effectLst/>
                  <a:uLnTx/>
                  <a:uFillTx/>
                  <a:latin typeface="Arial"/>
                  <a:ea typeface="+mn-ea"/>
                  <a:cs typeface="+mn-cs"/>
                </a:rPr>
                <a:t>threshold, whichever is higher. Mathematically, this equates to</a:t>
              </a:r>
            </a:p>
            <a:p>
              <a:pPr marL="0" marR="0" lvl="0" indent="0" defTabSz="685800" eaLnBrk="1" fontAlgn="auto" latinLnBrk="0" hangingPunct="1">
                <a:lnSpc>
                  <a:spcPct val="100000"/>
                </a:lnSpc>
                <a:spcBef>
                  <a:spcPts val="0"/>
                </a:spcBef>
                <a:spcAft>
                  <a:spcPts val="0"/>
                </a:spcAft>
                <a:buClrTx/>
                <a:buSzTx/>
                <a:buFontTx/>
                <a:buNone/>
                <a:tabLst/>
                <a:defRPr/>
              </a:pPr>
              <a:endParaRPr kumimoji="0" lang="en-US" sz="800" b="0" i="1" u="none" strike="noStrike" kern="0" cap="none" spc="0" normalizeH="0" baseline="0" noProof="0" dirty="0">
                <a:ln>
                  <a:noFill/>
                </a:ln>
                <a:solidFill>
                  <a:srgbClr val="2D3338"/>
                </a:solidFill>
                <a:effectLst/>
                <a:uLnTx/>
                <a:uFillTx/>
                <a:latin typeface="Arial"/>
                <a:ea typeface="+mn-ea"/>
                <a:cs typeface="+mn-cs"/>
              </a:endParaRPr>
            </a:p>
            <a:p>
              <a:pPr marL="0" marR="0" lvl="0" indent="0" defTabSz="68580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srgbClr val="2D3338"/>
                  </a:solidFill>
                  <a:effectLst/>
                  <a:uLnTx/>
                  <a:uFillTx/>
                  <a:latin typeface="Arial"/>
                  <a:ea typeface="+mn-ea"/>
                  <a:cs typeface="+mn-cs"/>
                </a:rPr>
                <a:t>𝐸𝐶𝑅𝑆 +𝑁𝑆𝑅𝑆 &lt; 𝑁𝑒𝑡𝑅𝑖𝑠𝑘 + 𝑀𝑎𝑥 (</a:t>
              </a:r>
              <a:r>
                <a:rPr lang="en-US" sz="1400" i="1" kern="0" dirty="0">
                  <a:solidFill>
                    <a:srgbClr val="FF0000"/>
                  </a:solidFill>
                  <a:latin typeface="Arial"/>
                </a:rPr>
                <a:t>YY</a:t>
              </a:r>
              <a:r>
                <a:rPr lang="en-US" sz="1400" i="1" kern="0" dirty="0">
                  <a:solidFill>
                    <a:srgbClr val="2D3338"/>
                  </a:solidFill>
                  <a:latin typeface="Arial"/>
                </a:rPr>
                <a:t>(</a:t>
              </a:r>
              <a:r>
                <a:rPr kumimoji="0" lang="en-US" sz="1400" b="0" i="1" u="none" strike="noStrike" kern="0" cap="none" spc="0" normalizeH="0" baseline="0" noProof="0" dirty="0">
                  <a:ln>
                    <a:noFill/>
                  </a:ln>
                  <a:effectLst/>
                  <a:uLnTx/>
                  <a:uFillTx/>
                  <a:latin typeface="Arial"/>
                  <a:ea typeface="+mn-ea"/>
                  <a:cs typeface="+mn-cs"/>
                </a:rPr>
                <a:t>𝑅𝑒𝑔 + 𝑅𝑅𝑆), </a:t>
              </a:r>
              <a:r>
                <a:rPr kumimoji="0" lang="en-US" sz="1400" b="0" i="1" u="none" strike="noStrike" kern="0" cap="none" spc="0" normalizeH="0" baseline="0" noProof="0" dirty="0">
                  <a:ln>
                    <a:noFill/>
                  </a:ln>
                  <a:solidFill>
                    <a:srgbClr val="FF0000"/>
                  </a:solidFill>
                  <a:effectLst/>
                  <a:uLnTx/>
                  <a:uFillTx/>
                  <a:latin typeface="Arial"/>
                  <a:ea typeface="+mn-ea"/>
                  <a:cs typeface="+mn-cs"/>
                </a:rPr>
                <a:t>ZZ</a:t>
              </a:r>
              <a:r>
                <a:rPr kumimoji="0" lang="en-US" sz="1400" b="0" i="1" u="none" strike="noStrike" kern="0" cap="none" spc="0" normalizeH="0" baseline="0" noProof="0" dirty="0">
                  <a:ln>
                    <a:noFill/>
                  </a:ln>
                  <a:solidFill>
                    <a:srgbClr val="2D3338"/>
                  </a:solidFill>
                  <a:effectLst/>
                  <a:uLnTx/>
                  <a:uFillTx/>
                  <a:latin typeface="Arial"/>
                  <a:ea typeface="+mn-ea"/>
                  <a:cs typeface="+mn-cs"/>
                </a:rPr>
                <a:t>) with probability of 1 in </a:t>
              </a:r>
              <a:r>
                <a:rPr lang="en-US" sz="1400" i="1" kern="0" dirty="0">
                  <a:solidFill>
                    <a:srgbClr val="FF0000"/>
                  </a:solidFill>
                  <a:latin typeface="Arial"/>
                </a:rPr>
                <a:t>XX</a:t>
              </a:r>
              <a:r>
                <a:rPr kumimoji="0" lang="en-US" sz="1400" b="0" i="1" u="none" strike="noStrike" kern="0" cap="none" spc="0" normalizeH="0" baseline="0" noProof="0" dirty="0">
                  <a:ln>
                    <a:noFill/>
                  </a:ln>
                  <a:solidFill>
                    <a:srgbClr val="2D3338"/>
                  </a:solidFill>
                  <a:effectLst/>
                  <a:uLnTx/>
                  <a:uFillTx/>
                  <a:latin typeface="Arial"/>
                  <a:ea typeface="+mn-ea"/>
                  <a:cs typeface="+mn-cs"/>
                </a:rPr>
                <a:t> year.</a:t>
              </a:r>
            </a:p>
          </p:txBody>
        </p:sp>
        <p:cxnSp>
          <p:nvCxnSpPr>
            <p:cNvPr id="23" name="Straight Arrow Connector 22">
              <a:extLst>
                <a:ext uri="{FF2B5EF4-FFF2-40B4-BE49-F238E27FC236}">
                  <a16:creationId xmlns:a16="http://schemas.microsoft.com/office/drawing/2014/main" id="{6C2325A3-97D5-E1E8-FAFB-0E2E1406CCFC}"/>
                </a:ext>
              </a:extLst>
            </p:cNvPr>
            <p:cNvCxnSpPr>
              <a:cxnSpLocks/>
              <a:stCxn id="10" idx="3"/>
            </p:cNvCxnSpPr>
            <p:nvPr/>
          </p:nvCxnSpPr>
          <p:spPr>
            <a:xfrm>
              <a:off x="2870292" y="2841599"/>
              <a:ext cx="278959" cy="0"/>
            </a:xfrm>
            <a:prstGeom prst="straightConnector1">
              <a:avLst/>
            </a:prstGeom>
            <a:noFill/>
            <a:ln w="28575" cap="flat" cmpd="sng" algn="ctr">
              <a:solidFill>
                <a:srgbClr val="2D3338"/>
              </a:solidFill>
              <a:prstDash val="solid"/>
              <a:tailEnd type="triangle"/>
            </a:ln>
            <a:effectLst/>
          </p:spPr>
        </p:cxnSp>
        <p:cxnSp>
          <p:nvCxnSpPr>
            <p:cNvPr id="24" name="Connector: Elbow 23">
              <a:extLst>
                <a:ext uri="{FF2B5EF4-FFF2-40B4-BE49-F238E27FC236}">
                  <a16:creationId xmlns:a16="http://schemas.microsoft.com/office/drawing/2014/main" id="{F11BAB87-87A5-0C0A-108F-F910CE62DACE}"/>
                </a:ext>
              </a:extLst>
            </p:cNvPr>
            <p:cNvCxnSpPr>
              <a:cxnSpLocks/>
              <a:stCxn id="11" idx="3"/>
              <a:endCxn id="12" idx="1"/>
            </p:cNvCxnSpPr>
            <p:nvPr/>
          </p:nvCxnSpPr>
          <p:spPr>
            <a:xfrm flipV="1">
              <a:off x="2870291" y="3919135"/>
              <a:ext cx="278960" cy="833207"/>
            </a:xfrm>
            <a:prstGeom prst="bentConnector3">
              <a:avLst>
                <a:gd name="adj1" fmla="val 50000"/>
              </a:avLst>
            </a:prstGeom>
            <a:noFill/>
            <a:ln w="28575" cap="flat" cmpd="sng" algn="ctr">
              <a:solidFill>
                <a:srgbClr val="2D3338"/>
              </a:solidFill>
              <a:prstDash val="solid"/>
              <a:tailEnd type="triangle"/>
            </a:ln>
            <a:effectLst/>
          </p:spPr>
        </p:cxnSp>
        <p:cxnSp>
          <p:nvCxnSpPr>
            <p:cNvPr id="25" name="Connector: Elbow 24">
              <a:extLst>
                <a:ext uri="{FF2B5EF4-FFF2-40B4-BE49-F238E27FC236}">
                  <a16:creationId xmlns:a16="http://schemas.microsoft.com/office/drawing/2014/main" id="{8B42A2D2-22F8-A6FD-ACD4-83C1C36D1DC0}"/>
                </a:ext>
              </a:extLst>
            </p:cNvPr>
            <p:cNvCxnSpPr>
              <a:cxnSpLocks/>
              <a:stCxn id="14" idx="2"/>
              <a:endCxn id="17" idx="2"/>
            </p:cNvCxnSpPr>
            <p:nvPr/>
          </p:nvCxnSpPr>
          <p:spPr>
            <a:xfrm rot="5400000" flipH="1" flipV="1">
              <a:off x="3945178" y="3267546"/>
              <a:ext cx="2186375" cy="1647742"/>
            </a:xfrm>
            <a:prstGeom prst="bentConnector4">
              <a:avLst>
                <a:gd name="adj1" fmla="val -10456"/>
                <a:gd name="adj2" fmla="val 82283"/>
              </a:avLst>
            </a:prstGeom>
            <a:noFill/>
            <a:ln w="25400" cap="flat" cmpd="sng" algn="ctr">
              <a:solidFill>
                <a:srgbClr val="2D3338"/>
              </a:solidFill>
              <a:prstDash val="solid"/>
              <a:tailEnd type="triangle"/>
            </a:ln>
            <a:effectLst/>
          </p:spPr>
        </p:cxnSp>
        <p:cxnSp>
          <p:nvCxnSpPr>
            <p:cNvPr id="26" name="Straight Arrow Connector 25">
              <a:extLst>
                <a:ext uri="{FF2B5EF4-FFF2-40B4-BE49-F238E27FC236}">
                  <a16:creationId xmlns:a16="http://schemas.microsoft.com/office/drawing/2014/main" id="{9524CCC8-F659-E0AD-4DE2-78B269446F80}"/>
                </a:ext>
              </a:extLst>
            </p:cNvPr>
            <p:cNvCxnSpPr>
              <a:cxnSpLocks/>
              <a:endCxn id="14" idx="0"/>
            </p:cNvCxnSpPr>
            <p:nvPr/>
          </p:nvCxnSpPr>
          <p:spPr>
            <a:xfrm>
              <a:off x="4214494" y="3438011"/>
              <a:ext cx="1" cy="491938"/>
            </a:xfrm>
            <a:prstGeom prst="straightConnector1">
              <a:avLst/>
            </a:prstGeom>
            <a:noFill/>
            <a:ln w="25400" cap="flat" cmpd="sng" algn="ctr">
              <a:solidFill>
                <a:srgbClr val="2D3338"/>
              </a:solidFill>
              <a:prstDash val="solid"/>
              <a:tailEnd type="triangle"/>
            </a:ln>
            <a:effectLst/>
          </p:spPr>
        </p:cxnSp>
        <p:cxnSp>
          <p:nvCxnSpPr>
            <p:cNvPr id="27" name="Connector: Elbow 26">
              <a:extLst>
                <a:ext uri="{FF2B5EF4-FFF2-40B4-BE49-F238E27FC236}">
                  <a16:creationId xmlns:a16="http://schemas.microsoft.com/office/drawing/2014/main" id="{E34F5CC4-9919-88AA-D4A4-ED4E2F0EB2E7}"/>
                </a:ext>
              </a:extLst>
            </p:cNvPr>
            <p:cNvCxnSpPr>
              <a:cxnSpLocks/>
              <a:stCxn id="14" idx="3"/>
            </p:cNvCxnSpPr>
            <p:nvPr/>
          </p:nvCxnSpPr>
          <p:spPr>
            <a:xfrm flipH="1" flipV="1">
              <a:off x="5164087" y="2998229"/>
              <a:ext cx="2" cy="1559048"/>
            </a:xfrm>
            <a:prstGeom prst="bentConnector4">
              <a:avLst>
                <a:gd name="adj1" fmla="val -11430000000"/>
                <a:gd name="adj2" fmla="val 100742"/>
              </a:avLst>
            </a:prstGeom>
            <a:noFill/>
            <a:ln w="25400" cap="flat" cmpd="sng" algn="ctr">
              <a:solidFill>
                <a:srgbClr val="2D3338"/>
              </a:solidFill>
              <a:prstDash val="solid"/>
              <a:tailEnd type="triangle"/>
            </a:ln>
            <a:effectLst/>
          </p:spPr>
        </p:cxnSp>
        <p:cxnSp>
          <p:nvCxnSpPr>
            <p:cNvPr id="28" name="Connector: Elbow 27">
              <a:extLst>
                <a:ext uri="{FF2B5EF4-FFF2-40B4-BE49-F238E27FC236}">
                  <a16:creationId xmlns:a16="http://schemas.microsoft.com/office/drawing/2014/main" id="{58D529E6-219E-3FE1-DA9E-DBB38DE25794}"/>
                </a:ext>
              </a:extLst>
            </p:cNvPr>
            <p:cNvCxnSpPr>
              <a:cxnSpLocks/>
              <a:stCxn id="17" idx="6"/>
              <a:endCxn id="20" idx="1"/>
            </p:cNvCxnSpPr>
            <p:nvPr/>
          </p:nvCxnSpPr>
          <p:spPr>
            <a:xfrm flipV="1">
              <a:off x="7456606" y="2595297"/>
              <a:ext cx="295107" cy="402932"/>
            </a:xfrm>
            <a:prstGeom prst="bentConnector3">
              <a:avLst>
                <a:gd name="adj1" fmla="val 50000"/>
              </a:avLst>
            </a:prstGeom>
            <a:noFill/>
            <a:ln w="25400" cap="flat" cmpd="sng" algn="ctr">
              <a:solidFill>
                <a:srgbClr val="2D3338"/>
              </a:solidFill>
              <a:prstDash val="solid"/>
              <a:tailEnd type="triangle"/>
            </a:ln>
            <a:effectLst/>
          </p:spPr>
        </p:cxnSp>
        <p:cxnSp>
          <p:nvCxnSpPr>
            <p:cNvPr id="29" name="Connector: Elbow 28">
              <a:extLst>
                <a:ext uri="{FF2B5EF4-FFF2-40B4-BE49-F238E27FC236}">
                  <a16:creationId xmlns:a16="http://schemas.microsoft.com/office/drawing/2014/main" id="{5D8287D6-CB89-0636-B977-50B5BFB0C36F}"/>
                </a:ext>
              </a:extLst>
            </p:cNvPr>
            <p:cNvCxnSpPr>
              <a:cxnSpLocks/>
              <a:stCxn id="17" idx="6"/>
              <a:endCxn id="21" idx="1"/>
            </p:cNvCxnSpPr>
            <p:nvPr/>
          </p:nvCxnSpPr>
          <p:spPr>
            <a:xfrm>
              <a:off x="7456606" y="2998229"/>
              <a:ext cx="295107" cy="516431"/>
            </a:xfrm>
            <a:prstGeom prst="bentConnector3">
              <a:avLst>
                <a:gd name="adj1" fmla="val 50000"/>
              </a:avLst>
            </a:prstGeom>
            <a:noFill/>
            <a:ln w="25400" cap="flat" cmpd="sng" algn="ctr">
              <a:solidFill>
                <a:srgbClr val="2D3338"/>
              </a:solidFill>
              <a:prstDash val="solid"/>
              <a:tailEnd type="triangle"/>
            </a:ln>
            <a:effectLst/>
          </p:spPr>
        </p:cxnSp>
      </p:grpSp>
    </p:spTree>
    <p:extLst>
      <p:ext uri="{BB962C8B-B14F-4D97-AF65-F5344CB8AC3E}">
        <p14:creationId xmlns:p14="http://schemas.microsoft.com/office/powerpoint/2010/main" val="37974726"/>
      </p:ext>
    </p:extLst>
  </p:cSld>
  <p:clrMapOvr>
    <a:masterClrMapping/>
  </p:clrMapOvr>
</p:sld>
</file>

<file path=ppt/theme/theme1.xml><?xml version="1.0" encoding="utf-8"?>
<a:theme xmlns:a="http://schemas.openxmlformats.org/drawingml/2006/main" name="1_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E42129F1-9979-45CE-AC99-7AED524228ED}"/>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AF2A68AE-DF5A-41FA-8DA3-295978B7C7E7}"/>
    </a:ext>
  </a:extLst>
</a:theme>
</file>

<file path=ppt/theme/theme3.xml><?xml version="1.0" encoding="utf-8"?>
<a:theme xmlns:a="http://schemas.openxmlformats.org/drawingml/2006/main" name="1_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AF2A68AE-DF5A-41FA-8DA3-295978B7C7E7}"/>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ERCOT Official PowerPoint Template - Public</Template>
  <TotalTime>780</TotalTime>
  <Words>2629</Words>
  <Application>Microsoft Office PowerPoint</Application>
  <PresentationFormat>Widescreen</PresentationFormat>
  <Paragraphs>225</Paragraphs>
  <Slides>19</Slides>
  <Notes>1</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19</vt:i4>
      </vt:variant>
    </vt:vector>
  </HeadingPairs>
  <TitlesOfParts>
    <vt:vector size="25" baseType="lpstr">
      <vt:lpstr>Aptos</vt:lpstr>
      <vt:lpstr>Arial</vt:lpstr>
      <vt:lpstr>Wingdings</vt:lpstr>
      <vt:lpstr>1_Cover</vt:lpstr>
      <vt:lpstr>Page Design</vt:lpstr>
      <vt:lpstr>1_Page Design</vt:lpstr>
      <vt:lpstr>2027 Ancillary Service Methodology Discussion   Luis Hinojosa Manager, Ancillary Services &amp; Operations Analytics  ROS  August 06, 2026</vt:lpstr>
      <vt:lpstr>Introduction</vt:lpstr>
      <vt:lpstr>Discrepancies in the 2026 Probabilistic Model </vt:lpstr>
      <vt:lpstr>Ancillary Services</vt:lpstr>
      <vt:lpstr>Uncertainty Growth Analysis</vt:lpstr>
      <vt:lpstr>Hourly Average Regulation Comparison</vt:lpstr>
      <vt:lpstr>Monthly Average Responsive Reserve Service Comparison</vt:lpstr>
      <vt:lpstr>Probabilistic Framework Review</vt:lpstr>
      <vt:lpstr>Flow Diagram for Probabilistic Methodology</vt:lpstr>
      <vt:lpstr>Parameters in Probabilistic Framework</vt:lpstr>
      <vt:lpstr>Risk Credit Review</vt:lpstr>
      <vt:lpstr>Preliminary Quantities with Proposed Parameters and Scenarios</vt:lpstr>
      <vt:lpstr>Summary</vt:lpstr>
      <vt:lpstr>Questions?</vt:lpstr>
      <vt:lpstr>Appendix</vt:lpstr>
      <vt:lpstr>Fast-moving Ancillary Services respond immediately maintain system balance</vt:lpstr>
      <vt:lpstr>Longer lead-time Ancillary Services address uncertainty and help to recover depleted reserves</vt:lpstr>
      <vt:lpstr>Expected Battery Installation in ERCOT</vt:lpstr>
      <vt:lpstr>Average Inertia per Hour 2021-2026.7*</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Hinojosa, Luis</dc:creator>
  <cp:lastModifiedBy>Hinojosa, Luis</cp:lastModifiedBy>
  <cp:revision>45</cp:revision>
  <dcterms:created xsi:type="dcterms:W3CDTF">2026-03-20T16:13:11Z</dcterms:created>
  <dcterms:modified xsi:type="dcterms:W3CDTF">2026-08-04T17:43:32Z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084cbda-52b8-46fb-a7b7-cb5bd465ed85_Enabled">
    <vt:lpwstr>true</vt:lpwstr>
  </property>
  <property fmtid="{D5CDD505-2E9C-101B-9397-08002B2CF9AE}" pid="3" name="MSIP_Label_7084cbda-52b8-46fb-a7b7-cb5bd465ed85_Method">
    <vt:lpwstr>Standard</vt:lpwstr>
  </property>
  <property fmtid="{D5CDD505-2E9C-101B-9397-08002B2CF9AE}" pid="4" name="MSIP_Label_7084cbda-52b8-46fb-a7b7-cb5bd465ed85_Name">
    <vt:lpwstr>Internal</vt:lpwstr>
  </property>
  <property fmtid="{D5CDD505-2E9C-101B-9397-08002B2CF9AE}" pid="5" name="MSIP_Label_7084cbda-52b8-46fb-a7b7-cb5bd465ed85_SiteId">
    <vt:lpwstr>0afb747d-bff7-4596-a9fc-950ef9e0ec45</vt:lpwstr>
  </property>
  <property fmtid="{D5CDD505-2E9C-101B-9397-08002B2CF9AE}" pid="6" name="MSIP_Label_7084cbda-52b8-46fb-a7b7-cb5bd465ed85_ActionId">
    <vt:lpwstr>ea6b1302-5424-4b1f-b9a8-9eed0120f1ec</vt:lpwstr>
  </property>
  <property fmtid="{D5CDD505-2E9C-101B-9397-08002B2CF9AE}" pid="7" name="MSIP_Label_7084cbda-52b8-46fb-a7b7-cb5bd465ed85_ContentBits">
    <vt:lpwstr>0</vt:lpwstr>
  </property>
  <property fmtid="{D5CDD505-2E9C-101B-9397-08002B2CF9AE}" pid="8" name="MSIP_Label_7084cbda-52b8-46fb-a7b7-cb5bd465ed85_Tag">
    <vt:lpwstr>10, 3, 0, 2</vt:lpwstr>
  </property>
  <property fmtid="{D5CDD505-2E9C-101B-9397-08002B2CF9AE}" pid="9" name="MSIP_Label_7084cbda-52b8-46fb-a7b7-cb5bd465ed85_SetDate">
    <vt:lpwstr>2026-07-20T15:40:57Z</vt:lpwstr>
  </property>
</Properties>
</file>