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11"/>
  </p:notesMasterIdLst>
  <p:sldIdLst>
    <p:sldId id="256" r:id="rId4"/>
    <p:sldId id="272" r:id="rId5"/>
    <p:sldId id="273" r:id="rId6"/>
    <p:sldId id="276" r:id="rId7"/>
    <p:sldId id="275" r:id="rId8"/>
    <p:sldId id="265" r:id="rId9"/>
    <p:sldId id="263"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B5CF65-56E9-6922-4BB3-57B19BB035DD}" v="8" dt="2026-07-30T19:28:05.969"/>
    <p1510:client id="{BCF9DC71-ACC9-9B2A-EDBE-BC5FA54F3C22}" v="95" dt="2026-07-30T19:05:15.998"/>
    <p1510:client id="{FA801B7F-1D61-452C-93FD-6C571B55E740}" v="818" dt="2026-07-30T19:22:53.85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1138"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viewProps" Target="viewProps.xml"/><Relationship Id="rId3" Type="http://schemas.openxmlformats.org/officeDocument/2006/relationships/slideMaster" Target="slideMasters/slideMaster1.xml"/><Relationship Id="rId7" Type="http://schemas.openxmlformats.org/officeDocument/2006/relationships/slide" Target="slides/slide4.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tableStyles" Target="tableStyle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95559C-BCDA-4A1A-BE5B-8C4875F1EF1B}" type="datetimeFigureOut">
              <a:rPr lang="en-US" smtClean="0"/>
              <a:t>7/30/2026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FF2BF2-B7F3-466E-B634-9595EB53257C}" type="slidenum">
              <a:rPr lang="en-US" smtClean="0"/>
              <a:t>‹#›</a:t>
            </a:fld>
            <a:endParaRPr lang="en-US"/>
          </a:p>
        </p:txBody>
      </p:sp>
    </p:spTree>
    <p:extLst>
      <p:ext uri="{BB962C8B-B14F-4D97-AF65-F5344CB8AC3E}">
        <p14:creationId xmlns:p14="http://schemas.microsoft.com/office/powerpoint/2010/main" val="2724387071"/>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AFF2BF2-B7F3-466E-B634-9595EB53257C}" type="slidenum">
              <a:rPr lang="en-US" smtClean="0"/>
              <a:t>1</a:t>
            </a:fld>
            <a:endParaRPr lang="en-US"/>
          </a:p>
        </p:txBody>
      </p:sp>
    </p:spTree>
    <p:extLst>
      <p:ext uri="{BB962C8B-B14F-4D97-AF65-F5344CB8AC3E}">
        <p14:creationId xmlns:p14="http://schemas.microsoft.com/office/powerpoint/2010/main" val="27896624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CE2C15-566C-49AC-ECF6-FE3528530C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0F88AD-4F32-9915-B590-B9EAF0CAFB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4F6515-94A3-28C8-6E7A-73BFB237188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EE772AB-4566-E864-3E94-8F4F18D67436}"/>
              </a:ext>
            </a:extLst>
          </p:cNvPr>
          <p:cNvSpPr>
            <a:spLocks noGrp="1"/>
          </p:cNvSpPr>
          <p:nvPr>
            <p:ph type="sldNum" sz="quarter" idx="5"/>
          </p:nvPr>
        </p:nvSpPr>
        <p:spPr/>
        <p:txBody>
          <a:bodyPr/>
          <a:lstStyle/>
          <a:p>
            <a:fld id="{1AFF2BF2-B7F3-466E-B634-9595EB53257C}" type="slidenum">
              <a:rPr lang="en-US" smtClean="0"/>
              <a:t>2</a:t>
            </a:fld>
            <a:endParaRPr lang="en-US"/>
          </a:p>
        </p:txBody>
      </p:sp>
    </p:spTree>
    <p:extLst>
      <p:ext uri="{BB962C8B-B14F-4D97-AF65-F5344CB8AC3E}">
        <p14:creationId xmlns:p14="http://schemas.microsoft.com/office/powerpoint/2010/main" val="1043725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B0F23F-C01B-AA55-1B1C-3805A3FAAE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0A5842-D4A9-7DE3-4F6B-7E8D65E854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F6C1483-ED2D-D70B-B860-DB4150F9B35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84336F9-ACE4-95C5-7A41-1CBEA693F572}"/>
              </a:ext>
            </a:extLst>
          </p:cNvPr>
          <p:cNvSpPr>
            <a:spLocks noGrp="1"/>
          </p:cNvSpPr>
          <p:nvPr>
            <p:ph type="sldNum" sz="quarter" idx="5"/>
          </p:nvPr>
        </p:nvSpPr>
        <p:spPr/>
        <p:txBody>
          <a:bodyPr/>
          <a:lstStyle/>
          <a:p>
            <a:fld id="{1AFF2BF2-B7F3-466E-B634-9595EB53257C}" type="slidenum">
              <a:rPr lang="en-US" smtClean="0"/>
              <a:t>3</a:t>
            </a:fld>
            <a:endParaRPr lang="en-US"/>
          </a:p>
        </p:txBody>
      </p:sp>
    </p:spTree>
    <p:extLst>
      <p:ext uri="{BB962C8B-B14F-4D97-AF65-F5344CB8AC3E}">
        <p14:creationId xmlns:p14="http://schemas.microsoft.com/office/powerpoint/2010/main" val="21428494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8D2EFF-4467-BE2A-C8BB-8FD30E962C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F0196C-E0A3-19E5-0A45-B04C6588BF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2F76DF-861E-021D-C205-B985E1154A5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884C0EE-68B2-A8AD-F6BB-5F44FED090DB}"/>
              </a:ext>
            </a:extLst>
          </p:cNvPr>
          <p:cNvSpPr>
            <a:spLocks noGrp="1"/>
          </p:cNvSpPr>
          <p:nvPr>
            <p:ph type="sldNum" sz="quarter" idx="5"/>
          </p:nvPr>
        </p:nvSpPr>
        <p:spPr/>
        <p:txBody>
          <a:bodyPr/>
          <a:lstStyle/>
          <a:p>
            <a:fld id="{1AFF2BF2-B7F3-466E-B634-9595EB53257C}" type="slidenum">
              <a:rPr lang="en-US" smtClean="0"/>
              <a:t>4</a:t>
            </a:fld>
            <a:endParaRPr lang="en-US"/>
          </a:p>
        </p:txBody>
      </p:sp>
    </p:spTree>
    <p:extLst>
      <p:ext uri="{BB962C8B-B14F-4D97-AF65-F5344CB8AC3E}">
        <p14:creationId xmlns:p14="http://schemas.microsoft.com/office/powerpoint/2010/main" val="961729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387D8A-C8EC-F59C-143E-D0A84F97C2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C43202-3D18-585E-7F27-45AEAAD560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EFBA5B-66A3-D743-F43C-37D74A99E06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2FED290-245E-D0EE-416E-16E4E8492E40}"/>
              </a:ext>
            </a:extLst>
          </p:cNvPr>
          <p:cNvSpPr>
            <a:spLocks noGrp="1"/>
          </p:cNvSpPr>
          <p:nvPr>
            <p:ph type="sldNum" sz="quarter" idx="5"/>
          </p:nvPr>
        </p:nvSpPr>
        <p:spPr/>
        <p:txBody>
          <a:bodyPr/>
          <a:lstStyle/>
          <a:p>
            <a:fld id="{1AFF2BF2-B7F3-466E-B634-9595EB53257C}" type="slidenum">
              <a:rPr lang="en-US" smtClean="0"/>
              <a:t>5</a:t>
            </a:fld>
            <a:endParaRPr lang="en-US"/>
          </a:p>
        </p:txBody>
      </p:sp>
    </p:spTree>
    <p:extLst>
      <p:ext uri="{BB962C8B-B14F-4D97-AF65-F5344CB8AC3E}">
        <p14:creationId xmlns:p14="http://schemas.microsoft.com/office/powerpoint/2010/main" val="10116716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1AFF2BF2-B7F3-466E-B634-9595EB53257C}" type="slidenum">
              <a:rPr lang="en-US" smtClean="0"/>
              <a:t>6</a:t>
            </a:fld>
            <a:endParaRPr lang="en-US"/>
          </a:p>
        </p:txBody>
      </p:sp>
    </p:spTree>
    <p:extLst>
      <p:ext uri="{BB962C8B-B14F-4D97-AF65-F5344CB8AC3E}">
        <p14:creationId xmlns:p14="http://schemas.microsoft.com/office/powerpoint/2010/main" val="6719859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1AFF2BF2-B7F3-466E-B634-9595EB53257C}" type="slidenum">
              <a:rPr lang="en-US" smtClean="0"/>
              <a:t>7</a:t>
            </a:fld>
            <a:endParaRPr lang="en-US"/>
          </a:p>
        </p:txBody>
      </p:sp>
    </p:spTree>
    <p:extLst>
      <p:ext uri="{BB962C8B-B14F-4D97-AF65-F5344CB8AC3E}">
        <p14:creationId xmlns:p14="http://schemas.microsoft.com/office/powerpoint/2010/main" val="15987806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B1FC9-FFD7-6E34-4A85-7863D51A35F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B3648BA-DD66-217F-F897-5B0767759E6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2EF44A4-A01F-E036-B2E7-C805E87D5399}"/>
              </a:ext>
            </a:extLst>
          </p:cNvPr>
          <p:cNvSpPr>
            <a:spLocks noGrp="1"/>
          </p:cNvSpPr>
          <p:nvPr>
            <p:ph type="dt" sz="half" idx="10"/>
          </p:nvPr>
        </p:nvSpPr>
        <p:spPr/>
        <p:txBody>
          <a:bodyPr/>
          <a:lstStyle/>
          <a:p>
            <a:fld id="{ED16E5E2-5900-486E-BE25-48B61F262A9B}" type="datetimeFigureOut">
              <a:rPr lang="en-US" smtClean="0"/>
              <a:t>7/30/2026</a:t>
            </a:fld>
            <a:endParaRPr lang="en-US"/>
          </a:p>
        </p:txBody>
      </p:sp>
      <p:sp>
        <p:nvSpPr>
          <p:cNvPr id="5" name="Footer Placeholder 4">
            <a:extLst>
              <a:ext uri="{FF2B5EF4-FFF2-40B4-BE49-F238E27FC236}">
                <a16:creationId xmlns:a16="http://schemas.microsoft.com/office/drawing/2014/main" id="{03FE3EF2-5779-548B-F28F-B7BD189D42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2F354E5-6F2D-259F-2CB0-CAC924DC3250}"/>
              </a:ext>
            </a:extLst>
          </p:cNvPr>
          <p:cNvSpPr>
            <a:spLocks noGrp="1"/>
          </p:cNvSpPr>
          <p:nvPr>
            <p:ph type="sldNum" sz="quarter" idx="12"/>
          </p:nvPr>
        </p:nvSpPr>
        <p:spPr/>
        <p:txBody>
          <a:bodyPr/>
          <a:lstStyle/>
          <a:p>
            <a:fld id="{37A87BFC-E8D0-44BE-8A18-13B3AB4890F5}" type="slidenum">
              <a:rPr lang="en-US" smtClean="0"/>
              <a:t>‹#›</a:t>
            </a:fld>
            <a:endParaRPr lang="en-US"/>
          </a:p>
        </p:txBody>
      </p:sp>
    </p:spTree>
    <p:extLst>
      <p:ext uri="{BB962C8B-B14F-4D97-AF65-F5344CB8AC3E}">
        <p14:creationId xmlns:p14="http://schemas.microsoft.com/office/powerpoint/2010/main" val="16538830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308F1F-6CA2-3E38-C505-A058C6A93AC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B044FD4-29B1-9E39-C6A3-96871FD2AC3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3896FD-83C9-E6F7-FB4C-C2DE944BE762}"/>
              </a:ext>
            </a:extLst>
          </p:cNvPr>
          <p:cNvSpPr>
            <a:spLocks noGrp="1"/>
          </p:cNvSpPr>
          <p:nvPr>
            <p:ph type="dt" sz="half" idx="10"/>
          </p:nvPr>
        </p:nvSpPr>
        <p:spPr/>
        <p:txBody>
          <a:bodyPr/>
          <a:lstStyle/>
          <a:p>
            <a:fld id="{ED16E5E2-5900-486E-BE25-48B61F262A9B}" type="datetimeFigureOut">
              <a:rPr lang="en-US" smtClean="0"/>
              <a:t>7/30/2026</a:t>
            </a:fld>
            <a:endParaRPr lang="en-US"/>
          </a:p>
        </p:txBody>
      </p:sp>
      <p:sp>
        <p:nvSpPr>
          <p:cNvPr id="5" name="Footer Placeholder 4">
            <a:extLst>
              <a:ext uri="{FF2B5EF4-FFF2-40B4-BE49-F238E27FC236}">
                <a16:creationId xmlns:a16="http://schemas.microsoft.com/office/drawing/2014/main" id="{14440B68-9E59-1F9B-3D6D-1F91AFF4B1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74DE7D-1F30-32CD-A4D4-4B5A4D8713BF}"/>
              </a:ext>
            </a:extLst>
          </p:cNvPr>
          <p:cNvSpPr>
            <a:spLocks noGrp="1"/>
          </p:cNvSpPr>
          <p:nvPr>
            <p:ph type="sldNum" sz="quarter" idx="12"/>
          </p:nvPr>
        </p:nvSpPr>
        <p:spPr/>
        <p:txBody>
          <a:bodyPr/>
          <a:lstStyle/>
          <a:p>
            <a:fld id="{37A87BFC-E8D0-44BE-8A18-13B3AB4890F5}" type="slidenum">
              <a:rPr lang="en-US" smtClean="0"/>
              <a:t>‹#›</a:t>
            </a:fld>
            <a:endParaRPr lang="en-US"/>
          </a:p>
        </p:txBody>
      </p:sp>
    </p:spTree>
    <p:extLst>
      <p:ext uri="{BB962C8B-B14F-4D97-AF65-F5344CB8AC3E}">
        <p14:creationId xmlns:p14="http://schemas.microsoft.com/office/powerpoint/2010/main" val="7369199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0713503-5E2B-C79C-5A6F-014CFFE8C51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F0B7598-5405-F4B7-7C00-970D57EBA36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A10D7E-C235-7147-EE04-5E5F591D9B92}"/>
              </a:ext>
            </a:extLst>
          </p:cNvPr>
          <p:cNvSpPr>
            <a:spLocks noGrp="1"/>
          </p:cNvSpPr>
          <p:nvPr>
            <p:ph type="dt" sz="half" idx="10"/>
          </p:nvPr>
        </p:nvSpPr>
        <p:spPr/>
        <p:txBody>
          <a:bodyPr/>
          <a:lstStyle/>
          <a:p>
            <a:fld id="{ED16E5E2-5900-486E-BE25-48B61F262A9B}" type="datetimeFigureOut">
              <a:rPr lang="en-US" smtClean="0"/>
              <a:t>7/30/2026</a:t>
            </a:fld>
            <a:endParaRPr lang="en-US"/>
          </a:p>
        </p:txBody>
      </p:sp>
      <p:sp>
        <p:nvSpPr>
          <p:cNvPr id="5" name="Footer Placeholder 4">
            <a:extLst>
              <a:ext uri="{FF2B5EF4-FFF2-40B4-BE49-F238E27FC236}">
                <a16:creationId xmlns:a16="http://schemas.microsoft.com/office/drawing/2014/main" id="{932DBD3E-1FEF-00FF-2BE3-026F57E719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0F0A61-8279-1D33-88A1-960939072493}"/>
              </a:ext>
            </a:extLst>
          </p:cNvPr>
          <p:cNvSpPr>
            <a:spLocks noGrp="1"/>
          </p:cNvSpPr>
          <p:nvPr>
            <p:ph type="sldNum" sz="quarter" idx="12"/>
          </p:nvPr>
        </p:nvSpPr>
        <p:spPr/>
        <p:txBody>
          <a:bodyPr/>
          <a:lstStyle/>
          <a:p>
            <a:fld id="{37A87BFC-E8D0-44BE-8A18-13B3AB4890F5}" type="slidenum">
              <a:rPr lang="en-US" smtClean="0"/>
              <a:t>‹#›</a:t>
            </a:fld>
            <a:endParaRPr lang="en-US"/>
          </a:p>
        </p:txBody>
      </p:sp>
    </p:spTree>
    <p:extLst>
      <p:ext uri="{BB962C8B-B14F-4D97-AF65-F5344CB8AC3E}">
        <p14:creationId xmlns:p14="http://schemas.microsoft.com/office/powerpoint/2010/main" val="21297766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216526-AECC-0CA6-FAB1-54AB3619D17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E530628-BEF3-B4D0-C28D-E46DB991965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6748BD-22B7-2FCE-B979-985140AA1388}"/>
              </a:ext>
            </a:extLst>
          </p:cNvPr>
          <p:cNvSpPr>
            <a:spLocks noGrp="1"/>
          </p:cNvSpPr>
          <p:nvPr>
            <p:ph type="dt" sz="half" idx="10"/>
          </p:nvPr>
        </p:nvSpPr>
        <p:spPr/>
        <p:txBody>
          <a:bodyPr/>
          <a:lstStyle/>
          <a:p>
            <a:fld id="{ED16E5E2-5900-486E-BE25-48B61F262A9B}" type="datetimeFigureOut">
              <a:rPr lang="en-US" smtClean="0"/>
              <a:t>7/30/2026</a:t>
            </a:fld>
            <a:endParaRPr lang="en-US"/>
          </a:p>
        </p:txBody>
      </p:sp>
      <p:sp>
        <p:nvSpPr>
          <p:cNvPr id="5" name="Footer Placeholder 4">
            <a:extLst>
              <a:ext uri="{FF2B5EF4-FFF2-40B4-BE49-F238E27FC236}">
                <a16:creationId xmlns:a16="http://schemas.microsoft.com/office/drawing/2014/main" id="{838504AA-BCB6-B9C8-ABB8-77927503A0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ABD1E89-0E80-AF1A-6990-F2DC7F980C5A}"/>
              </a:ext>
            </a:extLst>
          </p:cNvPr>
          <p:cNvSpPr>
            <a:spLocks noGrp="1"/>
          </p:cNvSpPr>
          <p:nvPr>
            <p:ph type="sldNum" sz="quarter" idx="12"/>
          </p:nvPr>
        </p:nvSpPr>
        <p:spPr/>
        <p:txBody>
          <a:bodyPr/>
          <a:lstStyle/>
          <a:p>
            <a:fld id="{37A87BFC-E8D0-44BE-8A18-13B3AB4890F5}" type="slidenum">
              <a:rPr lang="en-US" smtClean="0"/>
              <a:t>‹#›</a:t>
            </a:fld>
            <a:endParaRPr lang="en-US"/>
          </a:p>
        </p:txBody>
      </p:sp>
    </p:spTree>
    <p:extLst>
      <p:ext uri="{BB962C8B-B14F-4D97-AF65-F5344CB8AC3E}">
        <p14:creationId xmlns:p14="http://schemas.microsoft.com/office/powerpoint/2010/main" val="32685247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348898-2144-4417-668C-15A17A99AA2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00401FD-6AC3-0A48-453A-7112B5DBAF1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DB2FEF7-E6E2-0E7C-CCBB-385D9B89055B}"/>
              </a:ext>
            </a:extLst>
          </p:cNvPr>
          <p:cNvSpPr>
            <a:spLocks noGrp="1"/>
          </p:cNvSpPr>
          <p:nvPr>
            <p:ph type="dt" sz="half" idx="10"/>
          </p:nvPr>
        </p:nvSpPr>
        <p:spPr/>
        <p:txBody>
          <a:bodyPr/>
          <a:lstStyle/>
          <a:p>
            <a:fld id="{ED16E5E2-5900-486E-BE25-48B61F262A9B}" type="datetimeFigureOut">
              <a:rPr lang="en-US" smtClean="0"/>
              <a:t>7/30/2026</a:t>
            </a:fld>
            <a:endParaRPr lang="en-US"/>
          </a:p>
        </p:txBody>
      </p:sp>
      <p:sp>
        <p:nvSpPr>
          <p:cNvPr id="5" name="Footer Placeholder 4">
            <a:extLst>
              <a:ext uri="{FF2B5EF4-FFF2-40B4-BE49-F238E27FC236}">
                <a16:creationId xmlns:a16="http://schemas.microsoft.com/office/drawing/2014/main" id="{24EE66E6-A00C-EB83-3204-B083BAC41E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61F262F-5DB0-55C2-1587-9C0AFA85D2C6}"/>
              </a:ext>
            </a:extLst>
          </p:cNvPr>
          <p:cNvSpPr>
            <a:spLocks noGrp="1"/>
          </p:cNvSpPr>
          <p:nvPr>
            <p:ph type="sldNum" sz="quarter" idx="12"/>
          </p:nvPr>
        </p:nvSpPr>
        <p:spPr/>
        <p:txBody>
          <a:bodyPr/>
          <a:lstStyle/>
          <a:p>
            <a:fld id="{37A87BFC-E8D0-44BE-8A18-13B3AB4890F5}" type="slidenum">
              <a:rPr lang="en-US" smtClean="0"/>
              <a:t>‹#›</a:t>
            </a:fld>
            <a:endParaRPr lang="en-US"/>
          </a:p>
        </p:txBody>
      </p:sp>
    </p:spTree>
    <p:extLst>
      <p:ext uri="{BB962C8B-B14F-4D97-AF65-F5344CB8AC3E}">
        <p14:creationId xmlns:p14="http://schemas.microsoft.com/office/powerpoint/2010/main" val="16415913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4C533-A429-00D2-9729-10CD6E576C3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25D080D-C43D-61D6-3A50-BDAD1526102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4A77C4F-0E41-560A-32CE-DAB8F401885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79A4D3B-8CAD-85E7-8A4B-D4BCF6A4DA0C}"/>
              </a:ext>
            </a:extLst>
          </p:cNvPr>
          <p:cNvSpPr>
            <a:spLocks noGrp="1"/>
          </p:cNvSpPr>
          <p:nvPr>
            <p:ph type="dt" sz="half" idx="10"/>
          </p:nvPr>
        </p:nvSpPr>
        <p:spPr/>
        <p:txBody>
          <a:bodyPr/>
          <a:lstStyle/>
          <a:p>
            <a:fld id="{ED16E5E2-5900-486E-BE25-48B61F262A9B}" type="datetimeFigureOut">
              <a:rPr lang="en-US" smtClean="0"/>
              <a:t>7/30/2026</a:t>
            </a:fld>
            <a:endParaRPr lang="en-US"/>
          </a:p>
        </p:txBody>
      </p:sp>
      <p:sp>
        <p:nvSpPr>
          <p:cNvPr id="6" name="Footer Placeholder 5">
            <a:extLst>
              <a:ext uri="{FF2B5EF4-FFF2-40B4-BE49-F238E27FC236}">
                <a16:creationId xmlns:a16="http://schemas.microsoft.com/office/drawing/2014/main" id="{D659D9E6-A135-F5AC-2A6C-CA2A885E4D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C628A97-9748-1B1B-2B88-4A6D06983179}"/>
              </a:ext>
            </a:extLst>
          </p:cNvPr>
          <p:cNvSpPr>
            <a:spLocks noGrp="1"/>
          </p:cNvSpPr>
          <p:nvPr>
            <p:ph type="sldNum" sz="quarter" idx="12"/>
          </p:nvPr>
        </p:nvSpPr>
        <p:spPr/>
        <p:txBody>
          <a:bodyPr/>
          <a:lstStyle/>
          <a:p>
            <a:fld id="{37A87BFC-E8D0-44BE-8A18-13B3AB4890F5}" type="slidenum">
              <a:rPr lang="en-US" smtClean="0"/>
              <a:t>‹#›</a:t>
            </a:fld>
            <a:endParaRPr lang="en-US"/>
          </a:p>
        </p:txBody>
      </p:sp>
    </p:spTree>
    <p:extLst>
      <p:ext uri="{BB962C8B-B14F-4D97-AF65-F5344CB8AC3E}">
        <p14:creationId xmlns:p14="http://schemas.microsoft.com/office/powerpoint/2010/main" val="6529693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ACC85B-3EF8-B829-9265-54AFAF62C00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062D8F8-1E22-C7C0-5D49-7DE07D7B8D9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F27B4D2-6D49-82F0-D2A8-70CCCB9238B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DC9BA64-B198-CE24-13ED-1167EEE53D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3B1373-4064-A43F-F11A-9B757C2B017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0C4716C-2541-6FE9-C387-63D02F5ADA41}"/>
              </a:ext>
            </a:extLst>
          </p:cNvPr>
          <p:cNvSpPr>
            <a:spLocks noGrp="1"/>
          </p:cNvSpPr>
          <p:nvPr>
            <p:ph type="dt" sz="half" idx="10"/>
          </p:nvPr>
        </p:nvSpPr>
        <p:spPr/>
        <p:txBody>
          <a:bodyPr/>
          <a:lstStyle/>
          <a:p>
            <a:fld id="{ED16E5E2-5900-486E-BE25-48B61F262A9B}" type="datetimeFigureOut">
              <a:rPr lang="en-US" smtClean="0"/>
              <a:t>7/30/2026</a:t>
            </a:fld>
            <a:endParaRPr lang="en-US"/>
          </a:p>
        </p:txBody>
      </p:sp>
      <p:sp>
        <p:nvSpPr>
          <p:cNvPr id="8" name="Footer Placeholder 7">
            <a:extLst>
              <a:ext uri="{FF2B5EF4-FFF2-40B4-BE49-F238E27FC236}">
                <a16:creationId xmlns:a16="http://schemas.microsoft.com/office/drawing/2014/main" id="{BE1EFC06-D0DB-CFEC-D9C7-BADC4917787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7FDCD72-A3B8-9AD4-CA82-B94F7BDE53F9}"/>
              </a:ext>
            </a:extLst>
          </p:cNvPr>
          <p:cNvSpPr>
            <a:spLocks noGrp="1"/>
          </p:cNvSpPr>
          <p:nvPr>
            <p:ph type="sldNum" sz="quarter" idx="12"/>
          </p:nvPr>
        </p:nvSpPr>
        <p:spPr/>
        <p:txBody>
          <a:bodyPr/>
          <a:lstStyle/>
          <a:p>
            <a:fld id="{37A87BFC-E8D0-44BE-8A18-13B3AB4890F5}" type="slidenum">
              <a:rPr lang="en-US" smtClean="0"/>
              <a:t>‹#›</a:t>
            </a:fld>
            <a:endParaRPr lang="en-US"/>
          </a:p>
        </p:txBody>
      </p:sp>
    </p:spTree>
    <p:extLst>
      <p:ext uri="{BB962C8B-B14F-4D97-AF65-F5344CB8AC3E}">
        <p14:creationId xmlns:p14="http://schemas.microsoft.com/office/powerpoint/2010/main" val="18561121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12AC9-2EA0-A442-5AAB-4751E87BE2F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FF385C2-B597-1241-BEE1-BA171876AF02}"/>
              </a:ext>
            </a:extLst>
          </p:cNvPr>
          <p:cNvSpPr>
            <a:spLocks noGrp="1"/>
          </p:cNvSpPr>
          <p:nvPr>
            <p:ph type="dt" sz="half" idx="10"/>
          </p:nvPr>
        </p:nvSpPr>
        <p:spPr/>
        <p:txBody>
          <a:bodyPr/>
          <a:lstStyle/>
          <a:p>
            <a:fld id="{ED16E5E2-5900-486E-BE25-48B61F262A9B}" type="datetimeFigureOut">
              <a:rPr lang="en-US" smtClean="0"/>
              <a:t>7/30/2026</a:t>
            </a:fld>
            <a:endParaRPr lang="en-US"/>
          </a:p>
        </p:txBody>
      </p:sp>
      <p:sp>
        <p:nvSpPr>
          <p:cNvPr id="4" name="Footer Placeholder 3">
            <a:extLst>
              <a:ext uri="{FF2B5EF4-FFF2-40B4-BE49-F238E27FC236}">
                <a16:creationId xmlns:a16="http://schemas.microsoft.com/office/drawing/2014/main" id="{03E9A223-8BEB-0464-1DE8-506536608E2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13DFCE3-EF58-31CD-8E4F-BD43BACC621C}"/>
              </a:ext>
            </a:extLst>
          </p:cNvPr>
          <p:cNvSpPr>
            <a:spLocks noGrp="1"/>
          </p:cNvSpPr>
          <p:nvPr>
            <p:ph type="sldNum" sz="quarter" idx="12"/>
          </p:nvPr>
        </p:nvSpPr>
        <p:spPr/>
        <p:txBody>
          <a:bodyPr/>
          <a:lstStyle/>
          <a:p>
            <a:fld id="{37A87BFC-E8D0-44BE-8A18-13B3AB4890F5}" type="slidenum">
              <a:rPr lang="en-US" smtClean="0"/>
              <a:t>‹#›</a:t>
            </a:fld>
            <a:endParaRPr lang="en-US"/>
          </a:p>
        </p:txBody>
      </p:sp>
    </p:spTree>
    <p:extLst>
      <p:ext uri="{BB962C8B-B14F-4D97-AF65-F5344CB8AC3E}">
        <p14:creationId xmlns:p14="http://schemas.microsoft.com/office/powerpoint/2010/main" val="1266020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A6C7D51-A448-96AA-0694-E1A407C5EA1A}"/>
              </a:ext>
            </a:extLst>
          </p:cNvPr>
          <p:cNvSpPr>
            <a:spLocks noGrp="1"/>
          </p:cNvSpPr>
          <p:nvPr>
            <p:ph type="dt" sz="half" idx="10"/>
          </p:nvPr>
        </p:nvSpPr>
        <p:spPr/>
        <p:txBody>
          <a:bodyPr/>
          <a:lstStyle/>
          <a:p>
            <a:fld id="{ED16E5E2-5900-486E-BE25-48B61F262A9B}" type="datetimeFigureOut">
              <a:rPr lang="en-US" smtClean="0"/>
              <a:t>7/30/2026</a:t>
            </a:fld>
            <a:endParaRPr lang="en-US"/>
          </a:p>
        </p:txBody>
      </p:sp>
      <p:sp>
        <p:nvSpPr>
          <p:cNvPr id="3" name="Footer Placeholder 2">
            <a:extLst>
              <a:ext uri="{FF2B5EF4-FFF2-40B4-BE49-F238E27FC236}">
                <a16:creationId xmlns:a16="http://schemas.microsoft.com/office/drawing/2014/main" id="{656F63D3-5819-E817-D5B6-045EACA93F1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E478A5C-E0CA-2D79-C5AF-B1CCCE21CEBE}"/>
              </a:ext>
            </a:extLst>
          </p:cNvPr>
          <p:cNvSpPr>
            <a:spLocks noGrp="1"/>
          </p:cNvSpPr>
          <p:nvPr>
            <p:ph type="sldNum" sz="quarter" idx="12"/>
          </p:nvPr>
        </p:nvSpPr>
        <p:spPr/>
        <p:txBody>
          <a:bodyPr/>
          <a:lstStyle/>
          <a:p>
            <a:fld id="{37A87BFC-E8D0-44BE-8A18-13B3AB4890F5}" type="slidenum">
              <a:rPr lang="en-US" smtClean="0"/>
              <a:t>‹#›</a:t>
            </a:fld>
            <a:endParaRPr lang="en-US"/>
          </a:p>
        </p:txBody>
      </p:sp>
    </p:spTree>
    <p:extLst>
      <p:ext uri="{BB962C8B-B14F-4D97-AF65-F5344CB8AC3E}">
        <p14:creationId xmlns:p14="http://schemas.microsoft.com/office/powerpoint/2010/main" val="3492573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DBACEE-EC86-8F6C-E997-4EC9FC31C6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6976236-6997-E579-8E20-37DD8051765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557FA94-DD43-856C-1C6E-D01ACEFA4EA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0B2860E-4245-9714-48BF-846EBF5D74B5}"/>
              </a:ext>
            </a:extLst>
          </p:cNvPr>
          <p:cNvSpPr>
            <a:spLocks noGrp="1"/>
          </p:cNvSpPr>
          <p:nvPr>
            <p:ph type="dt" sz="half" idx="10"/>
          </p:nvPr>
        </p:nvSpPr>
        <p:spPr/>
        <p:txBody>
          <a:bodyPr/>
          <a:lstStyle/>
          <a:p>
            <a:fld id="{ED16E5E2-5900-486E-BE25-48B61F262A9B}" type="datetimeFigureOut">
              <a:rPr lang="en-US" smtClean="0"/>
              <a:t>7/30/2026</a:t>
            </a:fld>
            <a:endParaRPr lang="en-US"/>
          </a:p>
        </p:txBody>
      </p:sp>
      <p:sp>
        <p:nvSpPr>
          <p:cNvPr id="6" name="Footer Placeholder 5">
            <a:extLst>
              <a:ext uri="{FF2B5EF4-FFF2-40B4-BE49-F238E27FC236}">
                <a16:creationId xmlns:a16="http://schemas.microsoft.com/office/drawing/2014/main" id="{981F3C29-09B2-2638-6C74-4497E78A97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505B58B-AC61-4C68-77E6-AFEE96A2AED5}"/>
              </a:ext>
            </a:extLst>
          </p:cNvPr>
          <p:cNvSpPr>
            <a:spLocks noGrp="1"/>
          </p:cNvSpPr>
          <p:nvPr>
            <p:ph type="sldNum" sz="quarter" idx="12"/>
          </p:nvPr>
        </p:nvSpPr>
        <p:spPr/>
        <p:txBody>
          <a:bodyPr/>
          <a:lstStyle/>
          <a:p>
            <a:fld id="{37A87BFC-E8D0-44BE-8A18-13B3AB4890F5}" type="slidenum">
              <a:rPr lang="en-US" smtClean="0"/>
              <a:t>‹#›</a:t>
            </a:fld>
            <a:endParaRPr lang="en-US"/>
          </a:p>
        </p:txBody>
      </p:sp>
    </p:spTree>
    <p:extLst>
      <p:ext uri="{BB962C8B-B14F-4D97-AF65-F5344CB8AC3E}">
        <p14:creationId xmlns:p14="http://schemas.microsoft.com/office/powerpoint/2010/main" val="7188374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C43587-0B54-3A5E-CA23-97E798D388B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67F0BFD-FFD5-1F7E-C892-8EEADD16265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8D0130E-068E-E39B-9706-F63808D9AD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DF52ACF-B61F-2E42-39F7-0FAA3637AD8C}"/>
              </a:ext>
            </a:extLst>
          </p:cNvPr>
          <p:cNvSpPr>
            <a:spLocks noGrp="1"/>
          </p:cNvSpPr>
          <p:nvPr>
            <p:ph type="dt" sz="half" idx="10"/>
          </p:nvPr>
        </p:nvSpPr>
        <p:spPr/>
        <p:txBody>
          <a:bodyPr/>
          <a:lstStyle/>
          <a:p>
            <a:fld id="{ED16E5E2-5900-486E-BE25-48B61F262A9B}" type="datetimeFigureOut">
              <a:rPr lang="en-US" smtClean="0"/>
              <a:t>7/30/2026</a:t>
            </a:fld>
            <a:endParaRPr lang="en-US"/>
          </a:p>
        </p:txBody>
      </p:sp>
      <p:sp>
        <p:nvSpPr>
          <p:cNvPr id="6" name="Footer Placeholder 5">
            <a:extLst>
              <a:ext uri="{FF2B5EF4-FFF2-40B4-BE49-F238E27FC236}">
                <a16:creationId xmlns:a16="http://schemas.microsoft.com/office/drawing/2014/main" id="{9EFCC59C-2A6B-6CA9-67D1-8F05511F54E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E07D63A-66B5-CFB4-362A-C03600175D99}"/>
              </a:ext>
            </a:extLst>
          </p:cNvPr>
          <p:cNvSpPr>
            <a:spLocks noGrp="1"/>
          </p:cNvSpPr>
          <p:nvPr>
            <p:ph type="sldNum" sz="quarter" idx="12"/>
          </p:nvPr>
        </p:nvSpPr>
        <p:spPr/>
        <p:txBody>
          <a:bodyPr/>
          <a:lstStyle/>
          <a:p>
            <a:fld id="{37A87BFC-E8D0-44BE-8A18-13B3AB4890F5}" type="slidenum">
              <a:rPr lang="en-US" smtClean="0"/>
              <a:t>‹#›</a:t>
            </a:fld>
            <a:endParaRPr lang="en-US"/>
          </a:p>
        </p:txBody>
      </p:sp>
    </p:spTree>
    <p:extLst>
      <p:ext uri="{BB962C8B-B14F-4D97-AF65-F5344CB8AC3E}">
        <p14:creationId xmlns:p14="http://schemas.microsoft.com/office/powerpoint/2010/main" val="10264403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5104405-6925-0364-D14C-668D70E9653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3433E5B-AAC8-C165-E1F9-B3920B7FADE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79B2C8-6DD4-C2B9-01F7-FAB22A93DB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D16E5E2-5900-486E-BE25-48B61F262A9B}" type="datetimeFigureOut">
              <a:rPr lang="en-US" smtClean="0"/>
              <a:t>7/30/2026</a:t>
            </a:fld>
            <a:endParaRPr lang="en-US"/>
          </a:p>
        </p:txBody>
      </p:sp>
      <p:sp>
        <p:nvSpPr>
          <p:cNvPr id="5" name="Footer Placeholder 4">
            <a:extLst>
              <a:ext uri="{FF2B5EF4-FFF2-40B4-BE49-F238E27FC236}">
                <a16:creationId xmlns:a16="http://schemas.microsoft.com/office/drawing/2014/main" id="{61EF1314-E2C1-86A4-2AA3-6D3BF448D3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9B274C5-7260-C856-EF50-D1CEDB35FE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7A87BFC-E8D0-44BE-8A18-13B3AB4890F5}" type="slidenum">
              <a:rPr lang="en-US" smtClean="0"/>
              <a:t>‹#›</a:t>
            </a:fld>
            <a:endParaRPr lang="en-US"/>
          </a:p>
        </p:txBody>
      </p:sp>
    </p:spTree>
    <p:extLst>
      <p:ext uri="{BB962C8B-B14F-4D97-AF65-F5344CB8AC3E}">
        <p14:creationId xmlns:p14="http://schemas.microsoft.com/office/powerpoint/2010/main" val="32411733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943CAA20-3569-4189-9E48-239A229A86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28E97C3-E778-C3F3-7FAF-DCE6A019D33A}"/>
              </a:ext>
            </a:extLst>
          </p:cNvPr>
          <p:cNvSpPr>
            <a:spLocks noGrp="1"/>
          </p:cNvSpPr>
          <p:nvPr>
            <p:ph type="ctrTitle"/>
          </p:nvPr>
        </p:nvSpPr>
        <p:spPr>
          <a:xfrm>
            <a:off x="838200" y="451381"/>
            <a:ext cx="10512552" cy="4066540"/>
          </a:xfrm>
        </p:spPr>
        <p:txBody>
          <a:bodyPr anchor="b">
            <a:normAutofit/>
          </a:bodyPr>
          <a:lstStyle/>
          <a:p>
            <a:pPr algn="l"/>
            <a:r>
              <a:rPr lang="en-US" sz="6600"/>
              <a:t>August PLWG Update</a:t>
            </a:r>
          </a:p>
        </p:txBody>
      </p:sp>
      <p:sp>
        <p:nvSpPr>
          <p:cNvPr id="3" name="Subtitle 2">
            <a:extLst>
              <a:ext uri="{FF2B5EF4-FFF2-40B4-BE49-F238E27FC236}">
                <a16:creationId xmlns:a16="http://schemas.microsoft.com/office/drawing/2014/main" id="{5C305B1D-E78C-D580-1CB3-7945DFEF4DCD}"/>
              </a:ext>
            </a:extLst>
          </p:cNvPr>
          <p:cNvSpPr>
            <a:spLocks noGrp="1"/>
          </p:cNvSpPr>
          <p:nvPr>
            <p:ph type="subTitle" idx="1"/>
          </p:nvPr>
        </p:nvSpPr>
        <p:spPr>
          <a:xfrm>
            <a:off x="838199" y="4983276"/>
            <a:ext cx="10512552" cy="1126680"/>
          </a:xfrm>
        </p:spPr>
        <p:txBody>
          <a:bodyPr vert="horz" lIns="91440" tIns="45720" rIns="91440" bIns="45720" rtlCol="0" anchor="t">
            <a:normAutofit fontScale="62500" lnSpcReduction="20000"/>
          </a:bodyPr>
          <a:lstStyle/>
          <a:p>
            <a:pPr algn="l"/>
            <a:r>
              <a:rPr lang="en-US" sz="2400"/>
              <a:t>Mina Turner, Chair</a:t>
            </a:r>
          </a:p>
          <a:p>
            <a:pPr algn="l"/>
            <a:r>
              <a:rPr lang="en-US"/>
              <a:t>Kiran Kota, Vice-Chair</a:t>
            </a:r>
          </a:p>
          <a:p>
            <a:pPr algn="l"/>
            <a:r>
              <a:rPr lang="en-US"/>
              <a:t>Evan Neel, Vice-Chair</a:t>
            </a:r>
          </a:p>
          <a:p>
            <a:pPr algn="l"/>
            <a:r>
              <a:rPr lang="en-US"/>
              <a:t>August 6</a:t>
            </a:r>
            <a:r>
              <a:rPr lang="en-US" baseline="30000"/>
              <a:t>th</a:t>
            </a:r>
            <a:r>
              <a:rPr lang="en-US"/>
              <a:t> , 2026</a:t>
            </a:r>
            <a:endParaRPr lang="en-US" sz="2400"/>
          </a:p>
        </p:txBody>
      </p:sp>
      <p:sp>
        <p:nvSpPr>
          <p:cNvPr id="34" name="sketch line">
            <a:extLst>
              <a:ext uri="{FF2B5EF4-FFF2-40B4-BE49-F238E27FC236}">
                <a16:creationId xmlns:a16="http://schemas.microsoft.com/office/drawing/2014/main" id="{DA542B6D-E775-4832-91DC-2D20F85781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18595"/>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697234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7C4ADA-C2F9-0840-D92F-997CF2439537}"/>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CA753A5-0402-C05A-8BFB-310EEF06EC66}"/>
              </a:ext>
            </a:extLst>
          </p:cNvPr>
          <p:cNvSpPr>
            <a:spLocks noGrp="1"/>
          </p:cNvSpPr>
          <p:nvPr>
            <p:ph idx="1"/>
          </p:nvPr>
        </p:nvSpPr>
        <p:spPr>
          <a:xfrm>
            <a:off x="485660" y="330128"/>
            <a:ext cx="11096739" cy="6246518"/>
          </a:xfrm>
        </p:spPr>
        <p:txBody>
          <a:bodyPr vert="horz" lIns="91440" tIns="45720" rIns="91440" bIns="45720" rtlCol="0" anchor="t">
            <a:normAutofit/>
          </a:bodyPr>
          <a:lstStyle/>
          <a:p>
            <a:pPr marL="0" indent="0">
              <a:spcBef>
                <a:spcPts val="2400"/>
              </a:spcBef>
              <a:spcAft>
                <a:spcPts val="1200"/>
              </a:spcAft>
              <a:buNone/>
            </a:pPr>
            <a:r>
              <a:rPr lang="en-US" sz="2400" b="1">
                <a:cs typeface="Times New Roman" panose="02020603050405020304" pitchFamily="18" charset="0"/>
              </a:rPr>
              <a:t>PGRR 122 –  Reliability Performance Criteria for Loss of Load</a:t>
            </a:r>
          </a:p>
          <a:p>
            <a:pPr marL="800100" lvl="1" indent="-342900">
              <a:spcAft>
                <a:spcPts val="1200"/>
              </a:spcAft>
            </a:pPr>
            <a:r>
              <a:rPr lang="en-US" sz="2100"/>
              <a:t>ERCOT continues to review comments and expects to provide feedback at the August PLWG meeting. </a:t>
            </a:r>
            <a:endParaRPr lang="en-US"/>
          </a:p>
          <a:p>
            <a:pPr marL="800100" lvl="1" indent="-342900">
              <a:spcAft>
                <a:spcPts val="1200"/>
              </a:spcAft>
            </a:pPr>
            <a:r>
              <a:rPr lang="en-US" sz="2100"/>
              <a:t>PGRR will remain tabled at PLWG.</a:t>
            </a:r>
          </a:p>
          <a:p>
            <a:pPr marL="0" indent="0">
              <a:lnSpc>
                <a:spcPct val="110000"/>
              </a:lnSpc>
              <a:spcBef>
                <a:spcPts val="2400"/>
              </a:spcBef>
              <a:spcAft>
                <a:spcPts val="1200"/>
              </a:spcAft>
              <a:buNone/>
            </a:pPr>
            <a:r>
              <a:rPr lang="en-US" sz="2400" b="1">
                <a:cs typeface="Times New Roman" panose="02020603050405020304" pitchFamily="18" charset="0"/>
              </a:rPr>
              <a:t>PGRR 130 - Related to NPRR 1295, GTC Exit Solutions</a:t>
            </a:r>
          </a:p>
          <a:p>
            <a:pPr lvl="1">
              <a:spcAft>
                <a:spcPts val="1200"/>
              </a:spcAft>
            </a:pPr>
            <a:r>
              <a:rPr lang="en-US" sz="2100"/>
              <a:t>Sponsors and ERCOT have reached agreement on language changes to NPRR 1295.</a:t>
            </a:r>
          </a:p>
          <a:p>
            <a:pPr lvl="1">
              <a:spcAft>
                <a:spcPts val="1200"/>
              </a:spcAft>
            </a:pPr>
            <a:r>
              <a:rPr lang="en-US" sz="2100"/>
              <a:t>NPRR1295 changes include clarifications to ERCOT's authority and removal of requirements for upgrades that would significantly improve GTCs.</a:t>
            </a:r>
          </a:p>
          <a:p>
            <a:pPr lvl="1">
              <a:spcAft>
                <a:spcPts val="1200"/>
              </a:spcAft>
            </a:pPr>
            <a:r>
              <a:rPr lang="en-US" sz="2100"/>
              <a:t>PGRR 130 will be withdrawn and NPRR 1295 will move to ROS for a vote.</a:t>
            </a:r>
          </a:p>
          <a:p>
            <a:pPr marL="457200" lvl="1" indent="0">
              <a:spcAft>
                <a:spcPts val="1200"/>
              </a:spcAft>
              <a:buNone/>
            </a:pPr>
            <a:endParaRPr lang="en-US" b="1">
              <a:cs typeface="Times New Roman" panose="02020603050405020304" pitchFamily="18" charset="0"/>
            </a:endParaRPr>
          </a:p>
        </p:txBody>
      </p:sp>
    </p:spTree>
    <p:extLst>
      <p:ext uri="{BB962C8B-B14F-4D97-AF65-F5344CB8AC3E}">
        <p14:creationId xmlns:p14="http://schemas.microsoft.com/office/powerpoint/2010/main" val="27679516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E723D6-E283-7EC9-EB2B-AD28C08BFD6B}"/>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5E980D-2C42-3C0C-BE9B-3DCE7BC87956}"/>
              </a:ext>
            </a:extLst>
          </p:cNvPr>
          <p:cNvSpPr>
            <a:spLocks noGrp="1"/>
          </p:cNvSpPr>
          <p:nvPr>
            <p:ph idx="1"/>
          </p:nvPr>
        </p:nvSpPr>
        <p:spPr>
          <a:xfrm>
            <a:off x="485660" y="330128"/>
            <a:ext cx="11096739" cy="6246518"/>
          </a:xfrm>
        </p:spPr>
        <p:txBody>
          <a:bodyPr vert="horz" lIns="91440" tIns="45720" rIns="91440" bIns="45720" rtlCol="0" anchor="t">
            <a:normAutofit/>
          </a:bodyPr>
          <a:lstStyle/>
          <a:p>
            <a:pPr marL="0" indent="0">
              <a:lnSpc>
                <a:spcPct val="110000"/>
              </a:lnSpc>
              <a:spcBef>
                <a:spcPts val="2400"/>
              </a:spcBef>
              <a:spcAft>
                <a:spcPts val="1200"/>
              </a:spcAft>
              <a:buNone/>
            </a:pPr>
            <a:r>
              <a:rPr lang="en-US" sz="2400" b="1">
                <a:cs typeface="Times New Roman" panose="02020603050405020304" pitchFamily="18" charset="0"/>
              </a:rPr>
              <a:t>PGRR 147 - Allowable Non-Consequential Load Loss Alignment -Rayburn County Electric Cooperative</a:t>
            </a:r>
            <a:endParaRPr lang="en-US" sz="2300"/>
          </a:p>
          <a:p>
            <a:pPr lvl="1">
              <a:spcAft>
                <a:spcPts val="1200"/>
              </a:spcAft>
            </a:pPr>
            <a:r>
              <a:rPr lang="en-US" sz="2100"/>
              <a:t>LCRA presented comments that oppose PGRR147 as drafted, expressing concern that expanded non-consequential load loss could shift planning toward customer interruption as a reliability solution. </a:t>
            </a:r>
          </a:p>
          <a:p>
            <a:pPr lvl="1">
              <a:spcAft>
                <a:spcPts val="1200"/>
              </a:spcAft>
            </a:pPr>
            <a:r>
              <a:rPr lang="en-US" sz="2100"/>
              <a:t>ERCOT Operations agreed, noting that NERC requirements are minimum standards and that ERCOT's more stringent criteria prevent non-consequential load loss during N-1-1 conditions amid routine transmission outages.</a:t>
            </a:r>
          </a:p>
          <a:p>
            <a:pPr lvl="1">
              <a:spcAft>
                <a:spcPts val="1200"/>
              </a:spcAft>
            </a:pPr>
            <a:r>
              <a:rPr lang="en-US" sz="2100"/>
              <a:t>Rayburn representatives, supported the reliability objective but described cases in which strict N-1-1 assumptions can produce inefficient transmission solutions. </a:t>
            </a:r>
          </a:p>
          <a:p>
            <a:pPr lvl="1">
              <a:spcAft>
                <a:spcPts val="1200"/>
              </a:spcAft>
            </a:pPr>
            <a:r>
              <a:rPr lang="en-US" sz="2100"/>
              <a:t>Rayburn and Oncor discussed a narrower approach for contractually interruptible customers on dedicated facilities, using predefined operational measures while long-term upgrades are developed. </a:t>
            </a:r>
          </a:p>
          <a:p>
            <a:pPr lvl="1">
              <a:spcAft>
                <a:spcPts val="1200"/>
              </a:spcAft>
            </a:pPr>
            <a:r>
              <a:rPr lang="en-US" sz="2100"/>
              <a:t>ERCOT Operations noted that outage action plans and curtailment procedures are used in limited circumstances but cautioned that widespread use for new large loads could be difficult to manage and could blur the boundary between planning and operations.</a:t>
            </a:r>
          </a:p>
          <a:p>
            <a:pPr marL="457200" lvl="1" indent="0">
              <a:buNone/>
            </a:pPr>
            <a:endParaRPr lang="en-US" b="1">
              <a:cs typeface="Times New Roman" panose="02020603050405020304" pitchFamily="18" charset="0"/>
            </a:endParaRPr>
          </a:p>
        </p:txBody>
      </p:sp>
    </p:spTree>
    <p:extLst>
      <p:ext uri="{BB962C8B-B14F-4D97-AF65-F5344CB8AC3E}">
        <p14:creationId xmlns:p14="http://schemas.microsoft.com/office/powerpoint/2010/main" val="14424230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C15C1B-8EF0-C543-9EEC-78509176427B}"/>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8CDF6D-C655-857A-5864-936DE7871F08}"/>
              </a:ext>
            </a:extLst>
          </p:cNvPr>
          <p:cNvSpPr>
            <a:spLocks noGrp="1"/>
          </p:cNvSpPr>
          <p:nvPr>
            <p:ph idx="1"/>
          </p:nvPr>
        </p:nvSpPr>
        <p:spPr>
          <a:xfrm>
            <a:off x="485660" y="330128"/>
            <a:ext cx="11096739" cy="6246518"/>
          </a:xfrm>
        </p:spPr>
        <p:txBody>
          <a:bodyPr vert="horz" lIns="91440" tIns="45720" rIns="91440" bIns="45720" rtlCol="0" anchor="t">
            <a:normAutofit/>
          </a:bodyPr>
          <a:lstStyle/>
          <a:p>
            <a:pPr marL="0" indent="0">
              <a:lnSpc>
                <a:spcPct val="110000"/>
              </a:lnSpc>
              <a:spcBef>
                <a:spcPts val="2400"/>
              </a:spcBef>
              <a:spcAft>
                <a:spcPts val="1200"/>
              </a:spcAft>
              <a:buNone/>
            </a:pPr>
            <a:r>
              <a:rPr lang="en-US" sz="2400" b="1">
                <a:cs typeface="Times New Roman" panose="02020603050405020304" pitchFamily="18" charset="0"/>
              </a:rPr>
              <a:t>PGRR 147 - Allowable Non-Consequential Load Loss Alignment -Rayburn County Electric Cooperative – continued</a:t>
            </a:r>
            <a:endParaRPr lang="en-US" sz="2300"/>
          </a:p>
          <a:p>
            <a:pPr lvl="1">
              <a:spcAft>
                <a:spcPts val="1200"/>
              </a:spcAft>
            </a:pPr>
            <a:r>
              <a:rPr lang="en-US" sz="2100"/>
              <a:t>Electric Power Engineers suggested operational measures as an interim bridge where a long-term transmission plan exists. Participants sought clearer definitions for interruptible and non-consequential load, questioned contractual enforceability, and asked whether ERCOT had quantified projects and costs attributable to the current criterion. </a:t>
            </a:r>
          </a:p>
          <a:p>
            <a:pPr lvl="1">
              <a:spcAft>
                <a:spcPts val="1200"/>
              </a:spcAft>
            </a:pPr>
            <a:r>
              <a:rPr lang="en-US" sz="2100"/>
              <a:t>Pedernales Electric Cooperative emphasized ERCOT's limited interconnection and more stringent planning criteria. The group clarified that PGRR147 concerns bulk-transmission contingencies and that emergency load-disconnection provisions are not a substitute for planning criteria.</a:t>
            </a:r>
          </a:p>
          <a:p>
            <a:pPr lvl="1">
              <a:spcAft>
                <a:spcPts val="1200"/>
              </a:spcAft>
            </a:pPr>
            <a:r>
              <a:rPr lang="en-US" sz="2100"/>
              <a:t>Rayburn agreed to continue working with Oncor, other TSPs, ERCOT, and stakeholders on more specific language before the next meeting.</a:t>
            </a:r>
          </a:p>
          <a:p>
            <a:pPr lvl="1">
              <a:spcAft>
                <a:spcPts val="1200"/>
              </a:spcAft>
            </a:pPr>
            <a:r>
              <a:rPr lang="en-US" sz="2100"/>
              <a:t>PGRR tabled for further language proposals.</a:t>
            </a:r>
          </a:p>
          <a:p>
            <a:pPr lvl="1"/>
            <a:endParaRPr lang="en-US" sz="2100"/>
          </a:p>
          <a:p>
            <a:pPr marL="457200" lvl="1" indent="0">
              <a:buNone/>
            </a:pPr>
            <a:endParaRPr lang="en-US" sz="2100"/>
          </a:p>
          <a:p>
            <a:pPr marL="457200" lvl="1" indent="0">
              <a:buNone/>
            </a:pPr>
            <a:endParaRPr lang="en-US" b="1">
              <a:cs typeface="Times New Roman" panose="02020603050405020304" pitchFamily="18" charset="0"/>
            </a:endParaRPr>
          </a:p>
        </p:txBody>
      </p:sp>
    </p:spTree>
    <p:extLst>
      <p:ext uri="{BB962C8B-B14F-4D97-AF65-F5344CB8AC3E}">
        <p14:creationId xmlns:p14="http://schemas.microsoft.com/office/powerpoint/2010/main" val="28404107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9774EE-8988-AC3D-C88A-A00BACB4CB5E}"/>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EEB885-6FD9-FF9A-2BA4-462B48DBE14B}"/>
              </a:ext>
            </a:extLst>
          </p:cNvPr>
          <p:cNvSpPr>
            <a:spLocks noGrp="1"/>
          </p:cNvSpPr>
          <p:nvPr>
            <p:ph idx="1"/>
          </p:nvPr>
        </p:nvSpPr>
        <p:spPr>
          <a:xfrm>
            <a:off x="485660" y="330128"/>
            <a:ext cx="11096739" cy="6246518"/>
          </a:xfrm>
        </p:spPr>
        <p:txBody>
          <a:bodyPr>
            <a:normAutofit/>
          </a:bodyPr>
          <a:lstStyle/>
          <a:p>
            <a:pPr marL="0" indent="0">
              <a:lnSpc>
                <a:spcPct val="110000"/>
              </a:lnSpc>
              <a:spcBef>
                <a:spcPts val="2400"/>
              </a:spcBef>
              <a:spcAft>
                <a:spcPts val="1200"/>
              </a:spcAft>
              <a:buNone/>
            </a:pPr>
            <a:r>
              <a:rPr lang="en-US" sz="2400" b="1">
                <a:cs typeface="Times New Roman" panose="02020603050405020304" pitchFamily="18" charset="0"/>
              </a:rPr>
              <a:t>Scheduling an In-Person GETs Workshop (PGRR128)</a:t>
            </a:r>
          </a:p>
          <a:p>
            <a:pPr lvl="1">
              <a:spcAft>
                <a:spcPts val="1200"/>
              </a:spcAft>
            </a:pPr>
            <a:r>
              <a:rPr lang="en-US" sz="2100"/>
              <a:t>During other business, Eric Goff (TEBA) proposed a full-day, in-person workshop on advanced transmission technologies, including grid-enhancing technologies, before final PGRR128 consideration. The workshop would cover technology operation, available tools, and application in transmission planning, including the CTP and batch-study processes. </a:t>
            </a:r>
          </a:p>
          <a:p>
            <a:pPr lvl="1">
              <a:spcAft>
                <a:spcPts val="1200"/>
              </a:spcAft>
            </a:pPr>
            <a:r>
              <a:rPr lang="en-US" sz="2100"/>
              <a:t>Eric will share his draft agenda with PLWG leadership.</a:t>
            </a:r>
          </a:p>
          <a:p>
            <a:pPr lvl="1">
              <a:spcAft>
                <a:spcPts val="1200"/>
              </a:spcAft>
            </a:pPr>
            <a:r>
              <a:rPr lang="en-US" sz="2100"/>
              <a:t>Robert Golen (ERCOT) noted that the September PLWG and RPG calendars are crowded. ERCOT remains open to a separate September date or a later date and will coordinate by email.</a:t>
            </a:r>
          </a:p>
          <a:p>
            <a:pPr lvl="1">
              <a:spcAft>
                <a:spcPts val="1200"/>
              </a:spcAft>
            </a:pPr>
            <a:r>
              <a:rPr lang="en-US" sz="2100"/>
              <a:t>PLWG leadership and ERCOT to coordinate the workshop date and agenda.</a:t>
            </a:r>
          </a:p>
          <a:p>
            <a:pPr marL="457200" lvl="1" indent="0">
              <a:buNone/>
            </a:pPr>
            <a:endParaRPr lang="en-US" sz="2300"/>
          </a:p>
          <a:p>
            <a:pPr lvl="1"/>
            <a:endParaRPr lang="en-US" sz="2100"/>
          </a:p>
          <a:p>
            <a:pPr marL="457200" lvl="1" indent="0">
              <a:buNone/>
            </a:pPr>
            <a:endParaRPr lang="en-US" sz="2100"/>
          </a:p>
          <a:p>
            <a:pPr marL="457200" lvl="1" indent="0">
              <a:buNone/>
            </a:pPr>
            <a:endParaRPr lang="en-US" b="1">
              <a:cs typeface="Times New Roman" panose="02020603050405020304" pitchFamily="18" charset="0"/>
            </a:endParaRPr>
          </a:p>
        </p:txBody>
      </p:sp>
    </p:spTree>
    <p:extLst>
      <p:ext uri="{BB962C8B-B14F-4D97-AF65-F5344CB8AC3E}">
        <p14:creationId xmlns:p14="http://schemas.microsoft.com/office/powerpoint/2010/main" val="31826857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834E07F-5D54-F862-4852-B377716A124E}"/>
              </a:ext>
            </a:extLst>
          </p:cNvPr>
          <p:cNvSpPr>
            <a:spLocks noGrp="1"/>
          </p:cNvSpPr>
          <p:nvPr>
            <p:ph idx="1"/>
          </p:nvPr>
        </p:nvSpPr>
        <p:spPr>
          <a:xfrm>
            <a:off x="460702" y="261910"/>
            <a:ext cx="10515600" cy="2045861"/>
          </a:xfrm>
        </p:spPr>
        <p:txBody>
          <a:bodyPr vert="horz" lIns="91440" tIns="45720" rIns="91440" bIns="45720" rtlCol="0" anchor="t">
            <a:normAutofit/>
          </a:bodyPr>
          <a:lstStyle/>
          <a:p>
            <a:pPr marL="0" indent="0">
              <a:spcBef>
                <a:spcPts val="2400"/>
              </a:spcBef>
              <a:spcAft>
                <a:spcPts val="1200"/>
              </a:spcAft>
              <a:buNone/>
            </a:pPr>
            <a:r>
              <a:rPr lang="en-US" sz="2400" b="1">
                <a:cs typeface="Times New Roman" panose="02020603050405020304" pitchFamily="18" charset="0"/>
              </a:rPr>
              <a:t>Tabled Items</a:t>
            </a:r>
            <a:endParaRPr lang="en-US" sz="2100" b="1">
              <a:cs typeface="Times New Roman" panose="02020603050405020304" pitchFamily="18" charset="0"/>
            </a:endParaRPr>
          </a:p>
          <a:p>
            <a:pPr>
              <a:spcBef>
                <a:spcPts val="2400"/>
              </a:spcBef>
              <a:spcAft>
                <a:spcPts val="1200"/>
              </a:spcAft>
            </a:pPr>
            <a:r>
              <a:rPr lang="en-US" sz="2100">
                <a:cs typeface="Times New Roman" panose="02020603050405020304" pitchFamily="18" charset="0"/>
              </a:rPr>
              <a:t>PGRR 124 - ESR Maintenance Exception to Modifications- Sponsor is having internal discussions and would like to continue to table the PGRR at PLWG.</a:t>
            </a:r>
          </a:p>
          <a:p>
            <a:pPr marL="0" indent="0">
              <a:spcBef>
                <a:spcPts val="2400"/>
              </a:spcBef>
              <a:spcAft>
                <a:spcPts val="1200"/>
              </a:spcAft>
              <a:buFont typeface="Arial" panose="020B0604020202020204" pitchFamily="34" charset="0"/>
              <a:buNone/>
            </a:pPr>
            <a:endParaRPr lang="en-US" sz="2100">
              <a:cs typeface="Times New Roman" panose="02020603050405020304" pitchFamily="18" charset="0"/>
            </a:endParaRPr>
          </a:p>
          <a:p>
            <a:pPr marL="0" indent="0">
              <a:spcBef>
                <a:spcPts val="2400"/>
              </a:spcBef>
              <a:spcAft>
                <a:spcPts val="1200"/>
              </a:spcAft>
              <a:buNone/>
            </a:pPr>
            <a:endParaRPr lang="en-US" sz="2500"/>
          </a:p>
        </p:txBody>
      </p:sp>
    </p:spTree>
    <p:extLst>
      <p:ext uri="{BB962C8B-B14F-4D97-AF65-F5344CB8AC3E}">
        <p14:creationId xmlns:p14="http://schemas.microsoft.com/office/powerpoint/2010/main" val="18483682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EEEDE-776B-A351-B35D-59A1A255CFF0}"/>
              </a:ext>
            </a:extLst>
          </p:cNvPr>
          <p:cNvSpPr>
            <a:spLocks noGrp="1"/>
          </p:cNvSpPr>
          <p:nvPr>
            <p:ph type="title"/>
          </p:nvPr>
        </p:nvSpPr>
        <p:spPr>
          <a:xfrm>
            <a:off x="702013" y="2485755"/>
            <a:ext cx="10515600" cy="1325563"/>
          </a:xfrm>
        </p:spPr>
        <p:txBody>
          <a:bodyPr/>
          <a:lstStyle/>
          <a:p>
            <a:r>
              <a:rPr lang="en-US"/>
              <a:t>Questions ?</a:t>
            </a:r>
          </a:p>
        </p:txBody>
      </p:sp>
    </p:spTree>
    <p:extLst>
      <p:ext uri="{BB962C8B-B14F-4D97-AF65-F5344CB8AC3E}">
        <p14:creationId xmlns:p14="http://schemas.microsoft.com/office/powerpoint/2010/main" val="38454910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WrappedLabelHistory xmlns:xsd="http://www.w3.org/2001/XMLSchema" xmlns:xsi="http://www.w3.org/2001/XMLSchema-instance" xmlns="http://www.boldonjames.com/2016/02/Classifier/internal/wrappedLabelHistory">
  <Value>PD94bWwgdmVyc2lvbj0iMS4wIiBlbmNvZGluZz0idXMtYXNjaWkiPz48bGFiZWxIaXN0b3J5IHhtbG5zOnhzZD0iaHR0cDovL3d3dy53My5vcmcvMjAwMS9YTUxTY2hlbWEiIHhtbG5zOnhzaT0iaHR0cDovL3d3dy53My5vcmcvMjAwMS9YTUxTY2hlbWEtaW5zdGFuY2UiIHhtbG5zPSJodHRwOi8vd3d3LmJvbGRvbmphbWVzLmNvbS8yMDE2LzAyL0NsYXNzaWZpZXIvaW50ZXJuYWwvbGFiZWxIaXN0b3J5Ij48aXRlbT48c2lzbCBzaXNsVmVyc2lvbj0iMCIgcG9saWN5PSJlOWMwYjhkNy1iZGI0LTRmZDMtYjYyYS1mNTAzMjdhYWVmY2UiIG9yaWdpbj0idXNlclNlbGVjdGVkIj48ZWxlbWVudCB1aWQ9IjkzNmUyMmQ1LTQ1YTctNGNiNy05NWFiLTFhYThjN2M4ODc4OSIgdmFsdWU9IiIgeG1sbnM9Imh0dHA6Ly93d3cuYm9sZG9uamFtZXMuY29tLzIwMDgvMDEvc2llL2ludGVybmFsL2xhYmVsIiAvPjxlbGVtZW50IHVpZD0iZDE0ZjVjMzYtZjQ0YS00MzE1LWI0MzgtMDA1Y2ZlOGYwNjlmIiB2YWx1ZT0iIiB4bWxucz0iaHR0cDovL3d3dy5ib2xkb25qYW1lcy5jb20vMjAwOC8wMS9zaWUvaW50ZXJuYWwvbGFiZWwiIC8+PC9zaXNsPjxVc2VyTmFtZT5DT1JQXHMyNzExNDI8L1VzZXJOYW1lPjxEYXRlVGltZT44LzUvMjAyNSA5OjQ2OjQxIFBNPC9EYXRlVGltZT48TGFiZWxTdHJpbmc+VW5jYXRlZ29yaXplZDwvTGFiZWxTdHJpbmc+PC9pdGVtPjxpdGVtPjxzaXNsIHNpc2xWZXJzaW9uPSIwIiBwb2xpY3k9ImU5YzBiOGQ3LWJkYjQtNGZkMy1iNjJhLWY1MDMyN2FhZWZjZSIgb3JpZ2luPSJ1c2VyU2VsZWN0ZWQiPjxlbGVtZW50IHVpZD0iYzVmOGViMTItNWIyNy00MzlkLWFhYTYtMzQwMmFmNjI2ZmEzIiB2YWx1ZT0iIiB4bWxucz0iaHR0cDovL3d3dy5ib2xkb25qYW1lcy5jb20vMjAwOC8wMS9zaWUvaW50ZXJuYWwvbGFiZWwiIC8+PGVsZW1lbnQgdWlkPSJkMTRmNWMzNi1mNDRhLTQzMTUtYjQzOC0wMDVjZmU4ZjA2OWYiIHZhbHVlPSIiIHhtbG5zPSJodHRwOi8vd3d3LmJvbGRvbmphbWVzLmNvbS8yMDA4LzAxL3NpZS9pbnRlcm5hbC9sYWJlbCIgLz48L3Npc2w+PFVzZXJOYW1lPkNPUlBcczI0NTUxMTwvVXNlck5hbWU+PERhdGVUaW1lPjEyLzIvMjAyNSAxMjoxNDowOSBBTTwvRGF0ZVRpbWU+PExhYmVsU3RyaW5nPkFFUCBQdWJsaWM8L0xhYmVsU3RyaW5nPjwvaXRlbT48L2xhYmVsSGlzdG9yeT4=</Value>
</WrappedLabelHistory>
</file>

<file path=customXml/item2.xml><?xml version="1.0" encoding="utf-8"?>
<sisl xmlns:xsd="http://www.w3.org/2001/XMLSchema" xmlns:xsi="http://www.w3.org/2001/XMLSchema-instance" xmlns="http://www.boldonjames.com/2008/01/sie/internal/label" sislVersion="0" policy="e9c0b8d7-bdb4-4fd3-b62a-f50327aaefce" origin="userSelected">
  <element uid="c5f8eb12-5b27-439d-aaa6-3402af626fa3" value=""/>
  <element uid="d14f5c36-f44a-4315-b438-005cfe8f069f" value=""/>
</sisl>
</file>

<file path=customXml/itemProps1.xml><?xml version="1.0" encoding="utf-8"?>
<ds:datastoreItem xmlns:ds="http://schemas.openxmlformats.org/officeDocument/2006/customXml" ds:itemID="{5C5FAABD-A7BB-49A3-93EE-0F642ECD601E}">
  <ds:schemaRefs>
    <ds:schemaRef ds:uri="http://www.boldonjames.com/2016/02/Classifier/internal/wrappedLabelHistory"/>
    <ds:schemaRef ds:uri="http://www.w3.org/2001/XMLSchema"/>
  </ds:schemaRefs>
</ds:datastoreItem>
</file>

<file path=customXml/itemProps2.xml><?xml version="1.0" encoding="utf-8"?>
<ds:datastoreItem xmlns:ds="http://schemas.openxmlformats.org/officeDocument/2006/customXml" ds:itemID="{5E2BA05B-FBE1-400D-A25F-2FD4B0D44874}">
  <ds:schemaRefs>
    <ds:schemaRef ds:uri="http://www.w3.org/2001/XMLSchema"/>
    <ds:schemaRef ds:uri="http://www.boldonjames.com/2008/01/sie/internal/label"/>
  </ds:schemaRefs>
</ds:datastoreItem>
</file>

<file path=docProps/app.xml><?xml version="1.0" encoding="utf-8"?>
<Properties xmlns="http://schemas.openxmlformats.org/officeDocument/2006/extended-properties" xmlns:vt="http://schemas.openxmlformats.org/officeDocument/2006/docPropsVTypes">
  <TotalTime>0</TotalTime>
  <Words>543</Words>
  <Application>Microsoft Office PowerPoint</Application>
  <PresentationFormat>Widescreen</PresentationFormat>
  <Paragraphs>41</Paragraphs>
  <Slides>7</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Aptos</vt:lpstr>
      <vt:lpstr>Aptos Display</vt:lpstr>
      <vt:lpstr>Arial</vt:lpstr>
      <vt:lpstr>Times New Roman</vt:lpstr>
      <vt:lpstr>Office Theme</vt:lpstr>
      <vt:lpstr>August PLWG Update</vt:lpstr>
      <vt:lpstr>PowerPoint Presentation</vt:lpstr>
      <vt:lpstr>PowerPoint Presentation</vt:lpstr>
      <vt:lpstr>PowerPoint Presentation</vt:lpstr>
      <vt:lpstr>PowerPoint Presentation</vt:lpstr>
      <vt:lpstr>PowerPoint Presentation</vt:lpstr>
      <vt:lpstr>Questions ?</vt:lpstr>
    </vt:vector>
  </TitlesOfParts>
  <Company>American Electric Power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Erin J Rasmussen</dc:creator>
  <cp:lastModifiedBy>Mina Y Turner</cp:lastModifiedBy>
  <cp:revision>14</cp:revision>
  <dcterms:created xsi:type="dcterms:W3CDTF">2025-08-05T21:34:12Z</dcterms:created>
  <dcterms:modified xsi:type="dcterms:W3CDTF">2026-07-30T19:29:23Z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IndexRef">
    <vt:lpwstr>00bf486d-a229-4dd9-962f-aee18d36199d</vt:lpwstr>
  </property>
  <property fmtid="{D5CDD505-2E9C-101B-9397-08002B2CF9AE}" pid="3" name="bjClsUserRVM">
    <vt:lpwstr>[]</vt:lpwstr>
  </property>
  <property fmtid="{D5CDD505-2E9C-101B-9397-08002B2CF9AE}" pid="4" name="bjSaver">
    <vt:lpwstr>qu1yRNhOSqe/tY/UzWUq4LhMNMFil54C</vt:lpwstr>
  </property>
  <property fmtid="{D5CDD505-2E9C-101B-9397-08002B2CF9AE}" pid="5" name="bjDocumentLabelXML">
    <vt:lpwstr>&lt;?xml version="1.0" encoding="us-ascii"?&gt;&lt;sisl xmlns:xsd="http://www.w3.org/2001/XMLSchema" xmlns:xsi="http://www.w3.org/2001/XMLSchema-instance" sislVersion="0" policy="e9c0b8d7-bdb4-4fd3-b62a-f50327aaefce" origin="userSelected" xmlns="http://www.boldonj</vt:lpwstr>
  </property>
  <property fmtid="{D5CDD505-2E9C-101B-9397-08002B2CF9AE}" pid="6" name="bjDocumentLabelXML-0">
    <vt:lpwstr>ames.com/2008/01/sie/internal/label"&gt;&lt;element uid="c5f8eb12-5b27-439d-aaa6-3402af626fa3" value="" /&gt;&lt;element uid="d14f5c36-f44a-4315-b438-005cfe8f069f" value="" /&gt;&lt;/sisl&gt;</vt:lpwstr>
  </property>
  <property fmtid="{D5CDD505-2E9C-101B-9397-08002B2CF9AE}" pid="7" name="bjDocumentSecurityLabel">
    <vt:lpwstr>AEP Public</vt:lpwstr>
  </property>
  <property fmtid="{D5CDD505-2E9C-101B-9397-08002B2CF9AE}" pid="8" name="MSIP_Label_5c34e43d-0b77-4b2c-b224-1b46981ccfdb_SiteId">
    <vt:lpwstr>15f3c881-6b03-4ff6-8559-77bf5177818f</vt:lpwstr>
  </property>
  <property fmtid="{D5CDD505-2E9C-101B-9397-08002B2CF9AE}" pid="9" name="MSIP_Label_5c34e43d-0b77-4b2c-b224-1b46981ccfdb_Name">
    <vt:lpwstr>AEP Public</vt:lpwstr>
  </property>
  <property fmtid="{D5CDD505-2E9C-101B-9397-08002B2CF9AE}" pid="10" name="MSIP_Label_5c34e43d-0b77-4b2c-b224-1b46981ccfdb_Enabled">
    <vt:lpwstr>true</vt:lpwstr>
  </property>
  <property fmtid="{D5CDD505-2E9C-101B-9397-08002B2CF9AE}" pid="11" name="bjLabelHistoryID">
    <vt:lpwstr>{5C5FAABD-A7BB-49A3-93EE-0F642ECD601E}</vt:lpwstr>
  </property>
  <property fmtid="{D5CDD505-2E9C-101B-9397-08002B2CF9AE}" pid="12" name="bjpmDocIH">
    <vt:lpwstr>o3YjrXYXRlfLBgCaCyhgVM3HRrs8ITz0</vt:lpwstr>
  </property>
</Properties>
</file>