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66" r:id="rId7"/>
    <p:sldId id="270" r:id="rId8"/>
    <p:sldId id="269" r:id="rId9"/>
    <p:sldId id="264" r:id="rId10"/>
    <p:sldId id="271" r:id="rId11"/>
    <p:sldId id="274" r:id="rId12"/>
    <p:sldId id="273" r:id="rId13"/>
    <p:sldId id="272" r:id="rId14"/>
    <p:sldId id="275" r:id="rId15"/>
    <p:sldId id="263" r:id="rId16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00822-42CB-4161-BDA7-FCF2E94BE8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F31AD-0CE7-4B4D-B32E-068946EC78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912173-8D8E-4187-B393-A41DD33BC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AAB93-0C87-4935-96F4-6A332B002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27E1F-C038-40C4-9E21-765DA4E0A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39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A07C4-4D7C-4C5A-9FBF-CCB124336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A50A3D-827B-49EF-A347-703C2CE637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E4C33-D637-4814-BEC7-4434B264A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CAC785-A8F1-415A-8D19-C30524C72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2B0AF-F213-45C7-BE74-A594B8798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6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4E237A-57F2-4D65-A832-41DD2E6311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61204D-C2C0-4459-B8B9-99D0B9E2B4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C83844-8D4B-41DC-97AC-B8B7DA1B5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BC9B0-1104-468F-852C-F35FC3723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DBC6B-5017-458B-B74B-55A214378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251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3CB73-663C-48C8-8FCE-4F1E47F53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C12E8-5107-48B9-B388-B621FB6A2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A794E-5307-486A-B074-814BE1325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A04B1-5751-4349-B352-5B20D452C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04C80-BAF9-4C92-8A77-D55D7A974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03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98E04-CED9-4E76-BF3D-542B8D752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BE42D-3049-4138-B543-5D835A4B9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22A05-73D6-4F72-A9FA-26AE4B9B0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172035-9D4D-4ED5-89BA-A390D1C02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3CB9E-2DC5-47FB-8B2B-7C149A584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321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1A2AD-A149-4568-9F41-F09996487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7CEDF-54F0-46E7-914A-44CD5E758C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9F258D-1B65-4966-813E-32EEC3FE0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9A03C1-08ED-47EB-82AD-45CFF2CC0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275CF1-B04F-487D-ABB0-E07F7E211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0BF1DF-4856-4616-ABF4-CE62C609D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317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8263C-DF24-4035-9677-1BFA9054F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715A6-02F2-475C-8753-C8AD03B3B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068A00-DF14-4457-B7B6-5F7426C55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274119-52CC-4D1A-8A1A-45A30F77AD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36EE01-A8DA-44A9-9A7F-88C09B2FA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344FA-90A0-442C-A164-A4D464E70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DA5145-645C-4B08-A047-551B3E3E2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0B16D8-F5C4-452A-8B9C-769013B5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8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363D-644A-457E-9A85-528A3C92D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37ACB0-A917-4F30-961B-3E095C877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B5F237-26CF-48CE-9CB4-71D871957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87EF72-5F2A-475C-B447-BFFB5A467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0B16A9-AC2D-479A-A14D-B15BB5C3D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ABB782-B8DC-468A-A492-B856C53F1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FDB07A-CD78-411F-8E72-F93AD7D18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541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C5BAD-D2BE-4617-862E-42830D612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1867B-EAF9-4302-B47C-BBA828608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2B6D06-9A5C-4A1F-BE7E-87169564AE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4F49D2-0645-4CC2-878B-8EDF1F949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61EC8E-7499-4103-803B-63CE8078D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173980-D8C9-4222-B93C-FCDBB1FAB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92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6C8CE-3B68-4280-8EF1-A1E2E9B27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22412A-2EB8-4DD0-BB56-F6B2B97017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89CFBC-02F5-4DDA-B6DB-FA7DB6FC16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4467A4-0193-46C2-8CA1-807854F14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E5A35-2F9B-4A6B-8D95-6156E2D39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835B87-49E4-4295-BB4E-6B8246CF8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383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D41DBA-4559-4D68-8E29-E4D4022EA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98458-F9B4-47BD-9AC2-668A81117E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BA2378-3E6D-43D7-B1D1-3F81954F28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A1249-E38B-4FA2-81ED-EF9774B791D0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29624-1AA2-4DEE-BEE0-D9A2A79DA3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CA2CD-7CC5-45C6-8F63-DC36B12F1A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9CBA3-4840-41C4-8D50-5FA352DF7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681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cot.com/services/comm/mkt_notices/M-B071626-01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hyperlink" Target="https://www.ercot.com/services/comm/mkt_notices/M-A071626-0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rc.com/globalassets/programs/system-operator-certification--continuing-education/system-ops-new-socced-timeline-2026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hyperlink" Target="https://www.nerc.com/globalassets/programs/system-operator-certification--continuing-education/so-outreach-presentation-v2.5.2.pd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vent.me/zVykaM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vent.me/VErnv8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systemoperationstraining@ercot.com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cot.com/services/comm/mkt_notices/M-A061826-01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0A387-0E70-4AD0-88D1-3B467F9B86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OTWG Updates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AAF41-305D-45B8-B064-1D9A8B4044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Training and Task Force Updates</a:t>
            </a:r>
          </a:p>
          <a:p>
            <a:r>
              <a:rPr lang="en-US" dirty="0"/>
              <a:t>Facilitator: Manuel Sanchez (Oncor)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9559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96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OTWG Open Action Item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E4445-2208-4DF6-811B-747C55FAA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92" y="4070837"/>
            <a:ext cx="11303977" cy="2497017"/>
          </a:xfrm>
        </p:spPr>
        <p:txBody>
          <a:bodyPr>
            <a:normAutofit/>
          </a:bodyPr>
          <a:lstStyle/>
          <a:p>
            <a:r>
              <a:rPr lang="en-US" dirty="0"/>
              <a:t>All Next Start Resources and all other generators are encouraged to register for the annual Black Start Trainings offered at ERCOT.</a:t>
            </a:r>
          </a:p>
          <a:p>
            <a:pPr lvl="1"/>
            <a:r>
              <a:rPr lang="en-US" dirty="0"/>
              <a:t>Current training includes details on frequency and voltage actions in many critical situations during restoration</a:t>
            </a:r>
          </a:p>
          <a:p>
            <a:pPr lvl="1"/>
            <a:r>
              <a:rPr lang="en-US" dirty="0"/>
              <a:t>Training can include in-person sessions or computer-based training materials</a:t>
            </a:r>
          </a:p>
          <a:p>
            <a:pPr lvl="1"/>
            <a:r>
              <a:rPr lang="en-US" dirty="0"/>
              <a:t>Monitor market notices pertaining this training session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578B33-2503-4F34-8000-FD4583AD2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26474"/>
              </p:ext>
            </p:extLst>
          </p:nvPr>
        </p:nvGraphicFramePr>
        <p:xfrm>
          <a:off x="290146" y="1256909"/>
          <a:ext cx="11517922" cy="25796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96015">
                  <a:extLst>
                    <a:ext uri="{9D8B030D-6E8A-4147-A177-3AD203B41FA5}">
                      <a16:colId xmlns:a16="http://schemas.microsoft.com/office/drawing/2014/main" val="1565014427"/>
                    </a:ext>
                  </a:extLst>
                </a:gridCol>
                <a:gridCol w="3974020">
                  <a:extLst>
                    <a:ext uri="{9D8B030D-6E8A-4147-A177-3AD203B41FA5}">
                      <a16:colId xmlns:a16="http://schemas.microsoft.com/office/drawing/2014/main" val="3635762768"/>
                    </a:ext>
                  </a:extLst>
                </a:gridCol>
                <a:gridCol w="1805148">
                  <a:extLst>
                    <a:ext uri="{9D8B030D-6E8A-4147-A177-3AD203B41FA5}">
                      <a16:colId xmlns:a16="http://schemas.microsoft.com/office/drawing/2014/main" val="2423200470"/>
                    </a:ext>
                  </a:extLst>
                </a:gridCol>
                <a:gridCol w="3674284">
                  <a:extLst>
                    <a:ext uri="{9D8B030D-6E8A-4147-A177-3AD203B41FA5}">
                      <a16:colId xmlns:a16="http://schemas.microsoft.com/office/drawing/2014/main" val="831778679"/>
                    </a:ext>
                  </a:extLst>
                </a:gridCol>
                <a:gridCol w="1368455">
                  <a:extLst>
                    <a:ext uri="{9D8B030D-6E8A-4147-A177-3AD203B41FA5}">
                      <a16:colId xmlns:a16="http://schemas.microsoft.com/office/drawing/2014/main" val="1892737521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100" dirty="0">
                          <a:solidFill>
                            <a:schemeClr val="tx1"/>
                          </a:solidFill>
                          <a:effectLst/>
                        </a:rPr>
                        <a:t>Item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100" dirty="0">
                          <a:solidFill>
                            <a:schemeClr val="tx1"/>
                          </a:solidFill>
                          <a:effectLst/>
                        </a:rPr>
                        <a:t>Open Action Items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 marT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100" dirty="0">
                          <a:solidFill>
                            <a:schemeClr val="tx1"/>
                          </a:solidFill>
                          <a:effectLst/>
                        </a:rPr>
                        <a:t>Responsible 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 marT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100" dirty="0">
                          <a:solidFill>
                            <a:schemeClr val="tx1"/>
                          </a:solidFill>
                          <a:effectLst/>
                        </a:rPr>
                        <a:t>Notes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100" dirty="0">
                          <a:solidFill>
                            <a:schemeClr val="tx1"/>
                          </a:solidFill>
                          <a:effectLst/>
                        </a:rPr>
                        <a:t>Assigned </a:t>
                      </a:r>
                      <a:endParaRPr lang="en-US" sz="12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2277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Outline and develop computer-based training material for Next Start Resources and all other generators that would not normally attend Black Start training.   This computer-based training material is intended to increase knowledge and understanding of responsibilities for Black Start situations and, frequency and voltage actions in all situations.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 marT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OTWG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720" marR="45720" marT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 OTWG will provide update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03/07/2024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3350316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60013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Questions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C8287CB-662E-460D-9B55-047B7D3BF2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106" y="365125"/>
            <a:ext cx="4798967" cy="599870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0935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2960"/>
          </a:xfrm>
        </p:spPr>
        <p:txBody>
          <a:bodyPr/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Upcoming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E4445-2208-4DF6-811B-747C55FAA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3009"/>
            <a:ext cx="10635762" cy="5101414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ERCOT Operator Training Seminar will start 8/11/2026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Market notices with details sent on 7/16/2026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b="0" i="0" u="sng" dirty="0">
                <a:solidFill>
                  <a:srgbClr val="00408F"/>
                </a:solidFill>
                <a:effectLst/>
                <a:hlinkClick r:id="rId3" tooltip="M-B071626-01 GridGeo and RTOC Training"/>
              </a:rPr>
              <a:t>M-B071626-01 </a:t>
            </a:r>
            <a:r>
              <a:rPr lang="en-US" sz="2000" b="0" i="0" u="sng" dirty="0" err="1">
                <a:solidFill>
                  <a:srgbClr val="00408F"/>
                </a:solidFill>
                <a:effectLst/>
                <a:hlinkClick r:id="rId3" tooltip="M-B071626-01 GridGeo and RTOC Training"/>
              </a:rPr>
              <a:t>GridGeo</a:t>
            </a:r>
            <a:r>
              <a:rPr lang="en-US" sz="2000" b="0" i="0" u="sng" dirty="0">
                <a:solidFill>
                  <a:srgbClr val="00408F"/>
                </a:solidFill>
                <a:effectLst/>
                <a:hlinkClick r:id="rId3" tooltip="M-B071626-01 GridGeo and RTOC Training"/>
              </a:rPr>
              <a:t> and RTOC Training</a:t>
            </a:r>
            <a:r>
              <a:rPr lang="en-US" sz="2000" dirty="0">
                <a:solidFill>
                  <a:srgbClr val="00408F"/>
                </a:solidFill>
              </a:rPr>
              <a:t> </a:t>
            </a:r>
            <a:r>
              <a:rPr lang="en-US" sz="2000" dirty="0"/>
              <a:t>– Tuesdays for TOPs only</a:t>
            </a:r>
            <a:endParaRPr lang="en-US" sz="2000" b="0" i="0" u="sng" dirty="0">
              <a:effectLst/>
            </a:endParaRP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b="0" i="0" u="sng" dirty="0">
                <a:solidFill>
                  <a:srgbClr val="00408F"/>
                </a:solidFill>
                <a:effectLst/>
                <a:hlinkClick r:id="rId4" tooltip="M-A071626-01 42nd Annual Operator Training Seminar"/>
              </a:rPr>
              <a:t>M-A071626-01 42nd Annual Operator Training Seminar</a:t>
            </a:r>
            <a:r>
              <a:rPr lang="en-US" sz="2000" dirty="0">
                <a:solidFill>
                  <a:srgbClr val="00408F"/>
                </a:solidFill>
              </a:rPr>
              <a:t> </a:t>
            </a:r>
            <a:r>
              <a:rPr lang="en-US" sz="2000" dirty="0"/>
              <a:t>– Wed-Thu for all market participants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endParaRPr lang="en-US" sz="2000" b="0" i="0" u="sng" dirty="0"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Severe Weather Drill planned for 10/15/2026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200" dirty="0">
                <a:ea typeface="Arial" panose="020B0604020202020204" pitchFamily="34" charset="0"/>
                <a:cs typeface="Arial" panose="020B0604020202020204" pitchFamily="34" charset="0"/>
              </a:rPr>
              <a:t>Intended for communication and emergency notification process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2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Detai</a:t>
            </a:r>
            <a:r>
              <a:rPr lang="en-US" sz="2200" dirty="0">
                <a:ea typeface="Arial" panose="020B0604020202020204" pitchFamily="34" charset="0"/>
                <a:cs typeface="Arial" panose="020B0604020202020204" pitchFamily="34" charset="0"/>
              </a:rPr>
              <a:t>ls will be available via Market Notice when closer to date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endParaRPr lang="en-US" sz="2200" dirty="0">
              <a:effectLst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600" dirty="0">
                <a:ea typeface="Arial" panose="020B0604020202020204" pitchFamily="34" charset="0"/>
                <a:cs typeface="Arial" panose="020B0604020202020204" pitchFamily="34" charset="0"/>
              </a:rPr>
              <a:t>Winter Load Shed Drill planned for 12/10/2026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200" dirty="0">
                <a:ea typeface="Arial" panose="020B0604020202020204" pitchFamily="34" charset="0"/>
                <a:cs typeface="Arial" panose="020B0604020202020204" pitchFamily="34" charset="0"/>
              </a:rPr>
              <a:t>Intended for ERCOT and TO’s communication, responsibilities, and execution of winter load shed during emergency conditions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200" dirty="0">
                <a:ea typeface="Arial" panose="020B0604020202020204" pitchFamily="34" charset="0"/>
                <a:cs typeface="Arial" panose="020B0604020202020204" pitchFamily="34" charset="0"/>
              </a:rPr>
              <a:t>Details will be available via Market Notice when closer to date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8358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2960"/>
          </a:xfrm>
        </p:spPr>
        <p:txBody>
          <a:bodyPr/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Upcoming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E4445-2208-4DF6-811B-747C55FAA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3009"/>
            <a:ext cx="10635762" cy="5101414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b="1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Important Notice – NERC’s System Operator Certification and Credential Maintenance Program is moving to a new System Operator Certification and Continuing Education Database (SOCCED) Vendor </a:t>
            </a:r>
            <a:r>
              <a:rPr lang="en-US" sz="2400" i="1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(Updated Posting April 24, 2026) </a:t>
            </a:r>
            <a:endParaRPr lang="en-US" sz="2400" dirty="0">
              <a:effectLst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b="1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Blackout Period – October 26, 2026, to November 4, 2026</a:t>
            </a:r>
            <a:endParaRPr lang="en-US" sz="2000" dirty="0">
              <a:effectLst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SOCCED will not be available during the 10-day blackout period</a:t>
            </a: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Pearson, the NERC Exam Vendor, has blocked the 10-day blackout period of October 26-November 4, no exams can be scheduled or taken during that period.</a:t>
            </a: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b="1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New SOCCED Go-Live – Thursday, November 5, 2026</a:t>
            </a:r>
            <a:endParaRPr lang="en-US" sz="2000" dirty="0">
              <a:effectLst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n-US" sz="2000" u="sng" dirty="0">
                <a:solidFill>
                  <a:srgbClr val="0000FF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  <a:hlinkClick r:id="rId3" tooltip="System Operator Transition Timeline"/>
              </a:rPr>
              <a:t>System Operator Transition Timeline</a:t>
            </a:r>
            <a:r>
              <a:rPr lang="en-US" sz="2000" b="1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 | </a:t>
            </a:r>
            <a:r>
              <a:rPr lang="en-US" sz="2000" u="sng" dirty="0">
                <a:solidFill>
                  <a:srgbClr val="0000FF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  <a:hlinkClick r:id="rId4" tooltip="System Operator Outreach Presentation"/>
              </a:rPr>
              <a:t>System Operator Outreach Presentation</a:t>
            </a:r>
            <a:endParaRPr lang="en-US" sz="1200" dirty="0">
              <a:effectLst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6349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2960"/>
          </a:xfrm>
        </p:spPr>
        <p:txBody>
          <a:bodyPr/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ERCOT Operator Certification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E4445-2208-4DF6-811B-747C55FAA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3009"/>
            <a:ext cx="10515600" cy="514537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Chair: </a:t>
            </a:r>
            <a:r>
              <a:rPr lang="en-US" b="1" dirty="0"/>
              <a:t>Steve Rainwater </a:t>
            </a:r>
            <a:r>
              <a:rPr lang="en-US" dirty="0"/>
              <a:t>(ERCOT)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ERCOT identified a new vendor to proctor the ERCOT System Operator Certification exam.  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2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Ongoing testing and validation of new platform with vendor. 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2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Contract has been signed with new vendor.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200" dirty="0">
                <a:ea typeface="Arial" panose="020B0604020202020204" pitchFamily="34" charset="0"/>
                <a:cs typeface="Arial" panose="020B0604020202020204" pitchFamily="34" charset="0"/>
              </a:rPr>
              <a:t>Intent is to go back to remote hosting for the exam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The tests will be 50 questions and each question will be linked to each of the objectives listed on the ERCOT Exam study objectives and materials. 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2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Visit https://www.ercot.com/services/training/exams to review the objectives and necessary information to study for the exam</a:t>
            </a:r>
          </a:p>
          <a:p>
            <a:pPr marL="800100" lvl="1" indent="-342900">
              <a:lnSpc>
                <a:spcPct val="11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200" dirty="0">
                <a:ea typeface="Arial" panose="020B0604020202020204" pitchFamily="34" charset="0"/>
                <a:cs typeface="Arial" panose="020B0604020202020204" pitchFamily="34" charset="0"/>
              </a:rPr>
              <a:t>Security measures for remote testing include no access to external applications (email, additional web browsers, or external online resources)</a:t>
            </a:r>
            <a:endParaRPr lang="en-US" sz="2200" dirty="0">
              <a:effectLst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630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96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ERCOT Operator Training Seminar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E4445-2208-4DF6-811B-747C55FAA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745" y="1483719"/>
            <a:ext cx="6458925" cy="4351338"/>
          </a:xfrm>
        </p:spPr>
        <p:txBody>
          <a:bodyPr>
            <a:normAutofit/>
          </a:bodyPr>
          <a:lstStyle/>
          <a:p>
            <a:r>
              <a:rPr lang="en-US" dirty="0"/>
              <a:t>Chair: </a:t>
            </a:r>
            <a:r>
              <a:rPr lang="en-US" b="1" dirty="0"/>
              <a:t>Manuel Sanchez</a:t>
            </a:r>
            <a:r>
              <a:rPr lang="en-US" dirty="0"/>
              <a:t> (Oncor)</a:t>
            </a:r>
          </a:p>
          <a:p>
            <a:r>
              <a:rPr lang="en-US" dirty="0"/>
              <a:t>Vice-Chair:</a:t>
            </a:r>
            <a:r>
              <a:rPr lang="en-US" b="1" dirty="0"/>
              <a:t> Aaron Ballew</a:t>
            </a:r>
            <a:r>
              <a:rPr lang="en-US" dirty="0"/>
              <a:t> (ERCOT)</a:t>
            </a:r>
            <a:endParaRPr lang="en-US" b="1" dirty="0"/>
          </a:p>
          <a:p>
            <a:endParaRPr lang="en-US" sz="1200" dirty="0"/>
          </a:p>
          <a:p>
            <a:r>
              <a:rPr lang="en-US" dirty="0" err="1"/>
              <a:t>GridGeo</a:t>
            </a:r>
            <a:r>
              <a:rPr lang="en-US" dirty="0"/>
              <a:t> and RTOC Training</a:t>
            </a:r>
          </a:p>
          <a:p>
            <a:pPr lvl="1"/>
            <a:r>
              <a:rPr lang="en-US" dirty="0"/>
              <a:t>TOPs Only on Tuesdays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Limited to 3 registrants per session</a:t>
            </a:r>
          </a:p>
          <a:p>
            <a:pPr lvl="1"/>
            <a:r>
              <a:rPr lang="en-US" dirty="0"/>
              <a:t>Cost $75 payable by credit card only</a:t>
            </a:r>
          </a:p>
          <a:p>
            <a:pPr lvl="1"/>
            <a:r>
              <a:rPr lang="en-US" dirty="0"/>
              <a:t>Bookmark site: </a:t>
            </a:r>
            <a:r>
              <a:rPr lang="en-US" dirty="0">
                <a:hlinkClick r:id="rId3"/>
              </a:rPr>
              <a:t>https://cvent.me/zVykaM</a:t>
            </a:r>
            <a:endParaRPr lang="en-US" dirty="0"/>
          </a:p>
          <a:p>
            <a:pPr lvl="1"/>
            <a:r>
              <a:rPr lang="en-US" dirty="0"/>
              <a:t>3 CEHs offered for each session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F7CE586-21B3-4312-A614-1B2AB2272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124061"/>
              </p:ext>
            </p:extLst>
          </p:nvPr>
        </p:nvGraphicFramePr>
        <p:xfrm>
          <a:off x="7385048" y="2293573"/>
          <a:ext cx="4528527" cy="3541484"/>
        </p:xfrm>
        <a:graphic>
          <a:graphicData uri="http://schemas.openxmlformats.org/drawingml/2006/table">
            <a:tbl>
              <a:tblPr/>
              <a:tblGrid>
                <a:gridCol w="1077970">
                  <a:extLst>
                    <a:ext uri="{9D8B030D-6E8A-4147-A177-3AD203B41FA5}">
                      <a16:colId xmlns:a16="http://schemas.microsoft.com/office/drawing/2014/main" val="1308784802"/>
                    </a:ext>
                  </a:extLst>
                </a:gridCol>
                <a:gridCol w="1758001">
                  <a:extLst>
                    <a:ext uri="{9D8B030D-6E8A-4147-A177-3AD203B41FA5}">
                      <a16:colId xmlns:a16="http://schemas.microsoft.com/office/drawing/2014/main" val="3095377882"/>
                    </a:ext>
                  </a:extLst>
                </a:gridCol>
                <a:gridCol w="1692556">
                  <a:extLst>
                    <a:ext uri="{9D8B030D-6E8A-4147-A177-3AD203B41FA5}">
                      <a16:colId xmlns:a16="http://schemas.microsoft.com/office/drawing/2014/main" val="1713462231"/>
                    </a:ext>
                  </a:extLst>
                </a:gridCol>
              </a:tblGrid>
              <a:tr h="1217264"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b="1" dirty="0">
                          <a:effectLst/>
                          <a:latin typeface="Aptos"/>
                        </a:rPr>
                        <a:t>Session</a:t>
                      </a:r>
                      <a:endParaRPr lang="en-US" sz="1800" dirty="0">
                        <a:effectLst/>
                        <a:latin typeface="Apto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b="1" dirty="0">
                          <a:effectLst/>
                          <a:latin typeface="Aptos"/>
                        </a:rPr>
                        <a:t>Tuesday</a:t>
                      </a:r>
                      <a:br>
                        <a:rPr lang="en-US" sz="1800" b="1" dirty="0">
                          <a:effectLst/>
                          <a:latin typeface="Aptos"/>
                        </a:rPr>
                      </a:br>
                      <a:r>
                        <a:rPr lang="en-US" sz="1800" b="1" dirty="0">
                          <a:effectLst/>
                          <a:latin typeface="Aptos"/>
                        </a:rPr>
                        <a:t>1:00 pm - 5:00 pm</a:t>
                      </a:r>
                      <a:endParaRPr lang="en-US" sz="1800" dirty="0">
                        <a:effectLst/>
                        <a:latin typeface="Apto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b="1" dirty="0">
                          <a:effectLst/>
                          <a:latin typeface="Aptos"/>
                        </a:rPr>
                        <a:t>Last Day to Cancel or Modify and Receive Refund</a:t>
                      </a:r>
                      <a:endParaRPr lang="en-US" sz="1800" dirty="0">
                        <a:effectLst/>
                        <a:latin typeface="Apto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779504"/>
                  </a:ext>
                </a:extLst>
              </a:tr>
              <a:tr h="387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Session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August 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058395"/>
                  </a:ext>
                </a:extLst>
              </a:tr>
              <a:tr h="387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Session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August 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1290046"/>
                  </a:ext>
                </a:extLst>
              </a:tr>
              <a:tr h="387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Session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August 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161650"/>
                  </a:ext>
                </a:extLst>
              </a:tr>
              <a:tr h="387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Session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September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368568"/>
                  </a:ext>
                </a:extLst>
              </a:tr>
              <a:tr h="387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Session 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September 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201995"/>
                  </a:ext>
                </a:extLst>
              </a:tr>
              <a:tr h="387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Session 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September 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September 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7943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269952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96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ERCOT Operator Training Seminar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E4445-2208-4DF6-811B-747C55FAA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739" y="1483719"/>
            <a:ext cx="6458925" cy="4351338"/>
          </a:xfrm>
        </p:spPr>
        <p:txBody>
          <a:bodyPr>
            <a:normAutofit/>
          </a:bodyPr>
          <a:lstStyle/>
          <a:p>
            <a:r>
              <a:rPr lang="en-US" dirty="0"/>
              <a:t>Chair: </a:t>
            </a:r>
            <a:r>
              <a:rPr lang="en-US" b="1" dirty="0"/>
              <a:t>Manuel Sanchez</a:t>
            </a:r>
            <a:r>
              <a:rPr lang="en-US" dirty="0"/>
              <a:t> (Oncor)</a:t>
            </a:r>
          </a:p>
          <a:p>
            <a:r>
              <a:rPr lang="en-US" dirty="0"/>
              <a:t>Vice-Chair:</a:t>
            </a:r>
            <a:r>
              <a:rPr lang="en-US" b="1" dirty="0"/>
              <a:t> Aaron Ballew</a:t>
            </a:r>
            <a:r>
              <a:rPr lang="en-US" dirty="0"/>
              <a:t> (ERCOT)</a:t>
            </a:r>
            <a:endParaRPr lang="en-US" b="1" dirty="0"/>
          </a:p>
          <a:p>
            <a:endParaRPr lang="en-US" sz="1200" dirty="0"/>
          </a:p>
          <a:p>
            <a:r>
              <a:rPr lang="en-US" dirty="0"/>
              <a:t>2026 Operator Training Seminar details</a:t>
            </a:r>
          </a:p>
          <a:p>
            <a:pPr lvl="1"/>
            <a:r>
              <a:rPr lang="en-US" dirty="0"/>
              <a:t>42</a:t>
            </a:r>
            <a:r>
              <a:rPr lang="en-US" baseline="30000" dirty="0"/>
              <a:t>nd</a:t>
            </a:r>
            <a:r>
              <a:rPr lang="en-US" dirty="0"/>
              <a:t> Annual OTS</a:t>
            </a:r>
          </a:p>
          <a:p>
            <a:pPr lvl="1"/>
            <a:r>
              <a:rPr lang="en-US" dirty="0"/>
              <a:t>Cost $300 payable by credit card only</a:t>
            </a:r>
          </a:p>
          <a:p>
            <a:pPr lvl="1"/>
            <a:r>
              <a:rPr lang="en-US" dirty="0"/>
              <a:t>Bookmark site: </a:t>
            </a:r>
            <a:r>
              <a:rPr lang="en-US" dirty="0">
                <a:hlinkClick r:id="rId3"/>
              </a:rPr>
              <a:t>https://cvent.me/VErnv8</a:t>
            </a:r>
            <a:endParaRPr lang="en-US" dirty="0"/>
          </a:p>
          <a:p>
            <a:pPr lvl="1"/>
            <a:r>
              <a:rPr lang="en-US" dirty="0"/>
              <a:t>12 CEHs offered each session</a:t>
            </a:r>
          </a:p>
          <a:p>
            <a:pPr lvl="1"/>
            <a:r>
              <a:rPr lang="en-US" dirty="0"/>
              <a:t>See Topics details in the Market Notice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837F179-4DF2-4636-8CDD-20BDB1A12B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632379"/>
              </p:ext>
            </p:extLst>
          </p:nvPr>
        </p:nvGraphicFramePr>
        <p:xfrm>
          <a:off x="6242538" y="1979478"/>
          <a:ext cx="5855432" cy="3612428"/>
        </p:xfrm>
        <a:graphic>
          <a:graphicData uri="http://schemas.openxmlformats.org/drawingml/2006/table">
            <a:tbl>
              <a:tblPr/>
              <a:tblGrid>
                <a:gridCol w="1014611">
                  <a:extLst>
                    <a:ext uri="{9D8B030D-6E8A-4147-A177-3AD203B41FA5}">
                      <a16:colId xmlns:a16="http://schemas.microsoft.com/office/drawing/2014/main" val="3436218459"/>
                    </a:ext>
                  </a:extLst>
                </a:gridCol>
                <a:gridCol w="1654673">
                  <a:extLst>
                    <a:ext uri="{9D8B030D-6E8A-4147-A177-3AD203B41FA5}">
                      <a16:colId xmlns:a16="http://schemas.microsoft.com/office/drawing/2014/main" val="560334888"/>
                    </a:ext>
                  </a:extLst>
                </a:gridCol>
                <a:gridCol w="1593074">
                  <a:extLst>
                    <a:ext uri="{9D8B030D-6E8A-4147-A177-3AD203B41FA5}">
                      <a16:colId xmlns:a16="http://schemas.microsoft.com/office/drawing/2014/main" val="1215776413"/>
                    </a:ext>
                  </a:extLst>
                </a:gridCol>
                <a:gridCol w="1593074">
                  <a:extLst>
                    <a:ext uri="{9D8B030D-6E8A-4147-A177-3AD203B41FA5}">
                      <a16:colId xmlns:a16="http://schemas.microsoft.com/office/drawing/2014/main" val="4254196216"/>
                    </a:ext>
                  </a:extLst>
                </a:gridCol>
              </a:tblGrid>
              <a:tr h="13310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b="1" dirty="0">
                          <a:effectLst/>
                          <a:latin typeface="Aptos"/>
                        </a:rPr>
                        <a:t>Session</a:t>
                      </a:r>
                      <a:endParaRPr lang="en-US" sz="1800" dirty="0">
                        <a:effectLst/>
                        <a:latin typeface="Apto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b="1" dirty="0">
                          <a:effectLst/>
                          <a:latin typeface="Aptos"/>
                        </a:rPr>
                        <a:t>Wednesday</a:t>
                      </a:r>
                      <a:br>
                        <a:rPr lang="en-US" sz="1800" b="1" dirty="0">
                          <a:effectLst/>
                          <a:latin typeface="Aptos"/>
                        </a:rPr>
                      </a:br>
                      <a:r>
                        <a:rPr lang="en-US" sz="1800" b="1" dirty="0">
                          <a:effectLst/>
                          <a:latin typeface="Aptos"/>
                        </a:rPr>
                        <a:t>8:00 am - 5:30 pm</a:t>
                      </a:r>
                      <a:endParaRPr lang="en-US" sz="1800" dirty="0">
                        <a:effectLst/>
                        <a:latin typeface="Apto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b="1">
                          <a:effectLst/>
                          <a:latin typeface="Aptos"/>
                        </a:rPr>
                        <a:t>Thursday</a:t>
                      </a:r>
                      <a:br>
                        <a:rPr lang="en-US" sz="1800" b="1">
                          <a:effectLst/>
                          <a:latin typeface="Aptos"/>
                        </a:rPr>
                      </a:br>
                      <a:r>
                        <a:rPr lang="en-US" sz="1800" b="1">
                          <a:effectLst/>
                          <a:latin typeface="Aptos"/>
                        </a:rPr>
                        <a:t>8:00 am - 2:30 pm</a:t>
                      </a:r>
                      <a:endParaRPr lang="en-US" sz="1800">
                        <a:effectLst/>
                        <a:latin typeface="Apto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b="1" dirty="0">
                          <a:effectLst/>
                          <a:latin typeface="Aptos"/>
                        </a:rPr>
                        <a:t>Last Day to Cancel or Modify and Receive Refund</a:t>
                      </a:r>
                      <a:endParaRPr lang="en-US" sz="1800" dirty="0">
                        <a:effectLst/>
                        <a:latin typeface="Apto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447687"/>
                  </a:ext>
                </a:extLst>
              </a:tr>
              <a:tr h="3802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Session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94402"/>
                  </a:ext>
                </a:extLst>
              </a:tr>
              <a:tr h="3802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Session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845214"/>
                  </a:ext>
                </a:extLst>
              </a:tr>
              <a:tr h="3802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Session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August 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85962"/>
                  </a:ext>
                </a:extLst>
              </a:tr>
              <a:tr h="3802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Session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September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September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August 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511157"/>
                  </a:ext>
                </a:extLst>
              </a:tr>
              <a:tr h="3802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Session 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September 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September 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September 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905376"/>
                  </a:ext>
                </a:extLst>
              </a:tr>
              <a:tr h="3802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Session 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September 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>
                          <a:effectLst/>
                          <a:latin typeface="Aptos"/>
                        </a:rPr>
                        <a:t>September 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913" marR="0" indent="0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Aptos"/>
                        </a:rPr>
                        <a:t>September 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85984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916438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96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ERCOT Black Start Restoration Training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E4445-2208-4DF6-811B-747C55FAA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739" y="1483719"/>
            <a:ext cx="11471030" cy="4351338"/>
          </a:xfrm>
        </p:spPr>
        <p:txBody>
          <a:bodyPr>
            <a:normAutofit/>
          </a:bodyPr>
          <a:lstStyle/>
          <a:p>
            <a:r>
              <a:rPr lang="en-US" dirty="0"/>
              <a:t>Chair: </a:t>
            </a:r>
            <a:r>
              <a:rPr lang="en-US" b="1" dirty="0"/>
              <a:t>Mark Spinner</a:t>
            </a:r>
            <a:r>
              <a:rPr lang="en-US" dirty="0"/>
              <a:t> (ERCOT)</a:t>
            </a:r>
          </a:p>
          <a:p>
            <a:endParaRPr lang="en-US" sz="1200" dirty="0"/>
          </a:p>
          <a:p>
            <a:r>
              <a:rPr lang="en-US" dirty="0"/>
              <a:t>2027 Black Start Training details</a:t>
            </a:r>
          </a:p>
          <a:p>
            <a:pPr lvl="1"/>
            <a:r>
              <a:rPr lang="en-US" dirty="0"/>
              <a:t>Planned for first meeting on 7/22/2026 at 10:00 am</a:t>
            </a:r>
          </a:p>
          <a:p>
            <a:pPr lvl="1"/>
            <a:r>
              <a:rPr lang="en-US" dirty="0"/>
              <a:t>Discussion meeting included:</a:t>
            </a:r>
          </a:p>
          <a:p>
            <a:pPr lvl="2"/>
            <a:r>
              <a:rPr lang="en-US" dirty="0"/>
              <a:t>Meeting cadence and dates</a:t>
            </a:r>
          </a:p>
          <a:p>
            <a:pPr lvl="2"/>
            <a:r>
              <a:rPr lang="en-US" dirty="0"/>
              <a:t>Training strategies and simulation exercises</a:t>
            </a:r>
          </a:p>
          <a:p>
            <a:pPr lvl="2"/>
            <a:r>
              <a:rPr lang="en-US" dirty="0"/>
              <a:t>Goals and objectives for training session</a:t>
            </a:r>
          </a:p>
          <a:p>
            <a:pPr lvl="2"/>
            <a:r>
              <a:rPr lang="en-US" dirty="0"/>
              <a:t>Training materials, tools and resources needed to achieve goals and objectives</a:t>
            </a:r>
          </a:p>
          <a:p>
            <a:pPr lvl="1"/>
            <a:r>
              <a:rPr lang="en-US" dirty="0"/>
              <a:t>Member participation require approved NDA</a:t>
            </a:r>
          </a:p>
          <a:p>
            <a:pPr lvl="1"/>
            <a:r>
              <a:rPr lang="en-US" dirty="0"/>
              <a:t>For future meeting participation, contact </a:t>
            </a:r>
            <a:r>
              <a:rPr lang="en-US" dirty="0">
                <a:hlinkClick r:id="rId3"/>
              </a:rPr>
              <a:t>systemoperationstraining@ercot.com</a:t>
            </a:r>
            <a:r>
              <a:rPr lang="en-US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9865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96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ERCOT Severe Weather Drill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E4445-2208-4DF6-811B-747C55FAA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3719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Chair: </a:t>
            </a:r>
            <a:r>
              <a:rPr lang="en-US" b="1" dirty="0"/>
              <a:t>Jane </a:t>
            </a:r>
            <a:r>
              <a:rPr lang="en-US" b="1" dirty="0" err="1"/>
              <a:t>Minnich</a:t>
            </a:r>
            <a:r>
              <a:rPr lang="en-US" dirty="0"/>
              <a:t> (EDF Trading)</a:t>
            </a:r>
          </a:p>
          <a:p>
            <a:endParaRPr lang="en-US" sz="1200" dirty="0"/>
          </a:p>
          <a:p>
            <a:r>
              <a:rPr lang="en-US" dirty="0"/>
              <a:t>Drill is targeted for October 15</a:t>
            </a:r>
            <a:r>
              <a:rPr lang="en-US" baseline="30000" dirty="0"/>
              <a:t>th</a:t>
            </a:r>
            <a:r>
              <a:rPr lang="en-US" dirty="0"/>
              <a:t>, 2026</a:t>
            </a:r>
          </a:p>
          <a:p>
            <a:r>
              <a:rPr lang="en-US" dirty="0"/>
              <a:t>Market notice with details will be sent prior to event</a:t>
            </a:r>
          </a:p>
          <a:p>
            <a:r>
              <a:rPr lang="en-US" dirty="0"/>
              <a:t>Jane will create meeting cadence</a:t>
            </a:r>
          </a:p>
          <a:p>
            <a:pPr lvl="1"/>
            <a:r>
              <a:rPr lang="en-US" dirty="0"/>
              <a:t>Planning to discuss strategies and objectives for this drill</a:t>
            </a:r>
          </a:p>
          <a:p>
            <a:pPr lvl="1"/>
            <a:r>
              <a:rPr lang="en-US" dirty="0"/>
              <a:t>ERCOT training team will help assign a representative for this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0603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29A-9C4C-4E63-90F5-6A350394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296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Completed 2026 Summer Load Shed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E4445-2208-4DF6-811B-747C55FAA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92" y="1483719"/>
            <a:ext cx="11303977" cy="4351338"/>
          </a:xfrm>
        </p:spPr>
        <p:txBody>
          <a:bodyPr>
            <a:normAutofit/>
          </a:bodyPr>
          <a:lstStyle/>
          <a:p>
            <a:r>
              <a:rPr lang="en-US" dirty="0"/>
              <a:t>2026 Summer Load Shed Training Exercise successfully complete</a:t>
            </a:r>
          </a:p>
          <a:p>
            <a:pPr lvl="1"/>
            <a:r>
              <a:rPr lang="en-US" sz="2200" dirty="0"/>
              <a:t>Market Notice sent 6/18/2026 - </a:t>
            </a:r>
            <a:r>
              <a:rPr lang="en-US" sz="2200" b="0" i="0" u="none" strike="noStrike" dirty="0">
                <a:solidFill>
                  <a:srgbClr val="0063DB"/>
                </a:solidFill>
                <a:effectLst/>
                <a:hlinkClick r:id="rId3" tooltip="M-A061826-01 2026 Summer Load Shed Training Exercise"/>
              </a:rPr>
              <a:t>M-A061826-01 2026 Summer Load Shed Training Exercise</a:t>
            </a:r>
            <a:endParaRPr lang="en-US" sz="2200" dirty="0"/>
          </a:p>
          <a:p>
            <a:pPr lvl="1"/>
            <a:r>
              <a:rPr lang="en-US" dirty="0"/>
              <a:t>Intended to be in accordance with Public Utility Regulatory Act (PURA) Section 38.077</a:t>
            </a:r>
          </a:p>
          <a:p>
            <a:pPr lvl="1"/>
            <a:r>
              <a:rPr lang="en-US" dirty="0"/>
              <a:t>Table top training exercise completed on7/6/2026 from 9:00 am to 12:00 pm</a:t>
            </a:r>
          </a:p>
          <a:p>
            <a:pPr lvl="1"/>
            <a:r>
              <a:rPr lang="en-US" dirty="0"/>
              <a:t>Participants could join via WebEx link provided on market notice</a:t>
            </a:r>
          </a:p>
          <a:p>
            <a:pPr lvl="1"/>
            <a:r>
              <a:rPr lang="en-US" dirty="0"/>
              <a:t>No CEHs offered for this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3965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1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67157e50-dfd0-4d95-ba22-a558b94dcf95">6ZWJJVXUU5RK-1360520385-12230</_dlc_DocId>
    <_dlc_DocIdUrl xmlns="67157e50-dfd0-4d95-ba22-a558b94dcf95">
      <Url>https://intranet.corp.oncor.com/sites/OTSTraining/_layouts/15/DocIdRedir.aspx?ID=6ZWJJVXUU5RK-1360520385-12230</Url>
      <Description>6ZWJJVXUU5RK-1360520385-12230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E38D1FB4660346A5512766940961DB" ma:contentTypeVersion="5" ma:contentTypeDescription="Create a new document." ma:contentTypeScope="" ma:versionID="d977738cda024ab594efd8a549379676">
  <xsd:schema xmlns:xsd="http://www.w3.org/2001/XMLSchema" xmlns:xs="http://www.w3.org/2001/XMLSchema" xmlns:p="http://schemas.microsoft.com/office/2006/metadata/properties" xmlns:ns2="67157e50-dfd0-4d95-ba22-a558b94dcf95" targetNamespace="http://schemas.microsoft.com/office/2006/metadata/properties" ma:root="true" ma:fieldsID="679b20cd92ec3553cae45d6f38c8e3f0" ns2:_="">
    <xsd:import namespace="67157e50-dfd0-4d95-ba22-a558b94dcf9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157e50-dfd0-4d95-ba22-a558b94dcf95" elementFormDefault="qualified">
    <xsd:import namespace="http://schemas.microsoft.com/office/2006/documentManagement/types"/>
    <xsd:import namespace="http://schemas.microsoft.com/office/infopath/2007/PartnerControls"/>
    <xsd:element name="_dlc_DocId" ma:index="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6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9AD5DB-6A10-4841-8149-B1FC525150E9}">
  <ds:schemaRefs>
    <ds:schemaRef ds:uri="http://www.w3.org/XML/1998/namespace"/>
    <ds:schemaRef ds:uri="http://purl.org/dc/elements/1.1/"/>
    <ds:schemaRef ds:uri="67157e50-dfd0-4d95-ba22-a558b94dcf95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33A8B62-0D15-4183-9AC1-69E724544AB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38CC02-6BD6-4AF4-94CF-FB6148BCF8FF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E828CF71-512A-474F-BD36-DCDEA972C5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157e50-dfd0-4d95-ba22-a558b94dcf9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916</Words>
  <Application>Microsoft Office PowerPoint</Application>
  <PresentationFormat>Widescreen</PresentationFormat>
  <Paragraphs>145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OTWG Updates</vt:lpstr>
      <vt:lpstr>Upcoming Events</vt:lpstr>
      <vt:lpstr>Upcoming Events</vt:lpstr>
      <vt:lpstr>ERCOT Operator Certification Task Force</vt:lpstr>
      <vt:lpstr>ERCOT Operator Training Seminar Task Force</vt:lpstr>
      <vt:lpstr>ERCOT Operator Training Seminar Task Force</vt:lpstr>
      <vt:lpstr>ERCOT Black Start Restoration Training Task Force</vt:lpstr>
      <vt:lpstr>ERCOT Severe Weather Drill Task Force</vt:lpstr>
      <vt:lpstr>Completed 2026 Summer Load Shed Training</vt:lpstr>
      <vt:lpstr>OTWG Open Action Item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OTWG Updates</dc:title>
  <dc:creator>Manuel Sanchez</dc:creator>
  <cp:lastModifiedBy>Sanchez, Manuel</cp:lastModifiedBy>
  <cp:revision>50</cp:revision>
  <dcterms:created xsi:type="dcterms:W3CDTF">2024-01-17T19:14:12Z</dcterms:created>
  <dcterms:modified xsi:type="dcterms:W3CDTF">2026-07-28T16:08:01Z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0x01010041E38D1FB4660346A5512766940961DB</vt:lpwstr>
  </property>
  <property fmtid="{D5CDD505-2E9C-101B-9397-08002B2CF9AE}" pid="3" name="_dlc_DocIdItemGuid">
    <vt:lpwstr>c84f4020-0514-45ca-8825-9fcbf30eb6a2</vt:lpwstr>
  </property>
  <property fmtid="{D5CDD505-2E9C-101B-9397-08002B2CF9AE}" pid="4" name="ArticulateGUID">
    <vt:lpwstr>3012A782-F98F-4A36-9D37-B976628A38C1</vt:lpwstr>
  </property>
  <property fmtid="{D5CDD505-2E9C-101B-9397-08002B2CF9AE}" pid="5" name="ArticulatePath">
    <vt:lpwstr>https://intranet.corp.oncor.com/sites/OTSTraining/Training Team/ERCOT_OTWG_Docs/2025/ROS_Updates/April_OTWG_Updates</vt:lpwstr>
  </property>
</Properties>
</file>