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omments/modernComment_7FFFED49_7EDD3AC.xml" ContentType="application/vnd.ms-powerpoint.comment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6" r:id="rId3"/>
  </p:sldMasterIdLst>
  <p:notesMasterIdLst>
    <p:notesMasterId r:id="rId69"/>
  </p:notesMasterIdLst>
  <p:sldIdLst>
    <p:sldId id="257" r:id="rId4"/>
    <p:sldId id="278" r:id="rId5"/>
    <p:sldId id="279" r:id="rId6"/>
    <p:sldId id="2147478863" r:id="rId7"/>
    <p:sldId id="2147478875" r:id="rId8"/>
    <p:sldId id="283" r:id="rId9"/>
    <p:sldId id="2147478865" r:id="rId10"/>
    <p:sldId id="284" r:id="rId11"/>
    <p:sldId id="2147478839" r:id="rId12"/>
    <p:sldId id="2147478853" r:id="rId13"/>
    <p:sldId id="2147478870" r:id="rId14"/>
    <p:sldId id="2147478872" r:id="rId15"/>
    <p:sldId id="2147478855" r:id="rId16"/>
    <p:sldId id="2147478866" r:id="rId17"/>
    <p:sldId id="280" r:id="rId18"/>
    <p:sldId id="2147478832" r:id="rId19"/>
    <p:sldId id="2147478810" r:id="rId20"/>
    <p:sldId id="2147478795" r:id="rId21"/>
    <p:sldId id="2147478814" r:id="rId22"/>
    <p:sldId id="2147478798" r:id="rId23"/>
    <p:sldId id="281" r:id="rId24"/>
    <p:sldId id="2147478818" r:id="rId25"/>
    <p:sldId id="2147478821" r:id="rId26"/>
    <p:sldId id="2147478801" r:id="rId27"/>
    <p:sldId id="2147478802" r:id="rId28"/>
    <p:sldId id="2147478806" r:id="rId29"/>
    <p:sldId id="2147478831" r:id="rId30"/>
    <p:sldId id="260" r:id="rId31"/>
    <p:sldId id="2147478817" r:id="rId32"/>
    <p:sldId id="2147478829" r:id="rId33"/>
    <p:sldId id="272" r:id="rId34"/>
    <p:sldId id="2147478828" r:id="rId35"/>
    <p:sldId id="2147478868" r:id="rId36"/>
    <p:sldId id="2147478876" r:id="rId37"/>
    <p:sldId id="3140" r:id="rId38"/>
    <p:sldId id="2147478867" r:id="rId39"/>
    <p:sldId id="275" r:id="rId40"/>
    <p:sldId id="274" r:id="rId41"/>
    <p:sldId id="2147478861" r:id="rId42"/>
    <p:sldId id="285" r:id="rId43"/>
    <p:sldId id="2147478851" r:id="rId44"/>
    <p:sldId id="2147478852" r:id="rId45"/>
    <p:sldId id="2147478850" r:id="rId46"/>
    <p:sldId id="2147478848" r:id="rId47"/>
    <p:sldId id="2147478874" r:id="rId48"/>
    <p:sldId id="2147478786" r:id="rId49"/>
    <p:sldId id="2147478789" r:id="rId50"/>
    <p:sldId id="2147478840" r:id="rId51"/>
    <p:sldId id="2147478842" r:id="rId52"/>
    <p:sldId id="2147478844" r:id="rId53"/>
    <p:sldId id="2147478815" r:id="rId54"/>
    <p:sldId id="2147478811" r:id="rId55"/>
    <p:sldId id="2147478812" r:id="rId56"/>
    <p:sldId id="2147478797" r:id="rId57"/>
    <p:sldId id="2147478799" r:id="rId58"/>
    <p:sldId id="2147478800" r:id="rId59"/>
    <p:sldId id="2147478816" r:id="rId60"/>
    <p:sldId id="2147478833" r:id="rId61"/>
    <p:sldId id="2147478803" r:id="rId62"/>
    <p:sldId id="2147478804" r:id="rId63"/>
    <p:sldId id="2147478805" r:id="rId64"/>
    <p:sldId id="2147478807" r:id="rId65"/>
    <p:sldId id="2147478857" r:id="rId66"/>
    <p:sldId id="2672" r:id="rId67"/>
    <p:sldId id="2147478847"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40C91C-0F6B-85D4-8BEE-5D9530D4951C}" name="Fabricant, Sam" initials="" userId="S::Samuel.Fabricant@ercot.com::aca810c6-697c-4ae2-bcbe-9c021c936e9e" providerId="AD"/>
  <p188:author id="{DF07E02A-F1C1-B8A4-0F4F-312AFFA17B4E}" name="Zhang, Lin" initials="ZL" userId="S::lin.zhang@ercot.com::b0a19715-a192-42f4-b356-4815eed53989" providerId="AD"/>
  <p188:author id="{D4C8FD78-2867-60DC-CE77-0693FC5A080D}" name="Fabricant, Sam" initials="FS" userId="S::samuel.fabricant@ercot.com::aca810c6-697c-4ae2-bcbe-9c021c936e9e" providerId="AD"/>
  <p188:author id="{F63F5A8C-B2CD-BD7A-22B7-FE742A8F204A}" name="Cantu, Jorge" initials="" userId="S::Jorge.Cantu@ercot.com::14712651-dd8a-44c6-8389-9a5fb3bd6f87" providerId="AD"/>
  <p188:author id="{C6E98D90-DAA4-CB63-5142-4771FD2B93BC}" name="McDowell, Matthew" initials="" userId="S::Matthew.McDowell@ercot.com::674f7da8-c30c-47fb-bcc4-a66f0885a622" providerId="AD"/>
  <p188:author id="{EE1B339D-5042-07AC-0F73-5A9652F92A3C}" name="Yepo, Fabian" initials="" userId="S::Fabian.Yepo@ercot.com::070a2032-7069-41eb-833c-e7934e2a7a46" providerId="AD"/>
  <p188:author id="{5301D8A3-95F5-BC01-7EEE-0B6A014D1EA0}" name="McDowell, Matthew" initials="MM" userId="S::matthew.mcdowell@ercot.com::674f7da8-c30c-47fb-bcc4-a66f0885a622" providerId="AD"/>
  <p188:author id="{54DF58AE-8E0A-8CE4-29CD-C494BB295531}" name="Yepo, Fabian" initials="YF" userId="S::fabian.yepo@ercot.com::070a2032-7069-41eb-833c-e7934e2a7a46" providerId="AD"/>
  <p188:author id="{3CF8B2DB-4422-FE44-E6A0-E9F6A7BD7D19}" name="Hinojosa, Luis" initials="JH" userId="S::JoseLuis.Hinojosa@ercot.com::0abb1bae-9833-48f0-96c3-80292fd0fd86" providerId="AD"/>
  <p188:author id="{E1B5E5E3-1B9C-976A-48B8-482C54A2465D}" name="Zhang, Lin" initials="" userId="S::Lin.Zhang@ercot.com::b0a19715-a192-42f4-b356-4815eed5398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1027" y="3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microsoft.com/office/2018/10/relationships/authors" Target="author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oleObject" Target="https://ercot-my.sharepoint.com/personal/weifeng_li_ercot_com/Documents/Desktop/Adhoc%20Studies/SCR811/2023Summer%20GTBD/Actual_Solar_Ramp.xlsx"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Dynamic PSRR</a:t>
            </a:r>
            <a:r>
              <a:rPr lang="en-US" baseline="0"/>
              <a:t> Threshold</a:t>
            </a:r>
            <a:endParaRPr lang="en-US"/>
          </a:p>
        </c:rich>
      </c:tx>
      <c:layout>
        <c:manualLayout>
          <c:xMode val="edge"/>
          <c:yMode val="edge"/>
          <c:x val="0.39762534064200278"/>
          <c:y val="1.942417764608536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val>
            <c:numRef>
              <c:f>'Seasonal Option'!$I$72:$I$95</c:f>
              <c:numCache>
                <c:formatCode>General</c:formatCode>
                <c:ptCount val="24"/>
                <c:pt idx="0">
                  <c:v>0</c:v>
                </c:pt>
                <c:pt idx="1">
                  <c:v>0</c:v>
                </c:pt>
                <c:pt idx="2">
                  <c:v>0</c:v>
                </c:pt>
                <c:pt idx="3">
                  <c:v>0</c:v>
                </c:pt>
                <c:pt idx="4">
                  <c:v>0</c:v>
                </c:pt>
                <c:pt idx="5">
                  <c:v>0</c:v>
                </c:pt>
                <c:pt idx="6">
                  <c:v>100</c:v>
                </c:pt>
                <c:pt idx="7">
                  <c:v>100</c:v>
                </c:pt>
                <c:pt idx="8">
                  <c:v>100</c:v>
                </c:pt>
                <c:pt idx="9">
                  <c:v>100</c:v>
                </c:pt>
                <c:pt idx="10">
                  <c:v>40</c:v>
                </c:pt>
                <c:pt idx="11">
                  <c:v>40</c:v>
                </c:pt>
                <c:pt idx="12">
                  <c:v>40</c:v>
                </c:pt>
                <c:pt idx="13">
                  <c:v>40</c:v>
                </c:pt>
                <c:pt idx="14">
                  <c:v>40</c:v>
                </c:pt>
                <c:pt idx="15">
                  <c:v>40</c:v>
                </c:pt>
                <c:pt idx="16">
                  <c:v>40</c:v>
                </c:pt>
                <c:pt idx="17">
                  <c:v>40</c:v>
                </c:pt>
                <c:pt idx="18">
                  <c:v>100</c:v>
                </c:pt>
                <c:pt idx="19">
                  <c:v>100</c:v>
                </c:pt>
                <c:pt idx="20">
                  <c:v>100</c:v>
                </c:pt>
                <c:pt idx="21">
                  <c:v>0</c:v>
                </c:pt>
                <c:pt idx="22">
                  <c:v>0</c:v>
                </c:pt>
                <c:pt idx="23">
                  <c:v>0</c:v>
                </c:pt>
              </c:numCache>
            </c:numRef>
          </c:val>
          <c:smooth val="0"/>
          <c:extLst>
            <c:ext xmlns:c16="http://schemas.microsoft.com/office/drawing/2014/chart" uri="{C3380CC4-5D6E-409C-BE32-E72D297353CC}">
              <c16:uniqueId val="{00000000-AC8F-42A2-83C5-D31E693D1243}"/>
            </c:ext>
          </c:extLst>
        </c:ser>
        <c:dLbls>
          <c:showLegendKey val="0"/>
          <c:showVal val="0"/>
          <c:showCatName val="0"/>
          <c:showSerName val="0"/>
          <c:showPercent val="0"/>
          <c:showBubbleSize val="0"/>
        </c:dLbls>
        <c:smooth val="0"/>
        <c:axId val="2146576943"/>
        <c:axId val="2146585679"/>
      </c:lineChart>
      <c:catAx>
        <c:axId val="2146576943"/>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HE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85679"/>
        <c:crosses val="autoZero"/>
        <c:auto val="1"/>
        <c:lblAlgn val="ctr"/>
        <c:lblOffset val="100"/>
        <c:noMultiLvlLbl val="0"/>
      </c:catAx>
      <c:valAx>
        <c:axId val="21465856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MW/min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7694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[Chart in Microsoft PowerPoint]REG+RRS!PivotTable11</c:name>
    <c:fmtId val="-1"/>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1">
                <a:solidFill>
                  <a:srgbClr val="00AEC7"/>
                </a:solidFill>
                <a:latin typeface="+mn-lt"/>
              </a:rPr>
              <a:t>Monthly</a:t>
            </a:r>
            <a:r>
              <a:rPr lang="en-US" sz="1800" b="1" baseline="0">
                <a:solidFill>
                  <a:srgbClr val="00AEC7"/>
                </a:solidFill>
                <a:latin typeface="+mn-lt"/>
              </a:rPr>
              <a:t> Average Reg + RRS</a:t>
            </a:r>
            <a:endParaRPr lang="en-US" sz="1800" b="1">
              <a:solidFill>
                <a:srgbClr val="00AEC7"/>
              </a:solidFill>
              <a:latin typeface="+mn-l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'REG+RRS'!$N$10</c:f>
              <c:strCache>
                <c:ptCount val="1"/>
                <c:pt idx="0">
                  <c:v>2026 Final</c:v>
                </c:pt>
              </c:strCache>
            </c:strRef>
          </c:tx>
          <c:spPr>
            <a:solidFill>
              <a:schemeClr val="accent1"/>
            </a:solidFill>
            <a:ln>
              <a:noFill/>
            </a:ln>
            <a:effectLst/>
          </c:spPr>
          <c:invertIfNegative val="0"/>
          <c:cat>
            <c:strRef>
              <c:f>'REG+RRS'!$M$11:$M$23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'REG+RRS'!$N$11:$N$23</c:f>
              <c:numCache>
                <c:formatCode>General</c:formatCode>
                <c:ptCount val="12"/>
                <c:pt idx="0">
                  <c:v>3119</c:v>
                </c:pt>
                <c:pt idx="1">
                  <c:v>3495.5416666666665</c:v>
                </c:pt>
                <c:pt idx="2">
                  <c:v>3633.4583333333335</c:v>
                </c:pt>
                <c:pt idx="3">
                  <c:v>3576.8333333333335</c:v>
                </c:pt>
                <c:pt idx="4">
                  <c:v>3193.6666666666665</c:v>
                </c:pt>
                <c:pt idx="5">
                  <c:v>3082.625</c:v>
                </c:pt>
                <c:pt idx="6">
                  <c:v>2946.125</c:v>
                </c:pt>
                <c:pt idx="7">
                  <c:v>2775.75</c:v>
                </c:pt>
                <c:pt idx="8">
                  <c:v>2897.875</c:v>
                </c:pt>
                <c:pt idx="9">
                  <c:v>3220.375</c:v>
                </c:pt>
                <c:pt idx="10">
                  <c:v>3489.3333333333335</c:v>
                </c:pt>
                <c:pt idx="11">
                  <c:v>3309.5</c:v>
                </c:pt>
              </c:numCache>
            </c:numRef>
          </c:val>
          <c:extLst>
            <c:ext xmlns:c16="http://schemas.microsoft.com/office/drawing/2014/chart" uri="{C3380CC4-5D6E-409C-BE32-E72D297353CC}">
              <c16:uniqueId val="{00000000-FFDC-49D7-A7EB-716021137AC2}"/>
            </c:ext>
          </c:extLst>
        </c:ser>
        <c:ser>
          <c:idx val="1"/>
          <c:order val="1"/>
          <c:tx>
            <c:strRef>
              <c:f>'REG+RRS'!$O$10</c:f>
              <c:strCache>
                <c:ptCount val="1"/>
                <c:pt idx="0">
                  <c:v>2027 (Proposed)</c:v>
                </c:pt>
              </c:strCache>
            </c:strRef>
          </c:tx>
          <c:spPr>
            <a:solidFill>
              <a:schemeClr val="accent2"/>
            </a:solidFill>
            <a:ln>
              <a:noFill/>
            </a:ln>
            <a:effectLst/>
          </c:spPr>
          <c:invertIfNegative val="0"/>
          <c:cat>
            <c:strRef>
              <c:f>'REG+RRS'!$M$11:$M$23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'REG+RRS'!$O$11:$O$23</c:f>
              <c:numCache>
                <c:formatCode>General</c:formatCode>
                <c:ptCount val="12"/>
                <c:pt idx="0">
                  <c:v>3224.6927354106101</c:v>
                </c:pt>
                <c:pt idx="1">
                  <c:v>3449.4092976448251</c:v>
                </c:pt>
                <c:pt idx="2">
                  <c:v>3669.1153021417972</c:v>
                </c:pt>
                <c:pt idx="3">
                  <c:v>3598.5366930158671</c:v>
                </c:pt>
                <c:pt idx="4">
                  <c:v>3256.8033764452798</c:v>
                </c:pt>
                <c:pt idx="5">
                  <c:v>3080.0510216618572</c:v>
                </c:pt>
              </c:numCache>
            </c:numRef>
          </c:val>
          <c:extLst>
            <c:ext xmlns:c16="http://schemas.microsoft.com/office/drawing/2014/chart" uri="{C3380CC4-5D6E-409C-BE32-E72D297353CC}">
              <c16:uniqueId val="{00000001-FFDC-49D7-A7EB-716021137AC2}"/>
            </c:ext>
          </c:extLst>
        </c:ser>
        <c:dLbls>
          <c:showLegendKey val="0"/>
          <c:showVal val="0"/>
          <c:showCatName val="0"/>
          <c:showSerName val="0"/>
          <c:showPercent val="0"/>
          <c:showBubbleSize val="0"/>
        </c:dLbls>
        <c:gapWidth val="200"/>
        <c:axId val="1383668271"/>
        <c:axId val="1383668751"/>
      </c:barChart>
      <c:catAx>
        <c:axId val="13836682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3668751"/>
        <c:crosses val="autoZero"/>
        <c:auto val="1"/>
        <c:lblAlgn val="ctr"/>
        <c:lblOffset val="100"/>
        <c:noMultiLvlLbl val="0"/>
      </c:catAx>
      <c:valAx>
        <c:axId val="13836687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366827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a:t>Average Inertia per Hour</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strRef>
              <c:f>'2018 - 2026 WHOLE YEAR'!$DB$2</c:f>
              <c:strCache>
                <c:ptCount val="1"/>
                <c:pt idx="0">
                  <c:v>2021</c:v>
                </c:pt>
              </c:strCache>
              <c:extLst xmlns:c15="http://schemas.microsoft.com/office/drawing/2012/chart"/>
            </c:strRef>
          </c:tx>
          <c:spPr>
            <a:ln w="28575" cap="rnd">
              <a:solidFill>
                <a:srgbClr val="FFC000"/>
              </a:solidFill>
              <a:round/>
            </a:ln>
            <a:effectLst/>
          </c:spPr>
          <c:marker>
            <c:symbol val="none"/>
          </c:marker>
          <c:val>
            <c:numRef>
              <c:f>'2018 - 2026 WHOLE YEAR'!$DB$3:$DB$26</c:f>
              <c:numCache>
                <c:formatCode>General</c:formatCode>
                <c:ptCount val="24"/>
                <c:pt idx="0">
                  <c:v>231.01674952335176</c:v>
                </c:pt>
                <c:pt idx="1">
                  <c:v>220.11281127863018</c:v>
                </c:pt>
                <c:pt idx="2">
                  <c:v>213.16232105219774</c:v>
                </c:pt>
                <c:pt idx="3">
                  <c:v>211.65642533178078</c:v>
                </c:pt>
                <c:pt idx="4">
                  <c:v>212.97051908219191</c:v>
                </c:pt>
                <c:pt idx="5">
                  <c:v>218.08102492054812</c:v>
                </c:pt>
                <c:pt idx="6">
                  <c:v>227.15760703205473</c:v>
                </c:pt>
                <c:pt idx="7">
                  <c:v>230.22753783342463</c:v>
                </c:pt>
                <c:pt idx="8">
                  <c:v>233.843631089589</c:v>
                </c:pt>
                <c:pt idx="9">
                  <c:v>238.62241234356162</c:v>
                </c:pt>
                <c:pt idx="10">
                  <c:v>244.57387557123275</c:v>
                </c:pt>
                <c:pt idx="11">
                  <c:v>251.63002210246583</c:v>
                </c:pt>
                <c:pt idx="12">
                  <c:v>257.18657271835599</c:v>
                </c:pt>
                <c:pt idx="13">
                  <c:v>261.13053044109586</c:v>
                </c:pt>
                <c:pt idx="14">
                  <c:v>263.79659625123281</c:v>
                </c:pt>
                <c:pt idx="15">
                  <c:v>265.73247424630154</c:v>
                </c:pt>
                <c:pt idx="16">
                  <c:v>267.5026580936987</c:v>
                </c:pt>
                <c:pt idx="17">
                  <c:v>268.54978110630134</c:v>
                </c:pt>
                <c:pt idx="18">
                  <c:v>269.11264381616434</c:v>
                </c:pt>
                <c:pt idx="19">
                  <c:v>268.85391894794515</c:v>
                </c:pt>
                <c:pt idx="20">
                  <c:v>267.29823431178079</c:v>
                </c:pt>
                <c:pt idx="21">
                  <c:v>264.20996356794529</c:v>
                </c:pt>
                <c:pt idx="22">
                  <c:v>258.41432671616451</c:v>
                </c:pt>
                <c:pt idx="23">
                  <c:v>247.7113905257531</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B77D-4A4C-822A-3EE88093DE2B}"/>
            </c:ext>
          </c:extLst>
        </c:ser>
        <c:ser>
          <c:idx val="4"/>
          <c:order val="4"/>
          <c:tx>
            <c:strRef>
              <c:f>'2018 - 2026 WHOLE YEAR'!$DC$2</c:f>
              <c:strCache>
                <c:ptCount val="1"/>
                <c:pt idx="0">
                  <c:v>2022</c:v>
                </c:pt>
              </c:strCache>
            </c:strRef>
          </c:tx>
          <c:spPr>
            <a:ln w="28575" cap="rnd">
              <a:solidFill>
                <a:srgbClr val="7030A0"/>
              </a:solidFill>
              <a:round/>
            </a:ln>
            <a:effectLst/>
          </c:spPr>
          <c:marker>
            <c:symbol val="none"/>
          </c:marker>
          <c:val>
            <c:numRef>
              <c:f>'2018 - 2026 WHOLE YEAR'!$DC$3:$DC$26</c:f>
              <c:numCache>
                <c:formatCode>General</c:formatCode>
                <c:ptCount val="24"/>
                <c:pt idx="0">
                  <c:v>242.21038787397256</c:v>
                </c:pt>
                <c:pt idx="1">
                  <c:v>230.14946921393428</c:v>
                </c:pt>
                <c:pt idx="2">
                  <c:v>225.65859159368114</c:v>
                </c:pt>
                <c:pt idx="3">
                  <c:v>224.68070633643853</c:v>
                </c:pt>
                <c:pt idx="4">
                  <c:v>225.71493701534237</c:v>
                </c:pt>
                <c:pt idx="5">
                  <c:v>228.97602308602742</c:v>
                </c:pt>
                <c:pt idx="6">
                  <c:v>235.04577925068494</c:v>
                </c:pt>
                <c:pt idx="7">
                  <c:v>238.52650215178062</c:v>
                </c:pt>
                <c:pt idx="8">
                  <c:v>240.97755400712342</c:v>
                </c:pt>
                <c:pt idx="9">
                  <c:v>244.44696238794535</c:v>
                </c:pt>
                <c:pt idx="10">
                  <c:v>249.26774810904095</c:v>
                </c:pt>
                <c:pt idx="11">
                  <c:v>255.23332439862989</c:v>
                </c:pt>
                <c:pt idx="12">
                  <c:v>261.04405717260278</c:v>
                </c:pt>
                <c:pt idx="13">
                  <c:v>265.74811450630165</c:v>
                </c:pt>
                <c:pt idx="14">
                  <c:v>269.50647457123301</c:v>
                </c:pt>
                <c:pt idx="15">
                  <c:v>272.7489370493152</c:v>
                </c:pt>
                <c:pt idx="16">
                  <c:v>275.57180318438361</c:v>
                </c:pt>
                <c:pt idx="17">
                  <c:v>277.84490189589036</c:v>
                </c:pt>
                <c:pt idx="18">
                  <c:v>279.45129535397268</c:v>
                </c:pt>
                <c:pt idx="19">
                  <c:v>279.85062714684921</c:v>
                </c:pt>
                <c:pt idx="20">
                  <c:v>278.69951687561638</c:v>
                </c:pt>
                <c:pt idx="21">
                  <c:v>275.84095393643815</c:v>
                </c:pt>
                <c:pt idx="22">
                  <c:v>269.02152655863028</c:v>
                </c:pt>
                <c:pt idx="23">
                  <c:v>256.04387393369853</c:v>
                </c:pt>
              </c:numCache>
            </c:numRef>
          </c:val>
          <c:smooth val="0"/>
          <c:extLst>
            <c:ext xmlns:c16="http://schemas.microsoft.com/office/drawing/2014/chart" uri="{C3380CC4-5D6E-409C-BE32-E72D297353CC}">
              <c16:uniqueId val="{00000001-B77D-4A4C-822A-3EE88093DE2B}"/>
            </c:ext>
          </c:extLst>
        </c:ser>
        <c:ser>
          <c:idx val="5"/>
          <c:order val="5"/>
          <c:tx>
            <c:strRef>
              <c:f>'2018 - 2026 WHOLE YEAR'!$DD$2</c:f>
              <c:strCache>
                <c:ptCount val="1"/>
                <c:pt idx="0">
                  <c:v>2023</c:v>
                </c:pt>
              </c:strCache>
            </c:strRef>
          </c:tx>
          <c:spPr>
            <a:ln w="28575" cap="rnd">
              <a:solidFill>
                <a:schemeClr val="tx1">
                  <a:lumMod val="65000"/>
                  <a:lumOff val="35000"/>
                </a:schemeClr>
              </a:solidFill>
              <a:round/>
            </a:ln>
            <a:effectLst/>
          </c:spPr>
          <c:marker>
            <c:symbol val="none"/>
          </c:marker>
          <c:val>
            <c:numRef>
              <c:f>'2018 - 2026 WHOLE YEAR'!$DD$3:$DD$26</c:f>
              <c:numCache>
                <c:formatCode>General</c:formatCode>
                <c:ptCount val="24"/>
                <c:pt idx="0">
                  <c:v>252.87345160109601</c:v>
                </c:pt>
                <c:pt idx="1">
                  <c:v>244.80528278387973</c:v>
                </c:pt>
                <c:pt idx="2">
                  <c:v>242.50188625769198</c:v>
                </c:pt>
                <c:pt idx="3">
                  <c:v>242.04438525178074</c:v>
                </c:pt>
                <c:pt idx="4">
                  <c:v>243.2220593715067</c:v>
                </c:pt>
                <c:pt idx="5">
                  <c:v>246.06711944219148</c:v>
                </c:pt>
                <c:pt idx="6">
                  <c:v>249.75461900602738</c:v>
                </c:pt>
                <c:pt idx="7">
                  <c:v>251.8699810389042</c:v>
                </c:pt>
                <c:pt idx="8">
                  <c:v>253.14222710082186</c:v>
                </c:pt>
                <c:pt idx="9">
                  <c:v>253.81949877095894</c:v>
                </c:pt>
                <c:pt idx="10">
                  <c:v>254.67268464794492</c:v>
                </c:pt>
                <c:pt idx="11">
                  <c:v>257.45084676082217</c:v>
                </c:pt>
                <c:pt idx="12">
                  <c:v>261.22720490219189</c:v>
                </c:pt>
                <c:pt idx="13">
                  <c:v>264.99610017945218</c:v>
                </c:pt>
                <c:pt idx="14">
                  <c:v>268.53799897780817</c:v>
                </c:pt>
                <c:pt idx="15">
                  <c:v>272.2740925265752</c:v>
                </c:pt>
                <c:pt idx="16">
                  <c:v>275.93603799013704</c:v>
                </c:pt>
                <c:pt idx="17">
                  <c:v>278.64222363013698</c:v>
                </c:pt>
                <c:pt idx="18">
                  <c:v>280.43219893671244</c:v>
                </c:pt>
                <c:pt idx="19">
                  <c:v>281.59865069671235</c:v>
                </c:pt>
                <c:pt idx="20">
                  <c:v>281.8576944953424</c:v>
                </c:pt>
                <c:pt idx="21">
                  <c:v>280.11381010904103</c:v>
                </c:pt>
                <c:pt idx="22">
                  <c:v>274.40629894136987</c:v>
                </c:pt>
                <c:pt idx="23">
                  <c:v>263.6999519145204</c:v>
                </c:pt>
              </c:numCache>
            </c:numRef>
          </c:val>
          <c:smooth val="0"/>
          <c:extLst>
            <c:ext xmlns:c16="http://schemas.microsoft.com/office/drawing/2014/chart" uri="{C3380CC4-5D6E-409C-BE32-E72D297353CC}">
              <c16:uniqueId val="{00000002-B77D-4A4C-822A-3EE88093DE2B}"/>
            </c:ext>
          </c:extLst>
        </c:ser>
        <c:ser>
          <c:idx val="6"/>
          <c:order val="6"/>
          <c:tx>
            <c:strRef>
              <c:f>'2018 - 2026 WHOLE YEAR'!$DE$2</c:f>
              <c:strCache>
                <c:ptCount val="1"/>
                <c:pt idx="0">
                  <c:v>2024</c:v>
                </c:pt>
              </c:strCache>
            </c:strRef>
          </c:tx>
          <c:spPr>
            <a:ln w="28575" cap="rnd">
              <a:solidFill>
                <a:srgbClr val="00B0F0"/>
              </a:solidFill>
              <a:round/>
            </a:ln>
            <a:effectLst/>
          </c:spPr>
          <c:marker>
            <c:symbol val="none"/>
          </c:marker>
          <c:val>
            <c:numRef>
              <c:f>'2018 - 2026 WHOLE YEAR'!$DE$3:$DE$26</c:f>
              <c:numCache>
                <c:formatCode>General</c:formatCode>
                <c:ptCount val="24"/>
                <c:pt idx="0">
                  <c:v>258.09813593196708</c:v>
                </c:pt>
                <c:pt idx="1">
                  <c:v>250.74320600871945</c:v>
                </c:pt>
                <c:pt idx="2">
                  <c:v>247.77758613397265</c:v>
                </c:pt>
                <c:pt idx="3">
                  <c:v>247.48279293715848</c:v>
                </c:pt>
                <c:pt idx="4">
                  <c:v>248.04549720901633</c:v>
                </c:pt>
                <c:pt idx="5">
                  <c:v>249.56541790382499</c:v>
                </c:pt>
                <c:pt idx="6">
                  <c:v>251.03655166284133</c:v>
                </c:pt>
                <c:pt idx="7">
                  <c:v>252.0672992308744</c:v>
                </c:pt>
                <c:pt idx="8">
                  <c:v>252.75075260464482</c:v>
                </c:pt>
                <c:pt idx="9">
                  <c:v>251.96304479617496</c:v>
                </c:pt>
                <c:pt idx="10">
                  <c:v>250.27217305819653</c:v>
                </c:pt>
                <c:pt idx="11">
                  <c:v>250.53205621229509</c:v>
                </c:pt>
                <c:pt idx="12">
                  <c:v>252.00388044535504</c:v>
                </c:pt>
                <c:pt idx="13">
                  <c:v>254.16768207103823</c:v>
                </c:pt>
                <c:pt idx="14">
                  <c:v>257.3305504387979</c:v>
                </c:pt>
                <c:pt idx="15">
                  <c:v>261.4172194956285</c:v>
                </c:pt>
                <c:pt idx="16">
                  <c:v>266.79655788661188</c:v>
                </c:pt>
                <c:pt idx="17">
                  <c:v>271.03176074781408</c:v>
                </c:pt>
                <c:pt idx="18">
                  <c:v>274.00310651994533</c:v>
                </c:pt>
                <c:pt idx="19">
                  <c:v>276.14663729890702</c:v>
                </c:pt>
                <c:pt idx="20">
                  <c:v>277.27410499918045</c:v>
                </c:pt>
                <c:pt idx="21">
                  <c:v>276.64322800819679</c:v>
                </c:pt>
                <c:pt idx="22">
                  <c:v>273.33446327021846</c:v>
                </c:pt>
                <c:pt idx="23">
                  <c:v>266.05684433825144</c:v>
                </c:pt>
              </c:numCache>
            </c:numRef>
          </c:val>
          <c:smooth val="0"/>
          <c:extLst>
            <c:ext xmlns:c16="http://schemas.microsoft.com/office/drawing/2014/chart" uri="{C3380CC4-5D6E-409C-BE32-E72D297353CC}">
              <c16:uniqueId val="{00000003-B77D-4A4C-822A-3EE88093DE2B}"/>
            </c:ext>
          </c:extLst>
        </c:ser>
        <c:ser>
          <c:idx val="7"/>
          <c:order val="7"/>
          <c:tx>
            <c:strRef>
              <c:f>'2018 - 2026 WHOLE YEAR'!$DF$2</c:f>
              <c:strCache>
                <c:ptCount val="1"/>
                <c:pt idx="0">
                  <c:v>2025</c:v>
                </c:pt>
              </c:strCache>
              <c:extLst xmlns:c15="http://schemas.microsoft.com/office/drawing/2012/chart"/>
            </c:strRef>
          </c:tx>
          <c:spPr>
            <a:ln w="28575" cap="rnd">
              <a:solidFill>
                <a:srgbClr val="FF0000"/>
              </a:solidFill>
              <a:round/>
            </a:ln>
            <a:effectLst/>
          </c:spPr>
          <c:marker>
            <c:symbol val="none"/>
          </c:marker>
          <c:val>
            <c:numRef>
              <c:f>'2018 - 2026 WHOLE YEAR'!$DF$3:$DF$26</c:f>
              <c:numCache>
                <c:formatCode>General</c:formatCode>
                <c:ptCount val="24"/>
                <c:pt idx="0">
                  <c:v>265.36268149394351</c:v>
                </c:pt>
                <c:pt idx="1">
                  <c:v>257.17263920514853</c:v>
                </c:pt>
                <c:pt idx="2">
                  <c:v>253.07189980845436</c:v>
                </c:pt>
                <c:pt idx="3">
                  <c:v>251.83969708661795</c:v>
                </c:pt>
                <c:pt idx="4">
                  <c:v>251.86778471589594</c:v>
                </c:pt>
                <c:pt idx="5">
                  <c:v>252.28270558157524</c:v>
                </c:pt>
                <c:pt idx="6">
                  <c:v>252.90212163079789</c:v>
                </c:pt>
                <c:pt idx="7">
                  <c:v>253.4262144975657</c:v>
                </c:pt>
                <c:pt idx="8">
                  <c:v>253.36303148570877</c:v>
                </c:pt>
                <c:pt idx="9">
                  <c:v>249.95221519111766</c:v>
                </c:pt>
                <c:pt idx="10">
                  <c:v>244.35229606698917</c:v>
                </c:pt>
                <c:pt idx="11">
                  <c:v>242.10804240943688</c:v>
                </c:pt>
                <c:pt idx="12">
                  <c:v>242.98836684209826</c:v>
                </c:pt>
                <c:pt idx="13">
                  <c:v>245.47845769628231</c:v>
                </c:pt>
                <c:pt idx="14">
                  <c:v>249.0457430429621</c:v>
                </c:pt>
                <c:pt idx="15">
                  <c:v>253.52880809227656</c:v>
                </c:pt>
                <c:pt idx="16">
                  <c:v>260.49783222297827</c:v>
                </c:pt>
                <c:pt idx="17">
                  <c:v>267.53242928995746</c:v>
                </c:pt>
                <c:pt idx="18">
                  <c:v>272.9577258440172</c:v>
                </c:pt>
                <c:pt idx="19">
                  <c:v>276.267767687679</c:v>
                </c:pt>
                <c:pt idx="20">
                  <c:v>278.34784640855952</c:v>
                </c:pt>
                <c:pt idx="21">
                  <c:v>278.36285233278346</c:v>
                </c:pt>
                <c:pt idx="22">
                  <c:v>276.27222521302127</c:v>
                </c:pt>
                <c:pt idx="23">
                  <c:v>271.64894521539856</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4-B77D-4A4C-822A-3EE88093DE2B}"/>
            </c:ext>
          </c:extLst>
        </c:ser>
        <c:ser>
          <c:idx val="8"/>
          <c:order val="8"/>
          <c:tx>
            <c:strRef>
              <c:f>'2018 - 2026 WHOLE YEAR'!$DG$2</c:f>
              <c:strCache>
                <c:ptCount val="1"/>
                <c:pt idx="0">
                  <c:v>2026^</c:v>
                </c:pt>
              </c:strCache>
            </c:strRef>
          </c:tx>
          <c:spPr>
            <a:ln w="28575" cap="rnd">
              <a:solidFill>
                <a:srgbClr val="00B050"/>
              </a:solidFill>
              <a:round/>
            </a:ln>
            <a:effectLst/>
          </c:spPr>
          <c:marker>
            <c:symbol val="none"/>
          </c:marker>
          <c:val>
            <c:numRef>
              <c:f>'2018 - 2026 WHOLE YEAR'!$DG$3:$DG$26</c:f>
              <c:numCache>
                <c:formatCode>General</c:formatCode>
                <c:ptCount val="24"/>
                <c:pt idx="0">
                  <c:v>249.80758658651686</c:v>
                </c:pt>
                <c:pt idx="1">
                  <c:v>242.96994437100298</c:v>
                </c:pt>
                <c:pt idx="2">
                  <c:v>238.79866760376501</c:v>
                </c:pt>
                <c:pt idx="3">
                  <c:v>237.3165465617133</c:v>
                </c:pt>
                <c:pt idx="4">
                  <c:v>236.66107365919254</c:v>
                </c:pt>
                <c:pt idx="5">
                  <c:v>236.42236694430355</c:v>
                </c:pt>
                <c:pt idx="6">
                  <c:v>236.4889752388799</c:v>
                </c:pt>
                <c:pt idx="7">
                  <c:v>236.57631864856916</c:v>
                </c:pt>
                <c:pt idx="8">
                  <c:v>235.60599046443386</c:v>
                </c:pt>
                <c:pt idx="9">
                  <c:v>229.7704319957879</c:v>
                </c:pt>
                <c:pt idx="10">
                  <c:v>221.16542687182613</c:v>
                </c:pt>
                <c:pt idx="11">
                  <c:v>218.12519668730889</c:v>
                </c:pt>
                <c:pt idx="12">
                  <c:v>218.65375108524276</c:v>
                </c:pt>
                <c:pt idx="13">
                  <c:v>220.20052167202763</c:v>
                </c:pt>
                <c:pt idx="14">
                  <c:v>222.72993813164382</c:v>
                </c:pt>
                <c:pt idx="15">
                  <c:v>226.34422544187828</c:v>
                </c:pt>
                <c:pt idx="16">
                  <c:v>233.19948381829303</c:v>
                </c:pt>
                <c:pt idx="17">
                  <c:v>242.66968025335746</c:v>
                </c:pt>
                <c:pt idx="18">
                  <c:v>249.45087579905521</c:v>
                </c:pt>
                <c:pt idx="19">
                  <c:v>252.90331683993034</c:v>
                </c:pt>
                <c:pt idx="20">
                  <c:v>255.07808742999288</c:v>
                </c:pt>
                <c:pt idx="21">
                  <c:v>255.66813925082783</c:v>
                </c:pt>
                <c:pt idx="22">
                  <c:v>255.4966373168192</c:v>
                </c:pt>
                <c:pt idx="23">
                  <c:v>253.58930642299634</c:v>
                </c:pt>
              </c:numCache>
            </c:numRef>
          </c:val>
          <c:smooth val="0"/>
          <c:extLst>
            <c:ext xmlns:c16="http://schemas.microsoft.com/office/drawing/2014/chart" uri="{C3380CC4-5D6E-409C-BE32-E72D297353CC}">
              <c16:uniqueId val="{00000005-B77D-4A4C-822A-3EE88093DE2B}"/>
            </c:ext>
          </c:extLst>
        </c:ser>
        <c:dLbls>
          <c:showLegendKey val="0"/>
          <c:showVal val="0"/>
          <c:showCatName val="0"/>
          <c:showSerName val="0"/>
          <c:showPercent val="0"/>
          <c:showBubbleSize val="0"/>
        </c:dLbls>
        <c:smooth val="0"/>
        <c:axId val="1300248927"/>
        <c:axId val="1300250847"/>
        <c:extLst>
          <c:ext xmlns:c15="http://schemas.microsoft.com/office/drawing/2012/chart" uri="{02D57815-91ED-43cb-92C2-25804820EDAC}">
            <c15:filteredLineSeries>
              <c15:ser>
                <c:idx val="0"/>
                <c:order val="0"/>
                <c:tx>
                  <c:strRef>
                    <c:extLst>
                      <c:ext uri="{02D57815-91ED-43cb-92C2-25804820EDAC}">
                        <c15:formulaRef>
                          <c15:sqref>'2018 - 2026 WHOLE YEAR'!$CY$2</c15:sqref>
                        </c15:formulaRef>
                      </c:ext>
                    </c:extLst>
                    <c:strCache>
                      <c:ptCount val="1"/>
                      <c:pt idx="0">
                        <c:v>2018</c:v>
                      </c:pt>
                    </c:strCache>
                  </c:strRef>
                </c:tx>
                <c:spPr>
                  <a:ln w="28575" cap="rnd">
                    <a:solidFill>
                      <a:schemeClr val="accent1"/>
                    </a:solidFill>
                    <a:round/>
                  </a:ln>
                  <a:effectLst/>
                </c:spPr>
                <c:marker>
                  <c:symbol val="none"/>
                </c:marker>
                <c:val>
                  <c:numRef>
                    <c:extLst>
                      <c:ext uri="{02D57815-91ED-43cb-92C2-25804820EDAC}">
                        <c15:formulaRef>
                          <c15:sqref>'2018 - 2026 WHOLE YEAR'!$CY$3:$CY$26</c15:sqref>
                        </c15:formulaRef>
                      </c:ext>
                    </c:extLst>
                    <c:numCache>
                      <c:formatCode>General</c:formatCode>
                      <c:ptCount val="24"/>
                      <c:pt idx="0">
                        <c:v>231.27782248986261</c:v>
                      </c:pt>
                      <c:pt idx="1">
                        <c:v>224.76816309508177</c:v>
                      </c:pt>
                      <c:pt idx="2">
                        <c:v>224.6911895755494</c:v>
                      </c:pt>
                      <c:pt idx="3">
                        <c:v>225.18812814219154</c:v>
                      </c:pt>
                      <c:pt idx="4">
                        <c:v>227.36645087479414</c:v>
                      </c:pt>
                      <c:pt idx="5">
                        <c:v>233.59313435205439</c:v>
                      </c:pt>
                      <c:pt idx="6">
                        <c:v>239.88079252575281</c:v>
                      </c:pt>
                      <c:pt idx="7">
                        <c:v>243.67725412739682</c:v>
                      </c:pt>
                      <c:pt idx="8">
                        <c:v>249.46446354493111</c:v>
                      </c:pt>
                      <c:pt idx="9">
                        <c:v>256.74908096821861</c:v>
                      </c:pt>
                      <c:pt idx="10">
                        <c:v>261.92533015479376</c:v>
                      </c:pt>
                      <c:pt idx="11">
                        <c:v>266.03401423041021</c:v>
                      </c:pt>
                      <c:pt idx="12">
                        <c:v>269.07271320410882</c:v>
                      </c:pt>
                      <c:pt idx="13">
                        <c:v>271.59840340054717</c:v>
                      </c:pt>
                      <c:pt idx="14">
                        <c:v>273.39488901643773</c:v>
                      </c:pt>
                      <c:pt idx="15">
                        <c:v>274.67628216821839</c:v>
                      </c:pt>
                      <c:pt idx="16">
                        <c:v>275.82545434164325</c:v>
                      </c:pt>
                      <c:pt idx="17">
                        <c:v>276.17983529315018</c:v>
                      </c:pt>
                      <c:pt idx="18">
                        <c:v>275.62297570273915</c:v>
                      </c:pt>
                      <c:pt idx="19">
                        <c:v>273.12678298301279</c:v>
                      </c:pt>
                      <c:pt idx="20">
                        <c:v>268.83333709095808</c:v>
                      </c:pt>
                      <c:pt idx="21">
                        <c:v>263.58546787232808</c:v>
                      </c:pt>
                      <c:pt idx="22">
                        <c:v>255.4489343936979</c:v>
                      </c:pt>
                      <c:pt idx="23">
                        <c:v>242.35234513452016</c:v>
                      </c:pt>
                    </c:numCache>
                  </c:numRef>
                </c:val>
                <c:smooth val="0"/>
                <c:extLst>
                  <c:ext xmlns:c16="http://schemas.microsoft.com/office/drawing/2014/chart" uri="{C3380CC4-5D6E-409C-BE32-E72D297353CC}">
                    <c16:uniqueId val="{00000006-B77D-4A4C-822A-3EE88093DE2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'2018 - 2026 WHOLE YEAR'!$CZ$2</c15:sqref>
                        </c15:formulaRef>
                      </c:ext>
                    </c:extLst>
                    <c:strCache>
                      <c:ptCount val="1"/>
                      <c:pt idx="0">
                        <c:v>2019</c:v>
                      </c:pt>
                    </c:strCache>
                  </c:strRef>
                </c:tx>
                <c:spPr>
                  <a:ln w="28575" cap="rnd">
                    <a:solidFill>
                      <a:srgbClr val="FFC000"/>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YEAR'!$CZ$3:$CZ$26</c15:sqref>
                        </c15:formulaRef>
                      </c:ext>
                    </c:extLst>
                    <c:numCache>
                      <c:formatCode>General</c:formatCode>
                      <c:ptCount val="24"/>
                      <c:pt idx="0">
                        <c:v>233.90181311369844</c:v>
                      </c:pt>
                      <c:pt idx="1">
                        <c:v>226.75976013278674</c:v>
                      </c:pt>
                      <c:pt idx="2">
                        <c:v>226.37540167280207</c:v>
                      </c:pt>
                      <c:pt idx="3">
                        <c:v>226.65365438219155</c:v>
                      </c:pt>
                      <c:pt idx="4">
                        <c:v>229.51623481835594</c:v>
                      </c:pt>
                      <c:pt idx="5">
                        <c:v>236.11808618821883</c:v>
                      </c:pt>
                      <c:pt idx="6">
                        <c:v>242.60795913506792</c:v>
                      </c:pt>
                      <c:pt idx="7">
                        <c:v>246.21765541095863</c:v>
                      </c:pt>
                      <c:pt idx="8">
                        <c:v>251.27387317698594</c:v>
                      </c:pt>
                      <c:pt idx="9">
                        <c:v>257.51446046328721</c:v>
                      </c:pt>
                      <c:pt idx="10">
                        <c:v>263.22063439534202</c:v>
                      </c:pt>
                      <c:pt idx="11">
                        <c:v>267.4936804542462</c:v>
                      </c:pt>
                      <c:pt idx="12">
                        <c:v>271.2721182109583</c:v>
                      </c:pt>
                      <c:pt idx="13">
                        <c:v>273.78813944520505</c:v>
                      </c:pt>
                      <c:pt idx="14">
                        <c:v>275.71318601753387</c:v>
                      </c:pt>
                      <c:pt idx="15">
                        <c:v>276.69022159123222</c:v>
                      </c:pt>
                      <c:pt idx="16">
                        <c:v>277.6673784868488</c:v>
                      </c:pt>
                      <c:pt idx="17">
                        <c:v>278.10998683397196</c:v>
                      </c:pt>
                      <c:pt idx="18">
                        <c:v>277.54584749232833</c:v>
                      </c:pt>
                      <c:pt idx="19">
                        <c:v>274.95387788767084</c:v>
                      </c:pt>
                      <c:pt idx="20">
                        <c:v>270.49192326383513</c:v>
                      </c:pt>
                      <c:pt idx="21">
                        <c:v>264.74714659315009</c:v>
                      </c:pt>
                      <c:pt idx="22">
                        <c:v>257.27992801260228</c:v>
                      </c:pt>
                      <c:pt idx="23">
                        <c:v>244.00336632821876</c:v>
                      </c:pt>
                    </c:numCache>
                  </c:numRef>
                </c:val>
                <c:smooth val="0"/>
                <c:extLst xmlns:c15="http://schemas.microsoft.com/office/drawing/2012/chart">
                  <c:ext xmlns:c16="http://schemas.microsoft.com/office/drawing/2014/chart" uri="{C3380CC4-5D6E-409C-BE32-E72D297353CC}">
                    <c16:uniqueId val="{00000007-B77D-4A4C-822A-3EE88093DE2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'2018 - 2026 WHOLE YEAR'!$DA$2</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YEAR'!$DA$3:$DA$26</c15:sqref>
                        </c15:formulaRef>
                      </c:ext>
                    </c:extLst>
                    <c:numCache>
                      <c:formatCode>General</c:formatCode>
                      <c:ptCount val="24"/>
                      <c:pt idx="0">
                        <c:v>223.85011442950798</c:v>
                      </c:pt>
                      <c:pt idx="1">
                        <c:v>216.44267423051753</c:v>
                      </c:pt>
                      <c:pt idx="2">
                        <c:v>214.60576020219162</c:v>
                      </c:pt>
                      <c:pt idx="3">
                        <c:v>214.36760370928926</c:v>
                      </c:pt>
                      <c:pt idx="4">
                        <c:v>216.54484538825113</c:v>
                      </c:pt>
                      <c:pt idx="5">
                        <c:v>221.59920011338758</c:v>
                      </c:pt>
                      <c:pt idx="6">
                        <c:v>228.49467560382493</c:v>
                      </c:pt>
                      <c:pt idx="7">
                        <c:v>232.96292027021821</c:v>
                      </c:pt>
                      <c:pt idx="8">
                        <c:v>238.23605957103786</c:v>
                      </c:pt>
                      <c:pt idx="9">
                        <c:v>244.06260388797756</c:v>
                      </c:pt>
                      <c:pt idx="10">
                        <c:v>249.919058630054</c:v>
                      </c:pt>
                      <c:pt idx="11">
                        <c:v>255.58839537923433</c:v>
                      </c:pt>
                      <c:pt idx="12">
                        <c:v>259.72391044972647</c:v>
                      </c:pt>
                      <c:pt idx="13">
                        <c:v>262.41441770683002</c:v>
                      </c:pt>
                      <c:pt idx="14">
                        <c:v>264.49282118442568</c:v>
                      </c:pt>
                      <c:pt idx="15">
                        <c:v>266.10959782486287</c:v>
                      </c:pt>
                      <c:pt idx="16">
                        <c:v>267.11196928032729</c:v>
                      </c:pt>
                      <c:pt idx="17">
                        <c:v>267.4718172554638</c:v>
                      </c:pt>
                      <c:pt idx="18">
                        <c:v>267.40835529262239</c:v>
                      </c:pt>
                      <c:pt idx="19">
                        <c:v>265.09359769289563</c:v>
                      </c:pt>
                      <c:pt idx="20">
                        <c:v>261.42433672349665</c:v>
                      </c:pt>
                      <c:pt idx="21">
                        <c:v>255.64778826857867</c:v>
                      </c:pt>
                      <c:pt idx="22">
                        <c:v>247.50641109262241</c:v>
                      </c:pt>
                      <c:pt idx="23">
                        <c:v>233.38156678196697</c:v>
                      </c:pt>
                    </c:numCache>
                  </c:numRef>
                </c:val>
                <c:smooth val="0"/>
                <c:extLst xmlns:c15="http://schemas.microsoft.com/office/drawing/2012/chart">
                  <c:ext xmlns:c16="http://schemas.microsoft.com/office/drawing/2014/chart" uri="{C3380CC4-5D6E-409C-BE32-E72D297353CC}">
                    <c16:uniqueId val="{00000008-B77D-4A4C-822A-3EE88093DE2B}"/>
                  </c:ext>
                </c:extLst>
              </c15:ser>
            </c15:filteredLineSeries>
          </c:ext>
        </c:extLst>
      </c:lineChart>
      <c:catAx>
        <c:axId val="1300248927"/>
        <c:scaling>
          <c:orientation val="minMax"/>
        </c:scaling>
        <c:delete val="0"/>
        <c:axPos val="b"/>
        <c:title>
          <c:tx>
            <c:rich>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Hour</a:t>
                </a:r>
              </a:p>
            </c:rich>
          </c:tx>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50847"/>
        <c:crosses val="autoZero"/>
        <c:auto val="1"/>
        <c:lblAlgn val="ctr"/>
        <c:lblOffset val="100"/>
        <c:noMultiLvlLbl val="0"/>
      </c:catAx>
      <c:valAx>
        <c:axId val="1300250847"/>
        <c:scaling>
          <c:orientation val="minMax"/>
          <c:min val="18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Inertia (GW*s)</a:t>
                </a:r>
              </a:p>
            </c:rich>
          </c:tx>
          <c:overlay val="0"/>
          <c:spPr>
            <a:noFill/>
            <a:ln>
              <a:noFill/>
            </a:ln>
            <a:effectLst/>
          </c:spPr>
          <c:txPr>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4892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5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Spring (Mar, Apr, May)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Hump'!$Q$2</c:f>
              <c:strCache>
                <c:ptCount val="1"/>
                <c:pt idx="0">
                  <c:v>2021</c:v>
                </c:pt>
              </c:strCache>
              <c:extLst xmlns:c15="http://schemas.microsoft.com/office/drawing/2012/chart"/>
            </c:strRef>
          </c:tx>
          <c:spPr>
            <a:ln w="28575" cap="rnd">
              <a:solidFill>
                <a:srgbClr val="FFC000"/>
              </a:solidFill>
              <a:round/>
            </a:ln>
            <a:effectLst/>
          </c:spPr>
          <c:marker>
            <c:symbol val="none"/>
          </c:marker>
          <c:val>
            <c:numRef>
              <c:f>'19-26 Inertia Hump'!$Q$3:$Q$26</c:f>
              <c:numCache>
                <c:formatCode>General</c:formatCode>
                <c:ptCount val="24"/>
                <c:pt idx="0">
                  <c:v>185.95020267717391</c:v>
                </c:pt>
                <c:pt idx="1">
                  <c:v>175.83986464782609</c:v>
                </c:pt>
                <c:pt idx="2">
                  <c:v>169.69663536153845</c:v>
                </c:pt>
                <c:pt idx="3">
                  <c:v>168.63105650652173</c:v>
                </c:pt>
                <c:pt idx="4">
                  <c:v>170.5720410043478</c:v>
                </c:pt>
                <c:pt idx="5">
                  <c:v>176.62970246521735</c:v>
                </c:pt>
                <c:pt idx="6">
                  <c:v>186.83826685108698</c:v>
                </c:pt>
                <c:pt idx="7">
                  <c:v>190.46078839673902</c:v>
                </c:pt>
                <c:pt idx="8">
                  <c:v>194.19605451630429</c:v>
                </c:pt>
                <c:pt idx="9">
                  <c:v>197.93588370434784</c:v>
                </c:pt>
                <c:pt idx="10">
                  <c:v>201.06319630869564</c:v>
                </c:pt>
                <c:pt idx="11">
                  <c:v>205.03775778804351</c:v>
                </c:pt>
                <c:pt idx="12">
                  <c:v>208.29584311413043</c:v>
                </c:pt>
                <c:pt idx="13">
                  <c:v>210.60840289239138</c:v>
                </c:pt>
                <c:pt idx="14">
                  <c:v>212.70185882717394</c:v>
                </c:pt>
                <c:pt idx="15">
                  <c:v>214.66763829782613</c:v>
                </c:pt>
                <c:pt idx="16">
                  <c:v>216.10422516847831</c:v>
                </c:pt>
                <c:pt idx="17">
                  <c:v>217.15163173804356</c:v>
                </c:pt>
                <c:pt idx="18">
                  <c:v>217.46767406847823</c:v>
                </c:pt>
                <c:pt idx="19">
                  <c:v>217.02406087391304</c:v>
                </c:pt>
                <c:pt idx="20">
                  <c:v>216.28582670760869</c:v>
                </c:pt>
                <c:pt idx="21">
                  <c:v>215.21075371304357</c:v>
                </c:pt>
                <c:pt idx="22">
                  <c:v>210.97409168152171</c:v>
                </c:pt>
                <c:pt idx="23">
                  <c:v>202.28426242717387</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DC9E-42DC-A92B-026738FAE35A}"/>
            </c:ext>
          </c:extLst>
        </c:ser>
        <c:ser>
          <c:idx val="3"/>
          <c:order val="3"/>
          <c:tx>
            <c:strRef>
              <c:f>'19-26 Inertia Hump'!$R$2</c:f>
              <c:strCache>
                <c:ptCount val="1"/>
                <c:pt idx="0">
                  <c:v>2022</c:v>
                </c:pt>
              </c:strCache>
            </c:strRef>
          </c:tx>
          <c:spPr>
            <a:ln w="28575" cap="rnd">
              <a:solidFill>
                <a:srgbClr val="7030A0"/>
              </a:solidFill>
              <a:round/>
            </a:ln>
            <a:effectLst/>
          </c:spPr>
          <c:marker>
            <c:symbol val="none"/>
          </c:marker>
          <c:val>
            <c:numRef>
              <c:f>'19-26 Inertia Hump'!$R$3:$R$26</c:f>
              <c:numCache>
                <c:formatCode>General</c:formatCode>
                <c:ptCount val="24"/>
                <c:pt idx="0">
                  <c:v>196.9504188858696</c:v>
                </c:pt>
                <c:pt idx="1">
                  <c:v>182.36613317391306</c:v>
                </c:pt>
                <c:pt idx="2">
                  <c:v>176.43162602967024</c:v>
                </c:pt>
                <c:pt idx="3">
                  <c:v>175.28071340869573</c:v>
                </c:pt>
                <c:pt idx="4">
                  <c:v>176.43255310760873</c:v>
                </c:pt>
                <c:pt idx="5">
                  <c:v>180.02757057608693</c:v>
                </c:pt>
                <c:pt idx="6">
                  <c:v>187.19033823478259</c:v>
                </c:pt>
                <c:pt idx="7">
                  <c:v>191.32614217391301</c:v>
                </c:pt>
                <c:pt idx="8">
                  <c:v>194.47626086521737</c:v>
                </c:pt>
                <c:pt idx="9">
                  <c:v>196.98286447282609</c:v>
                </c:pt>
                <c:pt idx="10">
                  <c:v>201.10266332499992</c:v>
                </c:pt>
                <c:pt idx="11">
                  <c:v>207.15199754456521</c:v>
                </c:pt>
                <c:pt idx="12">
                  <c:v>214.33164358152172</c:v>
                </c:pt>
                <c:pt idx="13">
                  <c:v>220.60170130217392</c:v>
                </c:pt>
                <c:pt idx="14">
                  <c:v>225.96391455434789</c:v>
                </c:pt>
                <c:pt idx="15">
                  <c:v>230.48733598152174</c:v>
                </c:pt>
                <c:pt idx="16">
                  <c:v>234.48150223478265</c:v>
                </c:pt>
                <c:pt idx="17">
                  <c:v>237.60984195543486</c:v>
                </c:pt>
                <c:pt idx="18">
                  <c:v>239.86696208043466</c:v>
                </c:pt>
                <c:pt idx="19">
                  <c:v>240.56439250869559</c:v>
                </c:pt>
                <c:pt idx="20">
                  <c:v>239.89106630543475</c:v>
                </c:pt>
                <c:pt idx="21">
                  <c:v>237.96888901630427</c:v>
                </c:pt>
                <c:pt idx="22">
                  <c:v>230.72265690326094</c:v>
                </c:pt>
                <c:pt idx="23">
                  <c:v>214.77411221956518</c:v>
                </c:pt>
              </c:numCache>
            </c:numRef>
          </c:val>
          <c:smooth val="0"/>
          <c:extLst>
            <c:ext xmlns:c16="http://schemas.microsoft.com/office/drawing/2014/chart" uri="{C3380CC4-5D6E-409C-BE32-E72D297353CC}">
              <c16:uniqueId val="{00000001-DC9E-42DC-A92B-026738FAE35A}"/>
            </c:ext>
          </c:extLst>
        </c:ser>
        <c:ser>
          <c:idx val="4"/>
          <c:order val="4"/>
          <c:tx>
            <c:strRef>
              <c:f>'19-26 Inertia Hump'!$S$2</c:f>
              <c:strCache>
                <c:ptCount val="1"/>
                <c:pt idx="0">
                  <c:v>2023</c:v>
                </c:pt>
              </c:strCache>
            </c:strRef>
          </c:tx>
          <c:spPr>
            <a:ln w="28575" cap="rnd">
              <a:solidFill>
                <a:schemeClr val="tx1">
                  <a:lumMod val="65000"/>
                  <a:lumOff val="35000"/>
                </a:schemeClr>
              </a:solidFill>
              <a:round/>
            </a:ln>
            <a:effectLst/>
          </c:spPr>
          <c:marker>
            <c:symbol val="none"/>
          </c:marker>
          <c:val>
            <c:numRef>
              <c:f>'19-26 Inertia Hump'!$S$3:$S$26</c:f>
              <c:numCache>
                <c:formatCode>General</c:formatCode>
                <c:ptCount val="24"/>
                <c:pt idx="0">
                  <c:v>212.938006647826</c:v>
                </c:pt>
                <c:pt idx="1">
                  <c:v>202.6991249902174</c:v>
                </c:pt>
                <c:pt idx="2">
                  <c:v>199.72988590439564</c:v>
                </c:pt>
                <c:pt idx="3">
                  <c:v>198.80154712391311</c:v>
                </c:pt>
                <c:pt idx="4">
                  <c:v>199.94991454021749</c:v>
                </c:pt>
                <c:pt idx="5">
                  <c:v>203.95139515652176</c:v>
                </c:pt>
                <c:pt idx="6">
                  <c:v>209.78999359456523</c:v>
                </c:pt>
                <c:pt idx="7">
                  <c:v>212.87454503478256</c:v>
                </c:pt>
                <c:pt idx="8">
                  <c:v>214.69344170434783</c:v>
                </c:pt>
                <c:pt idx="9">
                  <c:v>215.44899845869563</c:v>
                </c:pt>
                <c:pt idx="10">
                  <c:v>216.32603928369559</c:v>
                </c:pt>
                <c:pt idx="11">
                  <c:v>218.90891490978265</c:v>
                </c:pt>
                <c:pt idx="12">
                  <c:v>222.73810071086959</c:v>
                </c:pt>
                <c:pt idx="13">
                  <c:v>226.3391739663044</c:v>
                </c:pt>
                <c:pt idx="14">
                  <c:v>229.41224699021734</c:v>
                </c:pt>
                <c:pt idx="15">
                  <c:v>232.71836160108694</c:v>
                </c:pt>
                <c:pt idx="16">
                  <c:v>235.7502423467391</c:v>
                </c:pt>
                <c:pt idx="17">
                  <c:v>238.03904084021744</c:v>
                </c:pt>
                <c:pt idx="18">
                  <c:v>239.69313627499992</c:v>
                </c:pt>
                <c:pt idx="19">
                  <c:v>241.18810444782619</c:v>
                </c:pt>
                <c:pt idx="20">
                  <c:v>242.69560510000005</c:v>
                </c:pt>
                <c:pt idx="21">
                  <c:v>242.34123411630438</c:v>
                </c:pt>
                <c:pt idx="22">
                  <c:v>237.50960403152175</c:v>
                </c:pt>
                <c:pt idx="23">
                  <c:v>226.02622357282601</c:v>
                </c:pt>
              </c:numCache>
            </c:numRef>
          </c:val>
          <c:smooth val="0"/>
          <c:extLst>
            <c:ext xmlns:c16="http://schemas.microsoft.com/office/drawing/2014/chart" uri="{C3380CC4-5D6E-409C-BE32-E72D297353CC}">
              <c16:uniqueId val="{00000002-DC9E-42DC-A92B-026738FAE35A}"/>
            </c:ext>
          </c:extLst>
        </c:ser>
        <c:ser>
          <c:idx val="5"/>
          <c:order val="5"/>
          <c:tx>
            <c:strRef>
              <c:f>'19-26 Inertia Hump'!$T$2</c:f>
              <c:strCache>
                <c:ptCount val="1"/>
                <c:pt idx="0">
                  <c:v>2024</c:v>
                </c:pt>
              </c:strCache>
            </c:strRef>
          </c:tx>
          <c:spPr>
            <a:ln w="28575" cap="rnd">
              <a:solidFill>
                <a:srgbClr val="00B0F0"/>
              </a:solidFill>
              <a:round/>
            </a:ln>
            <a:effectLst/>
          </c:spPr>
          <c:marker>
            <c:symbol val="none"/>
          </c:marker>
          <c:val>
            <c:numRef>
              <c:f>'19-26 Inertia Hump'!$T$3:$T$26</c:f>
              <c:numCache>
                <c:formatCode>General</c:formatCode>
                <c:ptCount val="24"/>
                <c:pt idx="0">
                  <c:v>227.00814124673906</c:v>
                </c:pt>
                <c:pt idx="1">
                  <c:v>217.90887571630444</c:v>
                </c:pt>
                <c:pt idx="2">
                  <c:v>213.40092922087914</c:v>
                </c:pt>
                <c:pt idx="3">
                  <c:v>213.25868939239129</c:v>
                </c:pt>
                <c:pt idx="4">
                  <c:v>213.72756604782614</c:v>
                </c:pt>
                <c:pt idx="5">
                  <c:v>215.3403706793479</c:v>
                </c:pt>
                <c:pt idx="6">
                  <c:v>217.28875481413047</c:v>
                </c:pt>
                <c:pt idx="7">
                  <c:v>218.92930874565215</c:v>
                </c:pt>
                <c:pt idx="8">
                  <c:v>220.12941544239126</c:v>
                </c:pt>
                <c:pt idx="9">
                  <c:v>219.50770448043474</c:v>
                </c:pt>
                <c:pt idx="10">
                  <c:v>218.53231191521746</c:v>
                </c:pt>
                <c:pt idx="11">
                  <c:v>219.0765127608696</c:v>
                </c:pt>
                <c:pt idx="12">
                  <c:v>220.6512575684782</c:v>
                </c:pt>
                <c:pt idx="13">
                  <c:v>222.33405931413051</c:v>
                </c:pt>
                <c:pt idx="14">
                  <c:v>225.13333225108687</c:v>
                </c:pt>
                <c:pt idx="15">
                  <c:v>228.89653066086964</c:v>
                </c:pt>
                <c:pt idx="16">
                  <c:v>233.47738036739131</c:v>
                </c:pt>
                <c:pt idx="17">
                  <c:v>237.76843421521733</c:v>
                </c:pt>
                <c:pt idx="18">
                  <c:v>240.50235803695654</c:v>
                </c:pt>
                <c:pt idx="19">
                  <c:v>242.23084269782612</c:v>
                </c:pt>
                <c:pt idx="20">
                  <c:v>244.32687140543487</c:v>
                </c:pt>
                <c:pt idx="21">
                  <c:v>245.06776635326094</c:v>
                </c:pt>
                <c:pt idx="22">
                  <c:v>242.4711705402174</c:v>
                </c:pt>
                <c:pt idx="23">
                  <c:v>235.97012415869543</c:v>
                </c:pt>
              </c:numCache>
            </c:numRef>
          </c:val>
          <c:smooth val="0"/>
          <c:extLst>
            <c:ext xmlns:c16="http://schemas.microsoft.com/office/drawing/2014/chart" uri="{C3380CC4-5D6E-409C-BE32-E72D297353CC}">
              <c16:uniqueId val="{00000003-DC9E-42DC-A92B-026738FAE35A}"/>
            </c:ext>
          </c:extLst>
        </c:ser>
        <c:ser>
          <c:idx val="6"/>
          <c:order val="6"/>
          <c:tx>
            <c:strRef>
              <c:f>'19-26 Inertia Hump'!$U$2</c:f>
              <c:strCache>
                <c:ptCount val="1"/>
                <c:pt idx="0">
                  <c:v>2025</c:v>
                </c:pt>
              </c:strCache>
            </c:strRef>
          </c:tx>
          <c:spPr>
            <a:ln w="28575" cap="rnd">
              <a:solidFill>
                <a:srgbClr val="FF0000"/>
              </a:solidFill>
              <a:round/>
            </a:ln>
            <a:effectLst/>
          </c:spPr>
          <c:marker>
            <c:symbol val="none"/>
          </c:marker>
          <c:val>
            <c:numRef>
              <c:f>'19-26 Inertia Hump'!$U$3:$U$26</c:f>
              <c:numCache>
                <c:formatCode>General</c:formatCode>
                <c:ptCount val="24"/>
                <c:pt idx="0">
                  <c:v>228.86036216691747</c:v>
                </c:pt>
                <c:pt idx="1">
                  <c:v>217.50798017936273</c:v>
                </c:pt>
                <c:pt idx="2">
                  <c:v>211.58587734903841</c:v>
                </c:pt>
                <c:pt idx="3">
                  <c:v>210.15436209281006</c:v>
                </c:pt>
                <c:pt idx="4">
                  <c:v>209.94190427463758</c:v>
                </c:pt>
                <c:pt idx="5">
                  <c:v>210.23770754981868</c:v>
                </c:pt>
                <c:pt idx="6">
                  <c:v>210.56828060043779</c:v>
                </c:pt>
                <c:pt idx="7">
                  <c:v>211.18883088958705</c:v>
                </c:pt>
                <c:pt idx="8">
                  <c:v>211.19433239212694</c:v>
                </c:pt>
                <c:pt idx="9">
                  <c:v>206.35728079943382</c:v>
                </c:pt>
                <c:pt idx="10">
                  <c:v>199.11033895162646</c:v>
                </c:pt>
                <c:pt idx="11">
                  <c:v>196.83919757980814</c:v>
                </c:pt>
                <c:pt idx="12">
                  <c:v>197.52420845493646</c:v>
                </c:pt>
                <c:pt idx="13">
                  <c:v>200.10834331322454</c:v>
                </c:pt>
                <c:pt idx="14">
                  <c:v>204.13842693590715</c:v>
                </c:pt>
                <c:pt idx="15">
                  <c:v>209.5696207029155</c:v>
                </c:pt>
                <c:pt idx="16">
                  <c:v>217.08638446686084</c:v>
                </c:pt>
                <c:pt idx="17">
                  <c:v>226.81938018880007</c:v>
                </c:pt>
                <c:pt idx="18">
                  <c:v>236.0841605199688</c:v>
                </c:pt>
                <c:pt idx="19">
                  <c:v>240.19510225297395</c:v>
                </c:pt>
                <c:pt idx="20">
                  <c:v>243.52741540142645</c:v>
                </c:pt>
                <c:pt idx="21">
                  <c:v>244.29385280121892</c:v>
                </c:pt>
                <c:pt idx="22">
                  <c:v>242.26112254687473</c:v>
                </c:pt>
                <c:pt idx="23">
                  <c:v>237.01037651005046</c:v>
                </c:pt>
              </c:numCache>
            </c:numRef>
          </c:val>
          <c:smooth val="0"/>
          <c:extLst>
            <c:ext xmlns:c16="http://schemas.microsoft.com/office/drawing/2014/chart" uri="{C3380CC4-5D6E-409C-BE32-E72D297353CC}">
              <c16:uniqueId val="{00000004-DC9E-42DC-A92B-026738FAE35A}"/>
            </c:ext>
          </c:extLst>
        </c:ser>
        <c:ser>
          <c:idx val="7"/>
          <c:order val="7"/>
          <c:tx>
            <c:strRef>
              <c:f>'19-26 Inertia Hump'!$V$2</c:f>
              <c:strCache>
                <c:ptCount val="1"/>
                <c:pt idx="0">
                  <c:v>2026</c:v>
                </c:pt>
              </c:strCache>
            </c:strRef>
          </c:tx>
          <c:spPr>
            <a:ln w="28575" cap="rnd">
              <a:solidFill>
                <a:schemeClr val="accent5"/>
              </a:solidFill>
              <a:round/>
            </a:ln>
            <a:effectLst/>
          </c:spPr>
          <c:marker>
            <c:symbol val="none"/>
          </c:marker>
          <c:val>
            <c:numRef>
              <c:f>'19-26 Inertia Hump'!$V$3:$V$26</c:f>
              <c:numCache>
                <c:formatCode>General</c:formatCode>
                <c:ptCount val="24"/>
                <c:pt idx="0">
                  <c:v>225.67447787982695</c:v>
                </c:pt>
                <c:pt idx="1">
                  <c:v>217.50012842127455</c:v>
                </c:pt>
                <c:pt idx="2">
                  <c:v>211.58676811370538</c:v>
                </c:pt>
                <c:pt idx="3">
                  <c:v>209.91437650527982</c:v>
                </c:pt>
                <c:pt idx="4">
                  <c:v>208.97413258844705</c:v>
                </c:pt>
                <c:pt idx="5">
                  <c:v>208.63657366357157</c:v>
                </c:pt>
                <c:pt idx="6">
                  <c:v>208.75404856205429</c:v>
                </c:pt>
                <c:pt idx="7">
                  <c:v>208.94884244948636</c:v>
                </c:pt>
                <c:pt idx="8">
                  <c:v>208.26584197583011</c:v>
                </c:pt>
                <c:pt idx="9">
                  <c:v>203.0342089886735</c:v>
                </c:pt>
                <c:pt idx="10">
                  <c:v>196.05222333632594</c:v>
                </c:pt>
                <c:pt idx="11">
                  <c:v>193.65713194336473</c:v>
                </c:pt>
                <c:pt idx="12">
                  <c:v>194.09261684404035</c:v>
                </c:pt>
                <c:pt idx="13">
                  <c:v>195.64998421889317</c:v>
                </c:pt>
                <c:pt idx="14">
                  <c:v>198.3219943088539</c:v>
                </c:pt>
                <c:pt idx="15">
                  <c:v>201.60941962541864</c:v>
                </c:pt>
                <c:pt idx="16">
                  <c:v>207.43301575026766</c:v>
                </c:pt>
                <c:pt idx="17">
                  <c:v>215.77942023100061</c:v>
                </c:pt>
                <c:pt idx="18">
                  <c:v>224.37886219646708</c:v>
                </c:pt>
                <c:pt idx="19">
                  <c:v>229.18287842901535</c:v>
                </c:pt>
                <c:pt idx="20">
                  <c:v>232.25663155741958</c:v>
                </c:pt>
                <c:pt idx="21">
                  <c:v>233.13102213317083</c:v>
                </c:pt>
                <c:pt idx="22">
                  <c:v>232.68520683408022</c:v>
                </c:pt>
                <c:pt idx="23">
                  <c:v>230.71106662460718</c:v>
                </c:pt>
              </c:numCache>
            </c:numRef>
          </c:val>
          <c:smooth val="0"/>
          <c:extLst>
            <c:ext xmlns:c16="http://schemas.microsoft.com/office/drawing/2014/chart" uri="{C3380CC4-5D6E-409C-BE32-E72D297353CC}">
              <c16:uniqueId val="{00000005-DC9E-42DC-A92B-026738FAE35A}"/>
            </c:ext>
          </c:extLst>
        </c:ser>
        <c:dLbls>
          <c:showLegendKey val="0"/>
          <c:showVal val="0"/>
          <c:showCatName val="0"/>
          <c:showSerName val="0"/>
          <c:showPercent val="0"/>
          <c:showBubbleSize val="0"/>
        </c:dLbls>
        <c:smooth val="0"/>
        <c:axId val="119114927"/>
        <c:axId val="119109647"/>
        <c:extLst>
          <c:ext xmlns:c15="http://schemas.microsoft.com/office/drawing/2012/chart" uri="{02D57815-91ED-43cb-92C2-25804820EDAC}">
            <c15:filteredLineSeries>
              <c15:ser>
                <c:idx val="0"/>
                <c:order val="0"/>
                <c:tx>
                  <c:strRef>
                    <c:extLst>
                      <c:ext uri="{02D57815-91ED-43cb-92C2-25804820EDAC}">
                        <c15:formulaRef>
                          <c15:sqref>'19-26 Inertia Hump'!$O$2</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Hump'!$O$3:$O$26</c15:sqref>
                        </c15:formulaRef>
                      </c:ext>
                    </c:extLst>
                    <c:numCache>
                      <c:formatCode>General</c:formatCode>
                      <c:ptCount val="24"/>
                      <c:pt idx="0">
                        <c:v>202.15064046739138</c:v>
                      </c:pt>
                      <c:pt idx="1">
                        <c:v>193.50332610108705</c:v>
                      </c:pt>
                      <c:pt idx="2">
                        <c:v>192.63368562087919</c:v>
                      </c:pt>
                      <c:pt idx="3">
                        <c:v>192.53694770326095</c:v>
                      </c:pt>
                      <c:pt idx="4">
                        <c:v>195.07427956304358</c:v>
                      </c:pt>
                      <c:pt idx="5">
                        <c:v>202.73167834130444</c:v>
                      </c:pt>
                      <c:pt idx="6">
                        <c:v>209.09705249673928</c:v>
                      </c:pt>
                      <c:pt idx="7">
                        <c:v>213.0541966826087</c:v>
                      </c:pt>
                      <c:pt idx="8">
                        <c:v>218.65126037282619</c:v>
                      </c:pt>
                      <c:pt idx="9">
                        <c:v>223.84179620978276</c:v>
                      </c:pt>
                      <c:pt idx="10">
                        <c:v>227.80752515543494</c:v>
                      </c:pt>
                      <c:pt idx="11">
                        <c:v>231.56245381956535</c:v>
                      </c:pt>
                      <c:pt idx="12">
                        <c:v>235.64062094130458</c:v>
                      </c:pt>
                      <c:pt idx="13">
                        <c:v>238.53976904239153</c:v>
                      </c:pt>
                      <c:pt idx="14">
                        <c:v>240.69603126304361</c:v>
                      </c:pt>
                      <c:pt idx="15">
                        <c:v>241.60715847282628</c:v>
                      </c:pt>
                      <c:pt idx="16">
                        <c:v>242.08576258695666</c:v>
                      </c:pt>
                      <c:pt idx="17">
                        <c:v>242.30262162282636</c:v>
                      </c:pt>
                      <c:pt idx="18">
                        <c:v>241.97148745108717</c:v>
                      </c:pt>
                      <c:pt idx="19">
                        <c:v>240.2646484576089</c:v>
                      </c:pt>
                      <c:pt idx="20">
                        <c:v>237.70153721304362</c:v>
                      </c:pt>
                      <c:pt idx="21">
                        <c:v>234.66065252717408</c:v>
                      </c:pt>
                      <c:pt idx="22">
                        <c:v>225.94239981195665</c:v>
                      </c:pt>
                      <c:pt idx="23">
                        <c:v>211.95352413260883</c:v>
                      </c:pt>
                    </c:numCache>
                  </c:numRef>
                </c:val>
                <c:smooth val="0"/>
                <c:extLst>
                  <c:ext xmlns:c16="http://schemas.microsoft.com/office/drawing/2014/chart" uri="{C3380CC4-5D6E-409C-BE32-E72D297353CC}">
                    <c16:uniqueId val="{00000006-DC9E-42DC-A92B-026738FAE35A}"/>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Hump'!$P$2</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Hump'!$P$3:$P$26</c15:sqref>
                        </c15:formulaRef>
                      </c:ext>
                    </c:extLst>
                    <c:numCache>
                      <c:formatCode>General</c:formatCode>
                      <c:ptCount val="24"/>
                      <c:pt idx="0">
                        <c:v>197.13361108804361</c:v>
                      </c:pt>
                      <c:pt idx="1">
                        <c:v>188.66970687391319</c:v>
                      </c:pt>
                      <c:pt idx="2">
                        <c:v>186.50131972307699</c:v>
                      </c:pt>
                      <c:pt idx="3">
                        <c:v>185.18397860760876</c:v>
                      </c:pt>
                      <c:pt idx="4">
                        <c:v>186.43787654130443</c:v>
                      </c:pt>
                      <c:pt idx="5">
                        <c:v>191.14946519891316</c:v>
                      </c:pt>
                      <c:pt idx="6">
                        <c:v>199.32796621304354</c:v>
                      </c:pt>
                      <c:pt idx="7">
                        <c:v>204.13727702065228</c:v>
                      </c:pt>
                      <c:pt idx="8">
                        <c:v>210.51398319673913</c:v>
                      </c:pt>
                      <c:pt idx="9">
                        <c:v>216.42241730760887</c:v>
                      </c:pt>
                      <c:pt idx="10">
                        <c:v>221.535519201087</c:v>
                      </c:pt>
                      <c:pt idx="11">
                        <c:v>227.43934817608704</c:v>
                      </c:pt>
                      <c:pt idx="12">
                        <c:v>232.00395331086966</c:v>
                      </c:pt>
                      <c:pt idx="13">
                        <c:v>235.88755300217409</c:v>
                      </c:pt>
                      <c:pt idx="14">
                        <c:v>238.86547623804367</c:v>
                      </c:pt>
                      <c:pt idx="15">
                        <c:v>240.80083544565233</c:v>
                      </c:pt>
                      <c:pt idx="16">
                        <c:v>241.36647895543493</c:v>
                      </c:pt>
                      <c:pt idx="17">
                        <c:v>241.4744237565219</c:v>
                      </c:pt>
                      <c:pt idx="18">
                        <c:v>241.15770059239148</c:v>
                      </c:pt>
                      <c:pt idx="19">
                        <c:v>239.66760310217407</c:v>
                      </c:pt>
                      <c:pt idx="20">
                        <c:v>237.1194933858697</c:v>
                      </c:pt>
                      <c:pt idx="21">
                        <c:v>232.45540626304361</c:v>
                      </c:pt>
                      <c:pt idx="22">
                        <c:v>223.78671469130452</c:v>
                      </c:pt>
                      <c:pt idx="23">
                        <c:v>209.92418054565229</c:v>
                      </c:pt>
                    </c:numCache>
                  </c:numRef>
                </c:val>
                <c:smooth val="0"/>
                <c:extLst xmlns:c15="http://schemas.microsoft.com/office/drawing/2012/chart">
                  <c:ext xmlns:c16="http://schemas.microsoft.com/office/drawing/2014/chart" uri="{C3380CC4-5D6E-409C-BE32-E72D297353CC}">
                    <c16:uniqueId val="{00000007-DC9E-42DC-A92B-026738FAE35A}"/>
                  </c:ext>
                </c:extLst>
              </c15:ser>
            </c15:filteredLineSeries>
          </c:ext>
        </c:extLst>
      </c:lineChart>
      <c:catAx>
        <c:axId val="1191149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9109647"/>
        <c:crosses val="autoZero"/>
        <c:auto val="1"/>
        <c:lblAlgn val="ctr"/>
        <c:lblOffset val="100"/>
        <c:noMultiLvlLbl val="0"/>
      </c:catAx>
      <c:valAx>
        <c:axId val="119109647"/>
        <c:scaling>
          <c:orientation val="minMax"/>
          <c:min val="1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911492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Summer (Jun, Jul, Aug)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Hump'!$Q$29</c:f>
              <c:strCache>
                <c:ptCount val="1"/>
                <c:pt idx="0">
                  <c:v>2021</c:v>
                </c:pt>
              </c:strCache>
            </c:strRef>
          </c:tx>
          <c:spPr>
            <a:ln w="28575" cap="rnd">
              <a:solidFill>
                <a:srgbClr val="FFC000"/>
              </a:solidFill>
              <a:round/>
            </a:ln>
            <a:effectLst/>
          </c:spPr>
          <c:marker>
            <c:symbol val="none"/>
          </c:marker>
          <c:val>
            <c:numRef>
              <c:f>'19-26 Inertia Hump'!$Q$30:$Q$53</c:f>
              <c:numCache>
                <c:formatCode>General</c:formatCode>
                <c:ptCount val="24"/>
                <c:pt idx="0">
                  <c:v>299.86661014565209</c:v>
                </c:pt>
                <c:pt idx="1">
                  <c:v>285.30273660652176</c:v>
                </c:pt>
                <c:pt idx="2">
                  <c:v>275.24068109565235</c:v>
                </c:pt>
                <c:pt idx="3">
                  <c:v>271.73125742826085</c:v>
                </c:pt>
                <c:pt idx="4">
                  <c:v>271.62796016195654</c:v>
                </c:pt>
                <c:pt idx="5">
                  <c:v>273.15487141521737</c:v>
                </c:pt>
                <c:pt idx="6">
                  <c:v>278.59891688804362</c:v>
                </c:pt>
                <c:pt idx="7">
                  <c:v>281.61314384456523</c:v>
                </c:pt>
                <c:pt idx="8">
                  <c:v>286.46172905326091</c:v>
                </c:pt>
                <c:pt idx="9">
                  <c:v>294.83024816521731</c:v>
                </c:pt>
                <c:pt idx="10">
                  <c:v>307.49726972608698</c:v>
                </c:pt>
                <c:pt idx="11">
                  <c:v>323.23186266630438</c:v>
                </c:pt>
                <c:pt idx="12">
                  <c:v>333.8415796456523</c:v>
                </c:pt>
                <c:pt idx="13">
                  <c:v>341.58102813478268</c:v>
                </c:pt>
                <c:pt idx="14">
                  <c:v>345.68410931956521</c:v>
                </c:pt>
                <c:pt idx="15">
                  <c:v>347.64311918913052</c:v>
                </c:pt>
                <c:pt idx="16">
                  <c:v>348.51229396413038</c:v>
                </c:pt>
                <c:pt idx="17">
                  <c:v>348.75718345326084</c:v>
                </c:pt>
                <c:pt idx="18">
                  <c:v>348.37660124673909</c:v>
                </c:pt>
                <c:pt idx="19">
                  <c:v>346.7864928608696</c:v>
                </c:pt>
                <c:pt idx="20">
                  <c:v>343.99815762065214</c:v>
                </c:pt>
                <c:pt idx="21">
                  <c:v>341.47154601847831</c:v>
                </c:pt>
                <c:pt idx="22">
                  <c:v>335.8299394999998</c:v>
                </c:pt>
                <c:pt idx="23">
                  <c:v>322.38394964347822</c:v>
                </c:pt>
              </c:numCache>
            </c:numRef>
          </c:val>
          <c:smooth val="0"/>
          <c:extLst xmlns:c15="http://schemas.microsoft.com/office/drawing/2012/chart">
            <c:ext xmlns:c16="http://schemas.microsoft.com/office/drawing/2014/chart" uri="{C3380CC4-5D6E-409C-BE32-E72D297353CC}">
              <c16:uniqueId val="{00000000-1F4D-4F76-9BA6-4D9DBE2C6D0F}"/>
            </c:ext>
          </c:extLst>
        </c:ser>
        <c:ser>
          <c:idx val="3"/>
          <c:order val="3"/>
          <c:tx>
            <c:strRef>
              <c:f>'19-26 Inertia Hump'!$R$29</c:f>
              <c:strCache>
                <c:ptCount val="1"/>
                <c:pt idx="0">
                  <c:v>2022</c:v>
                </c:pt>
              </c:strCache>
            </c:strRef>
          </c:tx>
          <c:spPr>
            <a:ln w="28575" cap="rnd">
              <a:solidFill>
                <a:srgbClr val="7030A0"/>
              </a:solidFill>
              <a:round/>
            </a:ln>
            <a:effectLst/>
          </c:spPr>
          <c:marker>
            <c:symbol val="none"/>
          </c:marker>
          <c:val>
            <c:numRef>
              <c:f>'19-26 Inertia Hump'!$R$30:$R$53</c:f>
              <c:numCache>
                <c:formatCode>General</c:formatCode>
                <c:ptCount val="24"/>
                <c:pt idx="0">
                  <c:v>308.09915990978277</c:v>
                </c:pt>
                <c:pt idx="1">
                  <c:v>292.23603460652174</c:v>
                </c:pt>
                <c:pt idx="2">
                  <c:v>283.97322665217393</c:v>
                </c:pt>
                <c:pt idx="3">
                  <c:v>281.1737246152174</c:v>
                </c:pt>
                <c:pt idx="4">
                  <c:v>280.75389449239128</c:v>
                </c:pt>
                <c:pt idx="5">
                  <c:v>281.45535985978267</c:v>
                </c:pt>
                <c:pt idx="6">
                  <c:v>284.64182202173907</c:v>
                </c:pt>
                <c:pt idx="7">
                  <c:v>287.62446812282616</c:v>
                </c:pt>
                <c:pt idx="8">
                  <c:v>290.18104185652186</c:v>
                </c:pt>
                <c:pt idx="9">
                  <c:v>297.13190777826088</c:v>
                </c:pt>
                <c:pt idx="10">
                  <c:v>310.03177765652168</c:v>
                </c:pt>
                <c:pt idx="11">
                  <c:v>324.09385109239111</c:v>
                </c:pt>
                <c:pt idx="12">
                  <c:v>335.45287475978256</c:v>
                </c:pt>
                <c:pt idx="13">
                  <c:v>343.94433829130435</c:v>
                </c:pt>
                <c:pt idx="14">
                  <c:v>349.43219732608696</c:v>
                </c:pt>
                <c:pt idx="15">
                  <c:v>352.25601095760874</c:v>
                </c:pt>
                <c:pt idx="16">
                  <c:v>353.75146992173939</c:v>
                </c:pt>
                <c:pt idx="17">
                  <c:v>354.37075098586956</c:v>
                </c:pt>
                <c:pt idx="18">
                  <c:v>354.16002727826077</c:v>
                </c:pt>
                <c:pt idx="19">
                  <c:v>352.86538824891284</c:v>
                </c:pt>
                <c:pt idx="20">
                  <c:v>350.72990975869567</c:v>
                </c:pt>
                <c:pt idx="21">
                  <c:v>347.96833107717396</c:v>
                </c:pt>
                <c:pt idx="22">
                  <c:v>340.83425163586952</c:v>
                </c:pt>
                <c:pt idx="23">
                  <c:v>325.64544582282616</c:v>
                </c:pt>
              </c:numCache>
            </c:numRef>
          </c:val>
          <c:smooth val="0"/>
          <c:extLst>
            <c:ext xmlns:c16="http://schemas.microsoft.com/office/drawing/2014/chart" uri="{C3380CC4-5D6E-409C-BE32-E72D297353CC}">
              <c16:uniqueId val="{00000001-1F4D-4F76-9BA6-4D9DBE2C6D0F}"/>
            </c:ext>
          </c:extLst>
        </c:ser>
        <c:ser>
          <c:idx val="4"/>
          <c:order val="4"/>
          <c:tx>
            <c:strRef>
              <c:f>'19-26 Inertia Hump'!$S$29</c:f>
              <c:strCache>
                <c:ptCount val="1"/>
                <c:pt idx="0">
                  <c:v>2023</c:v>
                </c:pt>
              </c:strCache>
            </c:strRef>
          </c:tx>
          <c:spPr>
            <a:ln w="28575" cap="rnd">
              <a:solidFill>
                <a:schemeClr val="tx1">
                  <a:lumMod val="65000"/>
                  <a:lumOff val="35000"/>
                </a:schemeClr>
              </a:solidFill>
              <a:round/>
            </a:ln>
            <a:effectLst/>
          </c:spPr>
          <c:marker>
            <c:symbol val="none"/>
          </c:marker>
          <c:val>
            <c:numRef>
              <c:f>'19-26 Inertia Hump'!$S$30:$S$53</c:f>
              <c:numCache>
                <c:formatCode>General</c:formatCode>
                <c:ptCount val="24"/>
                <c:pt idx="0">
                  <c:v>325.84127709130428</c:v>
                </c:pt>
                <c:pt idx="1">
                  <c:v>316.02656977173916</c:v>
                </c:pt>
                <c:pt idx="2">
                  <c:v>311.99697433369579</c:v>
                </c:pt>
                <c:pt idx="3">
                  <c:v>310.65710838586978</c:v>
                </c:pt>
                <c:pt idx="4">
                  <c:v>310.24464947282604</c:v>
                </c:pt>
                <c:pt idx="5">
                  <c:v>310.1722967836958</c:v>
                </c:pt>
                <c:pt idx="6">
                  <c:v>311.01682491413044</c:v>
                </c:pt>
                <c:pt idx="7">
                  <c:v>311.7467239326088</c:v>
                </c:pt>
                <c:pt idx="8">
                  <c:v>312.51111361630427</c:v>
                </c:pt>
                <c:pt idx="9">
                  <c:v>314.0395931108697</c:v>
                </c:pt>
                <c:pt idx="10">
                  <c:v>318.37975013804351</c:v>
                </c:pt>
                <c:pt idx="11">
                  <c:v>325.79215563043476</c:v>
                </c:pt>
                <c:pt idx="12">
                  <c:v>334.03154415869557</c:v>
                </c:pt>
                <c:pt idx="13">
                  <c:v>341.44879674673922</c:v>
                </c:pt>
                <c:pt idx="14">
                  <c:v>347.90093313043474</c:v>
                </c:pt>
                <c:pt idx="15">
                  <c:v>353.18860940978254</c:v>
                </c:pt>
                <c:pt idx="16">
                  <c:v>356.64911573913037</c:v>
                </c:pt>
                <c:pt idx="17">
                  <c:v>358.66987546304352</c:v>
                </c:pt>
                <c:pt idx="18">
                  <c:v>359.92142052826102</c:v>
                </c:pt>
                <c:pt idx="19">
                  <c:v>360.34578792499997</c:v>
                </c:pt>
                <c:pt idx="20">
                  <c:v>360.97239800760877</c:v>
                </c:pt>
                <c:pt idx="21">
                  <c:v>360.52266907282598</c:v>
                </c:pt>
                <c:pt idx="22">
                  <c:v>353.5499227315218</c:v>
                </c:pt>
                <c:pt idx="23">
                  <c:v>339.26176843804348</c:v>
                </c:pt>
              </c:numCache>
            </c:numRef>
          </c:val>
          <c:smooth val="0"/>
          <c:extLst>
            <c:ext xmlns:c16="http://schemas.microsoft.com/office/drawing/2014/chart" uri="{C3380CC4-5D6E-409C-BE32-E72D297353CC}">
              <c16:uniqueId val="{00000002-1F4D-4F76-9BA6-4D9DBE2C6D0F}"/>
            </c:ext>
          </c:extLst>
        </c:ser>
        <c:ser>
          <c:idx val="5"/>
          <c:order val="5"/>
          <c:tx>
            <c:strRef>
              <c:f>'19-26 Inertia Hump'!$T$29</c:f>
              <c:strCache>
                <c:ptCount val="1"/>
                <c:pt idx="0">
                  <c:v>2024</c:v>
                </c:pt>
              </c:strCache>
            </c:strRef>
          </c:tx>
          <c:spPr>
            <a:ln w="28575" cap="rnd">
              <a:solidFill>
                <a:srgbClr val="00B0F0"/>
              </a:solidFill>
              <a:round/>
            </a:ln>
            <a:effectLst/>
          </c:spPr>
          <c:marker>
            <c:symbol val="none"/>
          </c:marker>
          <c:val>
            <c:numRef>
              <c:f>'19-26 Inertia Hump'!$T$30:$T$53</c:f>
              <c:numCache>
                <c:formatCode>General</c:formatCode>
                <c:ptCount val="24"/>
                <c:pt idx="0">
                  <c:v>315.49392140000015</c:v>
                </c:pt>
                <c:pt idx="1">
                  <c:v>308.75455997499995</c:v>
                </c:pt>
                <c:pt idx="2">
                  <c:v>305.14504692717384</c:v>
                </c:pt>
                <c:pt idx="3">
                  <c:v>304.29026364782612</c:v>
                </c:pt>
                <c:pt idx="4">
                  <c:v>304.16358586304352</c:v>
                </c:pt>
                <c:pt idx="5">
                  <c:v>304.24830758369581</c:v>
                </c:pt>
                <c:pt idx="6">
                  <c:v>304.47308669673924</c:v>
                </c:pt>
                <c:pt idx="7">
                  <c:v>304.80866250978272</c:v>
                </c:pt>
                <c:pt idx="8">
                  <c:v>305.01560128260883</c:v>
                </c:pt>
                <c:pt idx="9">
                  <c:v>305.21500270326089</c:v>
                </c:pt>
                <c:pt idx="10">
                  <c:v>306.63726523804331</c:v>
                </c:pt>
                <c:pt idx="11">
                  <c:v>309.94725270869566</c:v>
                </c:pt>
                <c:pt idx="12">
                  <c:v>313.81388903152174</c:v>
                </c:pt>
                <c:pt idx="13">
                  <c:v>317.4410917804347</c:v>
                </c:pt>
                <c:pt idx="14">
                  <c:v>321.12028636630424</c:v>
                </c:pt>
                <c:pt idx="15">
                  <c:v>323.84632413152173</c:v>
                </c:pt>
                <c:pt idx="16">
                  <c:v>325.95183063369569</c:v>
                </c:pt>
                <c:pt idx="17">
                  <c:v>327.51636848152185</c:v>
                </c:pt>
                <c:pt idx="18">
                  <c:v>329.2127706065217</c:v>
                </c:pt>
                <c:pt idx="19">
                  <c:v>330.78137402608695</c:v>
                </c:pt>
                <c:pt idx="20">
                  <c:v>332.67522769999999</c:v>
                </c:pt>
                <c:pt idx="21">
                  <c:v>333.71714947608695</c:v>
                </c:pt>
                <c:pt idx="22">
                  <c:v>331.01444854891321</c:v>
                </c:pt>
                <c:pt idx="23">
                  <c:v>322.99240709891308</c:v>
                </c:pt>
              </c:numCache>
            </c:numRef>
          </c:val>
          <c:smooth val="0"/>
          <c:extLst>
            <c:ext xmlns:c16="http://schemas.microsoft.com/office/drawing/2014/chart" uri="{C3380CC4-5D6E-409C-BE32-E72D297353CC}">
              <c16:uniqueId val="{00000003-1F4D-4F76-9BA6-4D9DBE2C6D0F}"/>
            </c:ext>
          </c:extLst>
        </c:ser>
        <c:ser>
          <c:idx val="6"/>
          <c:order val="6"/>
          <c:tx>
            <c:strRef>
              <c:f>'19-26 Inertia Hump'!$U$29</c:f>
              <c:strCache>
                <c:ptCount val="1"/>
                <c:pt idx="0">
                  <c:v>2025</c:v>
                </c:pt>
              </c:strCache>
            </c:strRef>
          </c:tx>
          <c:spPr>
            <a:ln w="28575" cap="rnd">
              <a:solidFill>
                <a:srgbClr val="FF0000"/>
              </a:solidFill>
              <a:round/>
            </a:ln>
            <a:effectLst/>
          </c:spPr>
          <c:marker>
            <c:symbol val="none"/>
          </c:marker>
          <c:val>
            <c:numRef>
              <c:f>'19-26 Inertia Hump'!$U$30:$U$53</c:f>
              <c:numCache>
                <c:formatCode>General</c:formatCode>
                <c:ptCount val="24"/>
                <c:pt idx="0">
                  <c:v>314.57268528695636</c:v>
                </c:pt>
                <c:pt idx="1">
                  <c:v>306.01846090137718</c:v>
                </c:pt>
                <c:pt idx="2">
                  <c:v>300.07124299826756</c:v>
                </c:pt>
                <c:pt idx="3">
                  <c:v>297.70024940242666</c:v>
                </c:pt>
                <c:pt idx="4">
                  <c:v>296.90282943347677</c:v>
                </c:pt>
                <c:pt idx="5">
                  <c:v>296.70085244144406</c:v>
                </c:pt>
                <c:pt idx="6">
                  <c:v>296.62181060140773</c:v>
                </c:pt>
                <c:pt idx="7">
                  <c:v>296.52004112875142</c:v>
                </c:pt>
                <c:pt idx="8">
                  <c:v>295.96062733289546</c:v>
                </c:pt>
                <c:pt idx="9">
                  <c:v>294.32165987126723</c:v>
                </c:pt>
                <c:pt idx="10">
                  <c:v>293.88293265061492</c:v>
                </c:pt>
                <c:pt idx="11">
                  <c:v>294.8994479374432</c:v>
                </c:pt>
                <c:pt idx="12">
                  <c:v>297.86841902862307</c:v>
                </c:pt>
                <c:pt idx="13">
                  <c:v>301.8190790274229</c:v>
                </c:pt>
                <c:pt idx="14">
                  <c:v>306.11246271140175</c:v>
                </c:pt>
                <c:pt idx="15">
                  <c:v>309.49712629699178</c:v>
                </c:pt>
                <c:pt idx="16">
                  <c:v>313.20093136717958</c:v>
                </c:pt>
                <c:pt idx="17">
                  <c:v>316.57967161611555</c:v>
                </c:pt>
                <c:pt idx="18">
                  <c:v>319.87251579306292</c:v>
                </c:pt>
                <c:pt idx="19">
                  <c:v>322.65724073231416</c:v>
                </c:pt>
                <c:pt idx="20">
                  <c:v>326.15436464756181</c:v>
                </c:pt>
                <c:pt idx="21">
                  <c:v>327.63073337591703</c:v>
                </c:pt>
                <c:pt idx="22">
                  <c:v>326.17112278129503</c:v>
                </c:pt>
                <c:pt idx="23">
                  <c:v>321.35067781911971</c:v>
                </c:pt>
              </c:numCache>
            </c:numRef>
          </c:val>
          <c:smooth val="0"/>
          <c:extLst>
            <c:ext xmlns:c16="http://schemas.microsoft.com/office/drawing/2014/chart" uri="{C3380CC4-5D6E-409C-BE32-E72D297353CC}">
              <c16:uniqueId val="{00000004-1F4D-4F76-9BA6-4D9DBE2C6D0F}"/>
            </c:ext>
          </c:extLst>
        </c:ser>
        <c:ser>
          <c:idx val="7"/>
          <c:order val="7"/>
          <c:tx>
            <c:strRef>
              <c:f>'19-26 Inertia Hump'!$V$29</c:f>
              <c:strCache>
                <c:ptCount val="1"/>
                <c:pt idx="0">
                  <c:v>2026^</c:v>
                </c:pt>
              </c:strCache>
            </c:strRef>
          </c:tx>
          <c:spPr>
            <a:ln w="28575" cap="rnd">
              <a:solidFill>
                <a:schemeClr val="accent5"/>
              </a:solidFill>
              <a:round/>
            </a:ln>
            <a:effectLst/>
          </c:spPr>
          <c:marker>
            <c:symbol val="none"/>
          </c:marker>
          <c:val>
            <c:numRef>
              <c:f>'19-26 Inertia Hump'!$V$30:$V$53</c:f>
              <c:numCache>
                <c:formatCode>General</c:formatCode>
                <c:ptCount val="24"/>
                <c:pt idx="0">
                  <c:v>300.05983517291628</c:v>
                </c:pt>
                <c:pt idx="1">
                  <c:v>293.79667459272201</c:v>
                </c:pt>
                <c:pt idx="2">
                  <c:v>289.95655472045024</c:v>
                </c:pt>
                <c:pt idx="3">
                  <c:v>287.98504989299846</c:v>
                </c:pt>
                <c:pt idx="4">
                  <c:v>287.11432814696678</c:v>
                </c:pt>
                <c:pt idx="5">
                  <c:v>286.6425676124926</c:v>
                </c:pt>
                <c:pt idx="6">
                  <c:v>286.27384054014283</c:v>
                </c:pt>
                <c:pt idx="7">
                  <c:v>285.79786765022646</c:v>
                </c:pt>
                <c:pt idx="8">
                  <c:v>283.33031569408962</c:v>
                </c:pt>
                <c:pt idx="9">
                  <c:v>278.256796738768</c:v>
                </c:pt>
                <c:pt idx="10">
                  <c:v>275.92298289027025</c:v>
                </c:pt>
                <c:pt idx="11">
                  <c:v>276.35187435657554</c:v>
                </c:pt>
                <c:pt idx="12">
                  <c:v>278.99735207748671</c:v>
                </c:pt>
                <c:pt idx="13">
                  <c:v>281.75811257688446</c:v>
                </c:pt>
                <c:pt idx="14">
                  <c:v>284.8175814145759</c:v>
                </c:pt>
                <c:pt idx="15">
                  <c:v>288.08408711504353</c:v>
                </c:pt>
                <c:pt idx="16">
                  <c:v>291.21386118232647</c:v>
                </c:pt>
                <c:pt idx="17">
                  <c:v>295.1248739554984</c:v>
                </c:pt>
                <c:pt idx="18">
                  <c:v>299.58817835175694</c:v>
                </c:pt>
                <c:pt idx="19">
                  <c:v>301.63507607993154</c:v>
                </c:pt>
                <c:pt idx="20">
                  <c:v>304.21015843501937</c:v>
                </c:pt>
                <c:pt idx="21">
                  <c:v>305.49216784722176</c:v>
                </c:pt>
                <c:pt idx="22">
                  <c:v>306.1266422169071</c:v>
                </c:pt>
                <c:pt idx="23">
                  <c:v>304.11421182929365</c:v>
                </c:pt>
              </c:numCache>
            </c:numRef>
          </c:val>
          <c:smooth val="0"/>
          <c:extLst>
            <c:ext xmlns:c16="http://schemas.microsoft.com/office/drawing/2014/chart" uri="{C3380CC4-5D6E-409C-BE32-E72D297353CC}">
              <c16:uniqueId val="{00000005-1F4D-4F76-9BA6-4D9DBE2C6D0F}"/>
            </c:ext>
          </c:extLst>
        </c:ser>
        <c:dLbls>
          <c:showLegendKey val="0"/>
          <c:showVal val="0"/>
          <c:showCatName val="0"/>
          <c:showSerName val="0"/>
          <c:showPercent val="0"/>
          <c:showBubbleSize val="0"/>
        </c:dLbls>
        <c:smooth val="0"/>
        <c:axId val="1606167455"/>
        <c:axId val="1606167935"/>
        <c:extLst>
          <c:ext xmlns:c15="http://schemas.microsoft.com/office/drawing/2012/chart" uri="{02D57815-91ED-43cb-92C2-25804820EDAC}">
            <c15:filteredLineSeries>
              <c15:ser>
                <c:idx val="0"/>
                <c:order val="0"/>
                <c:tx>
                  <c:strRef>
                    <c:extLst>
                      <c:ext uri="{02D57815-91ED-43cb-92C2-25804820EDAC}">
                        <c15:formulaRef>
                          <c15:sqref>'19-26 Inertia Hump'!$O$29</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Hump'!$O$30:$O$53</c15:sqref>
                        </c15:formulaRef>
                      </c:ext>
                    </c:extLst>
                    <c:numCache>
                      <c:formatCode>General</c:formatCode>
                      <c:ptCount val="24"/>
                      <c:pt idx="0">
                        <c:v>295.28578925217408</c:v>
                      </c:pt>
                      <c:pt idx="1">
                        <c:v>286.35501921086978</c:v>
                      </c:pt>
                      <c:pt idx="2">
                        <c:v>284.62798881195675</c:v>
                      </c:pt>
                      <c:pt idx="3">
                        <c:v>284.27266255652199</c:v>
                      </c:pt>
                      <c:pt idx="4">
                        <c:v>284.62378602282627</c:v>
                      </c:pt>
                      <c:pt idx="5">
                        <c:v>286.16537332065241</c:v>
                      </c:pt>
                      <c:pt idx="6">
                        <c:v>289.50405725543499</c:v>
                      </c:pt>
                      <c:pt idx="7">
                        <c:v>293.37771215108722</c:v>
                      </c:pt>
                      <c:pt idx="8">
                        <c:v>301.41271384456536</c:v>
                      </c:pt>
                      <c:pt idx="9">
                        <c:v>314.40440932826112</c:v>
                      </c:pt>
                      <c:pt idx="10">
                        <c:v>325.83356456086983</c:v>
                      </c:pt>
                      <c:pt idx="11">
                        <c:v>335.26077056956541</c:v>
                      </c:pt>
                      <c:pt idx="12">
                        <c:v>342.96918412608716</c:v>
                      </c:pt>
                      <c:pt idx="13">
                        <c:v>348.47885565978282</c:v>
                      </c:pt>
                      <c:pt idx="14">
                        <c:v>352.26577990760887</c:v>
                      </c:pt>
                      <c:pt idx="15">
                        <c:v>353.90290083478288</c:v>
                      </c:pt>
                      <c:pt idx="16">
                        <c:v>354.66268684021765</c:v>
                      </c:pt>
                      <c:pt idx="17">
                        <c:v>354.97580504782633</c:v>
                      </c:pt>
                      <c:pt idx="18">
                        <c:v>353.36967936413066</c:v>
                      </c:pt>
                      <c:pt idx="19">
                        <c:v>348.01130640108715</c:v>
                      </c:pt>
                      <c:pt idx="20">
                        <c:v>340.44375885108718</c:v>
                      </c:pt>
                      <c:pt idx="21">
                        <c:v>333.38859920543501</c:v>
                      </c:pt>
                      <c:pt idx="22">
                        <c:v>326.05577379565239</c:v>
                      </c:pt>
                      <c:pt idx="23">
                        <c:v>311.5468823260872</c:v>
                      </c:pt>
                    </c:numCache>
                  </c:numRef>
                </c:val>
                <c:smooth val="0"/>
                <c:extLst>
                  <c:ext xmlns:c16="http://schemas.microsoft.com/office/drawing/2014/chart" uri="{C3380CC4-5D6E-409C-BE32-E72D297353CC}">
                    <c16:uniqueId val="{00000006-1F4D-4F76-9BA6-4D9DBE2C6D0F}"/>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Hump'!$P$29</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Hump'!$P$30:$P$53</c15:sqref>
                        </c15:formulaRef>
                      </c:ext>
                    </c:extLst>
                    <c:numCache>
                      <c:formatCode>General</c:formatCode>
                      <c:ptCount val="24"/>
                      <c:pt idx="0">
                        <c:v>283.94441323695673</c:v>
                      </c:pt>
                      <c:pt idx="1">
                        <c:v>273.9556807282612</c:v>
                      </c:pt>
                      <c:pt idx="2">
                        <c:v>269.30413673804372</c:v>
                      </c:pt>
                      <c:pt idx="3">
                        <c:v>267.75093072173934</c:v>
                      </c:pt>
                      <c:pt idx="4">
                        <c:v>267.32692987934809</c:v>
                      </c:pt>
                      <c:pt idx="5">
                        <c:v>268.61800358913069</c:v>
                      </c:pt>
                      <c:pt idx="6">
                        <c:v>273.29866102391333</c:v>
                      </c:pt>
                      <c:pt idx="7">
                        <c:v>279.27131744891329</c:v>
                      </c:pt>
                      <c:pt idx="8">
                        <c:v>287.36164591630467</c:v>
                      </c:pt>
                      <c:pt idx="9">
                        <c:v>298.95016340978293</c:v>
                      </c:pt>
                      <c:pt idx="10">
                        <c:v>311.88025359130461</c:v>
                      </c:pt>
                      <c:pt idx="11">
                        <c:v>322.7795025728264</c:v>
                      </c:pt>
                      <c:pt idx="12">
                        <c:v>330.82445076739151</c:v>
                      </c:pt>
                      <c:pt idx="13">
                        <c:v>336.32106286304378</c:v>
                      </c:pt>
                      <c:pt idx="14">
                        <c:v>340.04232101630464</c:v>
                      </c:pt>
                      <c:pt idx="15">
                        <c:v>341.89050817500021</c:v>
                      </c:pt>
                      <c:pt idx="16">
                        <c:v>342.82310159021768</c:v>
                      </c:pt>
                      <c:pt idx="17">
                        <c:v>342.75042733913079</c:v>
                      </c:pt>
                      <c:pt idx="18">
                        <c:v>341.65871435760897</c:v>
                      </c:pt>
                      <c:pt idx="19">
                        <c:v>336.66398813478293</c:v>
                      </c:pt>
                      <c:pt idx="20">
                        <c:v>330.61927889565237</c:v>
                      </c:pt>
                      <c:pt idx="21">
                        <c:v>324.53416408804372</c:v>
                      </c:pt>
                      <c:pt idx="22">
                        <c:v>315.67438148260902</c:v>
                      </c:pt>
                      <c:pt idx="23">
                        <c:v>295.59659207065238</c:v>
                      </c:pt>
                    </c:numCache>
                  </c:numRef>
                </c:val>
                <c:smooth val="0"/>
                <c:extLst xmlns:c15="http://schemas.microsoft.com/office/drawing/2012/chart">
                  <c:ext xmlns:c16="http://schemas.microsoft.com/office/drawing/2014/chart" uri="{C3380CC4-5D6E-409C-BE32-E72D297353CC}">
                    <c16:uniqueId val="{00000007-1F4D-4F76-9BA6-4D9DBE2C6D0F}"/>
                  </c:ext>
                </c:extLst>
              </c15:ser>
            </c15:filteredLineSeries>
          </c:ext>
        </c:extLst>
      </c:lineChart>
      <c:catAx>
        <c:axId val="1606167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6167935"/>
        <c:crosses val="autoZero"/>
        <c:auto val="1"/>
        <c:lblAlgn val="ctr"/>
        <c:lblOffset val="100"/>
        <c:noMultiLvlLbl val="0"/>
      </c:catAx>
      <c:valAx>
        <c:axId val="1606167935"/>
        <c:scaling>
          <c:orientation val="minMax"/>
          <c:min val="2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616745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Fall (Sep, Oct, Nov)</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Hump'!$Q$56</c:f>
              <c:strCache>
                <c:ptCount val="1"/>
                <c:pt idx="0">
                  <c:v>2021</c:v>
                </c:pt>
              </c:strCache>
              <c:extLst xmlns:c15="http://schemas.microsoft.com/office/drawing/2012/chart"/>
            </c:strRef>
          </c:tx>
          <c:spPr>
            <a:ln w="28575" cap="rnd">
              <a:solidFill>
                <a:srgbClr val="00B050"/>
              </a:solidFill>
              <a:round/>
            </a:ln>
            <a:effectLst/>
          </c:spPr>
          <c:marker>
            <c:symbol val="none"/>
          </c:marker>
          <c:val>
            <c:numRef>
              <c:f>'19-26 Inertia Hump'!$Q$57:$Q$80</c:f>
              <c:numCache>
                <c:formatCode>General</c:formatCode>
                <c:ptCount val="24"/>
                <c:pt idx="0">
                  <c:v>226.06987613956048</c:v>
                </c:pt>
                <c:pt idx="1">
                  <c:v>211.81771892417586</c:v>
                </c:pt>
                <c:pt idx="2">
                  <c:v>202.79177276923082</c:v>
                </c:pt>
                <c:pt idx="3">
                  <c:v>201.61810453956051</c:v>
                </c:pt>
                <c:pt idx="4">
                  <c:v>202.27251709890106</c:v>
                </c:pt>
                <c:pt idx="5">
                  <c:v>207.61312370329674</c:v>
                </c:pt>
                <c:pt idx="6">
                  <c:v>219.73832215604395</c:v>
                </c:pt>
                <c:pt idx="7">
                  <c:v>223.28207566483508</c:v>
                </c:pt>
                <c:pt idx="8">
                  <c:v>227.41304386153857</c:v>
                </c:pt>
                <c:pt idx="9">
                  <c:v>233.02068880879131</c:v>
                </c:pt>
                <c:pt idx="10">
                  <c:v>240.36808738351644</c:v>
                </c:pt>
                <c:pt idx="11">
                  <c:v>249.17257350219776</c:v>
                </c:pt>
                <c:pt idx="12">
                  <c:v>257.3580028428571</c:v>
                </c:pt>
                <c:pt idx="13">
                  <c:v>263.18403360879125</c:v>
                </c:pt>
                <c:pt idx="14">
                  <c:v>267.72857479780214</c:v>
                </c:pt>
                <c:pt idx="15">
                  <c:v>270.48494654615388</c:v>
                </c:pt>
                <c:pt idx="16">
                  <c:v>272.99024974505488</c:v>
                </c:pt>
                <c:pt idx="17">
                  <c:v>274.30799297912085</c:v>
                </c:pt>
                <c:pt idx="18">
                  <c:v>275.32320192747267</c:v>
                </c:pt>
                <c:pt idx="19">
                  <c:v>275.30092951318682</c:v>
                </c:pt>
                <c:pt idx="20">
                  <c:v>273.83195761538462</c:v>
                </c:pt>
                <c:pt idx="21">
                  <c:v>269.11350690769234</c:v>
                </c:pt>
                <c:pt idx="22">
                  <c:v>260.39584593076927</c:v>
                </c:pt>
                <c:pt idx="23">
                  <c:v>245.56662145604395</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7D29-4773-9B96-4C481B56B8FB}"/>
            </c:ext>
          </c:extLst>
        </c:ser>
        <c:ser>
          <c:idx val="3"/>
          <c:order val="3"/>
          <c:tx>
            <c:strRef>
              <c:f>'19-26 Inertia Hump'!$R$56</c:f>
              <c:strCache>
                <c:ptCount val="1"/>
                <c:pt idx="0">
                  <c:v>2022</c:v>
                </c:pt>
              </c:strCache>
            </c:strRef>
          </c:tx>
          <c:spPr>
            <a:ln w="28575" cap="rnd">
              <a:solidFill>
                <a:srgbClr val="7030A0"/>
              </a:solidFill>
              <a:round/>
            </a:ln>
            <a:effectLst/>
          </c:spPr>
          <c:marker>
            <c:symbol val="none"/>
          </c:marker>
          <c:val>
            <c:numRef>
              <c:f>'19-26 Inertia Hump'!$R$57:$R$80</c:f>
              <c:numCache>
                <c:formatCode>General</c:formatCode>
                <c:ptCount val="24"/>
                <c:pt idx="0">
                  <c:v>232.72184747032972</c:v>
                </c:pt>
                <c:pt idx="1">
                  <c:v>220.05978496086954</c:v>
                </c:pt>
                <c:pt idx="2">
                  <c:v>216.72304141428566</c:v>
                </c:pt>
                <c:pt idx="3">
                  <c:v>216.14055458681324</c:v>
                </c:pt>
                <c:pt idx="4">
                  <c:v>216.82473956043967</c:v>
                </c:pt>
                <c:pt idx="5">
                  <c:v>219.87321063736269</c:v>
                </c:pt>
                <c:pt idx="6">
                  <c:v>226.58564317912086</c:v>
                </c:pt>
                <c:pt idx="7">
                  <c:v>230.0273175945054</c:v>
                </c:pt>
                <c:pt idx="8">
                  <c:v>231.75042837142854</c:v>
                </c:pt>
                <c:pt idx="9">
                  <c:v>234.79939845274723</c:v>
                </c:pt>
                <c:pt idx="10">
                  <c:v>238.67925295274722</c:v>
                </c:pt>
                <c:pt idx="11">
                  <c:v>245.22280047252758</c:v>
                </c:pt>
                <c:pt idx="12">
                  <c:v>252.80703068241758</c:v>
                </c:pt>
                <c:pt idx="13">
                  <c:v>258.45940867582419</c:v>
                </c:pt>
                <c:pt idx="14">
                  <c:v>262.50899131208774</c:v>
                </c:pt>
                <c:pt idx="15">
                  <c:v>266.40328181208793</c:v>
                </c:pt>
                <c:pt idx="16">
                  <c:v>269.55939645604394</c:v>
                </c:pt>
                <c:pt idx="17">
                  <c:v>271.72694088461537</c:v>
                </c:pt>
                <c:pt idx="18">
                  <c:v>273.55257836043961</c:v>
                </c:pt>
                <c:pt idx="19">
                  <c:v>274.61901202747248</c:v>
                </c:pt>
                <c:pt idx="20">
                  <c:v>274.14746143956057</c:v>
                </c:pt>
                <c:pt idx="21">
                  <c:v>269.85856707582411</c:v>
                </c:pt>
                <c:pt idx="22">
                  <c:v>260.23218582637355</c:v>
                </c:pt>
                <c:pt idx="23">
                  <c:v>245.81188116923073</c:v>
                </c:pt>
              </c:numCache>
            </c:numRef>
          </c:val>
          <c:smooth val="0"/>
          <c:extLst>
            <c:ext xmlns:c16="http://schemas.microsoft.com/office/drawing/2014/chart" uri="{C3380CC4-5D6E-409C-BE32-E72D297353CC}">
              <c16:uniqueId val="{00000001-7D29-4773-9B96-4C481B56B8FB}"/>
            </c:ext>
          </c:extLst>
        </c:ser>
        <c:ser>
          <c:idx val="4"/>
          <c:order val="4"/>
          <c:tx>
            <c:strRef>
              <c:f>'19-26 Inertia Hump'!$S$56</c:f>
              <c:strCache>
                <c:ptCount val="1"/>
                <c:pt idx="0">
                  <c:v>2023</c:v>
                </c:pt>
              </c:strCache>
            </c:strRef>
          </c:tx>
          <c:spPr>
            <a:ln w="28575" cap="rnd">
              <a:solidFill>
                <a:schemeClr val="tx1">
                  <a:lumMod val="65000"/>
                  <a:lumOff val="35000"/>
                </a:schemeClr>
              </a:solidFill>
              <a:round/>
            </a:ln>
            <a:effectLst/>
          </c:spPr>
          <c:marker>
            <c:symbol val="none"/>
          </c:marker>
          <c:val>
            <c:numRef>
              <c:f>'19-26 Inertia Hump'!$S$57:$S$80</c:f>
              <c:numCache>
                <c:formatCode>General</c:formatCode>
                <c:ptCount val="24"/>
                <c:pt idx="0">
                  <c:v>259.01303973076926</c:v>
                </c:pt>
                <c:pt idx="1">
                  <c:v>250.87913012282621</c:v>
                </c:pt>
                <c:pt idx="2">
                  <c:v>249.20316432747254</c:v>
                </c:pt>
                <c:pt idx="3">
                  <c:v>248.91302243626376</c:v>
                </c:pt>
                <c:pt idx="4">
                  <c:v>249.45277018131887</c:v>
                </c:pt>
                <c:pt idx="5">
                  <c:v>250.71210792307704</c:v>
                </c:pt>
                <c:pt idx="6">
                  <c:v>253.11971664395608</c:v>
                </c:pt>
                <c:pt idx="7">
                  <c:v>254.56714275054949</c:v>
                </c:pt>
                <c:pt idx="8">
                  <c:v>255.69657259560455</c:v>
                </c:pt>
                <c:pt idx="9">
                  <c:v>256.98346208791224</c:v>
                </c:pt>
                <c:pt idx="10">
                  <c:v>258.19780303296699</c:v>
                </c:pt>
                <c:pt idx="11">
                  <c:v>261.95092819340658</c:v>
                </c:pt>
                <c:pt idx="12">
                  <c:v>266.83249550439564</c:v>
                </c:pt>
                <c:pt idx="13">
                  <c:v>271.87369739120885</c:v>
                </c:pt>
                <c:pt idx="14">
                  <c:v>276.1796369835165</c:v>
                </c:pt>
                <c:pt idx="15">
                  <c:v>280.46126406813187</c:v>
                </c:pt>
                <c:pt idx="16">
                  <c:v>283.83756474065927</c:v>
                </c:pt>
                <c:pt idx="17">
                  <c:v>286.03498170659333</c:v>
                </c:pt>
                <c:pt idx="18">
                  <c:v>287.94388102857147</c:v>
                </c:pt>
                <c:pt idx="19">
                  <c:v>289.46297348791205</c:v>
                </c:pt>
                <c:pt idx="20">
                  <c:v>289.25684696483506</c:v>
                </c:pt>
                <c:pt idx="21">
                  <c:v>285.61001170000003</c:v>
                </c:pt>
                <c:pt idx="22">
                  <c:v>278.36859340000007</c:v>
                </c:pt>
                <c:pt idx="23">
                  <c:v>267.98686420219786</c:v>
                </c:pt>
              </c:numCache>
            </c:numRef>
          </c:val>
          <c:smooth val="0"/>
          <c:extLst>
            <c:ext xmlns:c16="http://schemas.microsoft.com/office/drawing/2014/chart" uri="{C3380CC4-5D6E-409C-BE32-E72D297353CC}">
              <c16:uniqueId val="{00000002-7D29-4773-9B96-4C481B56B8FB}"/>
            </c:ext>
          </c:extLst>
        </c:ser>
        <c:ser>
          <c:idx val="5"/>
          <c:order val="5"/>
          <c:tx>
            <c:strRef>
              <c:f>'19-26 Inertia Hump'!$T$56</c:f>
              <c:strCache>
                <c:ptCount val="1"/>
                <c:pt idx="0">
                  <c:v>2024</c:v>
                </c:pt>
              </c:strCache>
            </c:strRef>
          </c:tx>
          <c:spPr>
            <a:ln w="28575" cap="rnd">
              <a:solidFill>
                <a:srgbClr val="00B0F0"/>
              </a:solidFill>
              <a:round/>
            </a:ln>
            <a:effectLst/>
          </c:spPr>
          <c:marker>
            <c:symbol val="none"/>
          </c:marker>
          <c:val>
            <c:numRef>
              <c:f>'19-26 Inertia Hump'!$T$57:$T$80</c:f>
              <c:numCache>
                <c:formatCode>General</c:formatCode>
                <c:ptCount val="24"/>
                <c:pt idx="0">
                  <c:v>256.31811838901103</c:v>
                </c:pt>
                <c:pt idx="1">
                  <c:v>248.22532744891308</c:v>
                </c:pt>
                <c:pt idx="2">
                  <c:v>246.10933156043956</c:v>
                </c:pt>
                <c:pt idx="3">
                  <c:v>245.89650614725278</c:v>
                </c:pt>
                <c:pt idx="4">
                  <c:v>246.108317101099</c:v>
                </c:pt>
                <c:pt idx="5">
                  <c:v>246.93506984175821</c:v>
                </c:pt>
                <c:pt idx="6">
                  <c:v>247.62275103406597</c:v>
                </c:pt>
                <c:pt idx="7">
                  <c:v>248.08428309120882</c:v>
                </c:pt>
                <c:pt idx="8">
                  <c:v>248.41965131098911</c:v>
                </c:pt>
                <c:pt idx="9">
                  <c:v>247.23820948571418</c:v>
                </c:pt>
                <c:pt idx="10">
                  <c:v>246.04109840549449</c:v>
                </c:pt>
                <c:pt idx="11">
                  <c:v>246.75611978461549</c:v>
                </c:pt>
                <c:pt idx="12">
                  <c:v>249.36706744835149</c:v>
                </c:pt>
                <c:pt idx="13">
                  <c:v>253.17117190989015</c:v>
                </c:pt>
                <c:pt idx="14">
                  <c:v>257.53849514065928</c:v>
                </c:pt>
                <c:pt idx="15">
                  <c:v>263.03599050329672</c:v>
                </c:pt>
                <c:pt idx="16">
                  <c:v>268.38727233736256</c:v>
                </c:pt>
                <c:pt idx="17">
                  <c:v>272.16719794615375</c:v>
                </c:pt>
                <c:pt idx="18">
                  <c:v>276.02245354505487</c:v>
                </c:pt>
                <c:pt idx="19">
                  <c:v>279.41937065054947</c:v>
                </c:pt>
                <c:pt idx="20">
                  <c:v>280.16020845274716</c:v>
                </c:pt>
                <c:pt idx="21">
                  <c:v>277.55381444065938</c:v>
                </c:pt>
                <c:pt idx="22">
                  <c:v>272.52976368461538</c:v>
                </c:pt>
                <c:pt idx="23">
                  <c:v>264.02115194945071</c:v>
                </c:pt>
              </c:numCache>
            </c:numRef>
          </c:val>
          <c:smooth val="0"/>
          <c:extLst>
            <c:ext xmlns:c16="http://schemas.microsoft.com/office/drawing/2014/chart" uri="{C3380CC4-5D6E-409C-BE32-E72D297353CC}">
              <c16:uniqueId val="{00000003-7D29-4773-9B96-4C481B56B8FB}"/>
            </c:ext>
          </c:extLst>
        </c:ser>
        <c:ser>
          <c:idx val="6"/>
          <c:order val="6"/>
          <c:tx>
            <c:strRef>
              <c:f>'19-26 Inertia Hump'!$U$56</c:f>
              <c:strCache>
                <c:ptCount val="1"/>
                <c:pt idx="0">
                  <c:v>2025</c:v>
                </c:pt>
              </c:strCache>
            </c:strRef>
          </c:tx>
          <c:spPr>
            <a:ln w="28575" cap="rnd">
              <a:solidFill>
                <a:srgbClr val="FF0000"/>
              </a:solidFill>
              <a:round/>
            </a:ln>
            <a:effectLst/>
          </c:spPr>
          <c:marker>
            <c:symbol val="none"/>
          </c:marker>
          <c:val>
            <c:numRef>
              <c:f>'19-26 Inertia Hump'!$U$57:$U$80</c:f>
              <c:numCache>
                <c:formatCode>General</c:formatCode>
                <c:ptCount val="24"/>
                <c:pt idx="0">
                  <c:v>264.0919667604395</c:v>
                </c:pt>
                <c:pt idx="1">
                  <c:v>254.57675009891301</c:v>
                </c:pt>
                <c:pt idx="2">
                  <c:v>250.61634340659336</c:v>
                </c:pt>
                <c:pt idx="3">
                  <c:v>249.7055518087912</c:v>
                </c:pt>
                <c:pt idx="4">
                  <c:v>249.64430057252756</c:v>
                </c:pt>
                <c:pt idx="5">
                  <c:v>249.66398098571437</c:v>
                </c:pt>
                <c:pt idx="6">
                  <c:v>250.15389075384624</c:v>
                </c:pt>
                <c:pt idx="7">
                  <c:v>250.19383886043966</c:v>
                </c:pt>
                <c:pt idx="8">
                  <c:v>249.58797919230781</c:v>
                </c:pt>
                <c:pt idx="9">
                  <c:v>245.47865306813182</c:v>
                </c:pt>
                <c:pt idx="10">
                  <c:v>241.76581795714284</c:v>
                </c:pt>
                <c:pt idx="11">
                  <c:v>241.23262633296696</c:v>
                </c:pt>
                <c:pt idx="12">
                  <c:v>243.29248202197797</c:v>
                </c:pt>
                <c:pt idx="13">
                  <c:v>246.99178597032974</c:v>
                </c:pt>
                <c:pt idx="14">
                  <c:v>251.24676626703285</c:v>
                </c:pt>
                <c:pt idx="15">
                  <c:v>256.5381307725275</c:v>
                </c:pt>
                <c:pt idx="16">
                  <c:v>264.69493081648358</c:v>
                </c:pt>
                <c:pt idx="17">
                  <c:v>271.83783754945057</c:v>
                </c:pt>
                <c:pt idx="18">
                  <c:v>276.63894125934064</c:v>
                </c:pt>
                <c:pt idx="19">
                  <c:v>280.95637036373631</c:v>
                </c:pt>
                <c:pt idx="20">
                  <c:v>282.26674870769239</c:v>
                </c:pt>
                <c:pt idx="21">
                  <c:v>280.87901030329681</c:v>
                </c:pt>
                <c:pt idx="22">
                  <c:v>277.45507835164824</c:v>
                </c:pt>
                <c:pt idx="23">
                  <c:v>271.58194447142859</c:v>
                </c:pt>
              </c:numCache>
            </c:numRef>
          </c:val>
          <c:smooth val="0"/>
          <c:extLst>
            <c:ext xmlns:c16="http://schemas.microsoft.com/office/drawing/2014/chart" uri="{C3380CC4-5D6E-409C-BE32-E72D297353CC}">
              <c16:uniqueId val="{00000004-7D29-4773-9B96-4C481B56B8FB}"/>
            </c:ext>
          </c:extLst>
        </c:ser>
        <c:dLbls>
          <c:showLegendKey val="0"/>
          <c:showVal val="0"/>
          <c:showCatName val="0"/>
          <c:showSerName val="0"/>
          <c:showPercent val="0"/>
          <c:showBubbleSize val="0"/>
        </c:dLbls>
        <c:smooth val="0"/>
        <c:axId val="1728459103"/>
        <c:axId val="1728463903"/>
        <c:extLst>
          <c:ext xmlns:c15="http://schemas.microsoft.com/office/drawing/2012/chart" uri="{02D57815-91ED-43cb-92C2-25804820EDAC}">
            <c15:filteredLineSeries>
              <c15:ser>
                <c:idx val="0"/>
                <c:order val="0"/>
                <c:tx>
                  <c:strRef>
                    <c:extLst>
                      <c:ext uri="{02D57815-91ED-43cb-92C2-25804820EDAC}">
                        <c15:formulaRef>
                          <c15:sqref>'19-26 Inertia Hump'!$O$56</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Hump'!$O$57:$O$80</c15:sqref>
                        </c15:formulaRef>
                      </c:ext>
                    </c:extLst>
                    <c:numCache>
                      <c:formatCode>General</c:formatCode>
                      <c:ptCount val="24"/>
                      <c:pt idx="0">
                        <c:v>232.96345897692328</c:v>
                      </c:pt>
                      <c:pt idx="1">
                        <c:v>224.74490032173929</c:v>
                      </c:pt>
                      <c:pt idx="2">
                        <c:v>224.20909822857155</c:v>
                      </c:pt>
                      <c:pt idx="3">
                        <c:v>224.06976357912103</c:v>
                      </c:pt>
                      <c:pt idx="4">
                        <c:v>225.87196361318692</c:v>
                      </c:pt>
                      <c:pt idx="5">
                        <c:v>231.86526992857156</c:v>
                      </c:pt>
                      <c:pt idx="6">
                        <c:v>239.44134737142878</c:v>
                      </c:pt>
                      <c:pt idx="7">
                        <c:v>243.39611059120895</c:v>
                      </c:pt>
                      <c:pt idx="8">
                        <c:v>248.19218923186824</c:v>
                      </c:pt>
                      <c:pt idx="9">
                        <c:v>254.56496327142872</c:v>
                      </c:pt>
                      <c:pt idx="10">
                        <c:v>261.91001770659358</c:v>
                      </c:pt>
                      <c:pt idx="11">
                        <c:v>266.90932917472537</c:v>
                      </c:pt>
                      <c:pt idx="12">
                        <c:v>271.86036368461561</c:v>
                      </c:pt>
                      <c:pt idx="13">
                        <c:v>275.26265060329695</c:v>
                      </c:pt>
                      <c:pt idx="14">
                        <c:v>278.06352079340684</c:v>
                      </c:pt>
                      <c:pt idx="15">
                        <c:v>279.54495451978045</c:v>
                      </c:pt>
                      <c:pt idx="16">
                        <c:v>281.27727079670359</c:v>
                      </c:pt>
                      <c:pt idx="17">
                        <c:v>281.55309033626401</c:v>
                      </c:pt>
                      <c:pt idx="18">
                        <c:v>280.87209771978047</c:v>
                      </c:pt>
                      <c:pt idx="19">
                        <c:v>277.73923817582448</c:v>
                      </c:pt>
                      <c:pt idx="20">
                        <c:v>272.12689305054965</c:v>
                      </c:pt>
                      <c:pt idx="21">
                        <c:v>264.05956355054963</c:v>
                      </c:pt>
                      <c:pt idx="22">
                        <c:v>254.66023834065945</c:v>
                      </c:pt>
                      <c:pt idx="23">
                        <c:v>240.37967636043973</c:v>
                      </c:pt>
                    </c:numCache>
                  </c:numRef>
                </c:val>
                <c:smooth val="0"/>
                <c:extLst>
                  <c:ext xmlns:c16="http://schemas.microsoft.com/office/drawing/2014/chart" uri="{C3380CC4-5D6E-409C-BE32-E72D297353CC}">
                    <c16:uniqueId val="{00000005-7D29-4773-9B96-4C481B56B8F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Hump'!$P$56</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Hump'!$P$57:$P$80</c15:sqref>
                        </c15:formulaRef>
                      </c:ext>
                    </c:extLst>
                    <c:numCache>
                      <c:formatCode>General</c:formatCode>
                      <c:ptCount val="24"/>
                      <c:pt idx="0">
                        <c:v>213.42295846373636</c:v>
                      </c:pt>
                      <c:pt idx="1">
                        <c:v>205.85346128695662</c:v>
                      </c:pt>
                      <c:pt idx="2">
                        <c:v>204.49319712967051</c:v>
                      </c:pt>
                      <c:pt idx="3">
                        <c:v>204.22524469011003</c:v>
                      </c:pt>
                      <c:pt idx="4">
                        <c:v>206.61388771758257</c:v>
                      </c:pt>
                      <c:pt idx="5">
                        <c:v>211.52766244725291</c:v>
                      </c:pt>
                      <c:pt idx="6">
                        <c:v>219.07333741538477</c:v>
                      </c:pt>
                      <c:pt idx="7">
                        <c:v>222.68991193296719</c:v>
                      </c:pt>
                      <c:pt idx="8">
                        <c:v>227.69819764285734</c:v>
                      </c:pt>
                      <c:pt idx="9">
                        <c:v>233.49969490109908</c:v>
                      </c:pt>
                      <c:pt idx="10">
                        <c:v>239.67336625604409</c:v>
                      </c:pt>
                      <c:pt idx="11">
                        <c:v>246.33971103736278</c:v>
                      </c:pt>
                      <c:pt idx="12">
                        <c:v>251.4143698637364</c:v>
                      </c:pt>
                      <c:pt idx="13">
                        <c:v>254.43485904395618</c:v>
                      </c:pt>
                      <c:pt idx="14">
                        <c:v>256.4625087769233</c:v>
                      </c:pt>
                      <c:pt idx="15">
                        <c:v>258.24135647802223</c:v>
                      </c:pt>
                      <c:pt idx="16">
                        <c:v>259.19720983846173</c:v>
                      </c:pt>
                      <c:pt idx="17">
                        <c:v>259.638589302198</c:v>
                      </c:pt>
                      <c:pt idx="18">
                        <c:v>259.86459410549463</c:v>
                      </c:pt>
                      <c:pt idx="19">
                        <c:v>257.41283895384629</c:v>
                      </c:pt>
                      <c:pt idx="20">
                        <c:v>253.56774280659363</c:v>
                      </c:pt>
                      <c:pt idx="21">
                        <c:v>244.38531080219801</c:v>
                      </c:pt>
                      <c:pt idx="22">
                        <c:v>234.57838634395617</c:v>
                      </c:pt>
                      <c:pt idx="23">
                        <c:v>221.60976873076945</c:v>
                      </c:pt>
                    </c:numCache>
                  </c:numRef>
                </c:val>
                <c:smooth val="0"/>
                <c:extLst xmlns:c15="http://schemas.microsoft.com/office/drawing/2012/chart">
                  <c:ext xmlns:c16="http://schemas.microsoft.com/office/drawing/2014/chart" uri="{C3380CC4-5D6E-409C-BE32-E72D297353CC}">
                    <c16:uniqueId val="{00000006-7D29-4773-9B96-4C481B56B8FB}"/>
                  </c:ext>
                </c:extLst>
              </c15:ser>
            </c15:filteredLineSeries>
          </c:ext>
        </c:extLst>
      </c:lineChart>
      <c:catAx>
        <c:axId val="1728459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28463903"/>
        <c:crosses val="autoZero"/>
        <c:auto val="1"/>
        <c:lblAlgn val="ctr"/>
        <c:lblOffset val="100"/>
        <c:noMultiLvlLbl val="0"/>
      </c:catAx>
      <c:valAx>
        <c:axId val="1728463903"/>
        <c:scaling>
          <c:orientation val="minMax"/>
          <c:min val="17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2845910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rgbClr val="171A1C">
                    <a:lumMod val="65000"/>
                    <a:lumOff val="35000"/>
                  </a:srgbClr>
                </a:solidFill>
              </a:rPr>
              <a:t>Average Inertia Winter (Jan, Feb, Dec*)</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2"/>
          <c:order val="2"/>
          <c:tx>
            <c:strRef>
              <c:f>'19-26 Inertia Hump'!$Q$83</c:f>
              <c:strCache>
                <c:ptCount val="1"/>
                <c:pt idx="0">
                  <c:v>2021</c:v>
                </c:pt>
              </c:strCache>
              <c:extLst xmlns:c15="http://schemas.microsoft.com/office/drawing/2012/chart"/>
            </c:strRef>
          </c:tx>
          <c:spPr>
            <a:ln w="28575" cap="rnd">
              <a:solidFill>
                <a:srgbClr val="FFC000"/>
              </a:solidFill>
              <a:round/>
            </a:ln>
            <a:effectLst/>
          </c:spPr>
          <c:marker>
            <c:symbol val="none"/>
          </c:marker>
          <c:val>
            <c:numRef>
              <c:f>'19-26 Inertia Hump'!$Q$84:$Q$107</c:f>
              <c:numCache>
                <c:formatCode>General</c:formatCode>
                <c:ptCount val="24"/>
                <c:pt idx="0">
                  <c:v>213.79833064157299</c:v>
                </c:pt>
                <c:pt idx="1">
                  <c:v>211.67845911000001</c:v>
                </c:pt>
                <c:pt idx="2">
                  <c:v>210.55111724111106</c:v>
                </c:pt>
                <c:pt idx="3">
                  <c:v>212.00873818888891</c:v>
                </c:pt>
                <c:pt idx="4">
                  <c:v>215.56551676555546</c:v>
                </c:pt>
                <c:pt idx="5">
                  <c:v>222.69613471555553</c:v>
                </c:pt>
                <c:pt idx="6">
                  <c:v>228.7705042333333</c:v>
                </c:pt>
                <c:pt idx="7">
                  <c:v>230.87761078777768</c:v>
                </c:pt>
                <c:pt idx="8">
                  <c:v>232.28523684555549</c:v>
                </c:pt>
                <c:pt idx="9">
                  <c:v>232.43039717333329</c:v>
                </c:pt>
                <c:pt idx="10">
                  <c:v>231.55779733111109</c:v>
                </c:pt>
                <c:pt idx="11">
                  <c:v>230.23896388333341</c:v>
                </c:pt>
                <c:pt idx="12">
                  <c:v>229.30621805888893</c:v>
                </c:pt>
                <c:pt idx="13">
                  <c:v>227.59367629999991</c:v>
                </c:pt>
                <c:pt idx="14">
                  <c:v>226.5242170211111</c:v>
                </c:pt>
                <c:pt idx="15">
                  <c:v>226.71776624000006</c:v>
                </c:pt>
                <c:pt idx="16">
                  <c:v>228.57630919777787</c:v>
                </c:pt>
                <c:pt idx="17">
                  <c:v>230.23440512444452</c:v>
                </c:pt>
                <c:pt idx="18">
                  <c:v>231.54653827999994</c:v>
                </c:pt>
                <c:pt idx="19">
                  <c:v>232.2336864133334</c:v>
                </c:pt>
                <c:pt idx="20">
                  <c:v>231.12641154555558</c:v>
                </c:pt>
                <c:pt idx="21">
                  <c:v>228.3035785933333</c:v>
                </c:pt>
                <c:pt idx="22">
                  <c:v>224.36536469888881</c:v>
                </c:pt>
                <c:pt idx="23">
                  <c:v>219.09832925777778</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9671-469B-8664-E81DCFB85B25}"/>
            </c:ext>
          </c:extLst>
        </c:ser>
        <c:ser>
          <c:idx val="3"/>
          <c:order val="3"/>
          <c:tx>
            <c:strRef>
              <c:f>'19-26 Inertia Hump'!$R$83</c:f>
              <c:strCache>
                <c:ptCount val="1"/>
                <c:pt idx="0">
                  <c:v>2022</c:v>
                </c:pt>
              </c:strCache>
            </c:strRef>
          </c:tx>
          <c:spPr>
            <a:ln w="28575" cap="rnd">
              <a:solidFill>
                <a:srgbClr val="7030A0"/>
              </a:solidFill>
              <a:round/>
            </a:ln>
            <a:effectLst/>
          </c:spPr>
          <c:marker>
            <c:symbol val="none"/>
          </c:marker>
          <c:val>
            <c:numRef>
              <c:f>'19-26 Inertia Hump'!$R$84:$R$107</c:f>
              <c:numCache>
                <c:formatCode>General</c:formatCode>
                <c:ptCount val="24"/>
                <c:pt idx="0">
                  <c:v>215.02242274777777</c:v>
                </c:pt>
                <c:pt idx="1">
                  <c:v>209.1726841588889</c:v>
                </c:pt>
                <c:pt idx="2">
                  <c:v>207.4775348844444</c:v>
                </c:pt>
                <c:pt idx="3">
                  <c:v>208.24040102444442</c:v>
                </c:pt>
                <c:pt idx="4">
                  <c:v>211.63896029888892</c:v>
                </c:pt>
                <c:pt idx="5">
                  <c:v>219.31151480222226</c:v>
                </c:pt>
                <c:pt idx="6">
                  <c:v>228.57324488777786</c:v>
                </c:pt>
                <c:pt idx="7">
                  <c:v>231.57748556000007</c:v>
                </c:pt>
                <c:pt idx="8">
                  <c:v>233.61164131333337</c:v>
                </c:pt>
                <c:pt idx="9">
                  <c:v>235.13513387222218</c:v>
                </c:pt>
                <c:pt idx="10">
                  <c:v>234.34032558888885</c:v>
                </c:pt>
                <c:pt idx="11">
                  <c:v>232.49299503555559</c:v>
                </c:pt>
                <c:pt idx="12">
                  <c:v>230.59922499222219</c:v>
                </c:pt>
                <c:pt idx="13">
                  <c:v>230.05355101111121</c:v>
                </c:pt>
                <c:pt idx="14">
                  <c:v>230.48233218111119</c:v>
                </c:pt>
                <c:pt idx="15">
                  <c:v>232.57289447222232</c:v>
                </c:pt>
                <c:pt idx="16">
                  <c:v>235.36963265777771</c:v>
                </c:pt>
                <c:pt idx="17">
                  <c:v>237.97981569333328</c:v>
                </c:pt>
                <c:pt idx="18">
                  <c:v>240.12608029888892</c:v>
                </c:pt>
                <c:pt idx="19">
                  <c:v>240.83998434000003</c:v>
                </c:pt>
                <c:pt idx="20">
                  <c:v>239.09841413666672</c:v>
                </c:pt>
                <c:pt idx="21">
                  <c:v>235.47729318333327</c:v>
                </c:pt>
                <c:pt idx="22">
                  <c:v>231.55298412333332</c:v>
                </c:pt>
                <c:pt idx="23">
                  <c:v>224.6157558633335</c:v>
                </c:pt>
              </c:numCache>
            </c:numRef>
          </c:val>
          <c:smooth val="0"/>
          <c:extLst>
            <c:ext xmlns:c16="http://schemas.microsoft.com/office/drawing/2014/chart" uri="{C3380CC4-5D6E-409C-BE32-E72D297353CC}">
              <c16:uniqueId val="{00000001-9671-469B-8664-E81DCFB85B25}"/>
            </c:ext>
          </c:extLst>
        </c:ser>
        <c:ser>
          <c:idx val="4"/>
          <c:order val="4"/>
          <c:tx>
            <c:strRef>
              <c:f>'19-26 Inertia Hump'!$S$83</c:f>
              <c:strCache>
                <c:ptCount val="1"/>
                <c:pt idx="0">
                  <c:v>2023</c:v>
                </c:pt>
              </c:strCache>
            </c:strRef>
          </c:tx>
          <c:spPr>
            <a:ln w="28575" cap="rnd">
              <a:solidFill>
                <a:schemeClr val="tx1">
                  <a:lumMod val="65000"/>
                  <a:lumOff val="35000"/>
                </a:schemeClr>
              </a:solidFill>
              <a:round/>
            </a:ln>
            <a:effectLst/>
          </c:spPr>
          <c:marker>
            <c:symbol val="none"/>
          </c:marker>
          <c:val>
            <c:numRef>
              <c:f>'19-26 Inertia Hump'!$S$84:$S$107</c:f>
              <c:numCache>
                <c:formatCode>General</c:formatCode>
                <c:ptCount val="24"/>
                <c:pt idx="0">
                  <c:v>216.91837368222215</c:v>
                </c:pt>
                <c:pt idx="1">
                  <c:v>211.8407798933334</c:v>
                </c:pt>
                <c:pt idx="2">
                  <c:v>210.45415683999997</c:v>
                </c:pt>
                <c:pt idx="3">
                  <c:v>211.33218217888884</c:v>
                </c:pt>
                <c:pt idx="4">
                  <c:v>213.78097614777781</c:v>
                </c:pt>
                <c:pt idx="5">
                  <c:v>219.25894802333326</c:v>
                </c:pt>
                <c:pt idx="6">
                  <c:v>226.2150419066667</c:v>
                </c:pt>
                <c:pt idx="7">
                  <c:v>230.02223398888893</c:v>
                </c:pt>
                <c:pt idx="8">
                  <c:v>232.26423956666662</c:v>
                </c:pt>
                <c:pt idx="9">
                  <c:v>232.81253087111102</c:v>
                </c:pt>
                <c:pt idx="10">
                  <c:v>231.20174798555544</c:v>
                </c:pt>
                <c:pt idx="11">
                  <c:v>229.08706022888876</c:v>
                </c:pt>
                <c:pt idx="12">
                  <c:v>227.42215690999998</c:v>
                </c:pt>
                <c:pt idx="13">
                  <c:v>226.47391424</c:v>
                </c:pt>
                <c:pt idx="14">
                  <c:v>226.76362383000006</c:v>
                </c:pt>
                <c:pt idx="15">
                  <c:v>228.78477085555559</c:v>
                </c:pt>
                <c:pt idx="16">
                  <c:v>232.55692952888882</c:v>
                </c:pt>
                <c:pt idx="17">
                  <c:v>236.2377759511111</c:v>
                </c:pt>
                <c:pt idx="18">
                  <c:v>238.69742980999996</c:v>
                </c:pt>
                <c:pt idx="19">
                  <c:v>240.20434816666659</c:v>
                </c:pt>
                <c:pt idx="20">
                  <c:v>239.00559717777782</c:v>
                </c:pt>
                <c:pt idx="21">
                  <c:v>236.07956889333323</c:v>
                </c:pt>
                <c:pt idx="22">
                  <c:v>231.68008263999994</c:v>
                </c:pt>
                <c:pt idx="23">
                  <c:v>224.09403718222222</c:v>
                </c:pt>
              </c:numCache>
            </c:numRef>
          </c:val>
          <c:smooth val="0"/>
          <c:extLst>
            <c:ext xmlns:c16="http://schemas.microsoft.com/office/drawing/2014/chart" uri="{C3380CC4-5D6E-409C-BE32-E72D297353CC}">
              <c16:uniqueId val="{00000002-9671-469B-8664-E81DCFB85B25}"/>
            </c:ext>
          </c:extLst>
        </c:ser>
        <c:ser>
          <c:idx val="5"/>
          <c:order val="5"/>
          <c:tx>
            <c:strRef>
              <c:f>'19-26 Inertia Hump'!$T$83</c:f>
              <c:strCache>
                <c:ptCount val="1"/>
                <c:pt idx="0">
                  <c:v>2024</c:v>
                </c:pt>
              </c:strCache>
            </c:strRef>
          </c:tx>
          <c:spPr>
            <a:ln w="28575" cap="rnd">
              <a:solidFill>
                <a:srgbClr val="00B0F0"/>
              </a:solidFill>
              <a:round/>
            </a:ln>
            <a:effectLst/>
          </c:spPr>
          <c:marker>
            <c:symbol val="none"/>
          </c:marker>
          <c:val>
            <c:numRef>
              <c:f>'19-26 Inertia Hump'!$T$84:$T$107</c:f>
              <c:numCache>
                <c:formatCode>General</c:formatCode>
                <c:ptCount val="24"/>
                <c:pt idx="0">
                  <c:v>232.26327620769231</c:v>
                </c:pt>
                <c:pt idx="1">
                  <c:v>227.4344362340658</c:v>
                </c:pt>
                <c:pt idx="2">
                  <c:v>225.98646386153848</c:v>
                </c:pt>
                <c:pt idx="3">
                  <c:v>226.70658055164839</c:v>
                </c:pt>
                <c:pt idx="4">
                  <c:v>229.31667204285714</c:v>
                </c:pt>
                <c:pt idx="5">
                  <c:v>233.81433362307681</c:v>
                </c:pt>
                <c:pt idx="6">
                  <c:v>237.37083884065927</c:v>
                </c:pt>
                <c:pt idx="7">
                  <c:v>239.36515610329675</c:v>
                </c:pt>
                <c:pt idx="8">
                  <c:v>240.36351098681334</c:v>
                </c:pt>
                <c:pt idx="9">
                  <c:v>238.85096482527473</c:v>
                </c:pt>
                <c:pt idx="10">
                  <c:v>233.60228519670335</c:v>
                </c:pt>
                <c:pt idx="11">
                  <c:v>229.90181395824175</c:v>
                </c:pt>
                <c:pt idx="12">
                  <c:v>227.66725347912103</c:v>
                </c:pt>
                <c:pt idx="13">
                  <c:v>226.70102357032982</c:v>
                </c:pt>
                <c:pt idx="14">
                  <c:v>227.94630597692318</c:v>
                </c:pt>
                <c:pt idx="15">
                  <c:v>230.85340439230777</c:v>
                </c:pt>
                <c:pt idx="16">
                  <c:v>238.03446399120892</c:v>
                </c:pt>
                <c:pt idx="17">
                  <c:v>244.8052054725276</c:v>
                </c:pt>
                <c:pt idx="18">
                  <c:v>247.95028467802192</c:v>
                </c:pt>
                <c:pt idx="19">
                  <c:v>249.81577743186821</c:v>
                </c:pt>
                <c:pt idx="20">
                  <c:v>249.68853964505507</c:v>
                </c:pt>
                <c:pt idx="21">
                  <c:v>247.81313318571438</c:v>
                </c:pt>
                <c:pt idx="22">
                  <c:v>245.19745455714283</c:v>
                </c:pt>
                <c:pt idx="23">
                  <c:v>240.17598883846148</c:v>
                </c:pt>
              </c:numCache>
            </c:numRef>
          </c:val>
          <c:smooth val="0"/>
          <c:extLst>
            <c:ext xmlns:c16="http://schemas.microsoft.com/office/drawing/2014/chart" uri="{C3380CC4-5D6E-409C-BE32-E72D297353CC}">
              <c16:uniqueId val="{00000003-9671-469B-8664-E81DCFB85B25}"/>
            </c:ext>
          </c:extLst>
        </c:ser>
        <c:ser>
          <c:idx val="6"/>
          <c:order val="6"/>
          <c:tx>
            <c:strRef>
              <c:f>'19-26 Inertia Hump'!$U$83</c:f>
              <c:strCache>
                <c:ptCount val="1"/>
                <c:pt idx="0">
                  <c:v>2025</c:v>
                </c:pt>
              </c:strCache>
            </c:strRef>
          </c:tx>
          <c:spPr>
            <a:ln w="28575" cap="rnd">
              <a:solidFill>
                <a:srgbClr val="FF0000"/>
              </a:solidFill>
              <a:round/>
            </a:ln>
            <a:effectLst/>
          </c:spPr>
          <c:marker>
            <c:symbol val="none"/>
          </c:marker>
          <c:val>
            <c:numRef>
              <c:f>'19-26 Inertia Hump'!$U$84:$U$107</c:f>
              <c:numCache>
                <c:formatCode>General</c:formatCode>
                <c:ptCount val="24"/>
                <c:pt idx="0">
                  <c:v>249.2931061633777</c:v>
                </c:pt>
                <c:pt idx="1">
                  <c:v>245.4613719620331</c:v>
                </c:pt>
                <c:pt idx="2">
                  <c:v>243.76556159461029</c:v>
                </c:pt>
                <c:pt idx="3">
                  <c:v>244.27710635530087</c:v>
                </c:pt>
                <c:pt idx="4">
                  <c:v>245.86492534039337</c:v>
                </c:pt>
                <c:pt idx="5">
                  <c:v>247.95684966990746</c:v>
                </c:pt>
                <c:pt idx="6">
                  <c:v>249.96385068778929</c:v>
                </c:pt>
                <c:pt idx="7">
                  <c:v>251.53730167077157</c:v>
                </c:pt>
                <c:pt idx="8">
                  <c:v>252.47224417119992</c:v>
                </c:pt>
                <c:pt idx="9">
                  <c:v>250.19815254900072</c:v>
                </c:pt>
                <c:pt idx="10">
                  <c:v>240.63272516112647</c:v>
                </c:pt>
                <c:pt idx="11">
                  <c:v>234.69778455557869</c:v>
                </c:pt>
                <c:pt idx="12">
                  <c:v>232.35859920790895</c:v>
                </c:pt>
                <c:pt idx="13">
                  <c:v>231.90181017140432</c:v>
                </c:pt>
                <c:pt idx="14">
                  <c:v>233.41545215641975</c:v>
                </c:pt>
                <c:pt idx="15">
                  <c:v>237.44871363347417</c:v>
                </c:pt>
                <c:pt idx="16">
                  <c:v>246.63746686039724</c:v>
                </c:pt>
                <c:pt idx="17">
                  <c:v>254.41533924072141</c:v>
                </c:pt>
                <c:pt idx="18">
                  <c:v>258.57737491032401</c:v>
                </c:pt>
                <c:pt idx="19">
                  <c:v>260.61997157365755</c:v>
                </c:pt>
                <c:pt idx="20">
                  <c:v>260.42079600325616</c:v>
                </c:pt>
                <c:pt idx="21">
                  <c:v>259.46938651948693</c:v>
                </c:pt>
                <c:pt idx="22">
                  <c:v>257.61186091489196</c:v>
                </c:pt>
                <c:pt idx="23">
                  <c:v>253.5564144955093</c:v>
                </c:pt>
              </c:numCache>
            </c:numRef>
          </c:val>
          <c:smooth val="0"/>
          <c:extLst>
            <c:ext xmlns:c16="http://schemas.microsoft.com/office/drawing/2014/chart" uri="{C3380CC4-5D6E-409C-BE32-E72D297353CC}">
              <c16:uniqueId val="{00000004-9671-469B-8664-E81DCFB85B25}"/>
            </c:ext>
          </c:extLst>
        </c:ser>
        <c:ser>
          <c:idx val="7"/>
          <c:order val="7"/>
          <c:tx>
            <c:strRef>
              <c:f>'19-26 Inertia Hump'!$V$83</c:f>
              <c:strCache>
                <c:ptCount val="1"/>
                <c:pt idx="0">
                  <c:v>2026</c:v>
                </c:pt>
              </c:strCache>
            </c:strRef>
          </c:tx>
          <c:spPr>
            <a:ln w="28575" cap="rnd">
              <a:solidFill>
                <a:schemeClr val="accent5"/>
              </a:solidFill>
              <a:round/>
            </a:ln>
            <a:effectLst/>
          </c:spPr>
          <c:marker>
            <c:symbol val="none"/>
          </c:marker>
          <c:val>
            <c:numRef>
              <c:f>'19-26 Inertia Hump'!$V$84:$V$107</c:f>
              <c:numCache>
                <c:formatCode>General</c:formatCode>
                <c:ptCount val="24"/>
                <c:pt idx="0">
                  <c:v>243.05591910999996</c:v>
                </c:pt>
                <c:pt idx="1">
                  <c:v>238.93460565777789</c:v>
                </c:pt>
                <c:pt idx="2">
                  <c:v>237.23290137222222</c:v>
                </c:pt>
                <c:pt idx="3">
                  <c:v>236.87486936666662</c:v>
                </c:pt>
                <c:pt idx="4">
                  <c:v>236.9649823222222</c:v>
                </c:pt>
                <c:pt idx="5">
                  <c:v>237.41173472333344</c:v>
                </c:pt>
                <c:pt idx="6">
                  <c:v>238.02669622333326</c:v>
                </c:pt>
                <c:pt idx="7">
                  <c:v>238.53618013333335</c:v>
                </c:pt>
                <c:pt idx="8">
                  <c:v>238.63291337777784</c:v>
                </c:pt>
                <c:pt idx="9">
                  <c:v>232.2739887333334</c:v>
                </c:pt>
                <c:pt idx="10">
                  <c:v>217.65162425555553</c:v>
                </c:pt>
                <c:pt idx="11">
                  <c:v>210.66327872999997</c:v>
                </c:pt>
                <c:pt idx="12">
                  <c:v>209.54648383666662</c:v>
                </c:pt>
                <c:pt idx="13">
                  <c:v>210.26488850222225</c:v>
                </c:pt>
                <c:pt idx="14">
                  <c:v>212.56674913777783</c:v>
                </c:pt>
                <c:pt idx="15">
                  <c:v>217.56225907000007</c:v>
                </c:pt>
                <c:pt idx="16">
                  <c:v>228.89277858999992</c:v>
                </c:pt>
                <c:pt idx="17">
                  <c:v>241.56931517666669</c:v>
                </c:pt>
                <c:pt idx="18">
                  <c:v>246.89411838222216</c:v>
                </c:pt>
                <c:pt idx="19">
                  <c:v>248.75663819333343</c:v>
                </c:pt>
                <c:pt idx="20">
                  <c:v>249.02805738333331</c:v>
                </c:pt>
                <c:pt idx="21">
                  <c:v>248.39505625222219</c:v>
                </c:pt>
                <c:pt idx="22">
                  <c:v>247.46207908666682</c:v>
                </c:pt>
                <c:pt idx="23">
                  <c:v>245.25676994888889</c:v>
                </c:pt>
              </c:numCache>
            </c:numRef>
          </c:val>
          <c:smooth val="0"/>
          <c:extLst>
            <c:ext xmlns:c16="http://schemas.microsoft.com/office/drawing/2014/chart" uri="{C3380CC4-5D6E-409C-BE32-E72D297353CC}">
              <c16:uniqueId val="{00000005-9671-469B-8664-E81DCFB85B25}"/>
            </c:ext>
          </c:extLst>
        </c:ser>
        <c:dLbls>
          <c:showLegendKey val="0"/>
          <c:showVal val="0"/>
          <c:showCatName val="0"/>
          <c:showSerName val="0"/>
          <c:showPercent val="0"/>
          <c:showBubbleSize val="0"/>
        </c:dLbls>
        <c:smooth val="0"/>
        <c:axId val="1230182592"/>
        <c:axId val="1230174432"/>
        <c:extLst>
          <c:ext xmlns:c15="http://schemas.microsoft.com/office/drawing/2012/chart" uri="{02D57815-91ED-43cb-92C2-25804820EDAC}">
            <c15:filteredLineSeries>
              <c15:ser>
                <c:idx val="0"/>
                <c:order val="0"/>
                <c:tx>
                  <c:strRef>
                    <c:extLst>
                      <c:ext uri="{02D57815-91ED-43cb-92C2-25804820EDAC}">
                        <c15:formulaRef>
                          <c15:sqref>'19-26 Inertia Hump'!$O$83</c15:sqref>
                        </c15:formulaRef>
                      </c:ext>
                    </c:extLst>
                    <c:strCache>
                      <c:ptCount val="1"/>
                      <c:pt idx="0">
                        <c:v>2019</c:v>
                      </c:pt>
                    </c:strCache>
                  </c:strRef>
                </c:tx>
                <c:spPr>
                  <a:ln w="28575" cap="rnd">
                    <a:solidFill>
                      <a:srgbClr val="FFC000"/>
                    </a:solidFill>
                    <a:round/>
                  </a:ln>
                  <a:effectLst/>
                </c:spPr>
                <c:marker>
                  <c:symbol val="none"/>
                </c:marker>
                <c:val>
                  <c:numRef>
                    <c:extLst>
                      <c:ext uri="{02D57815-91ED-43cb-92C2-25804820EDAC}">
                        <c15:formulaRef>
                          <c15:sqref>'19-26 Inertia Hump'!$O$84:$O$107</c15:sqref>
                        </c15:formulaRef>
                      </c:ext>
                    </c:extLst>
                    <c:numCache>
                      <c:formatCode>General</c:formatCode>
                      <c:ptCount val="24"/>
                      <c:pt idx="0">
                        <c:v>203.72530140222233</c:v>
                      </c:pt>
                      <c:pt idx="1">
                        <c:v>200.76281077555566</c:v>
                      </c:pt>
                      <c:pt idx="2">
                        <c:v>201.9473599144446</c:v>
                      </c:pt>
                      <c:pt idx="3">
                        <c:v>204.48593612333346</c:v>
                      </c:pt>
                      <c:pt idx="4">
                        <c:v>210.92112137222242</c:v>
                      </c:pt>
                      <c:pt idx="5">
                        <c:v>221.63385262222235</c:v>
                      </c:pt>
                      <c:pt idx="6">
                        <c:v>228.9763599111113</c:v>
                      </c:pt>
                      <c:pt idx="7">
                        <c:v>231.4516163366668</c:v>
                      </c:pt>
                      <c:pt idx="8">
                        <c:v>233.24936269888917</c:v>
                      </c:pt>
                      <c:pt idx="9">
                        <c:v>233.60968578444462</c:v>
                      </c:pt>
                      <c:pt idx="10">
                        <c:v>233.41998612777789</c:v>
                      </c:pt>
                      <c:pt idx="11">
                        <c:v>232.22605279222236</c:v>
                      </c:pt>
                      <c:pt idx="12">
                        <c:v>230.63710382777788</c:v>
                      </c:pt>
                      <c:pt idx="13">
                        <c:v>229.11568769000019</c:v>
                      </c:pt>
                      <c:pt idx="14">
                        <c:v>227.97580001555571</c:v>
                      </c:pt>
                      <c:pt idx="15">
                        <c:v>228.18017014555556</c:v>
                      </c:pt>
                      <c:pt idx="16">
                        <c:v>229.20729828222235</c:v>
                      </c:pt>
                      <c:pt idx="17">
                        <c:v>230.2634347411113</c:v>
                      </c:pt>
                      <c:pt idx="18">
                        <c:v>230.86579012222236</c:v>
                      </c:pt>
                      <c:pt idx="19">
                        <c:v>231.00582657777795</c:v>
                      </c:pt>
                      <c:pt idx="20">
                        <c:v>228.92575383111122</c:v>
                      </c:pt>
                      <c:pt idx="21">
                        <c:v>224.43556112555572</c:v>
                      </c:pt>
                      <c:pt idx="22">
                        <c:v>219.61025591444451</c:v>
                      </c:pt>
                      <c:pt idx="23">
                        <c:v>210.35256407555562</c:v>
                      </c:pt>
                    </c:numCache>
                  </c:numRef>
                </c:val>
                <c:smooth val="0"/>
                <c:extLst>
                  <c:ext xmlns:c16="http://schemas.microsoft.com/office/drawing/2014/chart" uri="{C3380CC4-5D6E-409C-BE32-E72D297353CC}">
                    <c16:uniqueId val="{00000006-9671-469B-8664-E81DCFB85B25}"/>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'19-26 Inertia Hump'!$P$83</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'19-26 Inertia Hump'!$P$84:$P$107</c15:sqref>
                        </c15:formulaRef>
                      </c:ext>
                    </c:extLst>
                    <c:numCache>
                      <c:formatCode>General</c:formatCode>
                      <c:ptCount val="24"/>
                      <c:pt idx="0">
                        <c:v>203.69366107142869</c:v>
                      </c:pt>
                      <c:pt idx="1">
                        <c:v>200.27068150000008</c:v>
                      </c:pt>
                      <c:pt idx="2">
                        <c:v>200.83290832197807</c:v>
                      </c:pt>
                      <c:pt idx="3">
                        <c:v>203.11961763076928</c:v>
                      </c:pt>
                      <c:pt idx="4">
                        <c:v>208.97934909011002</c:v>
                      </c:pt>
                      <c:pt idx="5">
                        <c:v>219.86894421758262</c:v>
                      </c:pt>
                      <c:pt idx="6">
                        <c:v>228.80030650000009</c:v>
                      </c:pt>
                      <c:pt idx="7">
                        <c:v>232.35918648241773</c:v>
                      </c:pt>
                      <c:pt idx="8">
                        <c:v>234.12184084945073</c:v>
                      </c:pt>
                      <c:pt idx="9">
                        <c:v>234.26972786813201</c:v>
                      </c:pt>
                      <c:pt idx="10">
                        <c:v>233.93758002857157</c:v>
                      </c:pt>
                      <c:pt idx="11">
                        <c:v>233.17030203846167</c:v>
                      </c:pt>
                      <c:pt idx="12">
                        <c:v>231.71120262637379</c:v>
                      </c:pt>
                      <c:pt idx="13">
                        <c:v>229.93286762967048</c:v>
                      </c:pt>
                      <c:pt idx="14">
                        <c:v>229.52121979340671</c:v>
                      </c:pt>
                      <c:pt idx="15">
                        <c:v>230.09309136043973</c:v>
                      </c:pt>
                      <c:pt idx="16">
                        <c:v>231.17480426923086</c:v>
                      </c:pt>
                      <c:pt idx="17">
                        <c:v>231.97297820329678</c:v>
                      </c:pt>
                      <c:pt idx="18">
                        <c:v>232.50860561098915</c:v>
                      </c:pt>
                      <c:pt idx="19">
                        <c:v>232.18938669230781</c:v>
                      </c:pt>
                      <c:pt idx="20">
                        <c:v>230.2060963472529</c:v>
                      </c:pt>
                      <c:pt idx="21">
                        <c:v>226.28374469010998</c:v>
                      </c:pt>
                      <c:pt idx="22">
                        <c:v>221.29324314725292</c:v>
                      </c:pt>
                      <c:pt idx="23">
                        <c:v>210.3824258329671</c:v>
                      </c:pt>
                    </c:numCache>
                  </c:numRef>
                </c:val>
                <c:smooth val="0"/>
                <c:extLst xmlns:c15="http://schemas.microsoft.com/office/drawing/2012/chart">
                  <c:ext xmlns:c16="http://schemas.microsoft.com/office/drawing/2014/chart" uri="{C3380CC4-5D6E-409C-BE32-E72D297353CC}">
                    <c16:uniqueId val="{00000007-9671-469B-8664-E81DCFB85B25}"/>
                  </c:ext>
                </c:extLst>
              </c15:ser>
            </c15:filteredLineSeries>
          </c:ext>
        </c:extLst>
      </c:lineChart>
      <c:catAx>
        <c:axId val="1230182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0174432"/>
        <c:crosses val="autoZero"/>
        <c:auto val="1"/>
        <c:lblAlgn val="ctr"/>
        <c:lblOffset val="100"/>
        <c:noMultiLvlLbl val="0"/>
      </c:catAx>
      <c:valAx>
        <c:axId val="1230174432"/>
        <c:scaling>
          <c:orientation val="minMax"/>
          <c:min val="19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01825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7FFFED49_7EDD3AC.xml><?xml version="1.0" encoding="utf-8"?>
<p188:cmLst xmlns:a="http://schemas.openxmlformats.org/drawingml/2006/main" xmlns:r="http://schemas.openxmlformats.org/officeDocument/2006/relationships" xmlns:p188="http://schemas.microsoft.com/office/powerpoint/2018/8/main">
  <p188:cm id="{B3F47317-180F-4B5E-8DB9-31CA693E17EB}" authorId="{3CF8B2DB-4422-FE44-E6A0-E9F6A7BD7D19}" status="resolved" created="2026-07-20T18:46:36.614" complete="100000">
    <pc:sldMkLst xmlns:pc="http://schemas.microsoft.com/office/powerpoint/2013/main/command">
      <pc:docMk/>
      <pc:sldMk cId="1229480715" sldId="2147478845"/>
    </pc:sldMkLst>
    <p188:txBody>
      <a:bodyPr/>
      <a:lstStyle/>
      <a:p>
        <a:r>
          <a:rPr lang="en-US"/>
          <a:t>[@Cantu, Jorge]  can you make sure these next few slides are updated. </a:t>
        </a:r>
      </a:p>
    </p188:txBody>
    <p188:extLst>
      <p:ext xmlns:p="http://schemas.openxmlformats.org/presentationml/2006/main" uri="{57CB4572-C831-44C2-8A1C-0ADB6CCDFE69}">
        <p223:reactions xmlns:p223="http://schemas.microsoft.com/office/powerpoint/2022/03/main">
          <p223:rxn type="👍">
            <p223:instance time="2026-07-21T14:54:11.324" authorId="{F63F5A8C-B2CD-BD7A-22B7-FE742A8F204A}"/>
          </p223:rxn>
        </p223:reactions>
      </p:ext>
    </p188:extLst>
  </p188:cm>
</p188:cmLst>
</file>

<file path=ppt/drawings/drawing1.xml><?xml version="1.0" encoding="utf-8"?>
<c:userShapes xmlns:c="http://schemas.openxmlformats.org/drawingml/2006/chart">
  <cdr:relSizeAnchor xmlns:cdr="http://schemas.openxmlformats.org/drawingml/2006/chartDrawing">
    <cdr:from>
      <cdr:x>0.02247</cdr:x>
      <cdr:y>0.12626</cdr:y>
    </cdr:from>
    <cdr:to>
      <cdr:x>0.38202</cdr:x>
      <cdr:y>0.22418</cdr:y>
    </cdr:to>
    <cdr:sp macro="" textlink="">
      <cdr:nvSpPr>
        <cdr:cNvPr id="2" name="TextBox 11">
          <a:extLst xmlns:a="http://schemas.openxmlformats.org/drawingml/2006/main">
            <a:ext uri="{FF2B5EF4-FFF2-40B4-BE49-F238E27FC236}">
              <a16:creationId xmlns:a16="http://schemas.microsoft.com/office/drawing/2014/main" id="{B9DE58D0-7A78-ED45-2342-DC1653C7DB50}"/>
            </a:ext>
          </a:extLst>
        </cdr:cNvPr>
        <cdr:cNvSpPr txBox="1"/>
      </cdr:nvSpPr>
      <cdr:spPr>
        <a:xfrm xmlns:a="http://schemas.openxmlformats.org/drawingml/2006/main">
          <a:off x="15240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Night</a:t>
          </a:r>
        </a:p>
      </cdr:txBody>
    </cdr:sp>
  </cdr:relSizeAnchor>
  <cdr:relSizeAnchor xmlns:cdr="http://schemas.openxmlformats.org/drawingml/2006/chartDrawing">
    <cdr:from>
      <cdr:x>0.21404</cdr:x>
      <cdr:y>0.12727</cdr:y>
    </cdr:from>
    <cdr:to>
      <cdr:x>0.5736</cdr:x>
      <cdr:y>0.22519</cdr:y>
    </cdr:to>
    <cdr:sp macro="" textlink="">
      <cdr:nvSpPr>
        <cdr:cNvPr id="3" name="TextBox 11">
          <a:extLst xmlns:a="http://schemas.openxmlformats.org/drawingml/2006/main">
            <a:ext uri="{FF2B5EF4-FFF2-40B4-BE49-F238E27FC236}">
              <a16:creationId xmlns:a16="http://schemas.microsoft.com/office/drawing/2014/main" id="{18691BCF-B8F0-6D23-F1F3-9B688CB8E9C2}"/>
            </a:ext>
          </a:extLst>
        </cdr:cNvPr>
        <cdr:cNvSpPr txBox="1"/>
      </cdr:nvSpPr>
      <cdr:spPr>
        <a:xfrm xmlns:a="http://schemas.openxmlformats.org/drawingml/2006/main">
          <a:off x="1451610" y="48006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Sunrise</a:t>
          </a:r>
        </a:p>
      </cdr:txBody>
    </cdr:sp>
  </cdr:relSizeAnchor>
  <cdr:relSizeAnchor xmlns:cdr="http://schemas.openxmlformats.org/drawingml/2006/chartDrawing">
    <cdr:from>
      <cdr:x>0.63202</cdr:x>
      <cdr:y>0.12121</cdr:y>
    </cdr:from>
    <cdr:to>
      <cdr:x>0.99157</cdr:x>
      <cdr:y>0.21913</cdr:y>
    </cdr:to>
    <cdr:sp macro="" textlink="">
      <cdr:nvSpPr>
        <cdr:cNvPr id="4" name="TextBox 11">
          <a:extLst xmlns:a="http://schemas.openxmlformats.org/drawingml/2006/main">
            <a:ext uri="{FF2B5EF4-FFF2-40B4-BE49-F238E27FC236}">
              <a16:creationId xmlns:a16="http://schemas.microsoft.com/office/drawing/2014/main" id="{C4E8F775-D4F9-912E-5D25-3C2C3602949F}"/>
            </a:ext>
          </a:extLst>
        </cdr:cNvPr>
        <cdr:cNvSpPr txBox="1"/>
      </cdr:nvSpPr>
      <cdr:spPr>
        <a:xfrm xmlns:a="http://schemas.openxmlformats.org/drawingml/2006/main">
          <a:off x="4286250" y="45720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Sunset</a:t>
          </a:r>
        </a:p>
      </cdr:txBody>
    </cdr:sp>
  </cdr:relSizeAnchor>
  <cdr:relSizeAnchor xmlns:cdr="http://schemas.openxmlformats.org/drawingml/2006/chartDrawing">
    <cdr:from>
      <cdr:x>0.42753</cdr:x>
      <cdr:y>0.12626</cdr:y>
    </cdr:from>
    <cdr:to>
      <cdr:x>0.78708</cdr:x>
      <cdr:y>0.22418</cdr:y>
    </cdr:to>
    <cdr:sp macro="" textlink="">
      <cdr:nvSpPr>
        <cdr:cNvPr id="5" name="TextBox 11">
          <a:extLst xmlns:a="http://schemas.openxmlformats.org/drawingml/2006/main">
            <a:ext uri="{FF2B5EF4-FFF2-40B4-BE49-F238E27FC236}">
              <a16:creationId xmlns:a16="http://schemas.microsoft.com/office/drawing/2014/main" id="{C5B52B8D-F24D-7620-3FAE-7CC3084BE5A4}"/>
            </a:ext>
          </a:extLst>
        </cdr:cNvPr>
        <cdr:cNvSpPr txBox="1"/>
      </cdr:nvSpPr>
      <cdr:spPr>
        <a:xfrm xmlns:a="http://schemas.openxmlformats.org/drawingml/2006/main">
          <a:off x="289941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Other</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7FDB3F-5E17-4F6C-81AE-D2F7375F35EF}" type="datetimeFigureOut">
              <a:rPr lang="en-US" smtClean="0"/>
              <a:t>7/28/2026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A8244-0881-4609-B212-F57308157124}" type="slidenum">
              <a:rPr lang="en-US" smtClean="0"/>
              <a:t>‹#›</a:t>
            </a:fld>
            <a:endParaRPr lang="en-US"/>
          </a:p>
        </p:txBody>
      </p:sp>
    </p:spTree>
    <p:extLst>
      <p:ext uri="{BB962C8B-B14F-4D97-AF65-F5344CB8AC3E}">
        <p14:creationId xmlns:p14="http://schemas.microsoft.com/office/powerpoint/2010/main" val="155290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0A8244-0881-4609-B212-F57308157124}" type="slidenum">
              <a:rPr lang="en-US" smtClean="0"/>
              <a:t>19</a:t>
            </a:fld>
            <a:endParaRPr lang="en-US"/>
          </a:p>
        </p:txBody>
      </p:sp>
    </p:spTree>
    <p:extLst>
      <p:ext uri="{BB962C8B-B14F-4D97-AF65-F5344CB8AC3E}">
        <p14:creationId xmlns:p14="http://schemas.microsoft.com/office/powerpoint/2010/main" val="3100858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F0275-3F6C-3909-1871-060969D1CD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73D6AF-BC60-484B-EB07-D13B821DE7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44F442-18C2-59A1-C851-9F114367FEC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668DE79-0D66-CF7F-BBEA-7482F57D12C3}"/>
              </a:ext>
            </a:extLst>
          </p:cNvPr>
          <p:cNvSpPr>
            <a:spLocks noGrp="1"/>
          </p:cNvSpPr>
          <p:nvPr>
            <p:ph type="sldNum" sz="quarter" idx="5"/>
          </p:nvPr>
        </p:nvSpPr>
        <p:spPr/>
        <p:txBody>
          <a:bodyPr/>
          <a:lstStyle/>
          <a:p>
            <a:fld id="{3694BC6D-B4C2-499C-B968-7B53BF050EFF}" type="slidenum">
              <a:rPr lang="en-US" smtClean="0"/>
              <a:t>46</a:t>
            </a:fld>
            <a:endParaRPr lang="en-US"/>
          </a:p>
        </p:txBody>
      </p:sp>
    </p:spTree>
    <p:extLst>
      <p:ext uri="{BB962C8B-B14F-4D97-AF65-F5344CB8AC3E}">
        <p14:creationId xmlns:p14="http://schemas.microsoft.com/office/powerpoint/2010/main" val="123614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05988-6035-C1EE-4BD6-6C297A2500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3AF25-D5C9-7BA2-670D-FA45F3C8EC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FDDBA4-24B3-F0EE-C429-F6053E0B80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1A0EF8-6CCC-D2CA-ED9B-8E0A14CCA579}"/>
              </a:ext>
            </a:extLst>
          </p:cNvPr>
          <p:cNvSpPr>
            <a:spLocks noGrp="1"/>
          </p:cNvSpPr>
          <p:nvPr>
            <p:ph type="sldNum" sz="quarter" idx="5"/>
          </p:nvPr>
        </p:nvSpPr>
        <p:spPr/>
        <p:txBody>
          <a:bodyPr/>
          <a:lstStyle/>
          <a:p>
            <a:fld id="{3694BC6D-B4C2-499C-B968-7B53BF050EFF}" type="slidenum">
              <a:rPr lang="en-US" smtClean="0"/>
              <a:t>47</a:t>
            </a:fld>
            <a:endParaRPr lang="en-US"/>
          </a:p>
        </p:txBody>
      </p:sp>
    </p:spTree>
    <p:extLst>
      <p:ext uri="{BB962C8B-B14F-4D97-AF65-F5344CB8AC3E}">
        <p14:creationId xmlns:p14="http://schemas.microsoft.com/office/powerpoint/2010/main" val="1360104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svg"/><Relationship Id="rId1" Type="http://schemas.openxmlformats.org/officeDocument/2006/relationships/slideMaster" Target="../slideMasters/slideMaster3.xml"/><Relationship Id="rId6" Type="http://schemas.openxmlformats.org/officeDocument/2006/relationships/image" Target="../media/image8.svg"/><Relationship Id="rId5" Type="http://schemas.openxmlformats.org/officeDocument/2006/relationships/image" Target="../media/image11.svg"/><Relationship Id="rId4" Type="http://schemas.openxmlformats.org/officeDocument/2006/relationships/image" Target="../media/image6.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83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9225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536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924672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Keynote Horizont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8853-B873-F2E3-2665-37A006BD8B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B3D3AE-2541-364A-0DC2-19A646A7D8DD}"/>
              </a:ext>
            </a:extLst>
          </p:cNvPr>
          <p:cNvSpPr>
            <a:spLocks noGrp="1"/>
          </p:cNvSpPr>
          <p:nvPr>
            <p:ph idx="1"/>
          </p:nvPr>
        </p:nvSpPr>
        <p:spPr>
          <a:xfrm>
            <a:off x="1409699" y="1466849"/>
            <a:ext cx="10248900" cy="2806677"/>
          </a:xfrm>
        </p:spPr>
        <p:txBody>
          <a:bodyPr>
            <a:normAutofit/>
          </a:bodyPr>
          <a:lstStyle>
            <a:lvl1pPr marL="0" indent="0">
              <a:buNone/>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1409698" y="4463716"/>
            <a:ext cx="10267867"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457200" tIns="182880" rIns="182880" bIns="182880">
            <a:noAutofit/>
          </a:bodyPr>
          <a:lstStyle>
            <a:lvl1pPr marL="0" indent="0">
              <a:buNone/>
              <a:defRPr lang="en-US" sz="1600" b="1" dirty="0"/>
            </a:lvl1pPr>
            <a:lvl2pPr marL="457200" indent="0">
              <a:buNone/>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2065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July 28,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52838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922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28,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338871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08818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988555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553795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28,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18678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28,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916572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28,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0179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28,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5224086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814545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079171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114666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78089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4426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0618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8009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July 28,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0671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July 28,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40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July 28,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7431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60776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3.sv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9.sv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00336323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July 28,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1667440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89" r:id="rId12"/>
    <p:sldLayoutId id="2147483690" r:id="rId13"/>
    <p:sldLayoutId id="2147483691"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July 28,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75879291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interchange.puc.texas.gov/search/documents/?controlNumber=55845&amp;itemNumber=46"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hyperlink" Target="https://www.ercot.com/calendar/07272026-WMWG-Meeting-_-Webex" TargetMode="External"/><Relationship Id="rId3" Type="http://schemas.openxmlformats.org/officeDocument/2006/relationships/hyperlink" Target="https://www.ercot.com/calendar/06012026-Board-of-Directors-Meeting" TargetMode="External"/><Relationship Id="rId7" Type="http://schemas.openxmlformats.org/officeDocument/2006/relationships/hyperlink" Target="https://www.ercot.com/calendar/07092026-ROS-Meeting-_-Webex" TargetMode="External"/><Relationship Id="rId2" Type="http://schemas.openxmlformats.org/officeDocument/2006/relationships/hyperlink" Target="https://www.ercot.com/calendar/05192026-TAC-Meeting" TargetMode="External"/><Relationship Id="rId1" Type="http://schemas.openxmlformats.org/officeDocument/2006/relationships/slideLayout" Target="../slideLayouts/slideLayout5.xml"/><Relationship Id="rId6" Type="http://schemas.openxmlformats.org/officeDocument/2006/relationships/hyperlink" Target="https://www.ercot.com/calendar/07082026-WMS-Meeting-_-Webex" TargetMode="External"/><Relationship Id="rId5" Type="http://schemas.openxmlformats.org/officeDocument/2006/relationships/hyperlink" Target="https://www.ercot.com/calendar/06292026-WMWG-Meeting-_-Webex" TargetMode="External"/><Relationship Id="rId4" Type="http://schemas.openxmlformats.org/officeDocument/2006/relationships/hyperlink" Target="https://www.ercot.com/calendar/06172026-PDCWG-Meeting-_-Webex"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emf"/></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ercot.com/services/comm/mkt_notices/M-C072726-01" TargetMode="Externa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chart" Target="../charts/chart3.xml"/><Relationship Id="rId2" Type="http://schemas.microsoft.com/office/2018/10/relationships/comments" Target="../comments/modernComment_7FFFED49_7EDD3AC.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3.xml"/><Relationship Id="rId5" Type="http://schemas.openxmlformats.org/officeDocument/2006/relationships/chart" Target="../charts/chart7.xml"/><Relationship Id="rId4" Type="http://schemas.openxmlformats.org/officeDocument/2006/relationships/chart" Target="../charts/chart6.xml"/></Relationships>
</file>

<file path=ppt/slides/_rels/slide6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 Id="rId4" Type="http://schemas.openxmlformats.org/officeDocument/2006/relationships/hyperlink" Target="https://www.ercot.com/files/docs/2022/05/24/11.%20ERCOT%20Reports.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4C9626F-7CC4-69F1-5A98-93811E01E1B4}"/>
              </a:ext>
            </a:extLst>
          </p:cNvPr>
          <p:cNvSpPr>
            <a:spLocks noGrp="1"/>
          </p:cNvSpPr>
          <p:nvPr>
            <p:ph type="ctrTitle"/>
          </p:nvPr>
        </p:nvSpPr>
        <p:spPr/>
        <p:txBody>
          <a:bodyPr/>
          <a:lstStyle/>
          <a:p>
            <a:r>
              <a:rPr lang="en-US" dirty="0"/>
              <a:t>2027 Ancillary Service Methodology Discussion</a:t>
            </a:r>
            <a:br>
              <a:rPr lang="en-US" dirty="0"/>
            </a:br>
            <a:br>
              <a:rPr lang="en-US" dirty="0"/>
            </a:br>
            <a:br>
              <a:rPr lang="en-US" sz="1800" dirty="0"/>
            </a:br>
            <a:r>
              <a:rPr lang="en-US" sz="1800" b="0" dirty="0"/>
              <a:t>Luis Hinojosa</a:t>
            </a:r>
            <a:br>
              <a:rPr lang="en-US" sz="1800" b="0" dirty="0"/>
            </a:br>
            <a:r>
              <a:rPr lang="en-US" sz="1800" b="0" dirty="0"/>
              <a:t>Manager, Ancillary Services &amp; Operations Analytics</a:t>
            </a:r>
            <a:br>
              <a:rPr lang="en-US" sz="1800" b="0" dirty="0"/>
            </a:br>
            <a:br>
              <a:rPr lang="en-US" sz="1800" b="0" dirty="0"/>
            </a:br>
            <a:r>
              <a:rPr lang="en-US" sz="1600" b="0" dirty="0"/>
              <a:t>OWG</a:t>
            </a:r>
            <a:br>
              <a:rPr lang="en-US" sz="1800" b="0" dirty="0"/>
            </a:br>
            <a:br>
              <a:rPr lang="en-US" sz="1800" b="0" dirty="0"/>
            </a:br>
            <a:r>
              <a:rPr lang="en-US" sz="1600" b="0" dirty="0"/>
              <a:t>July 28, 2026</a:t>
            </a:r>
            <a:endParaRPr lang="en-US" b="0" dirty="0"/>
          </a:p>
        </p:txBody>
      </p:sp>
      <p:sp>
        <p:nvSpPr>
          <p:cNvPr id="9" name="Text Placeholder 8">
            <a:extLst>
              <a:ext uri="{FF2B5EF4-FFF2-40B4-BE49-F238E27FC236}">
                <a16:creationId xmlns:a16="http://schemas.microsoft.com/office/drawing/2014/main" id="{B804D957-A452-4317-8F66-5752C4E753F4}"/>
              </a:ext>
            </a:extLst>
          </p:cNvPr>
          <p:cNvSpPr>
            <a:spLocks noGrp="1"/>
          </p:cNvSpPr>
          <p:nvPr>
            <p:ph type="body" sz="quarter" idx="15"/>
          </p:nvPr>
        </p:nvSpPr>
        <p:spPr>
          <a:xfrm flipH="1">
            <a:off x="6427363" y="3355041"/>
            <a:ext cx="5201214" cy="3156596"/>
          </a:xfrm>
        </p:spPr>
        <p:txBody>
          <a:bodyPr/>
          <a:lstStyle/>
          <a:p>
            <a:r>
              <a:rPr lang="en-US"/>
              <a:t>Key Takeaways</a:t>
            </a:r>
          </a:p>
          <a:p>
            <a:pPr marL="285750" indent="-285750">
              <a:buFont typeface="Arial" panose="020B0604020202020204" pitchFamily="34" charset="0"/>
              <a:buChar char="•"/>
            </a:pPr>
            <a:r>
              <a:rPr lang="en-US" b="0"/>
              <a:t>ERCOT is not proposing any changes to the methodology for Regulation and RRS aside from the annual data update. </a:t>
            </a:r>
          </a:p>
          <a:p>
            <a:pPr marL="285750" indent="-285750">
              <a:buFont typeface="Arial" panose="020B0604020202020204" pitchFamily="34" charset="0"/>
              <a:buChar char="•"/>
            </a:pPr>
            <a:r>
              <a:rPr lang="en-US" b="0"/>
              <a:t>Interested Stakeholders are requested to attend meetings to provide any feedback on the AS Methodology.</a:t>
            </a:r>
          </a:p>
        </p:txBody>
      </p:sp>
      <p:sp>
        <p:nvSpPr>
          <p:cNvPr id="10" name="Content Placeholder 9">
            <a:extLst>
              <a:ext uri="{FF2B5EF4-FFF2-40B4-BE49-F238E27FC236}">
                <a16:creationId xmlns:a16="http://schemas.microsoft.com/office/drawing/2014/main" id="{F249EFCD-5BAF-DD72-E75C-1BA68B2EC905}"/>
              </a:ext>
            </a:extLst>
          </p:cNvPr>
          <p:cNvSpPr>
            <a:spLocks noGrp="1"/>
          </p:cNvSpPr>
          <p:nvPr>
            <p:ph sz="quarter" idx="16"/>
          </p:nvPr>
        </p:nvSpPr>
        <p:spPr/>
        <p:txBody>
          <a:bodyPr/>
          <a:lstStyle/>
          <a:p>
            <a:r>
              <a:rPr lang="en-US"/>
              <a:t>Purpose</a:t>
            </a:r>
          </a:p>
          <a:p>
            <a:pPr marL="285750" indent="-285750">
              <a:buFont typeface="Arial" panose="020B0604020202020204" pitchFamily="34" charset="0"/>
              <a:buChar char="•"/>
            </a:pPr>
            <a:r>
              <a:rPr lang="en-US" b="0"/>
              <a:t>Provide proposed methodology to determine Ancillary Service (AS) quantities for 2027.</a:t>
            </a:r>
          </a:p>
          <a:p>
            <a:pPr marL="285750" indent="-285750">
              <a:buFont typeface="Arial" panose="020B0604020202020204" pitchFamily="34" charset="0"/>
              <a:buChar char="•"/>
            </a:pPr>
            <a:endParaRPr lang="en-US" b="0"/>
          </a:p>
        </p:txBody>
      </p:sp>
    </p:spTree>
    <p:extLst>
      <p:ext uri="{BB962C8B-B14F-4D97-AF65-F5344CB8AC3E}">
        <p14:creationId xmlns:p14="http://schemas.microsoft.com/office/powerpoint/2010/main" val="70671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D9D79-B2D2-00A8-98EE-F6AF0EFCBBB7}"/>
              </a:ext>
            </a:extLst>
          </p:cNvPr>
          <p:cNvSpPr>
            <a:spLocks noGrp="1"/>
          </p:cNvSpPr>
          <p:nvPr>
            <p:ph type="title"/>
          </p:nvPr>
        </p:nvSpPr>
        <p:spPr/>
        <p:txBody>
          <a:bodyPr/>
          <a:lstStyle/>
          <a:p>
            <a:r>
              <a:rPr lang="en-US" dirty="0"/>
              <a:t>Overall Model Improvements and Tunning</a:t>
            </a:r>
          </a:p>
        </p:txBody>
      </p:sp>
      <p:sp>
        <p:nvSpPr>
          <p:cNvPr id="5" name="Slide Number Placeholder 4">
            <a:extLst>
              <a:ext uri="{FF2B5EF4-FFF2-40B4-BE49-F238E27FC236}">
                <a16:creationId xmlns:a16="http://schemas.microsoft.com/office/drawing/2014/main" id="{F4566447-A7E9-34B5-059C-F6569F5B3A3C}"/>
              </a:ext>
            </a:extLst>
          </p:cNvPr>
          <p:cNvSpPr>
            <a:spLocks noGrp="1"/>
          </p:cNvSpPr>
          <p:nvPr>
            <p:ph type="sldNum" sz="quarter" idx="12"/>
          </p:nvPr>
        </p:nvSpPr>
        <p:spPr/>
        <p:txBody>
          <a:bodyPr/>
          <a:lstStyle/>
          <a:p>
            <a:fld id="{BCDE79FB-97BA-492B-8D57-F1373F9ADA95}" type="slidenum">
              <a:rPr lang="en-US" smtClean="0"/>
              <a:t>10</a:t>
            </a:fld>
            <a:endParaRPr lang="en-US"/>
          </a:p>
        </p:txBody>
      </p:sp>
      <p:graphicFrame>
        <p:nvGraphicFramePr>
          <p:cNvPr id="4" name="Table 3">
            <a:extLst>
              <a:ext uri="{FF2B5EF4-FFF2-40B4-BE49-F238E27FC236}">
                <a16:creationId xmlns:a16="http://schemas.microsoft.com/office/drawing/2014/main" id="{E61B1601-F85C-46F0-CE00-003AB7D3AE93}"/>
              </a:ext>
            </a:extLst>
          </p:cNvPr>
          <p:cNvGraphicFramePr>
            <a:graphicFrameLocks noGrp="1"/>
          </p:cNvGraphicFramePr>
          <p:nvPr>
            <p:extLst>
              <p:ext uri="{D42A27DB-BD31-4B8C-83A1-F6EECF244321}">
                <p14:modId xmlns:p14="http://schemas.microsoft.com/office/powerpoint/2010/main" val="1821612473"/>
              </p:ext>
            </p:extLst>
          </p:nvPr>
        </p:nvGraphicFramePr>
        <p:xfrm>
          <a:off x="816769" y="1371600"/>
          <a:ext cx="10558462" cy="3505200"/>
        </p:xfrm>
        <a:graphic>
          <a:graphicData uri="http://schemas.openxmlformats.org/drawingml/2006/table">
            <a:tbl>
              <a:tblPr firstRow="1" bandRow="1">
                <a:tableStyleId>{5C22544A-7EE6-4342-B048-85BDC9FD1C3A}</a:tableStyleId>
              </a:tblPr>
              <a:tblGrid>
                <a:gridCol w="5279231">
                  <a:extLst>
                    <a:ext uri="{9D8B030D-6E8A-4147-A177-3AD203B41FA5}">
                      <a16:colId xmlns:a16="http://schemas.microsoft.com/office/drawing/2014/main" val="3218695319"/>
                    </a:ext>
                  </a:extLst>
                </a:gridCol>
                <a:gridCol w="5279231">
                  <a:extLst>
                    <a:ext uri="{9D8B030D-6E8A-4147-A177-3AD203B41FA5}">
                      <a16:colId xmlns:a16="http://schemas.microsoft.com/office/drawing/2014/main" val="3719296333"/>
                    </a:ext>
                  </a:extLst>
                </a:gridCol>
              </a:tblGrid>
              <a:tr h="297550">
                <a:tc>
                  <a:txBody>
                    <a:bodyPr/>
                    <a:lstStyle/>
                    <a:p>
                      <a:r>
                        <a:rPr lang="en-US" dirty="0"/>
                        <a:t>Change</a:t>
                      </a:r>
                    </a:p>
                  </a:txBody>
                  <a:tcPr/>
                </a:tc>
                <a:tc>
                  <a:txBody>
                    <a:bodyPr/>
                    <a:lstStyle/>
                    <a:p>
                      <a:r>
                        <a:rPr lang="en-US" dirty="0"/>
                        <a:t>Benefit</a:t>
                      </a:r>
                    </a:p>
                  </a:txBody>
                  <a:tcPr/>
                </a:tc>
                <a:extLst>
                  <a:ext uri="{0D108BD9-81ED-4DB2-BD59-A6C34878D82A}">
                    <a16:rowId xmlns:a16="http://schemas.microsoft.com/office/drawing/2014/main" val="1594922622"/>
                  </a:ext>
                </a:extLst>
              </a:tr>
              <a:tr h="370840">
                <a:tc>
                  <a:txBody>
                    <a:bodyPr/>
                    <a:lstStyle/>
                    <a:p>
                      <a:r>
                        <a:rPr lang="en-US" sz="1600"/>
                        <a:t>Switch to GRPP for NLFE and Solar Adjustment </a:t>
                      </a:r>
                    </a:p>
                  </a:txBody>
                  <a:tcPr/>
                </a:tc>
                <a:tc>
                  <a:txBody>
                    <a:bodyPr/>
                    <a:lstStyle/>
                    <a:p>
                      <a:r>
                        <a:rPr lang="en-US" sz="1600" b="0" dirty="0"/>
                        <a:t>Increases accuracy measure of forecast quality and model adjustments to ensure more accurate uncertainty</a:t>
                      </a:r>
                      <a:endParaRPr lang="en-US" sz="1600" dirty="0"/>
                    </a:p>
                  </a:txBody>
                  <a:tcPr/>
                </a:tc>
                <a:extLst>
                  <a:ext uri="{0D108BD9-81ED-4DB2-BD59-A6C34878D82A}">
                    <a16:rowId xmlns:a16="http://schemas.microsoft.com/office/drawing/2014/main" val="2764207133"/>
                  </a:ext>
                </a:extLst>
              </a:tr>
              <a:tr h="370840">
                <a:tc>
                  <a:txBody>
                    <a:bodyPr/>
                    <a:lstStyle/>
                    <a:p>
                      <a:r>
                        <a:rPr lang="en-US" sz="1600" dirty="0"/>
                        <a:t>Improved NLFE Tail distribution method </a:t>
                      </a:r>
                    </a:p>
                  </a:txBody>
                  <a:tcPr/>
                </a:tc>
                <a:tc>
                  <a:txBody>
                    <a:bodyPr/>
                    <a:lstStyle/>
                    <a:p>
                      <a:r>
                        <a:rPr lang="en-US" sz="1600" dirty="0"/>
                        <a:t>Less reliance on tail events should lead to a reduction in quantities to cover more probabilistic events</a:t>
                      </a:r>
                    </a:p>
                  </a:txBody>
                  <a:tcPr/>
                </a:tc>
                <a:extLst>
                  <a:ext uri="{0D108BD9-81ED-4DB2-BD59-A6C34878D82A}">
                    <a16:rowId xmlns:a16="http://schemas.microsoft.com/office/drawing/2014/main" val="87782541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Risk Credit Categorization</a:t>
                      </a:r>
                    </a:p>
                  </a:txBody>
                  <a:tcPr/>
                </a:tc>
                <a:tc>
                  <a:txBody>
                    <a:bodyPr/>
                    <a:lstStyle/>
                    <a:p>
                      <a:r>
                        <a:rPr lang="en-US" sz="1600" dirty="0"/>
                        <a:t>Each Risk Credit can have its own allowance based on historical performance</a:t>
                      </a:r>
                    </a:p>
                  </a:txBody>
                  <a:tcPr/>
                </a:tc>
                <a:extLst>
                  <a:ext uri="{0D108BD9-81ED-4DB2-BD59-A6C34878D82A}">
                    <a16:rowId xmlns:a16="http://schemas.microsoft.com/office/drawing/2014/main" val="78951906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Tuning of optimization logic</a:t>
                      </a:r>
                    </a:p>
                  </a:txBody>
                  <a:tcPr/>
                </a:tc>
                <a:tc>
                  <a:txBody>
                    <a:bodyPr/>
                    <a:lstStyle/>
                    <a:p>
                      <a:r>
                        <a:rPr lang="en-US" sz="1600" dirty="0"/>
                        <a:t>Improve solution accuracy and adjustments to reach convergence faster</a:t>
                      </a:r>
                    </a:p>
                  </a:txBody>
                  <a:tcPr/>
                </a:tc>
                <a:extLst>
                  <a:ext uri="{0D108BD9-81ED-4DB2-BD59-A6C34878D82A}">
                    <a16:rowId xmlns:a16="http://schemas.microsoft.com/office/drawing/2014/main" val="20823749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RTC+B Alignment in logic and AS Plan and AS Award Accounting</a:t>
                      </a:r>
                    </a:p>
                  </a:txBody>
                  <a:tcPr/>
                </a:tc>
                <a:tc>
                  <a:txBody>
                    <a:bodyPr/>
                    <a:lstStyle/>
                    <a:p>
                      <a:r>
                        <a:rPr lang="en-US" sz="1600" dirty="0"/>
                        <a:t>Ensures to account for the AS plan when we over procure or are short to ensure available capacity better reflects real-time availability for headroom accounting</a:t>
                      </a:r>
                    </a:p>
                  </a:txBody>
                  <a:tcPr/>
                </a:tc>
                <a:extLst>
                  <a:ext uri="{0D108BD9-81ED-4DB2-BD59-A6C34878D82A}">
                    <a16:rowId xmlns:a16="http://schemas.microsoft.com/office/drawing/2014/main" val="1883976"/>
                  </a:ext>
                </a:extLst>
              </a:tr>
            </a:tbl>
          </a:graphicData>
        </a:graphic>
      </p:graphicFrame>
      <p:sp>
        <p:nvSpPr>
          <p:cNvPr id="3" name="Text Placeholder 2">
            <a:extLst>
              <a:ext uri="{FF2B5EF4-FFF2-40B4-BE49-F238E27FC236}">
                <a16:creationId xmlns:a16="http://schemas.microsoft.com/office/drawing/2014/main" id="{96F36C54-732A-D0A2-E6F4-97FFC4067AE6}"/>
              </a:ext>
            </a:extLst>
          </p:cNvPr>
          <p:cNvSpPr txBox="1">
            <a:spLocks/>
          </p:cNvSpPr>
          <p:nvPr/>
        </p:nvSpPr>
        <p:spPr>
          <a:xfrm flipH="1">
            <a:off x="816769" y="5658606"/>
            <a:ext cx="10558462" cy="880306"/>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lang="en-US" sz="1600" b="1" kern="1200" dirty="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There are overall improvements to the probabilistic model for 2027 AS Methodology which allow for a more accurate representation of quantities needed. Detailed slides on these can be found in the appendix. </a:t>
            </a:r>
          </a:p>
        </p:txBody>
      </p:sp>
    </p:spTree>
    <p:extLst>
      <p:ext uri="{BB962C8B-B14F-4D97-AF65-F5344CB8AC3E}">
        <p14:creationId xmlns:p14="http://schemas.microsoft.com/office/powerpoint/2010/main" val="1538558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63F1AE31-40E5-7523-A358-A5760E2740D3}"/>
              </a:ext>
            </a:extLst>
          </p:cNvPr>
          <p:cNvPicPr>
            <a:picLocks noChangeAspect="1"/>
          </p:cNvPicPr>
          <p:nvPr/>
        </p:nvPicPr>
        <p:blipFill>
          <a:blip r:embed="rId2"/>
          <a:stretch>
            <a:fillRect/>
          </a:stretch>
        </p:blipFill>
        <p:spPr>
          <a:xfrm>
            <a:off x="5952346" y="978694"/>
            <a:ext cx="5744354" cy="2999581"/>
          </a:xfrm>
          <a:prstGeom prst="rect">
            <a:avLst/>
          </a:prstGeom>
        </p:spPr>
      </p:pic>
      <p:pic>
        <p:nvPicPr>
          <p:cNvPr id="24" name="Picture 23">
            <a:extLst>
              <a:ext uri="{FF2B5EF4-FFF2-40B4-BE49-F238E27FC236}">
                <a16:creationId xmlns:a16="http://schemas.microsoft.com/office/drawing/2014/main" id="{1F94F6A4-CD9D-24DC-970E-7D55FF3675E6}"/>
              </a:ext>
            </a:extLst>
          </p:cNvPr>
          <p:cNvPicPr>
            <a:picLocks noChangeAspect="1"/>
          </p:cNvPicPr>
          <p:nvPr/>
        </p:nvPicPr>
        <p:blipFill>
          <a:blip r:embed="rId3"/>
          <a:stretch>
            <a:fillRect/>
          </a:stretch>
        </p:blipFill>
        <p:spPr>
          <a:xfrm>
            <a:off x="5981680" y="3324697"/>
            <a:ext cx="5715020" cy="3300147"/>
          </a:xfrm>
          <a:prstGeom prst="rect">
            <a:avLst/>
          </a:prstGeom>
        </p:spPr>
      </p:pic>
      <p:sp>
        <p:nvSpPr>
          <p:cNvPr id="13" name="Title 12">
            <a:extLst>
              <a:ext uri="{FF2B5EF4-FFF2-40B4-BE49-F238E27FC236}">
                <a16:creationId xmlns:a16="http://schemas.microsoft.com/office/drawing/2014/main" id="{F024C65C-9FA9-BC0C-18B5-772B64B369F2}"/>
              </a:ext>
            </a:extLst>
          </p:cNvPr>
          <p:cNvSpPr>
            <a:spLocks noGrp="1"/>
          </p:cNvSpPr>
          <p:nvPr>
            <p:ph type="title"/>
          </p:nvPr>
        </p:nvSpPr>
        <p:spPr/>
        <p:txBody>
          <a:bodyPr/>
          <a:lstStyle/>
          <a:p>
            <a:r>
              <a:rPr lang="en-US" dirty="0"/>
              <a:t>Online/Offline Historical Risk Credit Available</a:t>
            </a:r>
          </a:p>
        </p:txBody>
      </p:sp>
      <p:sp>
        <p:nvSpPr>
          <p:cNvPr id="21" name="Text Placeholder 20">
            <a:extLst>
              <a:ext uri="{FF2B5EF4-FFF2-40B4-BE49-F238E27FC236}">
                <a16:creationId xmlns:a16="http://schemas.microsoft.com/office/drawing/2014/main" id="{37ED886D-133F-B692-89F1-FCF1642EC018}"/>
              </a:ext>
            </a:extLst>
          </p:cNvPr>
          <p:cNvSpPr>
            <a:spLocks noGrp="1"/>
          </p:cNvSpPr>
          <p:nvPr>
            <p:ph type="body" sz="quarter" idx="13"/>
          </p:nvPr>
        </p:nvSpPr>
        <p:spPr>
          <a:xfrm>
            <a:off x="495300" y="1243013"/>
            <a:ext cx="5381625" cy="4929187"/>
          </a:xfrm>
        </p:spPr>
        <p:txBody>
          <a:bodyPr/>
          <a:lstStyle/>
          <a:p>
            <a:pPr marL="285750" indent="-285750">
              <a:buFont typeface="Arial" panose="020B0604020202020204" pitchFamily="34" charset="0"/>
              <a:buChar char="•"/>
            </a:pPr>
            <a:r>
              <a:rPr lang="en-US" sz="1400" dirty="0"/>
              <a:t>The charts to the right are showing the performance analysis of proposed risk credits of 60% at night and 50% during day hours. </a:t>
            </a:r>
          </a:p>
          <a:p>
            <a:pPr marL="285750" indent="-285750">
              <a:buFont typeface="Arial" panose="020B0604020202020204" pitchFamily="34" charset="0"/>
              <a:buChar char="•"/>
            </a:pPr>
            <a:r>
              <a:rPr lang="en-US" sz="1400" b="1" dirty="0"/>
              <a:t>Online Headroom:</a:t>
            </a:r>
          </a:p>
          <a:p>
            <a:pPr marL="834390" lvl="1" indent="-285750"/>
            <a:r>
              <a:rPr lang="en-US" sz="1200" dirty="0"/>
              <a:t>We have observed a shift in availability in online headroom to the day hours when solar is available. Indicating additional capability during these periods. </a:t>
            </a:r>
          </a:p>
          <a:p>
            <a:pPr marL="834390" lvl="1" indent="-285750"/>
            <a:r>
              <a:rPr lang="en-US" sz="1200" dirty="0"/>
              <a:t>Morning and evening hours have seen similar or slight reduction in availability. </a:t>
            </a:r>
          </a:p>
          <a:p>
            <a:pPr marL="834390" lvl="1" indent="-285750"/>
            <a:r>
              <a:rPr lang="en-US" sz="1200" dirty="0"/>
              <a:t>A seasonal effect can also be observed form these charts. There is more availability during winter months and reduced availability as we come to the summer months. </a:t>
            </a:r>
          </a:p>
          <a:p>
            <a:pPr marL="285750" indent="-285750">
              <a:buFont typeface="Arial" panose="020B0604020202020204" pitchFamily="34" charset="0"/>
              <a:buChar char="•"/>
            </a:pPr>
            <a:r>
              <a:rPr lang="en-US" sz="1400" b="1" dirty="0"/>
              <a:t>Offline Headroom:</a:t>
            </a:r>
          </a:p>
          <a:p>
            <a:pPr marL="834390" lvl="1" indent="-285750"/>
            <a:r>
              <a:rPr lang="en-US" sz="1200" dirty="0"/>
              <a:t>Has also seen an increase in availability through day and night hours with some hours seeing a reduction. </a:t>
            </a:r>
          </a:p>
          <a:p>
            <a:pPr marL="834390" lvl="1" indent="-285750"/>
            <a:r>
              <a:rPr lang="en-US" sz="1200" dirty="0"/>
              <a:t>A shift in online availability to offline can also be observed as part of the RTC+B efficiency. </a:t>
            </a:r>
          </a:p>
          <a:p>
            <a:pPr marL="285750" indent="-285750">
              <a:buFont typeface="Arial" panose="020B0604020202020204" pitchFamily="34" charset="0"/>
              <a:buChar char="•"/>
            </a:pPr>
            <a:r>
              <a:rPr lang="en-US" sz="1400" dirty="0"/>
              <a:t>In both datasets we see April has the least available and this can be attributed to more outages during this period. </a:t>
            </a:r>
          </a:p>
          <a:p>
            <a:pPr marL="285750" indent="-285750">
              <a:buFont typeface="Arial" panose="020B0604020202020204" pitchFamily="34" charset="0"/>
              <a:buChar char="•"/>
            </a:pPr>
            <a:r>
              <a:rPr lang="en-US" sz="1400" dirty="0"/>
              <a:t>This gives us confidence that we can take additional credit from online and offline in comparison to last years day time parameter of 25%.</a:t>
            </a:r>
          </a:p>
        </p:txBody>
      </p:sp>
      <p:sp>
        <p:nvSpPr>
          <p:cNvPr id="5" name="Slide Number Placeholder 4">
            <a:extLst>
              <a:ext uri="{FF2B5EF4-FFF2-40B4-BE49-F238E27FC236}">
                <a16:creationId xmlns:a16="http://schemas.microsoft.com/office/drawing/2014/main" id="{A21506DB-14B0-B725-3D39-578DD034F018}"/>
              </a:ext>
            </a:extLst>
          </p:cNvPr>
          <p:cNvSpPr>
            <a:spLocks noGrp="1"/>
          </p:cNvSpPr>
          <p:nvPr>
            <p:ph type="sldNum" sz="quarter" idx="12"/>
          </p:nvPr>
        </p:nvSpPr>
        <p:spPr/>
        <p:txBody>
          <a:bodyPr/>
          <a:lstStyle/>
          <a:p>
            <a:fld id="{BCDE79FB-97BA-492B-8D57-F1373F9ADA95}" type="slidenum">
              <a:rPr lang="en-US" smtClean="0"/>
              <a:t>11</a:t>
            </a:fld>
            <a:endParaRPr lang="en-US"/>
          </a:p>
        </p:txBody>
      </p:sp>
    </p:spTree>
    <p:extLst>
      <p:ext uri="{BB962C8B-B14F-4D97-AF65-F5344CB8AC3E}">
        <p14:creationId xmlns:p14="http://schemas.microsoft.com/office/powerpoint/2010/main" val="2791366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15870-7D91-331E-1B60-D21AB4EC6F77}"/>
              </a:ext>
            </a:extLst>
          </p:cNvPr>
          <p:cNvSpPr>
            <a:spLocks noGrp="1"/>
          </p:cNvSpPr>
          <p:nvPr>
            <p:ph type="title"/>
          </p:nvPr>
        </p:nvSpPr>
        <p:spPr/>
        <p:txBody>
          <a:bodyPr/>
          <a:lstStyle/>
          <a:p>
            <a:r>
              <a:rPr lang="en-US" dirty="0"/>
              <a:t>ESR Risk Credit</a:t>
            </a:r>
          </a:p>
        </p:txBody>
      </p:sp>
      <p:sp>
        <p:nvSpPr>
          <p:cNvPr id="3" name="Text Placeholder 2">
            <a:extLst>
              <a:ext uri="{FF2B5EF4-FFF2-40B4-BE49-F238E27FC236}">
                <a16:creationId xmlns:a16="http://schemas.microsoft.com/office/drawing/2014/main" id="{382D7D27-F195-F527-1E6B-3423F15A53B6}"/>
              </a:ext>
            </a:extLst>
          </p:cNvPr>
          <p:cNvSpPr>
            <a:spLocks noGrp="1"/>
          </p:cNvSpPr>
          <p:nvPr>
            <p:ph type="body" sz="quarter" idx="13"/>
          </p:nvPr>
        </p:nvSpPr>
        <p:spPr>
          <a:xfrm>
            <a:off x="495300" y="1171575"/>
            <a:ext cx="5381625" cy="5000625"/>
          </a:xfrm>
        </p:spPr>
        <p:txBody>
          <a:bodyPr/>
          <a:lstStyle/>
          <a:p>
            <a:pPr marL="285750" indent="-285750">
              <a:buFont typeface="Arial" panose="020B0604020202020204" pitchFamily="34" charset="0"/>
              <a:buChar char="•"/>
            </a:pPr>
            <a:r>
              <a:rPr lang="en-US" dirty="0"/>
              <a:t>The chart to the right are showing the performance analysis of proposed risk credits of 60% at night and 60% during day hours sustainable for 4 hours.</a:t>
            </a:r>
            <a:endParaRPr lang="en-US" b="1" dirty="0">
              <a:cs typeface="Arial"/>
            </a:endParaRPr>
          </a:p>
          <a:p>
            <a:pPr marL="285750" indent="-285750">
              <a:buFont typeface="Arial" panose="020B0604020202020204" pitchFamily="34" charset="0"/>
              <a:buChar char="•"/>
            </a:pPr>
            <a:r>
              <a:rPr lang="en-US" dirty="0">
                <a:cs typeface="Arial"/>
              </a:rPr>
              <a:t>It can be observed that there is significant increase through out most hours, only very few small increase. This can be attributed to the increase in installed capacity in ESR over the year. </a:t>
            </a:r>
          </a:p>
          <a:p>
            <a:pPr marL="285750" indent="-285750">
              <a:buFont typeface="Arial" panose="020B0604020202020204" pitchFamily="34" charset="0"/>
              <a:buChar char="•"/>
            </a:pPr>
            <a:r>
              <a:rPr lang="en-US" dirty="0">
                <a:cs typeface="Arial"/>
              </a:rPr>
              <a:t>We have explored the ability to account for more credit from just ESR, but there are evening hours where we see reduction do to SOC depletion for evening ramps. </a:t>
            </a:r>
          </a:p>
          <a:p>
            <a:pPr marL="285750" indent="-285750">
              <a:buFont typeface="Arial" panose="020B0604020202020204" pitchFamily="34" charset="0"/>
              <a:buChar char="•"/>
            </a:pPr>
            <a:r>
              <a:rPr lang="en-US" dirty="0">
                <a:cs typeface="Arial"/>
              </a:rPr>
              <a:t>AS of now we are projecting ESR capacity to continue to grow in 2027, allowing for further certainty of risk credit increase, but we are also aware that there may be a point when this may slow down. That is hard to predict at his moment.</a:t>
            </a:r>
            <a:endParaRPr lang="en-US" dirty="0"/>
          </a:p>
        </p:txBody>
      </p:sp>
      <p:sp>
        <p:nvSpPr>
          <p:cNvPr id="8" name="Text Placeholder 7">
            <a:extLst>
              <a:ext uri="{FF2B5EF4-FFF2-40B4-BE49-F238E27FC236}">
                <a16:creationId xmlns:a16="http://schemas.microsoft.com/office/drawing/2014/main" id="{EA4B45B4-CDEA-D0FD-366F-3094CD4B26FB}"/>
              </a:ext>
            </a:extLst>
          </p:cNvPr>
          <p:cNvSpPr>
            <a:spLocks noGrp="1"/>
          </p:cNvSpPr>
          <p:nvPr>
            <p:ph type="body" sz="quarter" idx="14"/>
          </p:nvPr>
        </p:nvSpPr>
        <p:spPr/>
        <p:txBody>
          <a:bodyPr/>
          <a:lstStyle/>
          <a:p>
            <a:endParaRPr lang="en-US"/>
          </a:p>
        </p:txBody>
      </p:sp>
      <p:sp>
        <p:nvSpPr>
          <p:cNvPr id="5" name="Slide Number Placeholder 4">
            <a:extLst>
              <a:ext uri="{FF2B5EF4-FFF2-40B4-BE49-F238E27FC236}">
                <a16:creationId xmlns:a16="http://schemas.microsoft.com/office/drawing/2014/main" id="{A388A857-18F8-6761-18F8-3AECBC3E90E7}"/>
              </a:ext>
            </a:extLst>
          </p:cNvPr>
          <p:cNvSpPr>
            <a:spLocks noGrp="1"/>
          </p:cNvSpPr>
          <p:nvPr>
            <p:ph type="sldNum" sz="quarter" idx="12"/>
          </p:nvPr>
        </p:nvSpPr>
        <p:spPr/>
        <p:txBody>
          <a:bodyPr/>
          <a:lstStyle/>
          <a:p>
            <a:fld id="{BCDE79FB-97BA-492B-8D57-F1373F9ADA95}" type="slidenum">
              <a:rPr lang="en-US" smtClean="0"/>
              <a:t>12</a:t>
            </a:fld>
            <a:endParaRPr lang="en-US"/>
          </a:p>
        </p:txBody>
      </p:sp>
      <p:pic>
        <p:nvPicPr>
          <p:cNvPr id="7" name="Picture 6">
            <a:extLst>
              <a:ext uri="{FF2B5EF4-FFF2-40B4-BE49-F238E27FC236}">
                <a16:creationId xmlns:a16="http://schemas.microsoft.com/office/drawing/2014/main" id="{52A4139A-B334-AE71-335D-6857CB77160F}"/>
              </a:ext>
            </a:extLst>
          </p:cNvPr>
          <p:cNvPicPr>
            <a:picLocks noChangeAspect="1"/>
          </p:cNvPicPr>
          <p:nvPr/>
        </p:nvPicPr>
        <p:blipFill>
          <a:blip r:embed="rId2"/>
          <a:stretch>
            <a:fillRect/>
          </a:stretch>
        </p:blipFill>
        <p:spPr>
          <a:xfrm>
            <a:off x="6096000" y="1732114"/>
            <a:ext cx="6096000" cy="4263722"/>
          </a:xfrm>
          <a:prstGeom prst="rect">
            <a:avLst/>
          </a:prstGeom>
        </p:spPr>
      </p:pic>
    </p:spTree>
    <p:extLst>
      <p:ext uri="{BB962C8B-B14F-4D97-AF65-F5344CB8AC3E}">
        <p14:creationId xmlns:p14="http://schemas.microsoft.com/office/powerpoint/2010/main" val="626359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7B3B5-605A-76B9-4204-BB4D6830DD14}"/>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A9C31BCA-F3EE-82D7-896D-8E919EC5E5BC}"/>
              </a:ext>
            </a:extLst>
          </p:cNvPr>
          <p:cNvSpPr>
            <a:spLocks noGrp="1"/>
          </p:cNvSpPr>
          <p:nvPr>
            <p:ph type="body" sz="quarter" idx="16"/>
          </p:nvPr>
        </p:nvSpPr>
        <p:spPr>
          <a:xfrm>
            <a:off x="495300" y="1035844"/>
            <a:ext cx="9059256" cy="4468624"/>
          </a:xfrm>
        </p:spPr>
        <p:txBody>
          <a:bodyPr vert="horz" wrap="square" lIns="0" tIns="0" rIns="0" bIns="0" rtlCol="0" anchor="t">
            <a:noAutofit/>
          </a:bodyPr>
          <a:lstStyle/>
          <a:p>
            <a:pPr marL="285750" indent="-285750">
              <a:buChar char="•"/>
            </a:pPr>
            <a:r>
              <a:rPr lang="en-US" sz="1400" dirty="0">
                <a:cs typeface="Arial"/>
              </a:rPr>
              <a:t>With risk credits set to the proposed parameters this show the outcome of overall headroom available from all 3 categories. There is still one single hour which see as reduction due available headroom in 2026.</a:t>
            </a:r>
            <a:r>
              <a:rPr lang="en-US" sz="1400" b="1" dirty="0">
                <a:cs typeface="Arial"/>
              </a:rPr>
              <a:t> </a:t>
            </a:r>
          </a:p>
          <a:p>
            <a:endParaRPr lang="en-US" sz="1200" dirty="0">
              <a:cs typeface="Arial"/>
            </a:endParaRPr>
          </a:p>
        </p:txBody>
      </p:sp>
      <p:sp>
        <p:nvSpPr>
          <p:cNvPr id="2" name="Title 1">
            <a:extLst>
              <a:ext uri="{FF2B5EF4-FFF2-40B4-BE49-F238E27FC236}">
                <a16:creationId xmlns:a16="http://schemas.microsoft.com/office/drawing/2014/main" id="{28EE6BAB-7A93-BF90-E672-A2272483FA83}"/>
              </a:ext>
            </a:extLst>
          </p:cNvPr>
          <p:cNvSpPr>
            <a:spLocks noGrp="1"/>
          </p:cNvSpPr>
          <p:nvPr>
            <p:ph type="title"/>
          </p:nvPr>
        </p:nvSpPr>
        <p:spPr/>
        <p:txBody>
          <a:bodyPr/>
          <a:lstStyle/>
          <a:p>
            <a:r>
              <a:rPr lang="en-US"/>
              <a:t>Risk Credit Performance Analysis</a:t>
            </a:r>
          </a:p>
        </p:txBody>
      </p:sp>
      <p:sp>
        <p:nvSpPr>
          <p:cNvPr id="5" name="Slide Number Placeholder 4">
            <a:extLst>
              <a:ext uri="{FF2B5EF4-FFF2-40B4-BE49-F238E27FC236}">
                <a16:creationId xmlns:a16="http://schemas.microsoft.com/office/drawing/2014/main" id="{D96B9C9F-9D3F-7BB0-4555-0BA0D5AD49B9}"/>
              </a:ext>
            </a:extLst>
          </p:cNvPr>
          <p:cNvSpPr>
            <a:spLocks noGrp="1"/>
          </p:cNvSpPr>
          <p:nvPr>
            <p:ph type="sldNum" sz="quarter" idx="12"/>
          </p:nvPr>
        </p:nvSpPr>
        <p:spPr/>
        <p:txBody>
          <a:bodyPr/>
          <a:lstStyle/>
          <a:p>
            <a:fld id="{BCDE79FB-97BA-492B-8D57-F1373F9ADA95}" type="slidenum">
              <a:rPr lang="en-US" smtClean="0"/>
              <a:t>13</a:t>
            </a:fld>
            <a:endParaRPr lang="en-US"/>
          </a:p>
        </p:txBody>
      </p:sp>
      <p:pic>
        <p:nvPicPr>
          <p:cNvPr id="11" name="Picture 10">
            <a:extLst>
              <a:ext uri="{FF2B5EF4-FFF2-40B4-BE49-F238E27FC236}">
                <a16:creationId xmlns:a16="http://schemas.microsoft.com/office/drawing/2014/main" id="{E7C61244-C52B-77DA-345B-3F40199C94C5}"/>
              </a:ext>
            </a:extLst>
          </p:cNvPr>
          <p:cNvPicPr>
            <a:picLocks noChangeAspect="1"/>
          </p:cNvPicPr>
          <p:nvPr/>
        </p:nvPicPr>
        <p:blipFill>
          <a:blip r:embed="rId2"/>
          <a:stretch>
            <a:fillRect/>
          </a:stretch>
        </p:blipFill>
        <p:spPr>
          <a:xfrm>
            <a:off x="495301" y="1766887"/>
            <a:ext cx="9555956" cy="4772025"/>
          </a:xfrm>
          <a:prstGeom prst="rect">
            <a:avLst/>
          </a:prstGeom>
        </p:spPr>
      </p:pic>
    </p:spTree>
    <p:extLst>
      <p:ext uri="{BB962C8B-B14F-4D97-AF65-F5344CB8AC3E}">
        <p14:creationId xmlns:p14="http://schemas.microsoft.com/office/powerpoint/2010/main" val="1863578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00C16-B840-CC52-992D-1A9E6B974C05}"/>
              </a:ext>
            </a:extLst>
          </p:cNvPr>
          <p:cNvSpPr>
            <a:spLocks noGrp="1"/>
          </p:cNvSpPr>
          <p:nvPr>
            <p:ph type="title"/>
          </p:nvPr>
        </p:nvSpPr>
        <p:spPr/>
        <p:txBody>
          <a:bodyPr/>
          <a:lstStyle/>
          <a:p>
            <a:r>
              <a:rPr lang="en-US" dirty="0"/>
              <a:t>Preliminary Quantities with Proposed Parameters and Scenarios</a:t>
            </a:r>
          </a:p>
        </p:txBody>
      </p:sp>
      <p:sp>
        <p:nvSpPr>
          <p:cNvPr id="6" name="Text Placeholder 5">
            <a:extLst>
              <a:ext uri="{FF2B5EF4-FFF2-40B4-BE49-F238E27FC236}">
                <a16:creationId xmlns:a16="http://schemas.microsoft.com/office/drawing/2014/main" id="{4A0CC162-7BD2-22CC-EAFB-B346A7DFC28C}"/>
              </a:ext>
            </a:extLst>
          </p:cNvPr>
          <p:cNvSpPr>
            <a:spLocks noGrp="1"/>
          </p:cNvSpPr>
          <p:nvPr>
            <p:ph type="body" sz="quarter" idx="13"/>
          </p:nvPr>
        </p:nvSpPr>
        <p:spPr>
          <a:xfrm>
            <a:off x="495300" y="1532965"/>
            <a:ext cx="5381625" cy="4639235"/>
          </a:xfrm>
        </p:spPr>
        <p:txBody>
          <a:bodyPr/>
          <a:lstStyle/>
          <a:p>
            <a:pPr marL="285750" indent="-285750">
              <a:buFont typeface="Arial" panose="020B0604020202020204" pitchFamily="34" charset="0"/>
              <a:buChar char="•"/>
            </a:pPr>
            <a:r>
              <a:rPr lang="en-US" dirty="0"/>
              <a:t>To support a finding in the PUCT’s </a:t>
            </a:r>
            <a:r>
              <a:rPr lang="en-US" dirty="0">
                <a:hlinkClick r:id="rId2">
                  <a:extLst>
                    <a:ext uri="{A12FA001-AC4F-418D-AE19-62706E023703}">
                      <ahyp:hlinkClr xmlns:ahyp="http://schemas.microsoft.com/office/drawing/2018/hyperlinkcolor" val="tx"/>
                    </a:ext>
                  </a:extLst>
                </a:hlinkClick>
              </a:rPr>
              <a:t>2024 Ancillary Services Study </a:t>
            </a:r>
            <a:r>
              <a:rPr lang="en-US" dirty="0"/>
              <a:t>we wanted to provide the ability to compare alternative reserve levels estimated cost, and modeled reliability-risk metrics.</a:t>
            </a:r>
          </a:p>
          <a:p>
            <a:pPr marL="285750" indent="-285750">
              <a:buFont typeface="Arial" panose="020B0604020202020204" pitchFamily="34" charset="0"/>
              <a:buChar char="•"/>
            </a:pPr>
            <a:r>
              <a:rPr lang="en-US" dirty="0"/>
              <a:t>Additionally, Stakeholders have asked for specific scenarios that they would like to review. We have provided an HTML with today’s postings which allows Stakeholders to add in scenarios based on the parameters available. </a:t>
            </a:r>
          </a:p>
          <a:p>
            <a:pPr marL="285750" indent="-285750">
              <a:buFont typeface="Arial" panose="020B0604020202020204" pitchFamily="34" charset="0"/>
              <a:buChar char="•"/>
            </a:pPr>
            <a:r>
              <a:rPr lang="en-US" dirty="0"/>
              <a:t>One note to keep in mind, to improve batch-run efficiency, scenarios that are expected to produce identical results are removed during scenario generation.</a:t>
            </a:r>
          </a:p>
          <a:p>
            <a:pPr marL="285750" indent="-285750">
              <a:buFont typeface="Arial" panose="020B0604020202020204" pitchFamily="34" charset="0"/>
              <a:buChar char="•"/>
            </a:pPr>
            <a:r>
              <a:rPr lang="en-US" dirty="0"/>
              <a:t>If you see a combination that you would like to see please provide that feedback.</a:t>
            </a:r>
          </a:p>
        </p:txBody>
      </p:sp>
      <p:sp>
        <p:nvSpPr>
          <p:cNvPr id="5" name="Slide Number Placeholder 4">
            <a:extLst>
              <a:ext uri="{FF2B5EF4-FFF2-40B4-BE49-F238E27FC236}">
                <a16:creationId xmlns:a16="http://schemas.microsoft.com/office/drawing/2014/main" id="{E1EC8809-BB6A-F8E8-1B20-D635F5ECA843}"/>
              </a:ext>
            </a:extLst>
          </p:cNvPr>
          <p:cNvSpPr>
            <a:spLocks noGrp="1"/>
          </p:cNvSpPr>
          <p:nvPr>
            <p:ph type="sldNum" sz="quarter" idx="12"/>
          </p:nvPr>
        </p:nvSpPr>
        <p:spPr/>
        <p:txBody>
          <a:bodyPr/>
          <a:lstStyle/>
          <a:p>
            <a:fld id="{BCDE79FB-97BA-492B-8D57-F1373F9ADA95}" type="slidenum">
              <a:rPr lang="en-US" smtClean="0"/>
              <a:t>14</a:t>
            </a:fld>
            <a:endParaRPr lang="en-US"/>
          </a:p>
        </p:txBody>
      </p:sp>
      <p:grpSp>
        <p:nvGrpSpPr>
          <p:cNvPr id="8" name="Group 7">
            <a:extLst>
              <a:ext uri="{FF2B5EF4-FFF2-40B4-BE49-F238E27FC236}">
                <a16:creationId xmlns:a16="http://schemas.microsoft.com/office/drawing/2014/main" id="{D9FB1DAB-A7CA-2F17-6362-F75FE3646938}"/>
              </a:ext>
            </a:extLst>
          </p:cNvPr>
          <p:cNvGrpSpPr/>
          <p:nvPr/>
        </p:nvGrpSpPr>
        <p:grpSpPr>
          <a:xfrm>
            <a:off x="6086285" y="1647264"/>
            <a:ext cx="5839015" cy="4410635"/>
            <a:chOff x="6086285" y="1647264"/>
            <a:chExt cx="5839015" cy="4410635"/>
          </a:xfrm>
        </p:grpSpPr>
        <p:pic>
          <p:nvPicPr>
            <p:cNvPr id="7" name="Picture 6">
              <a:extLst>
                <a:ext uri="{FF2B5EF4-FFF2-40B4-BE49-F238E27FC236}">
                  <a16:creationId xmlns:a16="http://schemas.microsoft.com/office/drawing/2014/main" id="{B85EA971-4D20-532C-6F64-2C7BFB09BC9E}"/>
                </a:ext>
              </a:extLst>
            </p:cNvPr>
            <p:cNvPicPr>
              <a:picLocks noChangeAspect="1"/>
            </p:cNvPicPr>
            <p:nvPr/>
          </p:nvPicPr>
          <p:blipFill>
            <a:blip r:embed="rId3"/>
            <a:stretch>
              <a:fillRect/>
            </a:stretch>
          </p:blipFill>
          <p:spPr>
            <a:xfrm>
              <a:off x="6086285" y="1647264"/>
              <a:ext cx="5839015" cy="4410635"/>
            </a:xfrm>
            <a:prstGeom prst="rect">
              <a:avLst/>
            </a:prstGeom>
          </p:spPr>
        </p:pic>
        <p:sp>
          <p:nvSpPr>
            <p:cNvPr id="3" name="Rectangle 2">
              <a:extLst>
                <a:ext uri="{FF2B5EF4-FFF2-40B4-BE49-F238E27FC236}">
                  <a16:creationId xmlns:a16="http://schemas.microsoft.com/office/drawing/2014/main" id="{26A7C138-B567-3B1E-CF7A-86D4AE617B6E}"/>
                </a:ext>
              </a:extLst>
            </p:cNvPr>
            <p:cNvSpPr/>
            <p:nvPr/>
          </p:nvSpPr>
          <p:spPr>
            <a:xfrm>
              <a:off x="9151144" y="5507831"/>
              <a:ext cx="2436019" cy="12144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02000FA-E73B-1BFE-FBE1-C02D00CB002B}"/>
                </a:ext>
              </a:extLst>
            </p:cNvPr>
            <p:cNvSpPr txBox="1"/>
            <p:nvPr/>
          </p:nvSpPr>
          <p:spPr>
            <a:xfrm>
              <a:off x="10701338" y="5350133"/>
              <a:ext cx="885825" cy="184666"/>
            </a:xfrm>
            <a:prstGeom prst="rect">
              <a:avLst/>
            </a:prstGeom>
            <a:noFill/>
          </p:spPr>
          <p:txBody>
            <a:bodyPr wrap="square" rtlCol="0">
              <a:spAutoFit/>
            </a:bodyPr>
            <a:lstStyle/>
            <a:p>
              <a:r>
                <a:rPr lang="en-US" sz="600" dirty="0">
                  <a:solidFill>
                    <a:srgbClr val="FF0000"/>
                  </a:solidFill>
                </a:rPr>
                <a:t>ERCOT Proposed*</a:t>
              </a:r>
            </a:p>
          </p:txBody>
        </p:sp>
      </p:grpSp>
    </p:spTree>
    <p:extLst>
      <p:ext uri="{BB962C8B-B14F-4D97-AF65-F5344CB8AC3E}">
        <p14:creationId xmlns:p14="http://schemas.microsoft.com/office/powerpoint/2010/main" val="873583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259672C-3603-8F12-A037-3076603BEBD4}"/>
              </a:ext>
            </a:extLst>
          </p:cNvPr>
          <p:cNvSpPr>
            <a:spLocks noGrp="1"/>
          </p:cNvSpPr>
          <p:nvPr>
            <p:ph type="ctrTitle"/>
          </p:nvPr>
        </p:nvSpPr>
        <p:spPr/>
        <p:txBody>
          <a:bodyPr/>
          <a:lstStyle/>
          <a:p>
            <a:r>
              <a:rPr lang="en-US"/>
              <a:t>Regulation Service</a:t>
            </a:r>
          </a:p>
        </p:txBody>
      </p:sp>
      <p:sp>
        <p:nvSpPr>
          <p:cNvPr id="2" name="Subtitle 1">
            <a:extLst>
              <a:ext uri="{FF2B5EF4-FFF2-40B4-BE49-F238E27FC236}">
                <a16:creationId xmlns:a16="http://schemas.microsoft.com/office/drawing/2014/main" id="{46089D07-EA1B-CEB1-56ED-6F41095A8BF0}"/>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CB99ABD6-E691-94E9-966D-84921C23E31B}"/>
              </a:ext>
            </a:extLst>
          </p:cNvPr>
          <p:cNvSpPr>
            <a:spLocks noGrp="1"/>
          </p:cNvSpPr>
          <p:nvPr>
            <p:ph type="sldNum" sz="quarter" idx="12"/>
          </p:nvPr>
        </p:nvSpPr>
        <p:spPr/>
        <p:txBody>
          <a:bodyPr/>
          <a:lstStyle/>
          <a:p>
            <a:fld id="{BCDE79FB-97BA-492B-8D57-F1373F9ADA95}" type="slidenum">
              <a:rPr lang="en-US" smtClean="0"/>
              <a:t>15</a:t>
            </a:fld>
            <a:endParaRPr lang="en-US"/>
          </a:p>
        </p:txBody>
      </p:sp>
    </p:spTree>
    <p:extLst>
      <p:ext uri="{BB962C8B-B14F-4D97-AF65-F5344CB8AC3E}">
        <p14:creationId xmlns:p14="http://schemas.microsoft.com/office/powerpoint/2010/main" val="3650001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93D5-B5AB-0ECC-A529-7C39C295D4B4}"/>
              </a:ext>
            </a:extLst>
          </p:cNvPr>
          <p:cNvSpPr>
            <a:spLocks noGrp="1"/>
          </p:cNvSpPr>
          <p:nvPr>
            <p:ph type="title"/>
          </p:nvPr>
        </p:nvSpPr>
        <p:spPr/>
        <p:txBody>
          <a:bodyPr/>
          <a:lstStyle/>
          <a:p>
            <a:r>
              <a:rPr lang="en-US"/>
              <a:t>Regulation Service Methodology</a:t>
            </a:r>
          </a:p>
        </p:txBody>
      </p:sp>
      <p:sp>
        <p:nvSpPr>
          <p:cNvPr id="6" name="Text Placeholder 5">
            <a:extLst>
              <a:ext uri="{FF2B5EF4-FFF2-40B4-BE49-F238E27FC236}">
                <a16:creationId xmlns:a16="http://schemas.microsoft.com/office/drawing/2014/main" id="{9CD70403-77E9-4543-B57E-FD8881F48057}"/>
              </a:ext>
            </a:extLst>
          </p:cNvPr>
          <p:cNvSpPr>
            <a:spLocks noGrp="1"/>
          </p:cNvSpPr>
          <p:nvPr>
            <p:ph type="body" sz="quarter" idx="13"/>
          </p:nvPr>
        </p:nvSpPr>
        <p:spPr>
          <a:xfrm>
            <a:off x="495300" y="1371600"/>
            <a:ext cx="5381625" cy="4800600"/>
          </a:xfrm>
        </p:spPr>
        <p:txBody>
          <a:bodyPr/>
          <a:lstStyle/>
          <a:p>
            <a:r>
              <a:rPr lang="en-US" sz="1800"/>
              <a:t>ERCOT is </a:t>
            </a:r>
            <a:r>
              <a:rPr lang="en-US" sz="1800" u="sng"/>
              <a:t>not</a:t>
            </a:r>
            <a:r>
              <a:rPr lang="en-US" sz="1800"/>
              <a:t> proposing any change to the methodology used to compute the minimum Regulation Service requirements in 2027. </a:t>
            </a:r>
          </a:p>
          <a:p>
            <a:endParaRPr lang="en-US">
              <a:solidFill>
                <a:schemeClr val="tx2"/>
              </a:solidFill>
            </a:endParaRPr>
          </a:p>
          <a:p>
            <a:r>
              <a:rPr lang="en-US" sz="1800"/>
              <a:t>The preliminary Regulation quantities for January 2027 through June 2027 in subsequent slides have been computed using </a:t>
            </a:r>
            <a:r>
              <a:rPr lang="en-US" sz="1800" u="sng"/>
              <a:t>proposed methodology </a:t>
            </a:r>
            <a:r>
              <a:rPr lang="en-US" sz="1800"/>
              <a:t>(with 2025 to 2026* five minute ahead Net load forecast error) and </a:t>
            </a:r>
            <a:r>
              <a:rPr lang="en-US" sz="1800" u="sng"/>
              <a:t>updated Wind and Solar Over Forecast Adjustment tables</a:t>
            </a:r>
            <a:r>
              <a:rPr lang="en-US" sz="1800"/>
              <a:t>.</a:t>
            </a:r>
          </a:p>
          <a:p>
            <a:endParaRPr lang="en-US"/>
          </a:p>
        </p:txBody>
      </p:sp>
      <p:sp>
        <p:nvSpPr>
          <p:cNvPr id="5" name="Slide Number Placeholder 4">
            <a:extLst>
              <a:ext uri="{FF2B5EF4-FFF2-40B4-BE49-F238E27FC236}">
                <a16:creationId xmlns:a16="http://schemas.microsoft.com/office/drawing/2014/main" id="{82EFB05D-E9F0-D58C-29F2-7FD40E6A6A0E}"/>
              </a:ext>
            </a:extLst>
          </p:cNvPr>
          <p:cNvSpPr>
            <a:spLocks noGrp="1"/>
          </p:cNvSpPr>
          <p:nvPr>
            <p:ph type="sldNum" sz="quarter" idx="12"/>
          </p:nvPr>
        </p:nvSpPr>
        <p:spPr/>
        <p:txBody>
          <a:bodyPr/>
          <a:lstStyle/>
          <a:p>
            <a:fld id="{BCDE79FB-97BA-492B-8D57-F1373F9ADA95}" type="slidenum">
              <a:rPr lang="en-US" smtClean="0"/>
              <a:t>16</a:t>
            </a:fld>
            <a:endParaRPr lang="en-US"/>
          </a:p>
        </p:txBody>
      </p:sp>
      <p:grpSp>
        <p:nvGrpSpPr>
          <p:cNvPr id="10" name="Group 9">
            <a:extLst>
              <a:ext uri="{FF2B5EF4-FFF2-40B4-BE49-F238E27FC236}">
                <a16:creationId xmlns:a16="http://schemas.microsoft.com/office/drawing/2014/main" id="{96815CB1-1A83-0DB0-7C1A-E9078924E6C0}"/>
              </a:ext>
            </a:extLst>
          </p:cNvPr>
          <p:cNvGrpSpPr/>
          <p:nvPr/>
        </p:nvGrpSpPr>
        <p:grpSpPr>
          <a:xfrm>
            <a:off x="6457950" y="1371600"/>
            <a:ext cx="4448176" cy="4414525"/>
            <a:chOff x="6062389" y="926592"/>
            <a:chExt cx="2996184" cy="3500540"/>
          </a:xfrm>
        </p:grpSpPr>
        <p:pic>
          <p:nvPicPr>
            <p:cNvPr id="8" name="Chart 1" descr="image001">
              <a:extLst>
                <a:ext uri="{FF2B5EF4-FFF2-40B4-BE49-F238E27FC236}">
                  <a16:creationId xmlns:a16="http://schemas.microsoft.com/office/drawing/2014/main" id="{4F7C5884-6E2B-FB17-1AFF-68F5D6067CF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8" t="2600" r="2498" b="2370"/>
            <a:stretch>
              <a:fillRect/>
            </a:stretch>
          </p:blipFill>
          <p:spPr bwMode="auto">
            <a:xfrm>
              <a:off x="6071616" y="926592"/>
              <a:ext cx="2986957" cy="1865376"/>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D0BB621-6635-3BB5-017F-353B7EF14F07}"/>
                </a:ext>
              </a:extLst>
            </p:cNvPr>
            <p:cNvSpPr txBox="1"/>
            <p:nvPr/>
          </p:nvSpPr>
          <p:spPr>
            <a:xfrm>
              <a:off x="6062389" y="2791968"/>
              <a:ext cx="2996184" cy="1635164"/>
            </a:xfrm>
            <a:prstGeom prst="rect">
              <a:avLst/>
            </a:prstGeom>
            <a:noFill/>
            <a:ln w="19050">
              <a:solidFill>
                <a:schemeClr val="accent1"/>
              </a:solidFill>
            </a:ln>
          </p:spPr>
          <p:txBody>
            <a:bodyPr wrap="square">
              <a:spAutoFit/>
            </a:bodyPr>
            <a:lstStyle/>
            <a:p>
              <a:r>
                <a:rPr lang="en-US" sz="1600" b="1"/>
                <a:t>Purpose</a:t>
              </a:r>
              <a:r>
                <a:rPr lang="en-US" sz="1600"/>
                <a:t> — Balances supply and demand to maintain frequency close to 60Hz between 5-minute dispatch intervals; deployed every 4 seconds.</a:t>
              </a:r>
            </a:p>
            <a:p>
              <a:endParaRPr lang="en-US" sz="1600"/>
            </a:p>
            <a:p>
              <a:r>
                <a:rPr lang="en-US" sz="1600" b="1"/>
                <a:t>Why it matters </a:t>
              </a:r>
              <a:r>
                <a:rPr lang="en-US" sz="1600"/>
                <a:t>— keeps the system continuously balanced; needs grow as net-load variability rises.</a:t>
              </a:r>
            </a:p>
          </p:txBody>
        </p:sp>
      </p:grpSp>
    </p:spTree>
    <p:extLst>
      <p:ext uri="{BB962C8B-B14F-4D97-AF65-F5344CB8AC3E}">
        <p14:creationId xmlns:p14="http://schemas.microsoft.com/office/powerpoint/2010/main" val="992080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4">
            <a:extLst>
              <a:ext uri="{FF2B5EF4-FFF2-40B4-BE49-F238E27FC236}">
                <a16:creationId xmlns:a16="http://schemas.microsoft.com/office/drawing/2014/main" id="{4D0C940E-8047-483B-5BC2-3BE0FB2B9EED}"/>
              </a:ext>
            </a:extLst>
          </p:cNvPr>
          <p:cNvGraphicFramePr>
            <a:graphicFrameLocks noGrp="1"/>
          </p:cNvGraphicFramePr>
          <p:nvPr>
            <p:extLst>
              <p:ext uri="{D42A27DB-BD31-4B8C-83A1-F6EECF244321}">
                <p14:modId xmlns:p14="http://schemas.microsoft.com/office/powerpoint/2010/main" val="408924512"/>
              </p:ext>
            </p:extLst>
          </p:nvPr>
        </p:nvGraphicFramePr>
        <p:xfrm>
          <a:off x="1274647" y="1235868"/>
          <a:ext cx="9660053" cy="4759393"/>
        </p:xfrm>
        <a:graphic>
          <a:graphicData uri="http://schemas.openxmlformats.org/drawingml/2006/table">
            <a:tbl>
              <a:tblPr firstRow="1" bandRow="1">
                <a:tableStyleId>{5C22544A-7EE6-4342-B048-85BDC9FD1C3A}</a:tableStyleId>
              </a:tblPr>
              <a:tblGrid>
                <a:gridCol w="2113819">
                  <a:extLst>
                    <a:ext uri="{9D8B030D-6E8A-4147-A177-3AD203B41FA5}">
                      <a16:colId xmlns:a16="http://schemas.microsoft.com/office/drawing/2014/main" val="1580868433"/>
                    </a:ext>
                  </a:extLst>
                </a:gridCol>
                <a:gridCol w="4090189">
                  <a:extLst>
                    <a:ext uri="{9D8B030D-6E8A-4147-A177-3AD203B41FA5}">
                      <a16:colId xmlns:a16="http://schemas.microsoft.com/office/drawing/2014/main" val="1915953014"/>
                    </a:ext>
                  </a:extLst>
                </a:gridCol>
                <a:gridCol w="3456045">
                  <a:extLst>
                    <a:ext uri="{9D8B030D-6E8A-4147-A177-3AD203B41FA5}">
                      <a16:colId xmlns:a16="http://schemas.microsoft.com/office/drawing/2014/main" val="1728311896"/>
                    </a:ext>
                  </a:extLst>
                </a:gridCol>
              </a:tblGrid>
              <a:tr h="581891">
                <a:tc>
                  <a:txBody>
                    <a:bodyPr/>
                    <a:lstStyle/>
                    <a:p>
                      <a:pPr algn="ctr"/>
                      <a:endParaRPr lang="en-US" sz="1600"/>
                    </a:p>
                  </a:txBody>
                  <a:tcPr marT="41564" marB="41564" anchor="ctr"/>
                </a:tc>
                <a:tc>
                  <a:txBody>
                    <a:bodyPr/>
                    <a:lstStyle/>
                    <a:p>
                      <a:pPr algn="ctr"/>
                      <a:r>
                        <a:rPr lang="en-US" sz="1600"/>
                        <a:t>2026 Methodology</a:t>
                      </a:r>
                    </a:p>
                  </a:txBody>
                  <a:tcPr marT="41564" marB="41564" anchor="ctr"/>
                </a:tc>
                <a:tc>
                  <a:txBody>
                    <a:bodyPr/>
                    <a:lstStyle/>
                    <a:p>
                      <a:pPr algn="ctr"/>
                      <a:r>
                        <a:rPr lang="en-US" sz="1600"/>
                        <a:t>2027 Methodology </a:t>
                      </a:r>
                    </a:p>
                  </a:txBody>
                  <a:tcPr marT="41564" marB="41564" anchor="ctr"/>
                </a:tc>
                <a:extLst>
                  <a:ext uri="{0D108BD9-81ED-4DB2-BD59-A6C34878D82A}">
                    <a16:rowId xmlns:a16="http://schemas.microsoft.com/office/drawing/2014/main" val="503574640"/>
                  </a:ext>
                </a:extLst>
              </a:tr>
              <a:tr h="753798">
                <a:tc>
                  <a:txBody>
                    <a:bodyPr/>
                    <a:lstStyle/>
                    <a:p>
                      <a:pPr algn="ctr"/>
                      <a:r>
                        <a:rPr lang="en-US" sz="1600" b="1" u="none"/>
                        <a:t>Data Input</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5-min SCED Netload Forecast Error (</a:t>
                      </a:r>
                      <a:r>
                        <a:rPr lang="en-US" sz="1400" i="1" kern="1200">
                          <a:solidFill>
                            <a:schemeClr val="dk1"/>
                          </a:solidFill>
                          <a:latin typeface="+mn-lt"/>
                          <a:ea typeface="+mn-ea"/>
                          <a:cs typeface="+mn-cs"/>
                        </a:rPr>
                        <a:t>2-yr</a:t>
                      </a:r>
                      <a:r>
                        <a:rPr lang="en-US" sz="1400" kern="1200">
                          <a:solidFill>
                            <a:schemeClr val="dk1"/>
                          </a:solidFill>
                          <a:latin typeface="+mn-lt"/>
                          <a:ea typeface="+mn-ea"/>
                          <a:cs typeface="+mn-cs"/>
                        </a:rPr>
                        <a: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475780074"/>
                  </a:ext>
                </a:extLst>
              </a:tr>
              <a:tr h="586287">
                <a:tc>
                  <a:txBody>
                    <a:bodyPr/>
                    <a:lstStyle/>
                    <a:p>
                      <a:pPr algn="ctr"/>
                      <a:r>
                        <a:rPr lang="en-US" sz="1600" b="1" u="none"/>
                        <a:t>Calculation Method</a:t>
                      </a:r>
                    </a:p>
                  </a:txBody>
                  <a:tcPr marT="41564" marB="41564" anchor="ctr"/>
                </a:tc>
                <a:tc>
                  <a:txBody>
                    <a:bodyPr/>
                    <a:lstStyle/>
                    <a:p>
                      <a:pPr marL="171450" indent="-171450" algn="l">
                        <a:buFont typeface="Arial" panose="020B0604020202020204" pitchFamily="34" charset="0"/>
                        <a:buChar char="•"/>
                      </a:pPr>
                      <a:r>
                        <a:rPr lang="en-US" sz="1400" kern="1200">
                          <a:solidFill>
                            <a:schemeClr val="dk1"/>
                          </a:solidFill>
                          <a:latin typeface="+mn-lt"/>
                          <a:ea typeface="+mn-ea"/>
                          <a:cs typeface="+mn-cs"/>
                        </a:rPr>
                        <a:t>95th of 5-min SCED Netload Forecast Error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50280143"/>
                  </a:ext>
                </a:extLst>
              </a:tr>
              <a:tr h="1174871">
                <a:tc>
                  <a:txBody>
                    <a:bodyPr/>
                    <a:lstStyle/>
                    <a:p>
                      <a:pPr algn="ctr"/>
                      <a:r>
                        <a:rPr lang="en-US" sz="1600" b="1" u="none"/>
                        <a:t>Wind/Solar Adjustment</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GE Table - Increased wind/solar forecast error per 1,000 MW installed capacity increase </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a:ea typeface="+mn-ea"/>
                          <a:cs typeface="+mn-cs"/>
                        </a:rPr>
                        <a:t>No Change</a:t>
                      </a:r>
                      <a:endParaRPr kumimoji="0" lang="en-US" sz="1400" b="0" i="1" u="none" strike="noStrike" kern="1200" cap="none" spc="0" normalizeH="0" baseline="0" noProof="0">
                        <a:ln>
                          <a:noFill/>
                        </a:ln>
                        <a:solidFill>
                          <a:srgbClr val="FF0000"/>
                        </a:solidFill>
                        <a:effectLst/>
                        <a:uLnTx/>
                        <a:uFillTx/>
                        <a:latin typeface="Arial"/>
                        <a:ea typeface="+mn-ea"/>
                        <a:cs typeface="+mn-cs"/>
                      </a:endParaRPr>
                    </a:p>
                  </a:txBody>
                  <a:tcPr marT="41564" marB="41564" anchor="ctr"/>
                </a:tc>
                <a:extLst>
                  <a:ext uri="{0D108BD9-81ED-4DB2-BD59-A6C34878D82A}">
                    <a16:rowId xmlns:a16="http://schemas.microsoft.com/office/drawing/2014/main" val="3559946521"/>
                  </a:ext>
                </a:extLst>
              </a:tr>
              <a:tr h="83127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600" b="1" u="none"/>
                        <a:t>ACE Integral Component</a:t>
                      </a:r>
                    </a:p>
                  </a:txBody>
                  <a:tcPr marT="41564" marB="41564" anchor="ctr"/>
                </a:tc>
                <a:tc>
                  <a:txBody>
                    <a:bodyPr/>
                    <a:lstStyle/>
                    <a:p>
                      <a:pPr marL="171450" indent="-171450" algn="l">
                        <a:buFont typeface="Arial" panose="020B0604020202020204" pitchFamily="34" charset="0"/>
                        <a:buChar char="•"/>
                      </a:pPr>
                      <a:r>
                        <a:rPr lang="en-US" sz="1400"/>
                        <a:t>Average of ACE Integral Change </a:t>
                      </a:r>
                    </a:p>
                    <a:p>
                      <a:pPr marL="0" indent="0" algn="l">
                        <a:buFont typeface="Arial" panose="020B0604020202020204" pitchFamily="34" charset="0"/>
                        <a:buNone/>
                      </a:pPr>
                      <a:r>
                        <a:rPr lang="en-US" sz="1400" i="1"/>
                        <a:t>   (2-yr)</a:t>
                      </a:r>
                    </a:p>
                  </a:txBody>
                  <a:tcPr marT="41564" marB="41564" anchor="ctr"/>
                </a:tc>
                <a:tc>
                  <a:txBody>
                    <a:bodyPr/>
                    <a:lstStyle/>
                    <a:p>
                      <a:pPr marL="171450" indent="-171450" algn="l">
                        <a:buFont typeface="Arial" panose="020B0604020202020204" pitchFamily="34" charset="0"/>
                        <a:buChar char="•"/>
                      </a:pPr>
                      <a:r>
                        <a:rPr lang="en-US" sz="1400"/>
                        <a:t>No Change</a:t>
                      </a:r>
                      <a:endParaRPr lang="en-US" sz="1400" i="1"/>
                    </a:p>
                  </a:txBody>
                  <a:tcPr marT="41564" marB="41564" anchor="ctr"/>
                </a:tc>
                <a:extLst>
                  <a:ext uri="{0D108BD9-81ED-4DB2-BD59-A6C34878D82A}">
                    <a16:rowId xmlns:a16="http://schemas.microsoft.com/office/drawing/2014/main" val="3498371690"/>
                  </a:ext>
                </a:extLst>
              </a:tr>
              <a:tr h="831273">
                <a:tc>
                  <a:txBody>
                    <a:bodyPr/>
                    <a:lstStyle/>
                    <a:p>
                      <a:pPr algn="ctr"/>
                      <a:r>
                        <a:rPr lang="en-US" sz="1600" b="1" u="none"/>
                        <a:t>Load Adjustment</a:t>
                      </a:r>
                    </a:p>
                    <a:p>
                      <a:pPr algn="ctr"/>
                      <a:r>
                        <a:rPr lang="en-US" sz="1600" b="1" u="none"/>
                        <a:t>(LL Ramps)</a:t>
                      </a:r>
                    </a:p>
                  </a:txBody>
                  <a:tcPr marT="41564" marB="41564" anchor="ct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t>Not considered</a:t>
                      </a:r>
                    </a:p>
                  </a:txBody>
                  <a:tcPr marT="41564" marB="41564"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a:solidFill>
                            <a:schemeClr val="dk1"/>
                          </a:solidFill>
                          <a:latin typeface="+mn-lt"/>
                          <a:ea typeface="+mn-ea"/>
                          <a:cs typeface="+mn-cs"/>
                        </a:rPr>
                        <a:t>No Change</a:t>
                      </a:r>
                    </a:p>
                  </a:txBody>
                  <a:tcPr marT="41564" marB="41564" anchor="ctr"/>
                </a:tc>
                <a:extLst>
                  <a:ext uri="{0D108BD9-81ED-4DB2-BD59-A6C34878D82A}">
                    <a16:rowId xmlns:a16="http://schemas.microsoft.com/office/drawing/2014/main" val="1391719284"/>
                  </a:ext>
                </a:extLst>
              </a:tr>
            </a:tbl>
          </a:graphicData>
        </a:graphic>
      </p:graphicFrame>
      <p:sp>
        <p:nvSpPr>
          <p:cNvPr id="8" name="Title 7">
            <a:extLst>
              <a:ext uri="{FF2B5EF4-FFF2-40B4-BE49-F238E27FC236}">
                <a16:creationId xmlns:a16="http://schemas.microsoft.com/office/drawing/2014/main" id="{4640D8D9-BC6F-58DB-519C-DE7E60830ED0}"/>
              </a:ext>
            </a:extLst>
          </p:cNvPr>
          <p:cNvSpPr>
            <a:spLocks noGrp="1"/>
          </p:cNvSpPr>
          <p:nvPr>
            <p:ph type="title"/>
          </p:nvPr>
        </p:nvSpPr>
        <p:spPr/>
        <p:txBody>
          <a:bodyPr/>
          <a:lstStyle/>
          <a:p>
            <a:r>
              <a:rPr lang="en-US"/>
              <a:t>Regulation Up/Down Methodology 2027</a:t>
            </a:r>
          </a:p>
        </p:txBody>
      </p:sp>
      <p:sp>
        <p:nvSpPr>
          <p:cNvPr id="5" name="Slide Number Placeholder 4">
            <a:extLst>
              <a:ext uri="{FF2B5EF4-FFF2-40B4-BE49-F238E27FC236}">
                <a16:creationId xmlns:a16="http://schemas.microsoft.com/office/drawing/2014/main" id="{C6AF6F2C-9914-50E2-10AA-55F47D1BE5EC}"/>
              </a:ext>
            </a:extLst>
          </p:cNvPr>
          <p:cNvSpPr>
            <a:spLocks noGrp="1"/>
          </p:cNvSpPr>
          <p:nvPr>
            <p:ph type="sldNum" sz="quarter" idx="12"/>
          </p:nvPr>
        </p:nvSpPr>
        <p:spPr/>
        <p:txBody>
          <a:bodyPr/>
          <a:lstStyle/>
          <a:p>
            <a:fld id="{BCDE79FB-97BA-492B-8D57-F1373F9ADA95}" type="slidenum">
              <a:rPr lang="en-US" smtClean="0"/>
              <a:t>17</a:t>
            </a:fld>
            <a:endParaRPr lang="en-US"/>
          </a:p>
        </p:txBody>
      </p:sp>
    </p:spTree>
    <p:extLst>
      <p:ext uri="{BB962C8B-B14F-4D97-AF65-F5344CB8AC3E}">
        <p14:creationId xmlns:p14="http://schemas.microsoft.com/office/powerpoint/2010/main" val="412229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AF83F-AB52-061A-03CD-31AD42286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7765B-E067-B00C-0B28-D24105E92D9E}"/>
              </a:ext>
            </a:extLst>
          </p:cNvPr>
          <p:cNvSpPr>
            <a:spLocks noGrp="1"/>
          </p:cNvSpPr>
          <p:nvPr>
            <p:ph type="title"/>
          </p:nvPr>
        </p:nvSpPr>
        <p:spPr/>
        <p:txBody>
          <a:bodyPr/>
          <a:lstStyle/>
          <a:p>
            <a:r>
              <a:rPr lang="en-US"/>
              <a:t>Hourly Average Regulation Comparison</a:t>
            </a:r>
          </a:p>
        </p:txBody>
      </p:sp>
      <p:sp>
        <p:nvSpPr>
          <p:cNvPr id="5" name="Slide Number Placeholder 4">
            <a:extLst>
              <a:ext uri="{FF2B5EF4-FFF2-40B4-BE49-F238E27FC236}">
                <a16:creationId xmlns:a16="http://schemas.microsoft.com/office/drawing/2014/main" id="{CA106207-B192-4CBE-5B15-0F6A0D1A50D6}"/>
              </a:ext>
            </a:extLst>
          </p:cNvPr>
          <p:cNvSpPr>
            <a:spLocks noGrp="1"/>
          </p:cNvSpPr>
          <p:nvPr>
            <p:ph type="sldNum" sz="quarter" idx="12"/>
          </p:nvPr>
        </p:nvSpPr>
        <p:spPr/>
        <p:txBody>
          <a:bodyPr/>
          <a:lstStyle/>
          <a:p>
            <a:fld id="{BCDE79FB-97BA-492B-8D57-F1373F9ADA95}" type="slidenum">
              <a:rPr lang="en-US" smtClean="0"/>
              <a:t>18</a:t>
            </a:fld>
            <a:endParaRPr lang="en-US"/>
          </a:p>
        </p:txBody>
      </p:sp>
      <p:pic>
        <p:nvPicPr>
          <p:cNvPr id="7" name="Picture 6">
            <a:extLst>
              <a:ext uri="{FF2B5EF4-FFF2-40B4-BE49-F238E27FC236}">
                <a16:creationId xmlns:a16="http://schemas.microsoft.com/office/drawing/2014/main" id="{A11F9044-AB88-28D2-DA3C-FCA6B500EB9F}"/>
              </a:ext>
            </a:extLst>
          </p:cNvPr>
          <p:cNvPicPr>
            <a:picLocks noChangeAspect="1"/>
          </p:cNvPicPr>
          <p:nvPr/>
        </p:nvPicPr>
        <p:blipFill>
          <a:blip r:embed="rId2"/>
          <a:stretch>
            <a:fillRect/>
          </a:stretch>
        </p:blipFill>
        <p:spPr>
          <a:xfrm>
            <a:off x="724211" y="1015791"/>
            <a:ext cx="10400677" cy="5340559"/>
          </a:xfrm>
          <a:prstGeom prst="rect">
            <a:avLst/>
          </a:prstGeom>
        </p:spPr>
      </p:pic>
    </p:spTree>
    <p:extLst>
      <p:ext uri="{BB962C8B-B14F-4D97-AF65-F5344CB8AC3E}">
        <p14:creationId xmlns:p14="http://schemas.microsoft.com/office/powerpoint/2010/main" val="115019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0E4CB-47CA-C94B-8112-2AA34092B9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3F9805-CDE2-D0F4-104D-7FDA48190203}"/>
              </a:ext>
            </a:extLst>
          </p:cNvPr>
          <p:cNvSpPr>
            <a:spLocks noGrp="1"/>
          </p:cNvSpPr>
          <p:nvPr>
            <p:ph type="title"/>
          </p:nvPr>
        </p:nvSpPr>
        <p:spPr/>
        <p:txBody>
          <a:bodyPr/>
          <a:lstStyle/>
          <a:p>
            <a:r>
              <a:rPr lang="en-US"/>
              <a:t>Regulation Comparison January</a:t>
            </a:r>
          </a:p>
        </p:txBody>
      </p:sp>
      <p:sp>
        <p:nvSpPr>
          <p:cNvPr id="5" name="Slide Number Placeholder 4">
            <a:extLst>
              <a:ext uri="{FF2B5EF4-FFF2-40B4-BE49-F238E27FC236}">
                <a16:creationId xmlns:a16="http://schemas.microsoft.com/office/drawing/2014/main" id="{C5630B5D-48D0-2322-D93F-B355CE8E4446}"/>
              </a:ext>
            </a:extLst>
          </p:cNvPr>
          <p:cNvSpPr>
            <a:spLocks noGrp="1"/>
          </p:cNvSpPr>
          <p:nvPr>
            <p:ph type="sldNum" sz="quarter" idx="12"/>
          </p:nvPr>
        </p:nvSpPr>
        <p:spPr/>
        <p:txBody>
          <a:bodyPr/>
          <a:lstStyle/>
          <a:p>
            <a:fld id="{BCDE79FB-97BA-492B-8D57-F1373F9ADA95}" type="slidenum">
              <a:rPr lang="en-US" smtClean="0"/>
              <a:t>19</a:t>
            </a:fld>
            <a:endParaRPr lang="en-US"/>
          </a:p>
        </p:txBody>
      </p:sp>
      <p:pic>
        <p:nvPicPr>
          <p:cNvPr id="9" name="Picture 8">
            <a:extLst>
              <a:ext uri="{FF2B5EF4-FFF2-40B4-BE49-F238E27FC236}">
                <a16:creationId xmlns:a16="http://schemas.microsoft.com/office/drawing/2014/main" id="{CF85CC37-02BF-1865-D3BA-792B5DC45F26}"/>
              </a:ext>
            </a:extLst>
          </p:cNvPr>
          <p:cNvPicPr>
            <a:picLocks noChangeAspect="1"/>
          </p:cNvPicPr>
          <p:nvPr/>
        </p:nvPicPr>
        <p:blipFill>
          <a:blip r:embed="rId3"/>
          <a:stretch>
            <a:fillRect/>
          </a:stretch>
        </p:blipFill>
        <p:spPr>
          <a:xfrm>
            <a:off x="533400" y="914400"/>
            <a:ext cx="10973751" cy="5535648"/>
          </a:xfrm>
          <a:prstGeom prst="rect">
            <a:avLst/>
          </a:prstGeom>
        </p:spPr>
      </p:pic>
    </p:spTree>
    <p:extLst>
      <p:ext uri="{BB962C8B-B14F-4D97-AF65-F5344CB8AC3E}">
        <p14:creationId xmlns:p14="http://schemas.microsoft.com/office/powerpoint/2010/main" val="1865578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D8B47-4ECA-BF25-AE50-6402DA298907}"/>
              </a:ext>
            </a:extLst>
          </p:cNvPr>
          <p:cNvSpPr>
            <a:spLocks noGrp="1"/>
          </p:cNvSpPr>
          <p:nvPr>
            <p:ph type="title"/>
          </p:nvPr>
        </p:nvSpPr>
        <p:spPr/>
        <p:txBody>
          <a:bodyPr/>
          <a:lstStyle/>
          <a:p>
            <a:r>
              <a:rPr lang="en-US"/>
              <a:t>Stakeholder Discussion Timeline</a:t>
            </a:r>
          </a:p>
        </p:txBody>
      </p:sp>
      <p:sp>
        <p:nvSpPr>
          <p:cNvPr id="7" name="Text Placeholder 6">
            <a:extLst>
              <a:ext uri="{FF2B5EF4-FFF2-40B4-BE49-F238E27FC236}">
                <a16:creationId xmlns:a16="http://schemas.microsoft.com/office/drawing/2014/main" id="{D5029AA6-AEAD-107E-8F16-13EF25EA73A0}"/>
              </a:ext>
            </a:extLst>
          </p:cNvPr>
          <p:cNvSpPr>
            <a:spLocks noGrp="1"/>
          </p:cNvSpPr>
          <p:nvPr>
            <p:ph type="body" sz="quarter" idx="16"/>
          </p:nvPr>
        </p:nvSpPr>
        <p:spPr>
          <a:xfrm>
            <a:off x="495300" y="1071563"/>
            <a:ext cx="11163300" cy="3224213"/>
          </a:xfrm>
        </p:spPr>
        <p:txBody>
          <a:bodyPr/>
          <a:lstStyle/>
          <a:p>
            <a:pPr marL="285750" indent="-285750">
              <a:buFont typeface="Wingdings" panose="05000000000000000000" pitchFamily="2" charset="2"/>
              <a:buChar char="ü"/>
            </a:pPr>
            <a:r>
              <a:rPr lang="en-US" dirty="0"/>
              <a:t>May 19, 2026 – </a:t>
            </a:r>
            <a:r>
              <a:rPr lang="en-US" dirty="0">
                <a:hlinkClick r:id="rId2"/>
              </a:rPr>
              <a:t>TAC Kickoff</a:t>
            </a:r>
            <a:endParaRPr lang="en-US" dirty="0"/>
          </a:p>
          <a:p>
            <a:pPr marL="285750" indent="-285750">
              <a:buFont typeface="Wingdings" panose="05000000000000000000" pitchFamily="2" charset="2"/>
              <a:buChar char="ü"/>
            </a:pPr>
            <a:r>
              <a:rPr lang="en-US" dirty="0"/>
              <a:t>June 01, 2026 – </a:t>
            </a:r>
            <a:r>
              <a:rPr lang="en-US" dirty="0">
                <a:hlinkClick r:id="rId3"/>
              </a:rPr>
              <a:t>BOARD Preview</a:t>
            </a:r>
            <a:endParaRPr lang="en-US" dirty="0"/>
          </a:p>
          <a:p>
            <a:pPr marL="285750" indent="-285750">
              <a:buFont typeface="Wingdings" panose="05000000000000000000" pitchFamily="2" charset="2"/>
              <a:buChar char="ü"/>
            </a:pPr>
            <a:r>
              <a:rPr lang="en-US" dirty="0"/>
              <a:t>June 17, 2026 – </a:t>
            </a:r>
            <a:r>
              <a:rPr lang="en-US" dirty="0">
                <a:hlinkClick r:id="rId4"/>
              </a:rPr>
              <a:t>PDCWG</a:t>
            </a:r>
            <a:endParaRPr lang="en-US" dirty="0"/>
          </a:p>
          <a:p>
            <a:pPr marL="285750" indent="-285750">
              <a:buFont typeface="Wingdings" panose="05000000000000000000" pitchFamily="2" charset="2"/>
              <a:buChar char="ü"/>
            </a:pPr>
            <a:r>
              <a:rPr lang="en-US" dirty="0"/>
              <a:t>June 29, 2026 – </a:t>
            </a:r>
            <a:r>
              <a:rPr lang="en-US" dirty="0">
                <a:hlinkClick r:id="rId5"/>
              </a:rPr>
              <a:t>WMWG</a:t>
            </a:r>
            <a:endParaRPr lang="en-US" dirty="0"/>
          </a:p>
          <a:p>
            <a:pPr marL="285750" indent="-285750">
              <a:buFont typeface="Wingdings" panose="05000000000000000000" pitchFamily="2" charset="2"/>
              <a:buChar char="ü"/>
            </a:pPr>
            <a:r>
              <a:rPr lang="en-US" dirty="0"/>
              <a:t>July 08, 2026 – </a:t>
            </a:r>
            <a:r>
              <a:rPr lang="en-US" dirty="0">
                <a:hlinkClick r:id="rId6"/>
              </a:rPr>
              <a:t>WMS</a:t>
            </a:r>
            <a:endParaRPr lang="en-US" i="1" dirty="0"/>
          </a:p>
          <a:p>
            <a:pPr marL="285750" indent="-285750">
              <a:buFont typeface="Wingdings" panose="05000000000000000000" pitchFamily="2" charset="2"/>
              <a:buChar char="ü"/>
            </a:pPr>
            <a:r>
              <a:rPr lang="en-US" dirty="0"/>
              <a:t>July 09, 2026 – </a:t>
            </a:r>
            <a:r>
              <a:rPr lang="en-US" dirty="0">
                <a:hlinkClick r:id="rId7"/>
              </a:rPr>
              <a:t>ROS</a:t>
            </a:r>
            <a:endParaRPr lang="en-US" dirty="0"/>
          </a:p>
          <a:p>
            <a:pPr marL="285750" indent="-285750">
              <a:buFont typeface="Arial" panose="020B0604020202020204" pitchFamily="34" charset="0"/>
              <a:buChar char="•"/>
            </a:pPr>
            <a:r>
              <a:rPr lang="en-US" strike="sngStrike" dirty="0"/>
              <a:t>July 22, 2026 – PDCWG (Proposed)</a:t>
            </a:r>
            <a:endParaRPr lang="en-US" dirty="0"/>
          </a:p>
          <a:p>
            <a:pPr marL="285750" indent="-285750">
              <a:buFont typeface="Wingdings" panose="05000000000000000000" pitchFamily="2" charset="2"/>
              <a:buChar char="ü"/>
            </a:pPr>
            <a:r>
              <a:rPr lang="en-US" dirty="0"/>
              <a:t>July 27, 2026 – </a:t>
            </a:r>
            <a:r>
              <a:rPr lang="en-US" dirty="0">
                <a:hlinkClick r:id="rId8"/>
              </a:rPr>
              <a:t>WMWG (Proposed)</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July 28, 2026 – OWG (Proposed)</a:t>
            </a:r>
          </a:p>
          <a:p>
            <a:pPr marL="285750" indent="-285750">
              <a:buFont typeface="Arial" panose="020B0604020202020204" pitchFamily="34" charset="0"/>
              <a:buChar char="•"/>
            </a:pPr>
            <a:r>
              <a:rPr lang="en-US" i="1" dirty="0"/>
              <a:t>July 29, 2026 – TAC (2026 AS Methodology Discrepancy)</a:t>
            </a:r>
          </a:p>
          <a:p>
            <a:pPr marL="285750" indent="-285750">
              <a:buFont typeface="Arial" panose="020B0604020202020204" pitchFamily="34" charset="0"/>
              <a:buChar char="•"/>
            </a:pPr>
            <a:r>
              <a:rPr lang="en-US" dirty="0"/>
              <a:t>August 05, 2026 – WMS (Possible Vote)</a:t>
            </a:r>
          </a:p>
          <a:p>
            <a:pPr marL="285750" indent="-285750">
              <a:buFont typeface="Arial" panose="020B0604020202020204" pitchFamily="34" charset="0"/>
              <a:buChar char="•"/>
            </a:pPr>
            <a:r>
              <a:rPr lang="en-US" dirty="0"/>
              <a:t>August 06, 2026 – ROS (Possible Vote)</a:t>
            </a:r>
          </a:p>
          <a:p>
            <a:pPr marL="285750" indent="-285750">
              <a:buFont typeface="Arial" panose="020B0604020202020204" pitchFamily="34" charset="0"/>
              <a:buChar char="•"/>
            </a:pPr>
            <a:r>
              <a:rPr lang="en-US" dirty="0"/>
              <a:t>August 26, 2026 – TAC (Possible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a:p>
            <a:endParaRPr lang="en-US" dirty="0"/>
          </a:p>
        </p:txBody>
      </p:sp>
      <p:sp>
        <p:nvSpPr>
          <p:cNvPr id="5" name="Slide Number Placeholder 4">
            <a:extLst>
              <a:ext uri="{FF2B5EF4-FFF2-40B4-BE49-F238E27FC236}">
                <a16:creationId xmlns:a16="http://schemas.microsoft.com/office/drawing/2014/main" id="{99875E3D-23DF-391D-3C63-D1087F4A797A}"/>
              </a:ext>
            </a:extLst>
          </p:cNvPr>
          <p:cNvSpPr>
            <a:spLocks noGrp="1"/>
          </p:cNvSpPr>
          <p:nvPr>
            <p:ph type="sldNum" sz="quarter" idx="12"/>
          </p:nvPr>
        </p:nvSpPr>
        <p:spPr/>
        <p:txBody>
          <a:bodyPr/>
          <a:lstStyle/>
          <a:p>
            <a:fld id="{BCDE79FB-97BA-492B-8D57-F1373F9ADA95}" type="slidenum">
              <a:rPr lang="en-US" smtClean="0"/>
              <a:t>2</a:t>
            </a:fld>
            <a:endParaRPr lang="en-US"/>
          </a:p>
        </p:txBody>
      </p:sp>
    </p:spTree>
    <p:extLst>
      <p:ext uri="{BB962C8B-B14F-4D97-AF65-F5344CB8AC3E}">
        <p14:creationId xmlns:p14="http://schemas.microsoft.com/office/powerpoint/2010/main" val="1399924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6C437-B846-BABF-5007-F19F9DD4E6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C55EFA-E555-CA68-A4FE-AA13423FEDA8}"/>
              </a:ext>
            </a:extLst>
          </p:cNvPr>
          <p:cNvSpPr>
            <a:spLocks noGrp="1"/>
          </p:cNvSpPr>
          <p:nvPr>
            <p:ph type="title"/>
          </p:nvPr>
        </p:nvSpPr>
        <p:spPr/>
        <p:txBody>
          <a:bodyPr/>
          <a:lstStyle/>
          <a:p>
            <a:r>
              <a:rPr lang="en-US"/>
              <a:t>Regulation Comparison June</a:t>
            </a:r>
          </a:p>
        </p:txBody>
      </p:sp>
      <p:sp>
        <p:nvSpPr>
          <p:cNvPr id="5" name="Slide Number Placeholder 4">
            <a:extLst>
              <a:ext uri="{FF2B5EF4-FFF2-40B4-BE49-F238E27FC236}">
                <a16:creationId xmlns:a16="http://schemas.microsoft.com/office/drawing/2014/main" id="{5CA7ADB5-7727-A22D-D3DE-612F55FBDCFE}"/>
              </a:ext>
            </a:extLst>
          </p:cNvPr>
          <p:cNvSpPr>
            <a:spLocks noGrp="1"/>
          </p:cNvSpPr>
          <p:nvPr>
            <p:ph type="sldNum" sz="quarter" idx="12"/>
          </p:nvPr>
        </p:nvSpPr>
        <p:spPr/>
        <p:txBody>
          <a:bodyPr/>
          <a:lstStyle/>
          <a:p>
            <a:fld id="{BCDE79FB-97BA-492B-8D57-F1373F9ADA95}" type="slidenum">
              <a:rPr lang="en-US" smtClean="0"/>
              <a:t>20</a:t>
            </a:fld>
            <a:endParaRPr lang="en-US"/>
          </a:p>
        </p:txBody>
      </p:sp>
      <p:pic>
        <p:nvPicPr>
          <p:cNvPr id="9" name="Picture 8">
            <a:extLst>
              <a:ext uri="{FF2B5EF4-FFF2-40B4-BE49-F238E27FC236}">
                <a16:creationId xmlns:a16="http://schemas.microsoft.com/office/drawing/2014/main" id="{9C3150D5-2921-64E8-1EE6-4279A049C83D}"/>
              </a:ext>
            </a:extLst>
          </p:cNvPr>
          <p:cNvPicPr>
            <a:picLocks noChangeAspect="1"/>
          </p:cNvPicPr>
          <p:nvPr/>
        </p:nvPicPr>
        <p:blipFill>
          <a:blip r:embed="rId2"/>
          <a:stretch>
            <a:fillRect/>
          </a:stretch>
        </p:blipFill>
        <p:spPr>
          <a:xfrm>
            <a:off x="569497" y="808509"/>
            <a:ext cx="11053006" cy="5547841"/>
          </a:xfrm>
          <a:prstGeom prst="rect">
            <a:avLst/>
          </a:prstGeom>
        </p:spPr>
      </p:pic>
    </p:spTree>
    <p:extLst>
      <p:ext uri="{BB962C8B-B14F-4D97-AF65-F5344CB8AC3E}">
        <p14:creationId xmlns:p14="http://schemas.microsoft.com/office/powerpoint/2010/main" val="2926041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97D30F-15CE-4EB3-A314-AB2EC91AA12B}"/>
              </a:ext>
            </a:extLst>
          </p:cNvPr>
          <p:cNvSpPr>
            <a:spLocks noGrp="1"/>
          </p:cNvSpPr>
          <p:nvPr>
            <p:ph type="ctrTitle"/>
          </p:nvPr>
        </p:nvSpPr>
        <p:spPr/>
        <p:txBody>
          <a:bodyPr/>
          <a:lstStyle/>
          <a:p>
            <a:r>
              <a:rPr lang="en-US"/>
              <a:t>Responsive Reserve Service (RRS)</a:t>
            </a:r>
          </a:p>
        </p:txBody>
      </p:sp>
      <p:sp>
        <p:nvSpPr>
          <p:cNvPr id="7" name="Subtitle 6">
            <a:extLst>
              <a:ext uri="{FF2B5EF4-FFF2-40B4-BE49-F238E27FC236}">
                <a16:creationId xmlns:a16="http://schemas.microsoft.com/office/drawing/2014/main" id="{83DE26EC-F14D-8EC4-5795-E3E033931D00}"/>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5E306FCD-8D59-DDBC-9D7C-8B567D9CD84A}"/>
              </a:ext>
            </a:extLst>
          </p:cNvPr>
          <p:cNvSpPr>
            <a:spLocks noGrp="1"/>
          </p:cNvSpPr>
          <p:nvPr>
            <p:ph type="sldNum" sz="quarter" idx="12"/>
          </p:nvPr>
        </p:nvSpPr>
        <p:spPr/>
        <p:txBody>
          <a:bodyPr/>
          <a:lstStyle/>
          <a:p>
            <a:fld id="{BCDE79FB-97BA-492B-8D57-F1373F9ADA95}" type="slidenum">
              <a:rPr lang="en-US" smtClean="0"/>
              <a:t>21</a:t>
            </a:fld>
            <a:endParaRPr lang="en-US"/>
          </a:p>
        </p:txBody>
      </p:sp>
    </p:spTree>
    <p:extLst>
      <p:ext uri="{BB962C8B-B14F-4D97-AF65-F5344CB8AC3E}">
        <p14:creationId xmlns:p14="http://schemas.microsoft.com/office/powerpoint/2010/main" val="1658864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1A481-21BF-EC03-CD73-682E51B3BA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BF58B8-929A-9561-F21F-483105E92F98}"/>
              </a:ext>
            </a:extLst>
          </p:cNvPr>
          <p:cNvSpPr>
            <a:spLocks noGrp="1"/>
          </p:cNvSpPr>
          <p:nvPr>
            <p:ph type="title"/>
          </p:nvPr>
        </p:nvSpPr>
        <p:spPr/>
        <p:txBody>
          <a:bodyPr/>
          <a:lstStyle/>
          <a:p>
            <a:r>
              <a:rPr lang="en-US"/>
              <a:t>Responsive Reserve Service (RRS) Methodology</a:t>
            </a:r>
          </a:p>
        </p:txBody>
      </p:sp>
      <p:sp>
        <p:nvSpPr>
          <p:cNvPr id="3" name="Text Placeholder 2">
            <a:extLst>
              <a:ext uri="{FF2B5EF4-FFF2-40B4-BE49-F238E27FC236}">
                <a16:creationId xmlns:a16="http://schemas.microsoft.com/office/drawing/2014/main" id="{47B5913F-42F1-512F-128A-941DD65F0C07}"/>
              </a:ext>
            </a:extLst>
          </p:cNvPr>
          <p:cNvSpPr>
            <a:spLocks noGrp="1"/>
          </p:cNvSpPr>
          <p:nvPr>
            <p:ph type="body" sz="quarter" idx="13"/>
          </p:nvPr>
        </p:nvSpPr>
        <p:spPr>
          <a:xfrm>
            <a:off x="495300" y="1300162"/>
            <a:ext cx="5381625" cy="4872037"/>
          </a:xfrm>
        </p:spPr>
        <p:txBody>
          <a:bodyPr/>
          <a:lstStyle/>
          <a:p>
            <a:pPr marL="285750" indent="-285750">
              <a:buFont typeface="Arial" panose="020B0604020202020204" pitchFamily="34" charset="0"/>
              <a:buChar char="•"/>
            </a:pPr>
            <a:r>
              <a:rPr lang="en-US"/>
              <a:t>ERCOT is </a:t>
            </a:r>
            <a:r>
              <a:rPr lang="en-US" u="sng"/>
              <a:t>not</a:t>
            </a:r>
            <a:r>
              <a:rPr lang="en-US"/>
              <a:t> proposing any change to the methodology used to compute RRS requirements in 2027.</a:t>
            </a:r>
            <a:endParaRPr lang="en-US">
              <a:solidFill>
                <a:schemeClr val="tx2"/>
              </a:solidFill>
            </a:endParaRPr>
          </a:p>
          <a:p>
            <a:pPr marL="285750" indent="-285750">
              <a:buFont typeface="Arial" panose="020B0604020202020204" pitchFamily="34" charset="0"/>
              <a:buChar char="•"/>
            </a:pPr>
            <a:r>
              <a:rPr lang="en-US"/>
              <a:t>The preliminary RRS quantities for January 2027 through June 2027 in subsequent slides have been computed using </a:t>
            </a:r>
            <a:r>
              <a:rPr lang="en-US" u="sng"/>
              <a:t>2025 and 2026 system inertia conditions</a:t>
            </a:r>
            <a:r>
              <a:rPr lang="en-US"/>
              <a:t> and </a:t>
            </a:r>
            <a:r>
              <a:rPr lang="en-US" u="sng"/>
              <a:t>2026 RRS table</a:t>
            </a:r>
            <a:r>
              <a:rPr lang="en-US"/>
              <a:t>.</a:t>
            </a:r>
          </a:p>
          <a:p>
            <a:pPr marL="285750" indent="-285750">
              <a:buFont typeface="Arial" panose="020B0604020202020204" pitchFamily="34" charset="0"/>
              <a:buChar char="•"/>
            </a:pPr>
            <a:endParaRPr lang="en-US"/>
          </a:p>
          <a:p>
            <a:r>
              <a:rPr lang="en-US"/>
              <a:t>Updates to RRS Table:</a:t>
            </a:r>
          </a:p>
          <a:p>
            <a:pPr lvl="1"/>
            <a:r>
              <a:rPr lang="en-US"/>
              <a:t>The RRS table tracks RRS requirements for different inertia conditions. </a:t>
            </a:r>
          </a:p>
          <a:p>
            <a:pPr lvl="1"/>
            <a:r>
              <a:rPr lang="en-US"/>
              <a:t>NERC’s preliminary BAL-003 Interconnection Frequency Response Obligation (IFRO) assessment for ERCOT for the 2027 Operating Year (OY) has not yet been published. Therefore, this analysis used the minimum RRS-PFR limit of 1,377 MW for 2026.</a:t>
            </a:r>
          </a:p>
          <a:p>
            <a:pPr lvl="1"/>
            <a:r>
              <a:rPr lang="en-US"/>
              <a:t>The RRS table will be updated for 2027 to when the minimum RRS-PFR limit is published. </a:t>
            </a:r>
          </a:p>
          <a:p>
            <a:pPr marL="365760" lvl="1" indent="0" algn="just">
              <a:buNone/>
            </a:pPr>
            <a:endParaRPr lang="en-US" sz="1600"/>
          </a:p>
          <a:p>
            <a:pPr marL="285750" indent="-285750">
              <a:buFont typeface="Arial" panose="020B0604020202020204" pitchFamily="34" charset="0"/>
              <a:buChar char="•"/>
            </a:pPr>
            <a:endParaRPr lang="en-US">
              <a:highlight>
                <a:srgbClr val="FFFF00"/>
              </a:highlight>
            </a:endParaRPr>
          </a:p>
        </p:txBody>
      </p:sp>
      <p:sp>
        <p:nvSpPr>
          <p:cNvPr id="5" name="Slide Number Placeholder 4">
            <a:extLst>
              <a:ext uri="{FF2B5EF4-FFF2-40B4-BE49-F238E27FC236}">
                <a16:creationId xmlns:a16="http://schemas.microsoft.com/office/drawing/2014/main" id="{0759D144-CDED-F704-6776-CFCBE45B201B}"/>
              </a:ext>
            </a:extLst>
          </p:cNvPr>
          <p:cNvSpPr>
            <a:spLocks noGrp="1"/>
          </p:cNvSpPr>
          <p:nvPr>
            <p:ph type="sldNum" sz="quarter" idx="12"/>
          </p:nvPr>
        </p:nvSpPr>
        <p:spPr/>
        <p:txBody>
          <a:bodyPr/>
          <a:lstStyle/>
          <a:p>
            <a:fld id="{BCDE79FB-97BA-492B-8D57-F1373F9ADA95}" type="slidenum">
              <a:rPr lang="en-US" smtClean="0"/>
              <a:t>22</a:t>
            </a:fld>
            <a:endParaRPr lang="en-US"/>
          </a:p>
        </p:txBody>
      </p:sp>
      <p:grpSp>
        <p:nvGrpSpPr>
          <p:cNvPr id="6" name="Group 5">
            <a:extLst>
              <a:ext uri="{FF2B5EF4-FFF2-40B4-BE49-F238E27FC236}">
                <a16:creationId xmlns:a16="http://schemas.microsoft.com/office/drawing/2014/main" id="{2D27F6BB-68E5-2847-1901-655FEE0FEFE1}"/>
              </a:ext>
            </a:extLst>
          </p:cNvPr>
          <p:cNvGrpSpPr/>
          <p:nvPr/>
        </p:nvGrpSpPr>
        <p:grpSpPr>
          <a:xfrm>
            <a:off x="6491287" y="1300162"/>
            <a:ext cx="5167313" cy="4508967"/>
            <a:chOff x="6047231" y="855406"/>
            <a:chExt cx="2998851" cy="3016906"/>
          </a:xfrm>
        </p:grpSpPr>
        <p:pic>
          <p:nvPicPr>
            <p:cNvPr id="7" name="Picture 3">
              <a:extLst>
                <a:ext uri="{FF2B5EF4-FFF2-40B4-BE49-F238E27FC236}">
                  <a16:creationId xmlns:a16="http://schemas.microsoft.com/office/drawing/2014/main" id="{629BCBAE-6FF0-AA84-C344-32C281BCDB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7231" y="855406"/>
              <a:ext cx="2998851" cy="185667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1">
              <a:extLst>
                <a:ext uri="{FF2B5EF4-FFF2-40B4-BE49-F238E27FC236}">
                  <a16:creationId xmlns:a16="http://schemas.microsoft.com/office/drawing/2014/main" id="{E9364F37-A721-ED1D-C852-31A3F3575EE5}"/>
                </a:ext>
              </a:extLst>
            </p:cNvPr>
            <p:cNvSpPr txBox="1">
              <a:spLocks/>
            </p:cNvSpPr>
            <p:nvPr/>
          </p:nvSpPr>
          <p:spPr>
            <a:xfrm>
              <a:off x="6047231" y="2712084"/>
              <a:ext cx="2998851" cy="1160228"/>
            </a:xfrm>
            <a:prstGeom prst="rect">
              <a:avLst/>
            </a:prstGeom>
            <a:ln w="19050">
              <a:solidFill>
                <a:schemeClr val="accent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600" b="1"/>
                <a:t>Purpose</a:t>
              </a:r>
              <a:r>
                <a:rPr lang="en-US" sz="1600"/>
                <a:t> — Responds very quickly to arrest frequency during low frequency events typically triggered by generating unit trips.</a:t>
              </a:r>
            </a:p>
            <a:p>
              <a:pPr marL="0" indent="0">
                <a:buNone/>
              </a:pPr>
              <a:endParaRPr lang="en-US" sz="1600"/>
            </a:p>
            <a:p>
              <a:pPr marL="0" indent="0">
                <a:buNone/>
              </a:pPr>
              <a:r>
                <a:rPr lang="en-US" sz="1600" b="1"/>
                <a:t>Why it matters </a:t>
              </a:r>
              <a:r>
                <a:rPr lang="en-US" sz="1600"/>
                <a:t>—the first line of defense for frequency; sized to system inertia.</a:t>
              </a:r>
            </a:p>
          </p:txBody>
        </p:sp>
      </p:grpSp>
    </p:spTree>
    <p:extLst>
      <p:ext uri="{BB962C8B-B14F-4D97-AF65-F5344CB8AC3E}">
        <p14:creationId xmlns:p14="http://schemas.microsoft.com/office/powerpoint/2010/main" val="3555115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23F3E0E-1526-075C-9D51-582512196174}"/>
              </a:ext>
            </a:extLst>
          </p:cNvPr>
          <p:cNvSpPr>
            <a:spLocks noGrp="1"/>
          </p:cNvSpPr>
          <p:nvPr>
            <p:ph type="title"/>
          </p:nvPr>
        </p:nvSpPr>
        <p:spPr/>
        <p:txBody>
          <a:bodyPr/>
          <a:lstStyle/>
          <a:p>
            <a:r>
              <a:rPr lang="en-US"/>
              <a:t>2026 RRS Table</a:t>
            </a:r>
          </a:p>
        </p:txBody>
      </p:sp>
      <p:sp>
        <p:nvSpPr>
          <p:cNvPr id="5" name="Slide Number Placeholder 4">
            <a:extLst>
              <a:ext uri="{FF2B5EF4-FFF2-40B4-BE49-F238E27FC236}">
                <a16:creationId xmlns:a16="http://schemas.microsoft.com/office/drawing/2014/main" id="{A1E12756-AF5F-E62D-6784-AD13F6BD597B}"/>
              </a:ext>
            </a:extLst>
          </p:cNvPr>
          <p:cNvSpPr>
            <a:spLocks noGrp="1"/>
          </p:cNvSpPr>
          <p:nvPr>
            <p:ph type="sldNum" sz="quarter" idx="12"/>
          </p:nvPr>
        </p:nvSpPr>
        <p:spPr/>
        <p:txBody>
          <a:bodyPr/>
          <a:lstStyle/>
          <a:p>
            <a:fld id="{BCDE79FB-97BA-492B-8D57-F1373F9ADA95}" type="slidenum">
              <a:rPr lang="en-US" smtClean="0"/>
              <a:t>23</a:t>
            </a:fld>
            <a:endParaRPr lang="en-US"/>
          </a:p>
        </p:txBody>
      </p:sp>
      <p:graphicFrame>
        <p:nvGraphicFramePr>
          <p:cNvPr id="9" name="Table 8">
            <a:extLst>
              <a:ext uri="{FF2B5EF4-FFF2-40B4-BE49-F238E27FC236}">
                <a16:creationId xmlns:a16="http://schemas.microsoft.com/office/drawing/2014/main" id="{7A162B1B-4A9C-F640-0853-23402251A6CE}"/>
              </a:ext>
            </a:extLst>
          </p:cNvPr>
          <p:cNvGraphicFramePr>
            <a:graphicFrameLocks noGrp="1"/>
          </p:cNvGraphicFramePr>
          <p:nvPr>
            <p:extLst>
              <p:ext uri="{D42A27DB-BD31-4B8C-83A1-F6EECF244321}">
                <p14:modId xmlns:p14="http://schemas.microsoft.com/office/powerpoint/2010/main" val="1586741478"/>
              </p:ext>
            </p:extLst>
          </p:nvPr>
        </p:nvGraphicFramePr>
        <p:xfrm>
          <a:off x="1257300" y="1288613"/>
          <a:ext cx="9320857" cy="2186078"/>
        </p:xfrm>
        <a:graphic>
          <a:graphicData uri="http://schemas.openxmlformats.org/drawingml/2006/table">
            <a:tbl>
              <a:tblPr/>
              <a:tblGrid>
                <a:gridCol w="716989">
                  <a:extLst>
                    <a:ext uri="{9D8B030D-6E8A-4147-A177-3AD203B41FA5}">
                      <a16:colId xmlns:a16="http://schemas.microsoft.com/office/drawing/2014/main" val="20000"/>
                    </a:ext>
                  </a:extLst>
                </a:gridCol>
                <a:gridCol w="716989">
                  <a:extLst>
                    <a:ext uri="{9D8B030D-6E8A-4147-A177-3AD203B41FA5}">
                      <a16:colId xmlns:a16="http://schemas.microsoft.com/office/drawing/2014/main" val="20001"/>
                    </a:ext>
                  </a:extLst>
                </a:gridCol>
                <a:gridCol w="716989">
                  <a:extLst>
                    <a:ext uri="{9D8B030D-6E8A-4147-A177-3AD203B41FA5}">
                      <a16:colId xmlns:a16="http://schemas.microsoft.com/office/drawing/2014/main" val="20002"/>
                    </a:ext>
                  </a:extLst>
                </a:gridCol>
                <a:gridCol w="716989">
                  <a:extLst>
                    <a:ext uri="{9D8B030D-6E8A-4147-A177-3AD203B41FA5}">
                      <a16:colId xmlns:a16="http://schemas.microsoft.com/office/drawing/2014/main" val="20003"/>
                    </a:ext>
                  </a:extLst>
                </a:gridCol>
                <a:gridCol w="716989">
                  <a:extLst>
                    <a:ext uri="{9D8B030D-6E8A-4147-A177-3AD203B41FA5}">
                      <a16:colId xmlns:a16="http://schemas.microsoft.com/office/drawing/2014/main" val="20004"/>
                    </a:ext>
                  </a:extLst>
                </a:gridCol>
                <a:gridCol w="716989">
                  <a:extLst>
                    <a:ext uri="{9D8B030D-6E8A-4147-A177-3AD203B41FA5}">
                      <a16:colId xmlns:a16="http://schemas.microsoft.com/office/drawing/2014/main" val="20005"/>
                    </a:ext>
                  </a:extLst>
                </a:gridCol>
                <a:gridCol w="716989">
                  <a:extLst>
                    <a:ext uri="{9D8B030D-6E8A-4147-A177-3AD203B41FA5}">
                      <a16:colId xmlns:a16="http://schemas.microsoft.com/office/drawing/2014/main" val="20006"/>
                    </a:ext>
                  </a:extLst>
                </a:gridCol>
                <a:gridCol w="716989">
                  <a:extLst>
                    <a:ext uri="{9D8B030D-6E8A-4147-A177-3AD203B41FA5}">
                      <a16:colId xmlns:a16="http://schemas.microsoft.com/office/drawing/2014/main" val="20007"/>
                    </a:ext>
                  </a:extLst>
                </a:gridCol>
                <a:gridCol w="716989">
                  <a:extLst>
                    <a:ext uri="{9D8B030D-6E8A-4147-A177-3AD203B41FA5}">
                      <a16:colId xmlns:a16="http://schemas.microsoft.com/office/drawing/2014/main" val="20008"/>
                    </a:ext>
                  </a:extLst>
                </a:gridCol>
                <a:gridCol w="716989">
                  <a:extLst>
                    <a:ext uri="{9D8B030D-6E8A-4147-A177-3AD203B41FA5}">
                      <a16:colId xmlns:a16="http://schemas.microsoft.com/office/drawing/2014/main" val="20009"/>
                    </a:ext>
                  </a:extLst>
                </a:gridCol>
                <a:gridCol w="716989">
                  <a:extLst>
                    <a:ext uri="{9D8B030D-6E8A-4147-A177-3AD203B41FA5}">
                      <a16:colId xmlns:a16="http://schemas.microsoft.com/office/drawing/2014/main" val="20010"/>
                    </a:ext>
                  </a:extLst>
                </a:gridCol>
                <a:gridCol w="716989">
                  <a:extLst>
                    <a:ext uri="{9D8B030D-6E8A-4147-A177-3AD203B41FA5}">
                      <a16:colId xmlns:a16="http://schemas.microsoft.com/office/drawing/2014/main" val="20011"/>
                    </a:ext>
                  </a:extLst>
                </a:gridCol>
                <a:gridCol w="716989">
                  <a:extLst>
                    <a:ext uri="{9D8B030D-6E8A-4147-A177-3AD203B41FA5}">
                      <a16:colId xmlns:a16="http://schemas.microsoft.com/office/drawing/2014/main" val="20012"/>
                    </a:ext>
                  </a:extLst>
                </a:gridCol>
              </a:tblGrid>
              <a:tr h="303274">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4</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5</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6</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7</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8</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9</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10</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algn="ctr" rtl="0" fontAlgn="ctr"/>
                      <a:r>
                        <a:rPr lang="en-US" sz="900" b="1" i="0" u="none" strike="noStrike">
                          <a:solidFill>
                            <a:srgbClr val="000000"/>
                          </a:solidFill>
                          <a:effectLst/>
                          <a:latin typeface="Arial" panose="020B0604020202020204" pitchFamily="34" charset="0"/>
                        </a:rPr>
                        <a:t>LR/PFR</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2.35:1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1.33:1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5760">
                <a:tc>
                  <a:txBody>
                    <a:bodyPr/>
                    <a:lstStyle/>
                    <a:p>
                      <a:pPr algn="ctr" rtl="0" fontAlgn="ctr"/>
                      <a:r>
                        <a:rPr lang="en-US" sz="900" b="1" i="0" u="none" strike="noStrike">
                          <a:solidFill>
                            <a:srgbClr val="000000"/>
                          </a:solidFill>
                          <a:effectLst/>
                          <a:latin typeface="Arial" panose="020B0604020202020204" pitchFamily="34" charset="0"/>
                        </a:rPr>
                        <a:t>Inertia (GW∙s)</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algn="ctr" rtl="0" fontAlgn="ctr"/>
                      <a:r>
                        <a:rPr lang="en-US" sz="900" b="1" i="0" u="none" strike="noStrike">
                          <a:solidFill>
                            <a:srgbClr val="000000"/>
                          </a:solidFill>
                          <a:effectLst/>
                          <a:latin typeface="Arial" panose="020B0604020202020204" pitchFamily="34" charset="0"/>
                        </a:rPr>
                        <a:t>PFR Req.</a:t>
                      </a:r>
                      <a:r>
                        <a:rPr lang="en-US" sz="900" b="1" i="0" u="none" strike="noStrike" baseline="0">
                          <a:solidFill>
                            <a:srgbClr val="000000"/>
                          </a:solidFill>
                          <a:effectLst/>
                          <a:latin typeface="Arial" panose="020B0604020202020204" pitchFamily="34" charset="0"/>
                        </a:rPr>
                        <a:t> </a:t>
                      </a:r>
                      <a:r>
                        <a:rPr lang="en-US" sz="900" b="1" i="0" u="none" strike="noStrike">
                          <a:solidFill>
                            <a:srgbClr val="000000"/>
                          </a:solidFill>
                          <a:effectLst/>
                          <a:latin typeface="Arial" panose="020B0604020202020204" pitchFamily="34" charset="0"/>
                        </a:rPr>
                        <a:t>(no LR)</a:t>
                      </a:r>
                    </a:p>
                    <a:p>
                      <a:pPr algn="ctr" rtl="0" fontAlgn="ctr"/>
                      <a:r>
                        <a:rPr lang="en-US" sz="900" b="1" i="0" u="none" strike="noStrike">
                          <a:solidFill>
                            <a:srgbClr val="000000"/>
                          </a:solidFill>
                          <a:effectLst/>
                          <a:latin typeface="Arial" panose="020B0604020202020204" pitchFamily="34" charset="0"/>
                        </a:rPr>
                        <a:t>(MW)</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5,960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5,563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5,200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4,892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4,622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4,329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4,114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3,320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3,227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3,145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3,031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2,982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2,863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2,767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2,699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graphicFrame>
        <p:nvGraphicFramePr>
          <p:cNvPr id="10" name="Table 9">
            <a:extLst>
              <a:ext uri="{FF2B5EF4-FFF2-40B4-BE49-F238E27FC236}">
                <a16:creationId xmlns:a16="http://schemas.microsoft.com/office/drawing/2014/main" id="{D5DC88D1-FEBA-068B-2EA2-DD3D42454A1F}"/>
              </a:ext>
            </a:extLst>
          </p:cNvPr>
          <p:cNvGraphicFramePr>
            <a:graphicFrameLocks noGrp="1"/>
          </p:cNvGraphicFramePr>
          <p:nvPr>
            <p:extLst>
              <p:ext uri="{D42A27DB-BD31-4B8C-83A1-F6EECF244321}">
                <p14:modId xmlns:p14="http://schemas.microsoft.com/office/powerpoint/2010/main" val="1751790702"/>
              </p:ext>
            </p:extLst>
          </p:nvPr>
        </p:nvGraphicFramePr>
        <p:xfrm>
          <a:off x="1257300" y="3651462"/>
          <a:ext cx="10072692" cy="2105305"/>
        </p:xfrm>
        <a:graphic>
          <a:graphicData uri="http://schemas.openxmlformats.org/drawingml/2006/table">
            <a:tbl>
              <a:tblPr/>
              <a:tblGrid>
                <a:gridCol w="719478">
                  <a:extLst>
                    <a:ext uri="{9D8B030D-6E8A-4147-A177-3AD203B41FA5}">
                      <a16:colId xmlns:a16="http://schemas.microsoft.com/office/drawing/2014/main" val="20000"/>
                    </a:ext>
                  </a:extLst>
                </a:gridCol>
                <a:gridCol w="719478">
                  <a:extLst>
                    <a:ext uri="{9D8B030D-6E8A-4147-A177-3AD203B41FA5}">
                      <a16:colId xmlns:a16="http://schemas.microsoft.com/office/drawing/2014/main" val="20001"/>
                    </a:ext>
                  </a:extLst>
                </a:gridCol>
                <a:gridCol w="719478">
                  <a:extLst>
                    <a:ext uri="{9D8B030D-6E8A-4147-A177-3AD203B41FA5}">
                      <a16:colId xmlns:a16="http://schemas.microsoft.com/office/drawing/2014/main" val="20002"/>
                    </a:ext>
                  </a:extLst>
                </a:gridCol>
                <a:gridCol w="719478">
                  <a:extLst>
                    <a:ext uri="{9D8B030D-6E8A-4147-A177-3AD203B41FA5}">
                      <a16:colId xmlns:a16="http://schemas.microsoft.com/office/drawing/2014/main" val="20003"/>
                    </a:ext>
                  </a:extLst>
                </a:gridCol>
                <a:gridCol w="719478">
                  <a:extLst>
                    <a:ext uri="{9D8B030D-6E8A-4147-A177-3AD203B41FA5}">
                      <a16:colId xmlns:a16="http://schemas.microsoft.com/office/drawing/2014/main" val="20004"/>
                    </a:ext>
                  </a:extLst>
                </a:gridCol>
                <a:gridCol w="719478">
                  <a:extLst>
                    <a:ext uri="{9D8B030D-6E8A-4147-A177-3AD203B41FA5}">
                      <a16:colId xmlns:a16="http://schemas.microsoft.com/office/drawing/2014/main" val="20005"/>
                    </a:ext>
                  </a:extLst>
                </a:gridCol>
                <a:gridCol w="719478">
                  <a:extLst>
                    <a:ext uri="{9D8B030D-6E8A-4147-A177-3AD203B41FA5}">
                      <a16:colId xmlns:a16="http://schemas.microsoft.com/office/drawing/2014/main" val="20006"/>
                    </a:ext>
                  </a:extLst>
                </a:gridCol>
                <a:gridCol w="719478">
                  <a:extLst>
                    <a:ext uri="{9D8B030D-6E8A-4147-A177-3AD203B41FA5}">
                      <a16:colId xmlns:a16="http://schemas.microsoft.com/office/drawing/2014/main" val="20007"/>
                    </a:ext>
                  </a:extLst>
                </a:gridCol>
                <a:gridCol w="719478">
                  <a:extLst>
                    <a:ext uri="{9D8B030D-6E8A-4147-A177-3AD203B41FA5}">
                      <a16:colId xmlns:a16="http://schemas.microsoft.com/office/drawing/2014/main" val="20008"/>
                    </a:ext>
                  </a:extLst>
                </a:gridCol>
                <a:gridCol w="719478">
                  <a:extLst>
                    <a:ext uri="{9D8B030D-6E8A-4147-A177-3AD203B41FA5}">
                      <a16:colId xmlns:a16="http://schemas.microsoft.com/office/drawing/2014/main" val="20009"/>
                    </a:ext>
                  </a:extLst>
                </a:gridCol>
                <a:gridCol w="719478">
                  <a:extLst>
                    <a:ext uri="{9D8B030D-6E8A-4147-A177-3AD203B41FA5}">
                      <a16:colId xmlns:a16="http://schemas.microsoft.com/office/drawing/2014/main" val="20010"/>
                    </a:ext>
                  </a:extLst>
                </a:gridCol>
                <a:gridCol w="719478">
                  <a:extLst>
                    <a:ext uri="{9D8B030D-6E8A-4147-A177-3AD203B41FA5}">
                      <a16:colId xmlns:a16="http://schemas.microsoft.com/office/drawing/2014/main" val="20011"/>
                    </a:ext>
                  </a:extLst>
                </a:gridCol>
                <a:gridCol w="719478">
                  <a:extLst>
                    <a:ext uri="{9D8B030D-6E8A-4147-A177-3AD203B41FA5}">
                      <a16:colId xmlns:a16="http://schemas.microsoft.com/office/drawing/2014/main" val="20012"/>
                    </a:ext>
                  </a:extLst>
                </a:gridCol>
                <a:gridCol w="719478">
                  <a:extLst>
                    <a:ext uri="{9D8B030D-6E8A-4147-A177-3AD203B41FA5}">
                      <a16:colId xmlns:a16="http://schemas.microsoft.com/office/drawing/2014/main" val="20013"/>
                    </a:ext>
                  </a:extLst>
                </a:gridCol>
              </a:tblGrid>
              <a:tr h="252721">
                <a:tc>
                  <a:txBody>
                    <a:bodyPr/>
                    <a:lstStyle/>
                    <a:p>
                      <a:pPr algn="ctr" rtl="0" fontAlgn="ctr"/>
                      <a:r>
                        <a:rPr lang="en-US" sz="1000" b="1" i="0" u="none" strike="noStrike">
                          <a:solidFill>
                            <a:srgbClr val="FFFFFF"/>
                          </a:solidFill>
                          <a:effectLst/>
                          <a:latin typeface="Arial" panose="020B0604020202020204" pitchFamily="34" charset="0"/>
                        </a:rPr>
                        <a:t>Scenario</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13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16</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17</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18</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19</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20</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21</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22</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23</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25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LR/PFR</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1.28:1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1.24:1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1.01:1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4943">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Inertia (GW∙s)</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250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370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PFR Req. (no LR) (MW)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3,004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2,890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2,686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2,421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2,353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0" i="0" u="none" strike="noStrike">
                          <a:solidFill>
                            <a:srgbClr val="000000"/>
                          </a:solidFill>
                          <a:effectLst/>
                          <a:latin typeface="+mn-lt"/>
                        </a:rPr>
                        <a:t>2,645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2,558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2,514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2,425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000000"/>
                          </a:solidFill>
                          <a:effectLst/>
                          <a:latin typeface="+mn-lt"/>
                        </a:rPr>
                        <a:t>2,343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0" i="0" u="none" strike="noStrike">
                          <a:solidFill>
                            <a:srgbClr val="FF0000"/>
                          </a:solidFill>
                          <a:effectLst/>
                          <a:latin typeface="+mn-lt"/>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00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100" b="1" i="0" u="none" strike="noStrike">
                          <a:solidFill>
                            <a:srgbClr val="FF0000"/>
                          </a:solidFill>
                          <a:effectLst/>
                          <a:latin typeface="+mn-lt"/>
                        </a:rPr>
                        <a: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sp>
        <p:nvSpPr>
          <p:cNvPr id="11" name="Rectangle 10">
            <a:extLst>
              <a:ext uri="{FF2B5EF4-FFF2-40B4-BE49-F238E27FC236}">
                <a16:creationId xmlns:a16="http://schemas.microsoft.com/office/drawing/2014/main" id="{867338EB-0025-B55C-5C3F-F16C7594C802}"/>
              </a:ext>
            </a:extLst>
          </p:cNvPr>
          <p:cNvSpPr/>
          <p:nvPr/>
        </p:nvSpPr>
        <p:spPr>
          <a:xfrm>
            <a:off x="1280160" y="5785247"/>
            <a:ext cx="10018996" cy="615553"/>
          </a:xfrm>
          <a:prstGeom prst="rect">
            <a:avLst/>
          </a:prstGeom>
        </p:spPr>
        <p:txBody>
          <a:bodyPr wrap="square">
            <a:spAutoFit/>
          </a:bodyPr>
          <a:lstStyle/>
          <a:p>
            <a:r>
              <a:rPr lang="en-US" sz="1200">
                <a:solidFill>
                  <a:srgbClr val="FF0000"/>
                </a:solidFill>
              </a:rPr>
              <a:t>*</a:t>
            </a:r>
            <a:r>
              <a:rPr lang="en-US" sz="1000"/>
              <a:t>RRS quantity is calculated for RCC of 2,805 with limit of 60% limit on LRs and min RRS-PFR limit of 1,377 MW. </a:t>
            </a:r>
          </a:p>
          <a:p>
            <a:r>
              <a:rPr lang="en-US" sz="1200">
                <a:solidFill>
                  <a:srgbClr val="FF0000"/>
                </a:solidFill>
              </a:rPr>
              <a:t>**</a:t>
            </a:r>
            <a:r>
              <a:rPr lang="en-US" sz="1000"/>
              <a:t>The 2027 IFRO assessment has not yet been reported back from NERC, preventing the calculation of RRS quantity.</a:t>
            </a:r>
          </a:p>
          <a:p>
            <a:r>
              <a:rPr lang="en-US" sz="1000">
                <a:solidFill>
                  <a:srgbClr val="FF0000"/>
                </a:solidFill>
              </a:rPr>
              <a:t>***</a:t>
            </a:r>
            <a:r>
              <a:rPr lang="en-US" sz="1000"/>
              <a:t>Red font in table above identifies study scenario where RRS needed &lt; 2,300 MW. RRS requirement during these is based on the applicable floor.</a:t>
            </a:r>
          </a:p>
        </p:txBody>
      </p:sp>
    </p:spTree>
    <p:extLst>
      <p:ext uri="{BB962C8B-B14F-4D97-AF65-F5344CB8AC3E}">
        <p14:creationId xmlns:p14="http://schemas.microsoft.com/office/powerpoint/2010/main" val="2680003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CA7B-CCBD-4053-F3FB-FB6EC2D88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491D88-EE03-1E4E-30C1-3DE84FDF2CFE}"/>
              </a:ext>
            </a:extLst>
          </p:cNvPr>
          <p:cNvSpPr>
            <a:spLocks noGrp="1"/>
          </p:cNvSpPr>
          <p:nvPr>
            <p:ph type="title"/>
          </p:nvPr>
        </p:nvSpPr>
        <p:spPr/>
        <p:txBody>
          <a:bodyPr/>
          <a:lstStyle/>
          <a:p>
            <a:r>
              <a:rPr lang="en-US"/>
              <a:t>Monthly Average Responsive Reserve Service Comparison</a:t>
            </a:r>
          </a:p>
        </p:txBody>
      </p:sp>
      <p:sp>
        <p:nvSpPr>
          <p:cNvPr id="5" name="Slide Number Placeholder 4">
            <a:extLst>
              <a:ext uri="{FF2B5EF4-FFF2-40B4-BE49-F238E27FC236}">
                <a16:creationId xmlns:a16="http://schemas.microsoft.com/office/drawing/2014/main" id="{BBC1872B-C029-95CF-AA24-014B4D782B60}"/>
              </a:ext>
            </a:extLst>
          </p:cNvPr>
          <p:cNvSpPr>
            <a:spLocks noGrp="1"/>
          </p:cNvSpPr>
          <p:nvPr>
            <p:ph type="sldNum" sz="quarter" idx="12"/>
          </p:nvPr>
        </p:nvSpPr>
        <p:spPr/>
        <p:txBody>
          <a:bodyPr/>
          <a:lstStyle/>
          <a:p>
            <a:fld id="{BCDE79FB-97BA-492B-8D57-F1373F9ADA95}" type="slidenum">
              <a:rPr lang="en-US" smtClean="0"/>
              <a:t>24</a:t>
            </a:fld>
            <a:endParaRPr lang="en-US"/>
          </a:p>
        </p:txBody>
      </p:sp>
      <p:pic>
        <p:nvPicPr>
          <p:cNvPr id="8" name="Picture 7">
            <a:extLst>
              <a:ext uri="{FF2B5EF4-FFF2-40B4-BE49-F238E27FC236}">
                <a16:creationId xmlns:a16="http://schemas.microsoft.com/office/drawing/2014/main" id="{DC530644-B3D7-9453-8D19-ED851D61494B}"/>
              </a:ext>
            </a:extLst>
          </p:cNvPr>
          <p:cNvPicPr>
            <a:picLocks noChangeAspect="1"/>
          </p:cNvPicPr>
          <p:nvPr/>
        </p:nvPicPr>
        <p:blipFill>
          <a:blip r:embed="rId2"/>
          <a:stretch>
            <a:fillRect/>
          </a:stretch>
        </p:blipFill>
        <p:spPr>
          <a:xfrm>
            <a:off x="1093798" y="1159838"/>
            <a:ext cx="10004403" cy="4895512"/>
          </a:xfrm>
          <a:prstGeom prst="rect">
            <a:avLst/>
          </a:prstGeom>
        </p:spPr>
      </p:pic>
    </p:spTree>
    <p:extLst>
      <p:ext uri="{BB962C8B-B14F-4D97-AF65-F5344CB8AC3E}">
        <p14:creationId xmlns:p14="http://schemas.microsoft.com/office/powerpoint/2010/main" val="28804799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6C40B-AA12-3D83-B733-2A5CD1F4F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C616C8-E3F9-6C32-D961-05A4F29DF927}"/>
              </a:ext>
            </a:extLst>
          </p:cNvPr>
          <p:cNvSpPr>
            <a:spLocks noGrp="1"/>
          </p:cNvSpPr>
          <p:nvPr>
            <p:ph type="title"/>
          </p:nvPr>
        </p:nvSpPr>
        <p:spPr/>
        <p:txBody>
          <a:bodyPr/>
          <a:lstStyle/>
          <a:p>
            <a:r>
              <a:rPr lang="en-US"/>
              <a:t>Responsive Reserve Service January</a:t>
            </a:r>
          </a:p>
        </p:txBody>
      </p:sp>
      <p:sp>
        <p:nvSpPr>
          <p:cNvPr id="5" name="Slide Number Placeholder 4">
            <a:extLst>
              <a:ext uri="{FF2B5EF4-FFF2-40B4-BE49-F238E27FC236}">
                <a16:creationId xmlns:a16="http://schemas.microsoft.com/office/drawing/2014/main" id="{1F4E3C49-F9A6-9A5B-8B4B-5753E09E9E19}"/>
              </a:ext>
            </a:extLst>
          </p:cNvPr>
          <p:cNvSpPr>
            <a:spLocks noGrp="1"/>
          </p:cNvSpPr>
          <p:nvPr>
            <p:ph type="sldNum" sz="quarter" idx="12"/>
          </p:nvPr>
        </p:nvSpPr>
        <p:spPr/>
        <p:txBody>
          <a:bodyPr/>
          <a:lstStyle/>
          <a:p>
            <a:fld id="{BCDE79FB-97BA-492B-8D57-F1373F9ADA95}" type="slidenum">
              <a:rPr lang="en-US" smtClean="0"/>
              <a:t>25</a:t>
            </a:fld>
            <a:endParaRPr lang="en-US"/>
          </a:p>
        </p:txBody>
      </p:sp>
      <p:pic>
        <p:nvPicPr>
          <p:cNvPr id="6" name="Picture 5">
            <a:extLst>
              <a:ext uri="{FF2B5EF4-FFF2-40B4-BE49-F238E27FC236}">
                <a16:creationId xmlns:a16="http://schemas.microsoft.com/office/drawing/2014/main" id="{0647AFED-E039-AB02-F7AF-8DE1E1AF4D74}"/>
              </a:ext>
            </a:extLst>
          </p:cNvPr>
          <p:cNvPicPr>
            <a:picLocks noChangeAspect="1"/>
          </p:cNvPicPr>
          <p:nvPr/>
        </p:nvPicPr>
        <p:blipFill>
          <a:blip r:embed="rId2"/>
          <a:stretch>
            <a:fillRect/>
          </a:stretch>
        </p:blipFill>
        <p:spPr>
          <a:xfrm>
            <a:off x="1636389" y="1189459"/>
            <a:ext cx="8919221" cy="4907705"/>
          </a:xfrm>
          <a:prstGeom prst="rect">
            <a:avLst/>
          </a:prstGeom>
        </p:spPr>
      </p:pic>
    </p:spTree>
    <p:extLst>
      <p:ext uri="{BB962C8B-B14F-4D97-AF65-F5344CB8AC3E}">
        <p14:creationId xmlns:p14="http://schemas.microsoft.com/office/powerpoint/2010/main" val="30014684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604B9-04FF-B5F8-E3CE-511E0177E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BB16BF-A321-BAE0-28E1-839931F4EC39}"/>
              </a:ext>
            </a:extLst>
          </p:cNvPr>
          <p:cNvSpPr>
            <a:spLocks noGrp="1"/>
          </p:cNvSpPr>
          <p:nvPr>
            <p:ph type="title"/>
          </p:nvPr>
        </p:nvSpPr>
        <p:spPr/>
        <p:txBody>
          <a:bodyPr/>
          <a:lstStyle/>
          <a:p>
            <a:r>
              <a:rPr lang="en-US"/>
              <a:t>Responsive Reserve Service June</a:t>
            </a:r>
            <a:br>
              <a:rPr lang="en-US"/>
            </a:br>
            <a:endParaRPr lang="en-US"/>
          </a:p>
        </p:txBody>
      </p:sp>
      <p:sp>
        <p:nvSpPr>
          <p:cNvPr id="5" name="Slide Number Placeholder 4">
            <a:extLst>
              <a:ext uri="{FF2B5EF4-FFF2-40B4-BE49-F238E27FC236}">
                <a16:creationId xmlns:a16="http://schemas.microsoft.com/office/drawing/2014/main" id="{BC6C3EB7-8938-16CE-8263-48BF1ECA1764}"/>
              </a:ext>
            </a:extLst>
          </p:cNvPr>
          <p:cNvSpPr>
            <a:spLocks noGrp="1"/>
          </p:cNvSpPr>
          <p:nvPr>
            <p:ph type="sldNum" sz="quarter" idx="12"/>
          </p:nvPr>
        </p:nvSpPr>
        <p:spPr/>
        <p:txBody>
          <a:bodyPr/>
          <a:lstStyle/>
          <a:p>
            <a:fld id="{BCDE79FB-97BA-492B-8D57-F1373F9ADA95}" type="slidenum">
              <a:rPr lang="en-US" smtClean="0"/>
              <a:t>26</a:t>
            </a:fld>
            <a:endParaRPr lang="en-US"/>
          </a:p>
        </p:txBody>
      </p:sp>
      <p:pic>
        <p:nvPicPr>
          <p:cNvPr id="7" name="Picture 6">
            <a:extLst>
              <a:ext uri="{FF2B5EF4-FFF2-40B4-BE49-F238E27FC236}">
                <a16:creationId xmlns:a16="http://schemas.microsoft.com/office/drawing/2014/main" id="{3C6ED44B-9FD3-1A0A-38BC-6E597FE38597}"/>
              </a:ext>
            </a:extLst>
          </p:cNvPr>
          <p:cNvPicPr>
            <a:picLocks noChangeAspect="1"/>
          </p:cNvPicPr>
          <p:nvPr/>
        </p:nvPicPr>
        <p:blipFill>
          <a:blip r:embed="rId2"/>
          <a:stretch>
            <a:fillRect/>
          </a:stretch>
        </p:blipFill>
        <p:spPr>
          <a:xfrm>
            <a:off x="1578472" y="1153741"/>
            <a:ext cx="9035055" cy="4907705"/>
          </a:xfrm>
          <a:prstGeom prst="rect">
            <a:avLst/>
          </a:prstGeom>
        </p:spPr>
      </p:pic>
    </p:spTree>
    <p:extLst>
      <p:ext uri="{BB962C8B-B14F-4D97-AF65-F5344CB8AC3E}">
        <p14:creationId xmlns:p14="http://schemas.microsoft.com/office/powerpoint/2010/main" val="31258910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7E481-D02A-5B6D-E299-A41C9196FA97}"/>
              </a:ext>
            </a:extLst>
          </p:cNvPr>
          <p:cNvSpPr>
            <a:spLocks noGrp="1"/>
          </p:cNvSpPr>
          <p:nvPr>
            <p:ph type="title"/>
          </p:nvPr>
        </p:nvSpPr>
        <p:spPr/>
        <p:txBody>
          <a:bodyPr/>
          <a:lstStyle/>
          <a:p>
            <a:r>
              <a:rPr lang="en-US"/>
              <a:t>Summary</a:t>
            </a:r>
          </a:p>
        </p:txBody>
      </p:sp>
      <p:sp>
        <p:nvSpPr>
          <p:cNvPr id="8" name="Text Placeholder 7">
            <a:extLst>
              <a:ext uri="{FF2B5EF4-FFF2-40B4-BE49-F238E27FC236}">
                <a16:creationId xmlns:a16="http://schemas.microsoft.com/office/drawing/2014/main" id="{EA747588-3826-FDD0-9DC6-B03C7D5A367E}"/>
              </a:ext>
            </a:extLst>
          </p:cNvPr>
          <p:cNvSpPr>
            <a:spLocks noGrp="1"/>
          </p:cNvSpPr>
          <p:nvPr>
            <p:ph type="body" sz="quarter" idx="13"/>
          </p:nvPr>
        </p:nvSpPr>
        <p:spPr>
          <a:xfrm>
            <a:off x="495300" y="1295400"/>
            <a:ext cx="5381625" cy="4876800"/>
          </a:xfrm>
        </p:spPr>
        <p:txBody>
          <a:bodyPr/>
          <a:lstStyle/>
          <a:p>
            <a:r>
              <a:rPr lang="en-US" sz="1400" dirty="0"/>
              <a:t>Based on the analysis ERCOT has conducted thus far, </a:t>
            </a:r>
          </a:p>
          <a:p>
            <a:pPr lvl="1"/>
            <a:r>
              <a:rPr lang="en-US" dirty="0"/>
              <a:t>ERCOT is </a:t>
            </a:r>
            <a:r>
              <a:rPr lang="en-US" b="1" dirty="0"/>
              <a:t>not </a:t>
            </a:r>
            <a:r>
              <a:rPr lang="en-US" dirty="0"/>
              <a:t>considering any changes in the methodologies used to compute Regulation and Responsive Reserve Service requirements for 2027. </a:t>
            </a:r>
          </a:p>
          <a:p>
            <a:pPr lvl="1"/>
            <a:r>
              <a:rPr lang="en-US" dirty="0"/>
              <a:t>ERCOT has incorporated several corrections/improvements to the Probabilistic model to account for RTC+B impacts along with accounting for stakeholder feedback approach to compute the ECRS and Non-Spin requirements for 2027. </a:t>
            </a:r>
          </a:p>
          <a:p>
            <a:pPr lvl="1"/>
            <a:endParaRPr lang="en-US" dirty="0"/>
          </a:p>
          <a:p>
            <a:r>
              <a:rPr lang="en-US" sz="1400" dirty="0"/>
              <a:t>The proposed timeline for this review is included alongside.</a:t>
            </a:r>
          </a:p>
          <a:p>
            <a:endParaRPr lang="en-US" sz="1400" dirty="0"/>
          </a:p>
          <a:p>
            <a:r>
              <a:rPr lang="en-US" sz="1400" dirty="0"/>
              <a:t>Interested Stakeholders are requested provide any feedback on the proposed 2027 AS Methodology.</a:t>
            </a:r>
          </a:p>
          <a:p>
            <a:endParaRPr lang="en-US" dirty="0"/>
          </a:p>
        </p:txBody>
      </p:sp>
      <p:sp>
        <p:nvSpPr>
          <p:cNvPr id="5" name="Slide Number Placeholder 4">
            <a:extLst>
              <a:ext uri="{FF2B5EF4-FFF2-40B4-BE49-F238E27FC236}">
                <a16:creationId xmlns:a16="http://schemas.microsoft.com/office/drawing/2014/main" id="{D33C6DF8-2930-81E8-3920-761A8A73EE9A}"/>
              </a:ext>
            </a:extLst>
          </p:cNvPr>
          <p:cNvSpPr>
            <a:spLocks noGrp="1"/>
          </p:cNvSpPr>
          <p:nvPr>
            <p:ph type="sldNum" sz="quarter" idx="12"/>
          </p:nvPr>
        </p:nvSpPr>
        <p:spPr/>
        <p:txBody>
          <a:bodyPr/>
          <a:lstStyle/>
          <a:p>
            <a:fld id="{BCDE79FB-97BA-492B-8D57-F1373F9ADA95}" type="slidenum">
              <a:rPr lang="en-US" smtClean="0"/>
              <a:t>27</a:t>
            </a:fld>
            <a:endParaRPr lang="en-US"/>
          </a:p>
        </p:txBody>
      </p:sp>
      <p:sp>
        <p:nvSpPr>
          <p:cNvPr id="9" name="Content Placeholder 17">
            <a:extLst>
              <a:ext uri="{FF2B5EF4-FFF2-40B4-BE49-F238E27FC236}">
                <a16:creationId xmlns:a16="http://schemas.microsoft.com/office/drawing/2014/main" id="{881C668B-AA76-5AFC-07CB-8C47EE45A186}"/>
              </a:ext>
            </a:extLst>
          </p:cNvPr>
          <p:cNvSpPr>
            <a:spLocks noGrp="1"/>
          </p:cNvSpPr>
          <p:nvPr>
            <p:ph type="body" sz="quarter" idx="14"/>
          </p:nvPr>
        </p:nvSpPr>
        <p:spPr>
          <a:xfrm>
            <a:off x="6343650" y="1181100"/>
            <a:ext cx="5314950" cy="5000625"/>
          </a:xfrm>
          <a:prstGeom prst="rect">
            <a:avLst/>
          </a:prstGeom>
          <a:solidFill>
            <a:schemeClr val="bg1">
              <a:lumMod val="95000"/>
            </a:schemeClr>
          </a:solidFill>
          <a:ln w="28575">
            <a:solidFill>
              <a:schemeClr val="accent1"/>
            </a:solidFill>
          </a:ln>
        </p:spPr>
        <p:txBody>
          <a:bodyPr/>
          <a:lstStyle/>
          <a:p>
            <a:pPr marL="0" indent="0">
              <a:buNone/>
            </a:pPr>
            <a:r>
              <a:rPr lang="en-US" sz="1600" b="1" u="sng" cap="all" dirty="0">
                <a:solidFill>
                  <a:schemeClr val="tx1"/>
                </a:solidFill>
              </a:rPr>
              <a:t>2027 Methodology Review Timeline </a:t>
            </a:r>
          </a:p>
          <a:p>
            <a:endParaRPr lang="en-US" sz="1600" dirty="0">
              <a:solidFill>
                <a:schemeClr val="accent2"/>
              </a:solidFill>
            </a:endParaRPr>
          </a:p>
          <a:p>
            <a:pPr marL="285750" indent="-285750">
              <a:buFont typeface="Arial" panose="020B0604020202020204" pitchFamily="34" charset="0"/>
              <a:buChar char="•"/>
            </a:pPr>
            <a:r>
              <a:rPr lang="en-US" i="1" dirty="0"/>
              <a:t>July 29, 2026 – TAC (2026 AS Methodology Discrepancy)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August 05, 2026 – WMS (Possible Vote)</a:t>
            </a:r>
          </a:p>
          <a:p>
            <a:pPr marL="285750" indent="-285750">
              <a:buFont typeface="Arial" panose="020B0604020202020204" pitchFamily="34" charset="0"/>
              <a:buChar char="•"/>
            </a:pPr>
            <a:r>
              <a:rPr lang="en-US" dirty="0"/>
              <a:t>August 06, 2026 – ROS (Possible Vote)</a:t>
            </a:r>
          </a:p>
          <a:p>
            <a:pPr marL="285750" indent="-285750">
              <a:buFont typeface="Arial" panose="020B0604020202020204" pitchFamily="34" charset="0"/>
              <a:buChar char="•"/>
            </a:pPr>
            <a:r>
              <a:rPr lang="en-US" dirty="0"/>
              <a:t>August 26, 2026 – TAC (Possible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p:txBody>
      </p:sp>
    </p:spTree>
    <p:extLst>
      <p:ext uri="{BB962C8B-B14F-4D97-AF65-F5344CB8AC3E}">
        <p14:creationId xmlns:p14="http://schemas.microsoft.com/office/powerpoint/2010/main" val="1371373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0F718A-6FB1-73FC-798A-289DAED00892}"/>
              </a:ext>
            </a:extLst>
          </p:cNvPr>
          <p:cNvSpPr>
            <a:spLocks noGrp="1"/>
          </p:cNvSpPr>
          <p:nvPr>
            <p:ph type="ctrTitle"/>
          </p:nvPr>
        </p:nvSpPr>
        <p:spPr/>
        <p:txBody>
          <a:bodyPr/>
          <a:lstStyle/>
          <a:p>
            <a:r>
              <a:rPr lang="en-US"/>
              <a:t>Questions?</a:t>
            </a:r>
          </a:p>
        </p:txBody>
      </p:sp>
      <p:sp>
        <p:nvSpPr>
          <p:cNvPr id="7" name="Subtitle 6">
            <a:extLst>
              <a:ext uri="{FF2B5EF4-FFF2-40B4-BE49-F238E27FC236}">
                <a16:creationId xmlns:a16="http://schemas.microsoft.com/office/drawing/2014/main" id="{C7917BD9-FD4D-40FA-723D-D2F2E4513C1B}"/>
              </a:ext>
            </a:extLst>
          </p:cNvPr>
          <p:cNvSpPr>
            <a:spLocks noGrp="1"/>
          </p:cNvSpPr>
          <p:nvPr>
            <p:ph type="subTitle" idx="1"/>
          </p:nvPr>
        </p:nvSpPr>
        <p:spPr/>
        <p:txBody>
          <a:bodyPr/>
          <a:lstStyle/>
          <a:p>
            <a:r>
              <a:rPr lang="en-US" dirty="0"/>
              <a:t>JoseLuis.Hinojosa@ercot.com</a:t>
            </a:r>
          </a:p>
        </p:txBody>
      </p:sp>
      <p:sp>
        <p:nvSpPr>
          <p:cNvPr id="5" name="Slide Number Placeholder 4">
            <a:extLst>
              <a:ext uri="{FF2B5EF4-FFF2-40B4-BE49-F238E27FC236}">
                <a16:creationId xmlns:a16="http://schemas.microsoft.com/office/drawing/2014/main" id="{0AA70470-082C-B92C-F840-0FFE6A3E67D7}"/>
              </a:ext>
            </a:extLst>
          </p:cNvPr>
          <p:cNvSpPr>
            <a:spLocks noGrp="1"/>
          </p:cNvSpPr>
          <p:nvPr>
            <p:ph type="sldNum" sz="quarter" idx="12"/>
          </p:nvPr>
        </p:nvSpPr>
        <p:spPr/>
        <p:txBody>
          <a:bodyPr/>
          <a:lstStyle/>
          <a:p>
            <a:fld id="{BCDE79FB-97BA-492B-8D57-F1373F9ADA95}" type="slidenum">
              <a:rPr lang="en-US" smtClean="0"/>
              <a:t>28</a:t>
            </a:fld>
            <a:endParaRPr lang="en-US"/>
          </a:p>
        </p:txBody>
      </p:sp>
    </p:spTree>
    <p:extLst>
      <p:ext uri="{BB962C8B-B14F-4D97-AF65-F5344CB8AC3E}">
        <p14:creationId xmlns:p14="http://schemas.microsoft.com/office/powerpoint/2010/main" val="1486693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5C5966-3C61-699B-AF3E-610C94D0493F}"/>
              </a:ext>
            </a:extLst>
          </p:cNvPr>
          <p:cNvSpPr>
            <a:spLocks noGrp="1"/>
          </p:cNvSpPr>
          <p:nvPr>
            <p:ph type="ctrTitle"/>
          </p:nvPr>
        </p:nvSpPr>
        <p:spPr/>
        <p:txBody>
          <a:bodyPr/>
          <a:lstStyle/>
          <a:p>
            <a:r>
              <a:rPr lang="en-US"/>
              <a:t>Appendix</a:t>
            </a:r>
          </a:p>
        </p:txBody>
      </p:sp>
      <p:sp>
        <p:nvSpPr>
          <p:cNvPr id="7" name="Subtitle 6">
            <a:extLst>
              <a:ext uri="{FF2B5EF4-FFF2-40B4-BE49-F238E27FC236}">
                <a16:creationId xmlns:a16="http://schemas.microsoft.com/office/drawing/2014/main" id="{68880724-3278-D3F4-375B-26643538DEF8}"/>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21A588A4-9BF3-8A46-383B-958F2A72D2DD}"/>
              </a:ext>
            </a:extLst>
          </p:cNvPr>
          <p:cNvSpPr>
            <a:spLocks noGrp="1"/>
          </p:cNvSpPr>
          <p:nvPr>
            <p:ph type="sldNum" sz="quarter" idx="12"/>
          </p:nvPr>
        </p:nvSpPr>
        <p:spPr/>
        <p:txBody>
          <a:bodyPr/>
          <a:lstStyle/>
          <a:p>
            <a:fld id="{BCDE79FB-97BA-492B-8D57-F1373F9ADA95}" type="slidenum">
              <a:rPr lang="en-US" smtClean="0"/>
              <a:t>29</a:t>
            </a:fld>
            <a:endParaRPr lang="en-US"/>
          </a:p>
        </p:txBody>
      </p:sp>
    </p:spTree>
    <p:extLst>
      <p:ext uri="{BB962C8B-B14F-4D97-AF65-F5344CB8AC3E}">
        <p14:creationId xmlns:p14="http://schemas.microsoft.com/office/powerpoint/2010/main" val="1730792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20E77-44DA-0F13-99DA-07926ADF095E}"/>
              </a:ext>
            </a:extLst>
          </p:cNvPr>
          <p:cNvSpPr>
            <a:spLocks noGrp="1"/>
          </p:cNvSpPr>
          <p:nvPr>
            <p:ph type="title"/>
          </p:nvPr>
        </p:nvSpPr>
        <p:spPr/>
        <p:txBody>
          <a:bodyPr/>
          <a:lstStyle/>
          <a:p>
            <a:r>
              <a:rPr lang="en-US"/>
              <a:t>Discussion Scope for Today</a:t>
            </a:r>
          </a:p>
        </p:txBody>
      </p:sp>
      <p:sp>
        <p:nvSpPr>
          <p:cNvPr id="3" name="Text Placeholder 2">
            <a:extLst>
              <a:ext uri="{FF2B5EF4-FFF2-40B4-BE49-F238E27FC236}">
                <a16:creationId xmlns:a16="http://schemas.microsoft.com/office/drawing/2014/main" id="{58CDF604-3076-5D28-7C89-5D3633C01687}"/>
              </a:ext>
            </a:extLst>
          </p:cNvPr>
          <p:cNvSpPr>
            <a:spLocks noGrp="1"/>
          </p:cNvSpPr>
          <p:nvPr>
            <p:ph type="body" sz="quarter" idx="16"/>
          </p:nvPr>
        </p:nvSpPr>
        <p:spPr>
          <a:xfrm>
            <a:off x="495300" y="1371600"/>
            <a:ext cx="11163300" cy="2924175"/>
          </a:xfrm>
        </p:spPr>
        <p:txBody>
          <a:bodyPr/>
          <a:lstStyle/>
          <a:p>
            <a:pPr marL="285750" indent="-285750">
              <a:buFont typeface="Arial" panose="020B0604020202020204" pitchFamily="34" charset="0"/>
              <a:buChar char="•"/>
            </a:pPr>
            <a:r>
              <a:rPr lang="en-US" sz="1800" dirty="0"/>
              <a:t>Discrepancy for 2026 Ancillary Services Methodology.</a:t>
            </a:r>
          </a:p>
          <a:p>
            <a:pPr marL="285750" indent="-285750">
              <a:buFont typeface="Arial" panose="020B0604020202020204" pitchFamily="34" charset="0"/>
              <a:buChar char="•"/>
            </a:pPr>
            <a:r>
              <a:rPr lang="en-US" sz="1800" dirty="0"/>
              <a:t>This presentation will discuss the proposed methodology to determine Ancillary Service (AS) quantities for 2027.</a:t>
            </a:r>
          </a:p>
          <a:p>
            <a:pPr marL="834390" lvl="1" indent="-285750"/>
            <a:r>
              <a:rPr lang="en-US" sz="1600" dirty="0"/>
              <a:t>ERCOT is </a:t>
            </a:r>
            <a:r>
              <a:rPr lang="en-US" sz="1600" u="sng" dirty="0"/>
              <a:t>not</a:t>
            </a:r>
            <a:r>
              <a:rPr lang="en-US" sz="1600" dirty="0"/>
              <a:t> proposing any changes to the methodology used to compute the Regulation and Responsive Reserve Services for 2027.</a:t>
            </a:r>
          </a:p>
          <a:p>
            <a:pPr marL="834390" lvl="1" indent="-285750"/>
            <a:r>
              <a:rPr lang="en-US" sz="1600" dirty="0"/>
              <a:t>NERC’s preliminary BAL-003 Interconnection Frequency Response Obligation (IFRO) assessment for ERCOT for the 2027 Operating Year (OY) has not yet been published. Therefore, this analysis used the minimum RRS-PFR limit of 1,377 MW for 2026. </a:t>
            </a:r>
          </a:p>
          <a:p>
            <a:pPr marL="834390" lvl="1" indent="-285750"/>
            <a:r>
              <a:rPr lang="en-US" sz="1600" dirty="0"/>
              <a:t>The 2027 review focuses on refining the model to find the appropriate criteria for AS procurement quantities. ERCOT plans to compare alternative criteria using AS quantity, estimated cost, and modeled reliability-risk metrics. </a:t>
            </a:r>
            <a:endParaRPr lang="en-US" sz="1800" dirty="0"/>
          </a:p>
          <a:p>
            <a:pPr marL="285750" indent="-285750">
              <a:buFont typeface="Arial" panose="020B0604020202020204" pitchFamily="34" charset="0"/>
              <a:buChar char="•"/>
            </a:pPr>
            <a:r>
              <a:rPr lang="en-US" sz="1800" dirty="0"/>
              <a:t>Any Ancillary Service (AS) quantities for 2027 contained in this presentation are based on the methodology that was approved in December 2025 with modification based on the proposed changes. The quantities for 2027 are preliminary and reflect moving forward the historic data on which these are based, unless otherwise noted.</a:t>
            </a:r>
          </a:p>
          <a:p>
            <a:pPr marL="285750" indent="-285750">
              <a:buFont typeface="Arial" panose="020B0604020202020204" pitchFamily="34" charset="0"/>
              <a:buChar char="•"/>
            </a:pPr>
            <a:r>
              <a:rPr lang="en-US" sz="1800" dirty="0"/>
              <a:t>ERCOT is seeking stakeholder feedback on these proposed changes for the 2027 AS Methodology. </a:t>
            </a:r>
          </a:p>
          <a:p>
            <a:pPr marL="285750" indent="-285750">
              <a:buFont typeface="Arial" panose="020B0604020202020204" pitchFamily="34" charset="0"/>
              <a:buChar char="•"/>
            </a:pPr>
            <a:endParaRPr lang="en-US" sz="1800" dirty="0"/>
          </a:p>
          <a:p>
            <a:endParaRPr lang="en-US" dirty="0"/>
          </a:p>
        </p:txBody>
      </p:sp>
      <p:sp>
        <p:nvSpPr>
          <p:cNvPr id="5" name="Slide Number Placeholder 4">
            <a:extLst>
              <a:ext uri="{FF2B5EF4-FFF2-40B4-BE49-F238E27FC236}">
                <a16:creationId xmlns:a16="http://schemas.microsoft.com/office/drawing/2014/main" id="{06D66CAC-A4E0-A7E1-B74A-E4BD63B9613C}"/>
              </a:ext>
            </a:extLst>
          </p:cNvPr>
          <p:cNvSpPr>
            <a:spLocks noGrp="1"/>
          </p:cNvSpPr>
          <p:nvPr>
            <p:ph type="sldNum" sz="quarter" idx="12"/>
          </p:nvPr>
        </p:nvSpPr>
        <p:spPr/>
        <p:txBody>
          <a:bodyPr/>
          <a:lstStyle/>
          <a:p>
            <a:fld id="{BCDE79FB-97BA-492B-8D57-F1373F9ADA95}" type="slidenum">
              <a:rPr lang="en-US" smtClean="0"/>
              <a:t>3</a:t>
            </a:fld>
            <a:endParaRPr lang="en-US"/>
          </a:p>
        </p:txBody>
      </p:sp>
    </p:spTree>
    <p:extLst>
      <p:ext uri="{BB962C8B-B14F-4D97-AF65-F5344CB8AC3E}">
        <p14:creationId xmlns:p14="http://schemas.microsoft.com/office/powerpoint/2010/main" val="1134683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572A5-49AC-7079-3DDE-9D27B6441DD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50814EE-842B-8D68-F3EC-F091B116BDA8}"/>
              </a:ext>
            </a:extLst>
          </p:cNvPr>
          <p:cNvSpPr>
            <a:spLocks noGrp="1"/>
          </p:cNvSpPr>
          <p:nvPr>
            <p:ph type="ctrTitle"/>
          </p:nvPr>
        </p:nvSpPr>
        <p:spPr/>
        <p:txBody>
          <a:bodyPr/>
          <a:lstStyle/>
          <a:p>
            <a:r>
              <a:rPr lang="en-US"/>
              <a:t>Probabilistic</a:t>
            </a:r>
          </a:p>
        </p:txBody>
      </p:sp>
      <p:sp>
        <p:nvSpPr>
          <p:cNvPr id="7" name="Subtitle 6">
            <a:extLst>
              <a:ext uri="{FF2B5EF4-FFF2-40B4-BE49-F238E27FC236}">
                <a16:creationId xmlns:a16="http://schemas.microsoft.com/office/drawing/2014/main" id="{550554BF-D7C4-EB2C-841F-DFB35D87C8CA}"/>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629F4C18-71EF-FA65-BB3B-2822450BADF6}"/>
              </a:ext>
            </a:extLst>
          </p:cNvPr>
          <p:cNvSpPr>
            <a:spLocks noGrp="1"/>
          </p:cNvSpPr>
          <p:nvPr>
            <p:ph type="sldNum" sz="quarter" idx="12"/>
          </p:nvPr>
        </p:nvSpPr>
        <p:spPr/>
        <p:txBody>
          <a:bodyPr/>
          <a:lstStyle/>
          <a:p>
            <a:fld id="{BCDE79FB-97BA-492B-8D57-F1373F9ADA95}" type="slidenum">
              <a:rPr lang="en-US" smtClean="0"/>
              <a:t>30</a:t>
            </a:fld>
            <a:endParaRPr lang="en-US"/>
          </a:p>
        </p:txBody>
      </p:sp>
    </p:spTree>
    <p:extLst>
      <p:ext uri="{BB962C8B-B14F-4D97-AF65-F5344CB8AC3E}">
        <p14:creationId xmlns:p14="http://schemas.microsoft.com/office/powerpoint/2010/main" val="18456505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74F36-757C-76DB-1641-3BA5B8C6EB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EC081F-EB27-D708-6946-0B86A58E68E0}"/>
              </a:ext>
            </a:extLst>
          </p:cNvPr>
          <p:cNvSpPr>
            <a:spLocks noGrp="1"/>
          </p:cNvSpPr>
          <p:nvPr>
            <p:ph type="title"/>
          </p:nvPr>
        </p:nvSpPr>
        <p:spPr>
          <a:xfrm>
            <a:off x="1257300" y="457200"/>
            <a:ext cx="10409075" cy="463421"/>
          </a:xfrm>
        </p:spPr>
        <p:txBody>
          <a:bodyPr/>
          <a:lstStyle/>
          <a:p>
            <a:r>
              <a:rPr lang="en-US">
                <a:cs typeface="Arial"/>
              </a:rPr>
              <a:t>Optimization Workflow for Total (ECRS + NSRS) Reserve</a:t>
            </a:r>
          </a:p>
        </p:txBody>
      </p:sp>
      <p:sp>
        <p:nvSpPr>
          <p:cNvPr id="3" name="Text Placeholder 2">
            <a:extLst>
              <a:ext uri="{FF2B5EF4-FFF2-40B4-BE49-F238E27FC236}">
                <a16:creationId xmlns:a16="http://schemas.microsoft.com/office/drawing/2014/main" id="{8C380387-3D2A-434D-9EBB-21A411A9390B}"/>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4C1EF7C0-3E3B-5C22-6B15-521F9C1AB064}"/>
              </a:ext>
            </a:extLst>
          </p:cNvPr>
          <p:cNvSpPr>
            <a:spLocks noGrp="1"/>
          </p:cNvSpPr>
          <p:nvPr>
            <p:ph type="sldNum" sz="quarter" idx="12"/>
          </p:nvPr>
        </p:nvSpPr>
        <p:spPr/>
        <p:txBody>
          <a:bodyPr/>
          <a:lstStyle/>
          <a:p>
            <a:fld id="{BCDE79FB-97BA-492B-8D57-F1373F9ADA95}" type="slidenum">
              <a:rPr lang="en-US" smtClean="0"/>
              <a:t>31</a:t>
            </a:fld>
            <a:endParaRPr lang="en-US"/>
          </a:p>
        </p:txBody>
      </p:sp>
      <p:pic>
        <p:nvPicPr>
          <p:cNvPr id="28" name="Picture 27">
            <a:extLst>
              <a:ext uri="{FF2B5EF4-FFF2-40B4-BE49-F238E27FC236}">
                <a16:creationId xmlns:a16="http://schemas.microsoft.com/office/drawing/2014/main" id="{5D63F624-9138-8A01-0CED-1EA2D5DEE7E3}"/>
              </a:ext>
            </a:extLst>
          </p:cNvPr>
          <p:cNvPicPr>
            <a:picLocks noChangeAspect="1"/>
          </p:cNvPicPr>
          <p:nvPr/>
        </p:nvPicPr>
        <p:blipFill>
          <a:blip r:embed="rId2"/>
          <a:stretch>
            <a:fillRect/>
          </a:stretch>
        </p:blipFill>
        <p:spPr>
          <a:xfrm>
            <a:off x="987681" y="1125688"/>
            <a:ext cx="10169009" cy="5194242"/>
          </a:xfrm>
          <a:prstGeom prst="rect">
            <a:avLst/>
          </a:prstGeom>
        </p:spPr>
      </p:pic>
    </p:spTree>
    <p:extLst>
      <p:ext uri="{BB962C8B-B14F-4D97-AF65-F5344CB8AC3E}">
        <p14:creationId xmlns:p14="http://schemas.microsoft.com/office/powerpoint/2010/main" val="4899605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71">
            <a:extLst>
              <a:ext uri="{FF2B5EF4-FFF2-40B4-BE49-F238E27FC236}">
                <a16:creationId xmlns:a16="http://schemas.microsoft.com/office/drawing/2014/main" id="{7BDAB54C-B45D-300B-3D24-6BABC065A503}"/>
              </a:ext>
            </a:extLst>
          </p:cNvPr>
          <p:cNvPicPr>
            <a:picLocks noChangeAspect="1"/>
          </p:cNvPicPr>
          <p:nvPr/>
        </p:nvPicPr>
        <p:blipFill>
          <a:blip r:embed="rId2"/>
          <a:srcRect l="6196" t="1945" r="2357"/>
          <a:stretch>
            <a:fillRect/>
          </a:stretch>
        </p:blipFill>
        <p:spPr>
          <a:xfrm>
            <a:off x="4959766" y="1293813"/>
            <a:ext cx="4723022" cy="4210018"/>
          </a:xfrm>
          <a:prstGeom prst="rect">
            <a:avLst/>
          </a:prstGeom>
        </p:spPr>
      </p:pic>
      <p:pic>
        <p:nvPicPr>
          <p:cNvPr id="70" name="Picture 69">
            <a:extLst>
              <a:ext uri="{FF2B5EF4-FFF2-40B4-BE49-F238E27FC236}">
                <a16:creationId xmlns:a16="http://schemas.microsoft.com/office/drawing/2014/main" id="{17AF8805-9B26-6C67-1DF3-CF4923BC642D}"/>
              </a:ext>
            </a:extLst>
          </p:cNvPr>
          <p:cNvPicPr>
            <a:picLocks noChangeAspect="1"/>
          </p:cNvPicPr>
          <p:nvPr/>
        </p:nvPicPr>
        <p:blipFill>
          <a:blip r:embed="rId3"/>
          <a:srcRect l="5629" t="2300" r="1549" b="2792"/>
          <a:stretch>
            <a:fillRect/>
          </a:stretch>
        </p:blipFill>
        <p:spPr>
          <a:xfrm>
            <a:off x="289453" y="1294646"/>
            <a:ext cx="4608927" cy="4252453"/>
          </a:xfrm>
          <a:prstGeom prst="rect">
            <a:avLst/>
          </a:prstGeom>
        </p:spPr>
      </p:pic>
      <p:pic>
        <p:nvPicPr>
          <p:cNvPr id="67" name="Picture 66">
            <a:extLst>
              <a:ext uri="{FF2B5EF4-FFF2-40B4-BE49-F238E27FC236}">
                <a16:creationId xmlns:a16="http://schemas.microsoft.com/office/drawing/2014/main" id="{4FA11D70-655D-4E5D-9732-CD69444216C9}"/>
              </a:ext>
            </a:extLst>
          </p:cNvPr>
          <p:cNvPicPr>
            <a:picLocks noChangeAspect="1"/>
          </p:cNvPicPr>
          <p:nvPr/>
        </p:nvPicPr>
        <p:blipFill>
          <a:blip r:embed="rId4"/>
          <a:srcRect l="7132" t="2011" r="10632" b="1301"/>
          <a:stretch>
            <a:fillRect/>
          </a:stretch>
        </p:blipFill>
        <p:spPr>
          <a:xfrm>
            <a:off x="9708231" y="1332999"/>
            <a:ext cx="2410576" cy="4122284"/>
          </a:xfrm>
          <a:prstGeom prst="rect">
            <a:avLst/>
          </a:prstGeom>
        </p:spPr>
      </p:pic>
      <p:sp>
        <p:nvSpPr>
          <p:cNvPr id="6" name="Title 5">
            <a:extLst>
              <a:ext uri="{FF2B5EF4-FFF2-40B4-BE49-F238E27FC236}">
                <a16:creationId xmlns:a16="http://schemas.microsoft.com/office/drawing/2014/main" id="{4F58E4AE-D5D5-678D-A341-B8189E214B82}"/>
              </a:ext>
            </a:extLst>
          </p:cNvPr>
          <p:cNvSpPr>
            <a:spLocks noGrp="1"/>
          </p:cNvSpPr>
          <p:nvPr>
            <p:ph type="title"/>
          </p:nvPr>
        </p:nvSpPr>
        <p:spPr/>
        <p:txBody>
          <a:bodyPr/>
          <a:lstStyle/>
          <a:p>
            <a:r>
              <a:rPr lang="en-US"/>
              <a:t>Simplified Optimization Example – Identical Maximum Risk Across Two Hours</a:t>
            </a:r>
          </a:p>
        </p:txBody>
      </p:sp>
      <p:sp>
        <p:nvSpPr>
          <p:cNvPr id="45" name="Text Placeholder 44">
            <a:extLst>
              <a:ext uri="{FF2B5EF4-FFF2-40B4-BE49-F238E27FC236}">
                <a16:creationId xmlns:a16="http://schemas.microsoft.com/office/drawing/2014/main" id="{B4E468C7-3D3D-F047-34CB-43C6107EBC54}"/>
              </a:ext>
            </a:extLst>
          </p:cNvPr>
          <p:cNvSpPr>
            <a:spLocks noGrp="1"/>
          </p:cNvSpPr>
          <p:nvPr>
            <p:ph type="body" sz="quarter" idx="15"/>
          </p:nvPr>
        </p:nvSpPr>
        <p:spPr>
          <a:xfrm flipH="1">
            <a:off x="514351" y="5762593"/>
            <a:ext cx="10962714" cy="719606"/>
          </a:xfrm>
        </p:spPr>
        <p:txBody>
          <a:bodyPr/>
          <a:lstStyle/>
          <a:p>
            <a:r>
              <a:rPr lang="en-US"/>
              <a:t>Key Takeaway: </a:t>
            </a:r>
            <a:r>
              <a:rPr lang="en-US" b="0"/>
              <a:t>Reserve requirements are set by both the </a:t>
            </a:r>
            <a:r>
              <a:rPr lang="en-US" b="0">
                <a:solidFill>
                  <a:srgbClr val="FF0000"/>
                </a:solidFill>
              </a:rPr>
              <a:t>magnitude</a:t>
            </a:r>
            <a:r>
              <a:rPr lang="en-US" b="0"/>
              <a:t> and </a:t>
            </a:r>
            <a:r>
              <a:rPr lang="en-US" b="0">
                <a:solidFill>
                  <a:schemeClr val="accent5"/>
                </a:solidFill>
              </a:rPr>
              <a:t>frequency </a:t>
            </a:r>
            <a:r>
              <a:rPr lang="en-US" b="0"/>
              <a:t>of risk exceedances, not by the maximum risk alone.</a:t>
            </a:r>
          </a:p>
          <a:p>
            <a:endParaRPr lang="en-US"/>
          </a:p>
        </p:txBody>
      </p:sp>
      <p:sp>
        <p:nvSpPr>
          <p:cNvPr id="5" name="Slide Number Placeholder 4">
            <a:extLst>
              <a:ext uri="{FF2B5EF4-FFF2-40B4-BE49-F238E27FC236}">
                <a16:creationId xmlns:a16="http://schemas.microsoft.com/office/drawing/2014/main" id="{2F6D1B82-8459-9B09-4116-767B003FCD3A}"/>
              </a:ext>
            </a:extLst>
          </p:cNvPr>
          <p:cNvSpPr>
            <a:spLocks noGrp="1"/>
          </p:cNvSpPr>
          <p:nvPr>
            <p:ph type="sldNum" sz="quarter" idx="12"/>
          </p:nvPr>
        </p:nvSpPr>
        <p:spPr/>
        <p:txBody>
          <a:bodyPr/>
          <a:lstStyle/>
          <a:p>
            <a:fld id="{BCDE79FB-97BA-492B-8D57-F1373F9ADA95}" type="slidenum">
              <a:rPr lang="en-US" smtClean="0"/>
              <a:t>32</a:t>
            </a:fld>
            <a:endParaRPr lang="en-US"/>
          </a:p>
        </p:txBody>
      </p:sp>
      <p:sp>
        <p:nvSpPr>
          <p:cNvPr id="68" name="TextBox 67">
            <a:extLst>
              <a:ext uri="{FF2B5EF4-FFF2-40B4-BE49-F238E27FC236}">
                <a16:creationId xmlns:a16="http://schemas.microsoft.com/office/drawing/2014/main" id="{C7C8EEEE-2E92-0DF8-AF61-CC3A37DF340A}"/>
              </a:ext>
            </a:extLst>
          </p:cNvPr>
          <p:cNvSpPr txBox="1"/>
          <p:nvPr/>
        </p:nvSpPr>
        <p:spPr>
          <a:xfrm>
            <a:off x="9895113" y="6538912"/>
            <a:ext cx="1658983" cy="307777"/>
          </a:xfrm>
          <a:prstGeom prst="rect">
            <a:avLst/>
          </a:prstGeom>
          <a:noFill/>
        </p:spPr>
        <p:txBody>
          <a:bodyPr wrap="square" rtlCol="0">
            <a:spAutoFit/>
          </a:bodyPr>
          <a:lstStyle/>
          <a:p>
            <a:r>
              <a:rPr lang="en-US" sz="1400"/>
              <a:t>*Not Real Data</a:t>
            </a:r>
          </a:p>
        </p:txBody>
      </p:sp>
      <p:pic>
        <p:nvPicPr>
          <p:cNvPr id="2054" name="Rectangle: Rounded Corners 50">
            <a:extLst>
              <a:ext uri="{FF2B5EF4-FFF2-40B4-BE49-F238E27FC236}">
                <a16:creationId xmlns:a16="http://schemas.microsoft.com/office/drawing/2014/main" id="{D3BB1C17-9B76-E0FC-6216-5FB38401A733}"/>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92238" y="121585038"/>
            <a:ext cx="30683200" cy="1047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989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1DE09-6D6E-9510-065A-19FF9B07D6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4C5672-B833-E6F5-96E9-658C88B14D4C}"/>
              </a:ext>
            </a:extLst>
          </p:cNvPr>
          <p:cNvSpPr>
            <a:spLocks noGrp="1"/>
          </p:cNvSpPr>
          <p:nvPr>
            <p:ph type="title"/>
          </p:nvPr>
        </p:nvSpPr>
        <p:spPr>
          <a:xfrm>
            <a:off x="1257300" y="457200"/>
            <a:ext cx="10409075" cy="463421"/>
          </a:xfrm>
        </p:spPr>
        <p:txBody>
          <a:bodyPr>
            <a:normAutofit/>
          </a:bodyPr>
          <a:lstStyle/>
          <a:p>
            <a:r>
              <a:rPr lang="en-US">
                <a:cs typeface="Arial"/>
              </a:rPr>
              <a:t>Allocating Individual ECRS and NSRS quantities from Total Reserves</a:t>
            </a:r>
          </a:p>
        </p:txBody>
      </p:sp>
      <p:sp>
        <p:nvSpPr>
          <p:cNvPr id="3" name="Text Placeholder 2">
            <a:extLst>
              <a:ext uri="{FF2B5EF4-FFF2-40B4-BE49-F238E27FC236}">
                <a16:creationId xmlns:a16="http://schemas.microsoft.com/office/drawing/2014/main" id="{4A2AE176-159E-F33C-27B5-DA1E1287D0D4}"/>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2699E89D-5E54-BFF3-E388-B89340A1292A}"/>
              </a:ext>
            </a:extLst>
          </p:cNvPr>
          <p:cNvSpPr>
            <a:spLocks noGrp="1"/>
          </p:cNvSpPr>
          <p:nvPr>
            <p:ph type="sldNum" sz="quarter" idx="12"/>
          </p:nvPr>
        </p:nvSpPr>
        <p:spPr/>
        <p:txBody>
          <a:bodyPr/>
          <a:lstStyle/>
          <a:p>
            <a:fld id="{BCDE79FB-97BA-492B-8D57-F1373F9ADA95}" type="slidenum">
              <a:rPr lang="en-US" smtClean="0"/>
              <a:t>33</a:t>
            </a:fld>
            <a:endParaRPr lang="en-US"/>
          </a:p>
        </p:txBody>
      </p:sp>
      <p:sp>
        <p:nvSpPr>
          <p:cNvPr id="6" name="TextBox 5">
            <a:extLst>
              <a:ext uri="{FF2B5EF4-FFF2-40B4-BE49-F238E27FC236}">
                <a16:creationId xmlns:a16="http://schemas.microsoft.com/office/drawing/2014/main" id="{3E03097E-53C9-2791-645A-AFF77D15A084}"/>
              </a:ext>
            </a:extLst>
          </p:cNvPr>
          <p:cNvSpPr txBox="1"/>
          <p:nvPr/>
        </p:nvSpPr>
        <p:spPr>
          <a:xfrm>
            <a:off x="209939" y="1166327"/>
            <a:ext cx="4470919" cy="461664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0185" indent="-210185" algn="l" rtl="0">
              <a:buFont typeface="Arial"/>
              <a:buChar char="•"/>
            </a:pPr>
            <a:r>
              <a:rPr lang="en-US" sz="1600" b="0" i="0" kern="1200" spc="0" baseline="0" dirty="0">
                <a:latin typeface="Arial"/>
                <a:ea typeface="+mn-ea"/>
                <a:cs typeface="Arial"/>
              </a:rPr>
              <a:t>Each hour has 12 five-minute 30-min ahead errors and one 6-hour ahead error</a:t>
            </a:r>
            <a:endParaRPr lang="en-US" sz="1600" b="0" i="0" kern="1200" spc="0" baseline="0" dirty="0">
              <a:latin typeface="Arial"/>
              <a:cs typeface="Arial"/>
            </a:endParaRPr>
          </a:p>
          <a:p>
            <a:pPr marL="210185" indent="-210185" algn="l" rtl="0">
              <a:buFont typeface="Arial"/>
              <a:buChar char="•"/>
            </a:pPr>
            <a:r>
              <a:rPr lang="en-US" sz="1600" b="0" i="0" kern="1200" spc="0" baseline="0" dirty="0">
                <a:latin typeface="Arial"/>
                <a:ea typeface="+mn-ea"/>
                <a:cs typeface="Arial"/>
              </a:rPr>
              <a:t>For each 30-min under-forecast error, calculate the ratio to the 6-hour ahead under-forecast error for that same hour</a:t>
            </a:r>
            <a:endParaRPr lang="en-US" sz="1600" b="0" i="0" kern="1200" spc="0" baseline="0" dirty="0">
              <a:latin typeface="Arial"/>
              <a:cs typeface="Arial"/>
            </a:endParaRPr>
          </a:p>
          <a:p>
            <a:pPr marL="210185" indent="-210185" algn="l" rtl="0">
              <a:buFont typeface="Arial"/>
              <a:buChar char="•"/>
            </a:pPr>
            <a:r>
              <a:rPr lang="en-US" sz="1600" b="0" i="0" kern="1200" spc="0" baseline="0" dirty="0">
                <a:latin typeface="Arial"/>
                <a:ea typeface="+mn-ea"/>
                <a:cs typeface="Arial"/>
              </a:rPr>
              <a:t>Group results by Month-Hour to compute average ratio for each Month-Hour</a:t>
            </a:r>
            <a:endParaRPr lang="en-US" sz="1600" b="0" i="0" kern="1200" spc="0" baseline="0" dirty="0">
              <a:latin typeface="Arial"/>
              <a:cs typeface="Arial"/>
            </a:endParaRPr>
          </a:p>
          <a:p>
            <a:pPr marL="210185" indent="-210185" algn="l" rtl="0"/>
            <a:endParaRPr lang="en-US" dirty="0">
              <a:cs typeface="Arial"/>
            </a:endParaRPr>
          </a:p>
          <a:p>
            <a:pPr marL="210185" indent="-210185" algn="l" rtl="0">
              <a:buFont typeface="Arial"/>
              <a:buChar char="•"/>
            </a:pPr>
            <a:r>
              <a:rPr lang="en-US" sz="1600" kern="1200" dirty="0">
                <a:latin typeface="Arial"/>
                <a:ea typeface="+mn-ea"/>
                <a:cs typeface="Arial"/>
              </a:rPr>
              <a:t>ECRS should be reserved to restore frequency following the trip of a large generator and/or provide supply during intra-hour net load forecast errors.</a:t>
            </a:r>
            <a:endParaRPr lang="en-US" sz="1600" kern="1200" dirty="0">
              <a:latin typeface="Arial"/>
              <a:cs typeface="Arial"/>
            </a:endParaRPr>
          </a:p>
          <a:p>
            <a:pPr marL="210185" indent="-210185" algn="l" rtl="0"/>
            <a:endParaRPr lang="en-US" dirty="0">
              <a:cs typeface="Arial"/>
            </a:endParaRPr>
          </a:p>
          <a:p>
            <a:pPr marL="210185" indent="-210185" algn="l" rtl="0">
              <a:buFont typeface="Arial"/>
              <a:buChar char="•"/>
            </a:pPr>
            <a:r>
              <a:rPr lang="en-US" sz="1600" b="0" i="0" kern="1200" spc="0" baseline="0" dirty="0">
                <a:latin typeface="Arial"/>
                <a:ea typeface="+mn-ea"/>
                <a:cs typeface="Arial"/>
              </a:rPr>
              <a:t>ECRS = max(ECRS Frequency Recovery Requirement, Total Reserves </a:t>
            </a:r>
            <a:r>
              <a:rPr lang="en-US" sz="1600" kern="1200" dirty="0">
                <a:latin typeface="Arial"/>
                <a:ea typeface="+mn-ea"/>
                <a:cs typeface="Arial"/>
              </a:rPr>
              <a:t>* ECRS Ratio %)</a:t>
            </a:r>
            <a:endParaRPr lang="en-US" sz="1600" kern="1200" dirty="0">
              <a:latin typeface="Arial"/>
              <a:cs typeface="Arial"/>
            </a:endParaRPr>
          </a:p>
          <a:p>
            <a:pPr marL="210185" indent="-210185" algn="l" rtl="0">
              <a:buFont typeface="Arial"/>
              <a:buChar char="•"/>
            </a:pPr>
            <a:r>
              <a:rPr lang="en-US" sz="1600" b="0" i="0" kern="1200" spc="0" baseline="0" dirty="0">
                <a:latin typeface="Arial"/>
                <a:ea typeface="+mn-ea"/>
                <a:cs typeface="Arial"/>
              </a:rPr>
              <a:t>NSRS = Total Reserves * (1-ECRS Ratio %)</a:t>
            </a:r>
            <a:endParaRPr lang="en-US" sz="1600" b="0" i="0" kern="1200" spc="0" baseline="0" dirty="0">
              <a:latin typeface="Arial"/>
              <a:cs typeface="Arial"/>
            </a:endParaRPr>
          </a:p>
          <a:p>
            <a:pPr algn="ctr"/>
            <a:endParaRPr lang="en-US" dirty="0"/>
          </a:p>
        </p:txBody>
      </p:sp>
      <p:pic>
        <p:nvPicPr>
          <p:cNvPr id="8" name="Picture 7">
            <a:extLst>
              <a:ext uri="{FF2B5EF4-FFF2-40B4-BE49-F238E27FC236}">
                <a16:creationId xmlns:a16="http://schemas.microsoft.com/office/drawing/2014/main" id="{9915F346-D3A7-E26F-A8D6-8A774EFAB893}"/>
              </a:ext>
            </a:extLst>
          </p:cNvPr>
          <p:cNvPicPr>
            <a:picLocks noChangeAspect="1"/>
          </p:cNvPicPr>
          <p:nvPr/>
        </p:nvPicPr>
        <p:blipFill>
          <a:blip r:embed="rId2"/>
          <a:stretch>
            <a:fillRect/>
          </a:stretch>
        </p:blipFill>
        <p:spPr>
          <a:xfrm>
            <a:off x="497632" y="5935581"/>
            <a:ext cx="11188959" cy="771818"/>
          </a:xfrm>
          <a:prstGeom prst="rect">
            <a:avLst/>
          </a:prstGeom>
        </p:spPr>
      </p:pic>
      <p:pic>
        <p:nvPicPr>
          <p:cNvPr id="4" name="Picture 3">
            <a:extLst>
              <a:ext uri="{FF2B5EF4-FFF2-40B4-BE49-F238E27FC236}">
                <a16:creationId xmlns:a16="http://schemas.microsoft.com/office/drawing/2014/main" id="{5E546A3C-2967-131D-2AD0-91F4593A206D}"/>
              </a:ext>
            </a:extLst>
          </p:cNvPr>
          <p:cNvPicPr>
            <a:picLocks noChangeAspect="1"/>
          </p:cNvPicPr>
          <p:nvPr/>
        </p:nvPicPr>
        <p:blipFill>
          <a:blip r:embed="rId3"/>
          <a:stretch>
            <a:fillRect/>
          </a:stretch>
        </p:blipFill>
        <p:spPr>
          <a:xfrm>
            <a:off x="4693492" y="1166327"/>
            <a:ext cx="7237057" cy="4394135"/>
          </a:xfrm>
          <a:prstGeom prst="rect">
            <a:avLst/>
          </a:prstGeom>
        </p:spPr>
      </p:pic>
    </p:spTree>
    <p:extLst>
      <p:ext uri="{BB962C8B-B14F-4D97-AF65-F5344CB8AC3E}">
        <p14:creationId xmlns:p14="http://schemas.microsoft.com/office/powerpoint/2010/main" val="1514271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731A01-AAE1-E58F-1213-BA87F17F0408}"/>
              </a:ext>
            </a:extLst>
          </p:cNvPr>
          <p:cNvSpPr>
            <a:spLocks noGrp="1"/>
          </p:cNvSpPr>
          <p:nvPr>
            <p:ph type="title"/>
          </p:nvPr>
        </p:nvSpPr>
        <p:spPr/>
        <p:txBody>
          <a:bodyPr/>
          <a:lstStyle/>
          <a:p>
            <a:r>
              <a:rPr lang="en-US" dirty="0"/>
              <a:t>Full Reg Up + RRS Restoration Is Core to the Criterion</a:t>
            </a:r>
          </a:p>
        </p:txBody>
      </p:sp>
      <p:sp>
        <p:nvSpPr>
          <p:cNvPr id="8" name="Text Placeholder 7">
            <a:extLst>
              <a:ext uri="{FF2B5EF4-FFF2-40B4-BE49-F238E27FC236}">
                <a16:creationId xmlns:a16="http://schemas.microsoft.com/office/drawing/2014/main" id="{71EBF453-0AC4-914A-6139-8DF29298CD5C}"/>
              </a:ext>
            </a:extLst>
          </p:cNvPr>
          <p:cNvSpPr>
            <a:spLocks noGrp="1"/>
          </p:cNvSpPr>
          <p:nvPr>
            <p:ph type="body" sz="quarter" idx="15"/>
          </p:nvPr>
        </p:nvSpPr>
        <p:spPr>
          <a:xfrm flipH="1">
            <a:off x="829033" y="5942781"/>
            <a:ext cx="10496940" cy="827138"/>
          </a:xfrm>
        </p:spPr>
        <p:txBody>
          <a:bodyPr/>
          <a:lstStyle/>
          <a:p>
            <a:r>
              <a:rPr lang="en-US" dirty="0"/>
              <a:t>Key Takeaway: </a:t>
            </a:r>
            <a:r>
              <a:rPr lang="en-US" b="0" dirty="0"/>
              <a:t>Reg Up + RRS restoration is the reliability floor in the convergence criterion; sensitivities may change ECRS + Non-Spin quantities, but should not compromise ERCOT’s frequency-control capability.</a:t>
            </a:r>
          </a:p>
        </p:txBody>
      </p:sp>
      <p:sp>
        <p:nvSpPr>
          <p:cNvPr id="4" name="Slide Number Placeholder 3">
            <a:extLst>
              <a:ext uri="{FF2B5EF4-FFF2-40B4-BE49-F238E27FC236}">
                <a16:creationId xmlns:a16="http://schemas.microsoft.com/office/drawing/2014/main" id="{5F79F008-C0C5-EE85-E7BC-2D6A4EBB7ABA}"/>
              </a:ext>
            </a:extLst>
          </p:cNvPr>
          <p:cNvSpPr>
            <a:spLocks noGrp="1"/>
          </p:cNvSpPr>
          <p:nvPr>
            <p:ph type="sldNum" sz="quarter" idx="12"/>
          </p:nvPr>
        </p:nvSpPr>
        <p:spPr/>
        <p:txBody>
          <a:bodyPr/>
          <a:lstStyle/>
          <a:p>
            <a:fld id="{BCDE79FB-97BA-492B-8D57-F1373F9ADA95}" type="slidenum">
              <a:rPr lang="en-US" smtClean="0"/>
              <a:t>34</a:t>
            </a:fld>
            <a:endParaRPr lang="en-US"/>
          </a:p>
        </p:txBody>
      </p:sp>
      <p:sp>
        <p:nvSpPr>
          <p:cNvPr id="20" name="Text Placeholder 19">
            <a:extLst>
              <a:ext uri="{FF2B5EF4-FFF2-40B4-BE49-F238E27FC236}">
                <a16:creationId xmlns:a16="http://schemas.microsoft.com/office/drawing/2014/main" id="{C0373418-E583-F8D5-15D5-729D4C54BD86}"/>
              </a:ext>
            </a:extLst>
          </p:cNvPr>
          <p:cNvSpPr txBox="1">
            <a:spLocks/>
          </p:cNvSpPr>
          <p:nvPr/>
        </p:nvSpPr>
        <p:spPr>
          <a:xfrm>
            <a:off x="6286500" y="1950721"/>
            <a:ext cx="5562600" cy="3892704"/>
          </a:xfrm>
          <a:prstGeom prst="rect">
            <a:avLst/>
          </a:prstGeom>
        </p:spPr>
        <p:txBody>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Wingdings" panose="05000000000000000000" pitchFamily="2" charset="2"/>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t>Why ERCOT Expects to Maintain It</a:t>
            </a:r>
          </a:p>
          <a:p>
            <a:pPr marL="285750" indent="-285750">
              <a:buFont typeface="Arial" panose="020B0604020202020204" pitchFamily="34" charset="0"/>
              <a:buChar char="•"/>
            </a:pPr>
            <a:r>
              <a:rPr lang="en-US" dirty="0"/>
              <a:t>Shorter look-ahead periods or higher headroom credits may lower modeled ECRS + Non-Spin needs.</a:t>
            </a:r>
          </a:p>
          <a:p>
            <a:pPr marL="285750" indent="-285750">
              <a:buFont typeface="Arial" panose="020B0604020202020204" pitchFamily="34" charset="0"/>
              <a:buChar char="•"/>
            </a:pPr>
            <a:r>
              <a:rPr lang="en-US" dirty="0"/>
              <a:t>Lower ECRS + Non-Spin quantities should not compromise ERCOT’s frequency-control capability after deployment.</a:t>
            </a:r>
          </a:p>
          <a:p>
            <a:pPr marL="285750" indent="-285750">
              <a:buFont typeface="Arial" panose="020B0604020202020204" pitchFamily="34" charset="0"/>
              <a:buChar char="•"/>
            </a:pPr>
            <a:r>
              <a:rPr lang="en-US" dirty="0"/>
              <a:t>Historically available headroom may not be available, deliverable, or persistent when conditions are tight.</a:t>
            </a:r>
          </a:p>
          <a:p>
            <a:pPr marL="285750" indent="-285750">
              <a:buFont typeface="Arial" panose="020B0604020202020204" pitchFamily="34" charset="0"/>
              <a:buChar char="•"/>
            </a:pPr>
            <a:r>
              <a:rPr lang="en-US" dirty="0"/>
              <a:t>ERCOT is an electrical island and cannot rely on synchronously connected neighbors for replacement reserves after a frequency event.</a:t>
            </a:r>
          </a:p>
          <a:p>
            <a:pPr marL="285750" indent="-285750">
              <a:buFont typeface="Arial" panose="020B0604020202020204" pitchFamily="34" charset="0"/>
              <a:buChar char="•"/>
            </a:pPr>
            <a:r>
              <a:rPr lang="en-US" dirty="0"/>
              <a:t>NERC BAL standards establish performance obligations for frequency control, disturbance recovery, contingency reserve restoration, and frequency response.</a:t>
            </a:r>
          </a:p>
        </p:txBody>
      </p:sp>
      <p:sp>
        <p:nvSpPr>
          <p:cNvPr id="21" name="Text Placeholder 20">
            <a:extLst>
              <a:ext uri="{FF2B5EF4-FFF2-40B4-BE49-F238E27FC236}">
                <a16:creationId xmlns:a16="http://schemas.microsoft.com/office/drawing/2014/main" id="{1B8B6861-B358-4E24-83D5-5ED5D1772349}"/>
              </a:ext>
            </a:extLst>
          </p:cNvPr>
          <p:cNvSpPr>
            <a:spLocks noGrp="1"/>
          </p:cNvSpPr>
          <p:nvPr>
            <p:ph type="body" sz="quarter" idx="16"/>
          </p:nvPr>
        </p:nvSpPr>
        <p:spPr>
          <a:xfrm>
            <a:off x="514904" y="2034540"/>
            <a:ext cx="5562599" cy="3808885"/>
          </a:xfrm>
        </p:spPr>
        <p:txBody>
          <a:bodyPr/>
          <a:lstStyle/>
          <a:p>
            <a:r>
              <a:rPr lang="en-US" sz="1800" b="1" dirty="0"/>
              <a:t>What This Means in the Probabilistic Model</a:t>
            </a:r>
          </a:p>
          <a:p>
            <a:pPr marL="285750" indent="-285750">
              <a:buFont typeface="Arial" panose="020B0604020202020204" pitchFamily="34" charset="0"/>
              <a:buChar char="•"/>
            </a:pPr>
            <a:r>
              <a:rPr lang="en-US" dirty="0"/>
              <a:t>ECRS and Non-Spin cover forecast error and forced outage risk.</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ECRS and Non-Spin also restore/backfill deployed Reg Up and RRS.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The convergence criterion must explicitly preserve both functions as risk inputs, risk credits, and operating assumptions are tested.</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If restoration is not explicit, the model may cover modeled uncertainty while leaving fast-response Reg Up and RRS reserves depleted after deployment.</a:t>
            </a:r>
          </a:p>
          <a:p>
            <a:endParaRPr lang="en-US" dirty="0"/>
          </a:p>
          <a:p>
            <a:endParaRPr lang="en-US" dirty="0"/>
          </a:p>
        </p:txBody>
      </p:sp>
      <p:sp>
        <p:nvSpPr>
          <p:cNvPr id="10" name="Text Placeholder 20">
            <a:extLst>
              <a:ext uri="{FF2B5EF4-FFF2-40B4-BE49-F238E27FC236}">
                <a16:creationId xmlns:a16="http://schemas.microsoft.com/office/drawing/2014/main" id="{A2202150-203D-29A5-2EA7-2A32470DE8B9}"/>
              </a:ext>
            </a:extLst>
          </p:cNvPr>
          <p:cNvSpPr txBox="1">
            <a:spLocks/>
          </p:cNvSpPr>
          <p:nvPr/>
        </p:nvSpPr>
        <p:spPr>
          <a:xfrm>
            <a:off x="533399" y="1120140"/>
            <a:ext cx="11125195" cy="4723285"/>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Wingdings" panose="05000000000000000000" pitchFamily="2" charset="2"/>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ERCOT can evaluate lower ECRS + Non-Spin quantities under different assumptions, but the methodology should not leave deployed Reg Up + RRS unrestored. Those services provide ERCOT’s fast-response capability for frequency control and contingency response; ECRS and Non-Spin help restore that capability until additional Resources can be committed.</a:t>
            </a:r>
          </a:p>
        </p:txBody>
      </p:sp>
    </p:spTree>
    <p:extLst>
      <p:ext uri="{BB962C8B-B14F-4D97-AF65-F5344CB8AC3E}">
        <p14:creationId xmlns:p14="http://schemas.microsoft.com/office/powerpoint/2010/main" val="1643158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B4754-7B28-9633-DBA3-C9E47284CE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12B080-F202-15F2-F48A-E67E68F9F4F1}"/>
              </a:ext>
            </a:extLst>
          </p:cNvPr>
          <p:cNvSpPr>
            <a:spLocks noGrp="1"/>
          </p:cNvSpPr>
          <p:nvPr>
            <p:ph type="title"/>
          </p:nvPr>
        </p:nvSpPr>
        <p:spPr/>
        <p:txBody>
          <a:bodyPr/>
          <a:lstStyle/>
          <a:p>
            <a:r>
              <a:rPr lang="en-US"/>
              <a:t>Ancillary Services complement the energy market to efficiently ensure system reliability</a:t>
            </a:r>
          </a:p>
        </p:txBody>
      </p:sp>
      <p:sp>
        <p:nvSpPr>
          <p:cNvPr id="3" name="Content Placeholder 2">
            <a:extLst>
              <a:ext uri="{FF2B5EF4-FFF2-40B4-BE49-F238E27FC236}">
                <a16:creationId xmlns:a16="http://schemas.microsoft.com/office/drawing/2014/main" id="{B6253D10-CC47-4806-A9FF-1F8D9B984D79}"/>
              </a:ext>
            </a:extLst>
          </p:cNvPr>
          <p:cNvSpPr>
            <a:spLocks noGrp="1"/>
          </p:cNvSpPr>
          <p:nvPr>
            <p:ph type="body" sz="quarter" idx="16"/>
          </p:nvPr>
        </p:nvSpPr>
        <p:spPr>
          <a:xfrm>
            <a:off x="470886" y="1371600"/>
            <a:ext cx="11187714" cy="5090746"/>
          </a:xfrm>
        </p:spPr>
        <p:txBody>
          <a:bodyPr/>
          <a:lstStyle/>
          <a:p>
            <a:pPr marL="285750" indent="-285750">
              <a:spcBef>
                <a:spcPts val="0"/>
              </a:spcBef>
              <a:buFont typeface="Arial" panose="020B0604020202020204" pitchFamily="34" charset="0"/>
              <a:buChar char="•"/>
            </a:pPr>
            <a:r>
              <a:rPr lang="en-US"/>
              <a:t>Ancillary Services (AS) are an important mechanism for maintaining the reliability of the ERCOT Interconnection.</a:t>
            </a:r>
          </a:p>
          <a:p>
            <a:pPr marL="285750" indent="-285750">
              <a:spcBef>
                <a:spcPts val="0"/>
              </a:spcBef>
              <a:buFont typeface="Arial" panose="020B0604020202020204" pitchFamily="34" charset="0"/>
              <a:buChar char="•"/>
            </a:pPr>
            <a:endParaRPr lang="en-US"/>
          </a:p>
          <a:p>
            <a:pPr marL="285750" indent="-285750">
              <a:buFont typeface="Arial" panose="020B0604020202020204" pitchFamily="34" charset="0"/>
              <a:buChar char="•"/>
            </a:pPr>
            <a:r>
              <a:rPr lang="en-US"/>
              <a:t>ERCOT runs an energy-only market; AS are procured and co-optimized with energy day-ahead and — since RTC+B went live (Dec 2025) — in real-time as well.</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Ancillary Services are bought for two reasons:</a:t>
            </a:r>
          </a:p>
          <a:p>
            <a:pPr marL="642938" lvl="1" indent="-342900">
              <a:lnSpc>
                <a:spcPct val="107000"/>
              </a:lnSpc>
              <a:spcBef>
                <a:spcPts val="0"/>
              </a:spcBef>
              <a:buFont typeface="+mj-lt"/>
              <a:buAutoNum type="arabicPeriod"/>
              <a:tabLst>
                <a:tab pos="347345" algn="l"/>
                <a:tab pos="457200" algn="l"/>
              </a:tabLst>
            </a:pPr>
            <a:r>
              <a:rPr lang="en-US" sz="1600"/>
              <a:t>To balance supply and demand while meeting reliability objectives defined in NERC Reliability BAL-001, BAL-002 and BAL-003 Standards, and </a:t>
            </a:r>
          </a:p>
          <a:p>
            <a:pPr marL="642938" lvl="1" indent="-342900">
              <a:lnSpc>
                <a:spcPct val="107000"/>
              </a:lnSpc>
              <a:spcBef>
                <a:spcPts val="0"/>
              </a:spcBef>
              <a:buFont typeface="+mj-lt"/>
              <a:buAutoNum type="arabicPeriod"/>
              <a:tabLst>
                <a:tab pos="347345" algn="l"/>
                <a:tab pos="457200" algn="l"/>
              </a:tabLst>
            </a:pPr>
            <a:r>
              <a:rPr lang="en-US" sz="1600"/>
              <a:t>To reduce operational risks associated with variability and uncertainty.  </a:t>
            </a:r>
          </a:p>
          <a:p>
            <a:pPr marL="642938" lvl="1" indent="-342900">
              <a:lnSpc>
                <a:spcPct val="107000"/>
              </a:lnSpc>
              <a:spcBef>
                <a:spcPts val="0"/>
              </a:spcBef>
              <a:tabLst>
                <a:tab pos="347345" algn="l"/>
                <a:tab pos="457200" algn="l"/>
              </a:tabLst>
            </a:pPr>
            <a:endParaRPr lang="en-US" sz="1600"/>
          </a:p>
          <a:p>
            <a:pPr marL="285750" indent="-285750">
              <a:lnSpc>
                <a:spcPct val="107000"/>
              </a:lnSpc>
              <a:spcBef>
                <a:spcPts val="0"/>
              </a:spcBef>
              <a:buFont typeface="Arial" panose="020B0604020202020204" pitchFamily="34" charset="0"/>
              <a:buChar char="•"/>
              <a:tabLst>
                <a:tab pos="347345" algn="l"/>
                <a:tab pos="457200" algn="l"/>
              </a:tabLst>
            </a:pPr>
            <a:r>
              <a:rPr lang="en-US"/>
              <a:t>ERCOT has four Ancillary Service products: Regulation (both Up and Down), Responsive Reserve Service (RRS), ERCOT Contingency Reserve Service (ECRS), and Non-Spinning Reserve Service (Non-Spin)</a:t>
            </a:r>
          </a:p>
          <a:p>
            <a:pPr marL="285750" indent="-285750">
              <a:lnSpc>
                <a:spcPct val="107000"/>
              </a:lnSpc>
              <a:spcBef>
                <a:spcPts val="0"/>
              </a:spcBef>
              <a:buFont typeface="Arial" panose="020B0604020202020204" pitchFamily="34" charset="0"/>
              <a:buChar char="•"/>
              <a:tabLst>
                <a:tab pos="347345" algn="l"/>
                <a:tab pos="457200" algn="l"/>
              </a:tabLst>
            </a:pPr>
            <a:endParaRPr lang="en-US"/>
          </a:p>
          <a:p>
            <a:pPr marL="285750" indent="-285750">
              <a:lnSpc>
                <a:spcPct val="107000"/>
              </a:lnSpc>
              <a:spcBef>
                <a:spcPts val="0"/>
              </a:spcBef>
              <a:buFont typeface="Arial" panose="020B0604020202020204" pitchFamily="34" charset="0"/>
              <a:buChar char="•"/>
              <a:tabLst>
                <a:tab pos="347345" algn="l"/>
                <a:tab pos="457200" algn="l"/>
              </a:tabLst>
            </a:pPr>
            <a:r>
              <a:rPr lang="en-US"/>
              <a:t>Each Ancillary Service has its qualification requirements, performance obligation, and compliance rules for underperformance.  Further, the need and quantity of each Ancillary Service are not static and can vary depending on the system conditions (hourly, daily, seasonally). </a:t>
            </a:r>
          </a:p>
          <a:p>
            <a:pPr lvl="1"/>
            <a:r>
              <a:rPr lang="en-US" sz="1600"/>
              <a:t>ERCOT reviews and revises the AS methodology annually to adapt to the evolving needs of the ERCOT grid and to become more efficient in responding to the additional operational risks</a:t>
            </a:r>
          </a:p>
        </p:txBody>
      </p:sp>
      <p:sp>
        <p:nvSpPr>
          <p:cNvPr id="4" name="Slide Number Placeholder 3">
            <a:extLst>
              <a:ext uri="{FF2B5EF4-FFF2-40B4-BE49-F238E27FC236}">
                <a16:creationId xmlns:a16="http://schemas.microsoft.com/office/drawing/2014/main" id="{1C4E80A0-E902-85D4-550A-74B648FD09A0}"/>
              </a:ext>
            </a:extLst>
          </p:cNvPr>
          <p:cNvSpPr>
            <a:spLocks noGrp="1"/>
          </p:cNvSpPr>
          <p:nvPr>
            <p:ph type="sldNum" sz="quarter" idx="12"/>
          </p:nvPr>
        </p:nvSpPr>
        <p:spPr/>
        <p:txBody>
          <a:bodyPr>
            <a:normAutofit/>
          </a:bodyPr>
          <a:lstStyle/>
          <a:p>
            <a:fld id="{1D93BD3E-1E9A-4970-A6F7-E7AC52762E0C}" type="slidenum">
              <a:rPr lang="en-US" smtClean="0"/>
              <a:pPr/>
              <a:t>35</a:t>
            </a:fld>
            <a:endParaRPr lang="en-US"/>
          </a:p>
        </p:txBody>
      </p:sp>
    </p:spTree>
    <p:extLst>
      <p:ext uri="{BB962C8B-B14F-4D97-AF65-F5344CB8AC3E}">
        <p14:creationId xmlns:p14="http://schemas.microsoft.com/office/powerpoint/2010/main" val="6517923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7DCE1-77E9-3BEB-49CA-043B1D81733B}"/>
              </a:ext>
            </a:extLst>
          </p:cNvPr>
          <p:cNvSpPr>
            <a:spLocks noGrp="1"/>
          </p:cNvSpPr>
          <p:nvPr>
            <p:ph type="title"/>
          </p:nvPr>
        </p:nvSpPr>
        <p:spPr/>
        <p:txBody>
          <a:bodyPr/>
          <a:lstStyle/>
          <a:p>
            <a:r>
              <a:rPr lang="en-US" dirty="0"/>
              <a:t>Gross Real-Time Power Potential (GRPP) and Solar Adjustment Tuning</a:t>
            </a:r>
          </a:p>
        </p:txBody>
      </p:sp>
      <p:sp>
        <p:nvSpPr>
          <p:cNvPr id="7" name="Text Placeholder 6">
            <a:extLst>
              <a:ext uri="{FF2B5EF4-FFF2-40B4-BE49-F238E27FC236}">
                <a16:creationId xmlns:a16="http://schemas.microsoft.com/office/drawing/2014/main" id="{FA4A48BA-CF56-E61E-270F-AC93D5BD7A0E}"/>
              </a:ext>
            </a:extLst>
          </p:cNvPr>
          <p:cNvSpPr>
            <a:spLocks noGrp="1"/>
          </p:cNvSpPr>
          <p:nvPr>
            <p:ph type="body" sz="quarter" idx="13"/>
          </p:nvPr>
        </p:nvSpPr>
        <p:spPr>
          <a:xfrm>
            <a:off x="495300" y="1324535"/>
            <a:ext cx="5381625" cy="4847665"/>
          </a:xfrm>
        </p:spPr>
        <p:txBody>
          <a:bodyPr/>
          <a:lstStyle/>
          <a:p>
            <a:pPr marL="285750" indent="-285750">
              <a:buFont typeface="Arial,Sans-Serif" panose="020B0604020202020204" pitchFamily="34" charset="0"/>
              <a:buChar char="•"/>
            </a:pPr>
            <a:r>
              <a:rPr lang="en-US" b="1" dirty="0">
                <a:ea typeface="+mn-lt"/>
                <a:cs typeface="+mn-lt"/>
              </a:rPr>
              <a:t>Net Load Forecast Error (NLFE)</a:t>
            </a:r>
          </a:p>
          <a:p>
            <a:pPr marL="834390" lvl="1" indent="-285750">
              <a:buFont typeface="Arial,Sans-Serif" panose="020B0604020202020204" pitchFamily="34" charset="0"/>
              <a:buChar char="•"/>
            </a:pPr>
            <a:r>
              <a:rPr lang="en-US" dirty="0">
                <a:ea typeface="+mn-lt"/>
                <a:cs typeface="+mn-lt"/>
              </a:rPr>
              <a:t>The input data for NLFE now utilizes GRPP, the power potential, for a resource before co-located load consumption. With more loads being co-located behind wind and solar generation units, GRPP represents our vendor forecast more accurately and should improve uncertainty accounting. </a:t>
            </a:r>
          </a:p>
          <a:p>
            <a:pPr marL="285750" indent="-285750">
              <a:buFont typeface="Arial,Sans-Serif" panose="020B0604020202020204" pitchFamily="34" charset="0"/>
              <a:buChar char="•"/>
            </a:pPr>
            <a:r>
              <a:rPr lang="en-US" b="1" dirty="0">
                <a:ea typeface="+mn-lt"/>
                <a:cs typeface="+mn-lt"/>
              </a:rPr>
              <a:t>Solar Adjustment </a:t>
            </a:r>
          </a:p>
          <a:p>
            <a:pPr marL="834390" lvl="1" indent="-285750"/>
            <a:r>
              <a:rPr lang="en-US" dirty="0"/>
              <a:t>GRPP has also been incorporated into this logic to allow for uncertainty improvement.</a:t>
            </a:r>
          </a:p>
          <a:p>
            <a:pPr marL="834390" lvl="1" indent="-285750"/>
            <a:r>
              <a:rPr lang="en-US" dirty="0"/>
              <a:t>Due to the rapid increase in installed solar capacity, dealing with cloud cover and ramping hour forecasting has become more difficult. Some model adjustments have been made to improve our solar adjustments. </a:t>
            </a:r>
          </a:p>
          <a:p>
            <a:pPr marL="834390" lvl="1" indent="-285750"/>
            <a:r>
              <a:rPr lang="en-US" dirty="0"/>
              <a:t>The new method uses month-hour solar adjustment values, and we have conducted a performance analysis. We see an overall improvement in adjusted solar error predictions compared to the monthly methodology leading to better solar adjustment.</a:t>
            </a:r>
          </a:p>
          <a:p>
            <a:pPr marL="285750" indent="-285750">
              <a:buFont typeface="Arial,Sans-Serif" panose="020B0604020202020204" pitchFamily="34" charset="0"/>
              <a:buChar char="•"/>
            </a:pPr>
            <a:endParaRPr lang="en-US" dirty="0">
              <a:ea typeface="+mn-lt"/>
              <a:cs typeface="+mn-lt"/>
            </a:endParaRPr>
          </a:p>
          <a:p>
            <a:endParaRPr lang="en-US" dirty="0"/>
          </a:p>
        </p:txBody>
      </p:sp>
      <p:sp>
        <p:nvSpPr>
          <p:cNvPr id="3" name="Text Placeholder 2">
            <a:extLst>
              <a:ext uri="{FF2B5EF4-FFF2-40B4-BE49-F238E27FC236}">
                <a16:creationId xmlns:a16="http://schemas.microsoft.com/office/drawing/2014/main" id="{E354EA47-3EF8-7EE4-E3D0-ADAA7F9B3A4D}"/>
              </a:ext>
            </a:extLst>
          </p:cNvPr>
          <p:cNvSpPr>
            <a:spLocks noGrp="1"/>
          </p:cNvSpPr>
          <p:nvPr>
            <p:ph type="body" sz="quarter" idx="14"/>
          </p:nvPr>
        </p:nvSpPr>
        <p:spPr>
          <a:xfrm>
            <a:off x="6343650" y="1371600"/>
            <a:ext cx="5314950" cy="4810843"/>
          </a:xfrm>
        </p:spPr>
        <p:txBody>
          <a:bodyPr/>
          <a:lstStyle/>
          <a:p>
            <a:pPr marL="285750" indent="-285750">
              <a:buFont typeface="Arial" panose="020B0604020202020204" pitchFamily="34" charset="0"/>
              <a:buChar char="•"/>
            </a:pPr>
            <a:endParaRPr lang="en-US" dirty="0"/>
          </a:p>
          <a:p>
            <a:endParaRPr lang="en-US" dirty="0"/>
          </a:p>
        </p:txBody>
      </p:sp>
      <p:sp>
        <p:nvSpPr>
          <p:cNvPr id="5" name="Slide Number Placeholder 4">
            <a:extLst>
              <a:ext uri="{FF2B5EF4-FFF2-40B4-BE49-F238E27FC236}">
                <a16:creationId xmlns:a16="http://schemas.microsoft.com/office/drawing/2014/main" id="{38B7AC8E-5778-760A-E78A-0C97519D9EA2}"/>
              </a:ext>
            </a:extLst>
          </p:cNvPr>
          <p:cNvSpPr>
            <a:spLocks noGrp="1"/>
          </p:cNvSpPr>
          <p:nvPr>
            <p:ph type="sldNum" sz="quarter" idx="12"/>
          </p:nvPr>
        </p:nvSpPr>
        <p:spPr/>
        <p:txBody>
          <a:bodyPr/>
          <a:lstStyle/>
          <a:p>
            <a:fld id="{BCDE79FB-97BA-492B-8D57-F1373F9ADA95}" type="slidenum">
              <a:rPr lang="en-US" smtClean="0"/>
              <a:t>36</a:t>
            </a:fld>
            <a:endParaRPr lang="en-US"/>
          </a:p>
        </p:txBody>
      </p:sp>
      <p:pic>
        <p:nvPicPr>
          <p:cNvPr id="4" name="Picture 2">
            <a:extLst>
              <a:ext uri="{FF2B5EF4-FFF2-40B4-BE49-F238E27FC236}">
                <a16:creationId xmlns:a16="http://schemas.microsoft.com/office/drawing/2014/main" id="{CA4B9D67-A7A5-CBEF-1F34-434579AE23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6626" y="1197693"/>
            <a:ext cx="4188998" cy="4491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770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A4AE1-E9C0-0939-7E35-30EC777A8B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E60EC1-EBB9-14C2-0BED-832B58C596C6}"/>
              </a:ext>
            </a:extLst>
          </p:cNvPr>
          <p:cNvSpPr>
            <a:spLocks noGrp="1"/>
          </p:cNvSpPr>
          <p:nvPr>
            <p:ph type="title"/>
          </p:nvPr>
        </p:nvSpPr>
        <p:spPr>
          <a:xfrm>
            <a:off x="1257300" y="457200"/>
            <a:ext cx="10409075" cy="463421"/>
          </a:xfrm>
        </p:spPr>
        <p:txBody>
          <a:bodyPr>
            <a:normAutofit/>
          </a:bodyPr>
          <a:lstStyle/>
          <a:p>
            <a:r>
              <a:rPr lang="en-US">
                <a:solidFill>
                  <a:srgbClr val="171A1C"/>
                </a:solidFill>
                <a:latin typeface="Arial"/>
                <a:ea typeface="Calibri"/>
                <a:cs typeface="Arial"/>
              </a:rPr>
              <a:t>Improving The Over Reliance on NLFE tails</a:t>
            </a:r>
          </a:p>
        </p:txBody>
      </p:sp>
      <p:sp>
        <p:nvSpPr>
          <p:cNvPr id="3" name="Text Placeholder 2">
            <a:extLst>
              <a:ext uri="{FF2B5EF4-FFF2-40B4-BE49-F238E27FC236}">
                <a16:creationId xmlns:a16="http://schemas.microsoft.com/office/drawing/2014/main" id="{59DFE4AB-B106-EC6A-B524-7CE673395DC1}"/>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C2085A89-6719-BC53-86D7-8E710BA0D0C7}"/>
              </a:ext>
            </a:extLst>
          </p:cNvPr>
          <p:cNvSpPr>
            <a:spLocks noGrp="1"/>
          </p:cNvSpPr>
          <p:nvPr>
            <p:ph type="sldNum" sz="quarter" idx="12"/>
          </p:nvPr>
        </p:nvSpPr>
        <p:spPr/>
        <p:txBody>
          <a:bodyPr/>
          <a:lstStyle/>
          <a:p>
            <a:fld id="{BCDE79FB-97BA-492B-8D57-F1373F9ADA95}" type="slidenum">
              <a:rPr lang="en-US" smtClean="0"/>
              <a:t>37</a:t>
            </a:fld>
            <a:endParaRPr lang="en-US"/>
          </a:p>
        </p:txBody>
      </p:sp>
      <p:sp>
        <p:nvSpPr>
          <p:cNvPr id="10" name="TextBox 9">
            <a:extLst>
              <a:ext uri="{FF2B5EF4-FFF2-40B4-BE49-F238E27FC236}">
                <a16:creationId xmlns:a16="http://schemas.microsoft.com/office/drawing/2014/main" id="{E49F5119-684A-715A-4CA1-1D86F24A6AAC}"/>
              </a:ext>
            </a:extLst>
          </p:cNvPr>
          <p:cNvSpPr txBox="1"/>
          <p:nvPr/>
        </p:nvSpPr>
        <p:spPr>
          <a:xfrm>
            <a:off x="252702" y="1275183"/>
            <a:ext cx="4144348"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One takeaway from the 2026 methodology was that AS quantities are highly impacted by tail events. We implemented Generalized Pareto Distribution (GPD) on the tails, to reduce the influence of extreme tail events.  </a:t>
            </a:r>
            <a:endParaRPr lang="en-US" dirty="0"/>
          </a:p>
          <a:p>
            <a:endParaRPr lang="en-US" dirty="0">
              <a:cs typeface="Arial"/>
            </a:endParaRPr>
          </a:p>
          <a:p>
            <a:r>
              <a:rPr lang="en-US" dirty="0">
                <a:cs typeface="Arial"/>
              </a:rPr>
              <a:t>Top figure is a conceptual demonstration on modeling the tails distribution using GPD model. </a:t>
            </a:r>
          </a:p>
          <a:p>
            <a:endParaRPr lang="en-US" dirty="0">
              <a:cs typeface="Arial"/>
            </a:endParaRPr>
          </a:p>
          <a:p>
            <a:r>
              <a:rPr lang="en-US" dirty="0">
                <a:cs typeface="Arial"/>
              </a:rPr>
              <a:t>Bottom figure shows that the GPD method (Spliced Resample) lowers the sampled values. </a:t>
            </a:r>
          </a:p>
          <a:p>
            <a:endParaRPr lang="en-US" dirty="0">
              <a:cs typeface="Arial"/>
            </a:endParaRPr>
          </a:p>
        </p:txBody>
      </p:sp>
      <p:pic>
        <p:nvPicPr>
          <p:cNvPr id="4" name="Picture 3">
            <a:extLst>
              <a:ext uri="{FF2B5EF4-FFF2-40B4-BE49-F238E27FC236}">
                <a16:creationId xmlns:a16="http://schemas.microsoft.com/office/drawing/2014/main" id="{A4FBCEE6-A2D0-5BD2-40A0-8D2C925ABD69}"/>
              </a:ext>
            </a:extLst>
          </p:cNvPr>
          <p:cNvPicPr>
            <a:picLocks noChangeAspect="1"/>
          </p:cNvPicPr>
          <p:nvPr/>
        </p:nvPicPr>
        <p:blipFill>
          <a:blip r:embed="rId2"/>
          <a:stretch>
            <a:fillRect/>
          </a:stretch>
        </p:blipFill>
        <p:spPr>
          <a:xfrm>
            <a:off x="5791297" y="915178"/>
            <a:ext cx="4769303" cy="3006013"/>
          </a:xfrm>
          <a:prstGeom prst="rect">
            <a:avLst/>
          </a:prstGeom>
        </p:spPr>
      </p:pic>
      <p:pic>
        <p:nvPicPr>
          <p:cNvPr id="7" name="Picture 6">
            <a:extLst>
              <a:ext uri="{FF2B5EF4-FFF2-40B4-BE49-F238E27FC236}">
                <a16:creationId xmlns:a16="http://schemas.microsoft.com/office/drawing/2014/main" id="{D058813B-A70B-8CD4-AD0C-2C4A71016E0B}"/>
              </a:ext>
            </a:extLst>
          </p:cNvPr>
          <p:cNvPicPr>
            <a:picLocks noChangeAspect="1"/>
          </p:cNvPicPr>
          <p:nvPr/>
        </p:nvPicPr>
        <p:blipFill>
          <a:blip r:embed="rId3"/>
          <a:stretch>
            <a:fillRect/>
          </a:stretch>
        </p:blipFill>
        <p:spPr>
          <a:xfrm>
            <a:off x="4836512" y="4055950"/>
            <a:ext cx="6672021" cy="2801888"/>
          </a:xfrm>
          <a:prstGeom prst="rect">
            <a:avLst/>
          </a:prstGeom>
        </p:spPr>
      </p:pic>
    </p:spTree>
    <p:extLst>
      <p:ext uri="{BB962C8B-B14F-4D97-AF65-F5344CB8AC3E}">
        <p14:creationId xmlns:p14="http://schemas.microsoft.com/office/powerpoint/2010/main" val="36271300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1F255-27D6-181B-B0BC-35736C9F55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749E33-BDEF-B2B5-699C-CD9D40908897}"/>
              </a:ext>
            </a:extLst>
          </p:cNvPr>
          <p:cNvSpPr>
            <a:spLocks noGrp="1"/>
          </p:cNvSpPr>
          <p:nvPr>
            <p:ph type="title"/>
          </p:nvPr>
        </p:nvSpPr>
        <p:spPr>
          <a:xfrm>
            <a:off x="1257300" y="457200"/>
            <a:ext cx="10409075" cy="463421"/>
          </a:xfrm>
        </p:spPr>
        <p:txBody>
          <a:bodyPr>
            <a:normAutofit/>
          </a:bodyPr>
          <a:lstStyle/>
          <a:p>
            <a:r>
              <a:rPr lang="en-US">
                <a:cs typeface="Arial"/>
              </a:rPr>
              <a:t>Gross Real-Time Power Potential (GRPP)</a:t>
            </a:r>
          </a:p>
        </p:txBody>
      </p:sp>
      <p:sp>
        <p:nvSpPr>
          <p:cNvPr id="5" name="Slide Number Placeholder 4">
            <a:extLst>
              <a:ext uri="{FF2B5EF4-FFF2-40B4-BE49-F238E27FC236}">
                <a16:creationId xmlns:a16="http://schemas.microsoft.com/office/drawing/2014/main" id="{3425A076-2756-B692-385F-1219B394AA35}"/>
              </a:ext>
            </a:extLst>
          </p:cNvPr>
          <p:cNvSpPr>
            <a:spLocks noGrp="1"/>
          </p:cNvSpPr>
          <p:nvPr>
            <p:ph type="sldNum" sz="quarter" idx="12"/>
          </p:nvPr>
        </p:nvSpPr>
        <p:spPr/>
        <p:txBody>
          <a:bodyPr/>
          <a:lstStyle/>
          <a:p>
            <a:fld id="{BCDE79FB-97BA-492B-8D57-F1373F9ADA95}" type="slidenum">
              <a:rPr lang="en-US" smtClean="0"/>
              <a:t>38</a:t>
            </a:fld>
            <a:endParaRPr lang="en-US"/>
          </a:p>
        </p:txBody>
      </p:sp>
      <p:sp>
        <p:nvSpPr>
          <p:cNvPr id="6" name="TextBox 5">
            <a:extLst>
              <a:ext uri="{FF2B5EF4-FFF2-40B4-BE49-F238E27FC236}">
                <a16:creationId xmlns:a16="http://schemas.microsoft.com/office/drawing/2014/main" id="{B389077A-62AE-D1F0-B610-DBACF5AC75A7}"/>
              </a:ext>
            </a:extLst>
          </p:cNvPr>
          <p:cNvSpPr txBox="1"/>
          <p:nvPr/>
        </p:nvSpPr>
        <p:spPr>
          <a:xfrm>
            <a:off x="330966" y="1037922"/>
            <a:ext cx="5596476"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1600" i="1" u="sng" dirty="0">
                <a:cs typeface="Arial"/>
              </a:rPr>
              <a:t>Nodal Protocol Section 4.2.2 and 4.2.3</a:t>
            </a:r>
            <a:r>
              <a:rPr lang="en-US" sz="1600" dirty="0">
                <a:cs typeface="Arial"/>
              </a:rPr>
              <a:t>: </a:t>
            </a:r>
            <a:r>
              <a:rPr lang="en-US" sz="1600" dirty="0">
                <a:ea typeface="+mn-lt"/>
                <a:cs typeface="+mn-lt"/>
              </a:rPr>
              <a:t>ERCOT shall produce and update hourly a Short-Term Wind/ </a:t>
            </a:r>
            <a:r>
              <a:rPr lang="en-US" sz="1600" dirty="0" err="1">
                <a:ea typeface="+mn-lt"/>
                <a:cs typeface="+mn-lt"/>
              </a:rPr>
              <a:t>PhotoVoltaic</a:t>
            </a:r>
            <a:r>
              <a:rPr lang="en-US" sz="1600" dirty="0">
                <a:ea typeface="+mn-lt"/>
                <a:cs typeface="+mn-lt"/>
              </a:rPr>
              <a:t> Power Forecast (STWPF/STPPF) that provides a rolling 168-hour hourly forecast of wind/</a:t>
            </a:r>
            <a:r>
              <a:rPr lang="en-US" sz="1600" dirty="0" err="1">
                <a:ea typeface="+mn-lt"/>
                <a:cs typeface="+mn-lt"/>
              </a:rPr>
              <a:t>PhotoVoltaic</a:t>
            </a:r>
            <a:r>
              <a:rPr lang="en-US" sz="1600" dirty="0">
                <a:ea typeface="+mn-lt"/>
                <a:cs typeface="+mn-lt"/>
              </a:rPr>
              <a:t> production potential for each Wind-powered/</a:t>
            </a:r>
            <a:r>
              <a:rPr lang="en-US" sz="1600" dirty="0" err="1">
                <a:ea typeface="+mn-lt"/>
                <a:cs typeface="+mn-lt"/>
              </a:rPr>
              <a:t>PhotoVoltaic</a:t>
            </a:r>
            <a:r>
              <a:rPr lang="en-US" sz="1600" dirty="0">
                <a:ea typeface="+mn-lt"/>
                <a:cs typeface="+mn-lt"/>
              </a:rPr>
              <a:t> Generation Resource (WGR/PVGR)</a:t>
            </a:r>
          </a:p>
          <a:p>
            <a:pPr marL="285750" indent="-285750">
              <a:buFont typeface="Arial" panose="020B0604020202020204" pitchFamily="34" charset="0"/>
              <a:buChar char="•"/>
            </a:pPr>
            <a:endParaRPr lang="en-US" sz="1600" dirty="0">
              <a:ea typeface="+mn-lt"/>
              <a:cs typeface="+mn-lt"/>
            </a:endParaRPr>
          </a:p>
          <a:p>
            <a:pPr marL="285750" indent="-285750">
              <a:buFont typeface="Arial,Sans-Serif" panose="020B0604020202020204" pitchFamily="34" charset="0"/>
              <a:buChar char="•"/>
            </a:pPr>
            <a:r>
              <a:rPr lang="en-US" sz="1600" dirty="0">
                <a:ea typeface="+mn-lt"/>
                <a:cs typeface="+mn-lt"/>
              </a:rPr>
              <a:t>GRPP is the power potential for a resource before co-located load consumption. With more loads being co-located behind wind and solar generation units, GRPP represents our vendor forecast more accurately</a:t>
            </a:r>
          </a:p>
          <a:p>
            <a:pPr marL="285750" indent="-285750">
              <a:buFont typeface="Arial,Sans-Serif" panose="020B0604020202020204" pitchFamily="34" charset="0"/>
              <a:buChar char="•"/>
            </a:pPr>
            <a:endParaRPr lang="en-US" sz="1600" dirty="0">
              <a:ea typeface="+mn-lt"/>
              <a:cs typeface="+mn-lt"/>
            </a:endParaRPr>
          </a:p>
          <a:p>
            <a:pPr marL="285750" indent="-285750">
              <a:buFont typeface="Arial,Sans-Serif" panose="020B0604020202020204" pitchFamily="34" charset="0"/>
              <a:buChar char="•"/>
            </a:pPr>
            <a:r>
              <a:rPr lang="en-US" sz="1600" dirty="0">
                <a:ea typeface="+mn-lt"/>
                <a:cs typeface="+mn-lt"/>
              </a:rPr>
              <a:t>If there is no co-located locate at a generation site, HSL is equal to GRPP</a:t>
            </a:r>
          </a:p>
        </p:txBody>
      </p:sp>
      <p:sp>
        <p:nvSpPr>
          <p:cNvPr id="4" name="Text Placeholder 3">
            <a:extLst>
              <a:ext uri="{FF2B5EF4-FFF2-40B4-BE49-F238E27FC236}">
                <a16:creationId xmlns:a16="http://schemas.microsoft.com/office/drawing/2014/main" id="{B7682255-8774-2E56-0D79-99DEEB3D2FD0}"/>
              </a:ext>
            </a:extLst>
          </p:cNvPr>
          <p:cNvSpPr>
            <a:spLocks noGrp="1"/>
          </p:cNvSpPr>
          <p:nvPr>
            <p:ph type="body" sz="quarter" idx="15"/>
          </p:nvPr>
        </p:nvSpPr>
        <p:spPr>
          <a:xfrm flipH="1">
            <a:off x="495299" y="5270090"/>
            <a:ext cx="11163298" cy="938205"/>
          </a:xfrm>
        </p:spPr>
        <p:txBody>
          <a:bodyPr vert="horz" wrap="square" lIns="365760" tIns="91440" rIns="91440" bIns="91440" rtlCol="0" anchor="t">
            <a:noAutofit/>
          </a:bodyPr>
          <a:lstStyle/>
          <a:p>
            <a:r>
              <a:rPr lang="en-US"/>
              <a:t>Key Takeaway: </a:t>
            </a:r>
            <a:r>
              <a:rPr lang="en-US" b="0"/>
              <a:t>Because the forecasts represent GRPP rather than HSL, calculating solar and wind forecast error using GRPP provides a more accurate measure of forecast quality. Solar and wind error calculation will be using GRPP moving forward.</a:t>
            </a:r>
          </a:p>
        </p:txBody>
      </p:sp>
      <p:pic>
        <p:nvPicPr>
          <p:cNvPr id="12" name="Picture 11">
            <a:extLst>
              <a:ext uri="{FF2B5EF4-FFF2-40B4-BE49-F238E27FC236}">
                <a16:creationId xmlns:a16="http://schemas.microsoft.com/office/drawing/2014/main" id="{618D7CAA-A4E9-B5ED-8380-FFDC9C95C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6948" y="1146542"/>
            <a:ext cx="5408867" cy="3677032"/>
          </a:xfrm>
          <a:prstGeom prst="rect">
            <a:avLst/>
          </a:prstGeom>
        </p:spPr>
      </p:pic>
    </p:spTree>
    <p:extLst>
      <p:ext uri="{BB962C8B-B14F-4D97-AF65-F5344CB8AC3E}">
        <p14:creationId xmlns:p14="http://schemas.microsoft.com/office/powerpoint/2010/main" val="1225030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0DFC5-BE27-0386-2752-9EF3AE46C2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E8B38B-29CA-1C8E-4380-44FC0DA8B7E6}"/>
              </a:ext>
            </a:extLst>
          </p:cNvPr>
          <p:cNvSpPr>
            <a:spLocks noGrp="1"/>
          </p:cNvSpPr>
          <p:nvPr>
            <p:ph type="title"/>
          </p:nvPr>
        </p:nvSpPr>
        <p:spPr>
          <a:xfrm>
            <a:off x="1257300" y="457200"/>
            <a:ext cx="10409075" cy="463421"/>
          </a:xfrm>
        </p:spPr>
        <p:txBody>
          <a:bodyPr>
            <a:normAutofit/>
          </a:bodyPr>
          <a:lstStyle/>
          <a:p>
            <a:r>
              <a:rPr lang="en-US">
                <a:cs typeface="Arial"/>
              </a:rPr>
              <a:t>Updated Solar Adjustment Methodology</a:t>
            </a:r>
          </a:p>
        </p:txBody>
      </p:sp>
      <p:sp>
        <p:nvSpPr>
          <p:cNvPr id="5" name="Slide Number Placeholder 4">
            <a:extLst>
              <a:ext uri="{FF2B5EF4-FFF2-40B4-BE49-F238E27FC236}">
                <a16:creationId xmlns:a16="http://schemas.microsoft.com/office/drawing/2014/main" id="{22E4F3C3-B139-B2EB-10AD-0392F665310D}"/>
              </a:ext>
            </a:extLst>
          </p:cNvPr>
          <p:cNvSpPr>
            <a:spLocks noGrp="1"/>
          </p:cNvSpPr>
          <p:nvPr>
            <p:ph type="sldNum" sz="quarter" idx="12"/>
          </p:nvPr>
        </p:nvSpPr>
        <p:spPr/>
        <p:txBody>
          <a:bodyPr/>
          <a:lstStyle/>
          <a:p>
            <a:fld id="{BCDE79FB-97BA-492B-8D57-F1373F9ADA95}" type="slidenum">
              <a:rPr lang="en-US" smtClean="0"/>
              <a:t>39</a:t>
            </a:fld>
            <a:endParaRPr lang="en-US"/>
          </a:p>
        </p:txBody>
      </p:sp>
      <p:sp>
        <p:nvSpPr>
          <p:cNvPr id="6" name="TextBox 5">
            <a:extLst>
              <a:ext uri="{FF2B5EF4-FFF2-40B4-BE49-F238E27FC236}">
                <a16:creationId xmlns:a16="http://schemas.microsoft.com/office/drawing/2014/main" id="{2F3F3D80-2BDF-FFE6-A275-B9E90019597B}"/>
              </a:ext>
            </a:extLst>
          </p:cNvPr>
          <p:cNvSpPr txBox="1"/>
          <p:nvPr/>
        </p:nvSpPr>
        <p:spPr>
          <a:xfrm>
            <a:off x="495299" y="1135080"/>
            <a:ext cx="1130322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0185" indent="-210185">
              <a:buFont typeface="Arial"/>
              <a:buChar char="•"/>
            </a:pPr>
            <a:r>
              <a:rPr lang="en-US" sz="1600" dirty="0">
                <a:latin typeface="Arial"/>
                <a:cs typeface="Arial"/>
              </a:rPr>
              <a:t>Installed solar capacity in the Far East region grew substantially in recent years.</a:t>
            </a:r>
          </a:p>
          <a:p>
            <a:pPr marL="210185" indent="-210185">
              <a:buFont typeface="Arial"/>
              <a:buChar char="•"/>
            </a:pPr>
            <a:r>
              <a:rPr lang="en-US" sz="1600" dirty="0">
                <a:latin typeface="Arial"/>
                <a:cs typeface="Arial"/>
              </a:rPr>
              <a:t>Far East has more variable weather and cloud cover making forecasting more difficult, especially during ramping hours. This drove the switch from monthly to month-hour solar </a:t>
            </a:r>
            <a:r>
              <a:rPr lang="en-US" sz="1600" dirty="0">
                <a:cs typeface="Arial"/>
              </a:rPr>
              <a:t>adjustment values to better capture hour-to-hour variance in solar forecast error.</a:t>
            </a:r>
            <a:endParaRPr lang="en-US" dirty="0">
              <a:cs typeface="Arial"/>
            </a:endParaRPr>
          </a:p>
        </p:txBody>
      </p:sp>
      <p:sp>
        <p:nvSpPr>
          <p:cNvPr id="4" name="Text Placeholder 3">
            <a:extLst>
              <a:ext uri="{FF2B5EF4-FFF2-40B4-BE49-F238E27FC236}">
                <a16:creationId xmlns:a16="http://schemas.microsoft.com/office/drawing/2014/main" id="{FBB7281E-E64C-55CD-5D5C-0ECD26CA3774}"/>
              </a:ext>
            </a:extLst>
          </p:cNvPr>
          <p:cNvSpPr>
            <a:spLocks noGrp="1"/>
          </p:cNvSpPr>
          <p:nvPr>
            <p:ph type="body" sz="quarter" idx="15"/>
          </p:nvPr>
        </p:nvSpPr>
        <p:spPr>
          <a:xfrm flipH="1">
            <a:off x="495299" y="5270090"/>
            <a:ext cx="11163298" cy="938205"/>
          </a:xfrm>
        </p:spPr>
        <p:txBody>
          <a:bodyPr/>
          <a:lstStyle/>
          <a:p>
            <a:r>
              <a:rPr lang="en-US" dirty="0"/>
              <a:t>Key Takeaway: </a:t>
            </a:r>
            <a:r>
              <a:rPr lang="en-US" b="0" dirty="0"/>
              <a:t>Due to the rapid increase in installed solar capacity in the Far East region, ramping hour forecasting has become more difficult. The new methodology can better capture hour to hour variance in solar forecast error.</a:t>
            </a:r>
          </a:p>
        </p:txBody>
      </p:sp>
      <p:graphicFrame>
        <p:nvGraphicFramePr>
          <p:cNvPr id="7" name="Table 6">
            <a:extLst>
              <a:ext uri="{FF2B5EF4-FFF2-40B4-BE49-F238E27FC236}">
                <a16:creationId xmlns:a16="http://schemas.microsoft.com/office/drawing/2014/main" id="{B8577757-3FB4-B8AD-6467-FEA5AACF1225}"/>
              </a:ext>
            </a:extLst>
          </p:cNvPr>
          <p:cNvGraphicFramePr>
            <a:graphicFrameLocks noGrp="1"/>
          </p:cNvGraphicFramePr>
          <p:nvPr/>
        </p:nvGraphicFramePr>
        <p:xfrm>
          <a:off x="1747950" y="2594397"/>
          <a:ext cx="8797922" cy="2132733"/>
        </p:xfrm>
        <a:graphic>
          <a:graphicData uri="http://schemas.openxmlformats.org/drawingml/2006/table">
            <a:tbl>
              <a:tblPr firstRow="1" bandRow="1">
                <a:tableStyleId>{5C22544A-7EE6-4342-B048-85BDC9FD1C3A}</a:tableStyleId>
              </a:tblPr>
              <a:tblGrid>
                <a:gridCol w="1256846">
                  <a:extLst>
                    <a:ext uri="{9D8B030D-6E8A-4147-A177-3AD203B41FA5}">
                      <a16:colId xmlns:a16="http://schemas.microsoft.com/office/drawing/2014/main" val="2267331451"/>
                    </a:ext>
                  </a:extLst>
                </a:gridCol>
                <a:gridCol w="1256846">
                  <a:extLst>
                    <a:ext uri="{9D8B030D-6E8A-4147-A177-3AD203B41FA5}">
                      <a16:colId xmlns:a16="http://schemas.microsoft.com/office/drawing/2014/main" val="2506894463"/>
                    </a:ext>
                  </a:extLst>
                </a:gridCol>
                <a:gridCol w="1256846">
                  <a:extLst>
                    <a:ext uri="{9D8B030D-6E8A-4147-A177-3AD203B41FA5}">
                      <a16:colId xmlns:a16="http://schemas.microsoft.com/office/drawing/2014/main" val="4191159533"/>
                    </a:ext>
                  </a:extLst>
                </a:gridCol>
                <a:gridCol w="1256846">
                  <a:extLst>
                    <a:ext uri="{9D8B030D-6E8A-4147-A177-3AD203B41FA5}">
                      <a16:colId xmlns:a16="http://schemas.microsoft.com/office/drawing/2014/main" val="3074675950"/>
                    </a:ext>
                  </a:extLst>
                </a:gridCol>
                <a:gridCol w="1256846">
                  <a:extLst>
                    <a:ext uri="{9D8B030D-6E8A-4147-A177-3AD203B41FA5}">
                      <a16:colId xmlns:a16="http://schemas.microsoft.com/office/drawing/2014/main" val="3359991386"/>
                    </a:ext>
                  </a:extLst>
                </a:gridCol>
                <a:gridCol w="1256846">
                  <a:extLst>
                    <a:ext uri="{9D8B030D-6E8A-4147-A177-3AD203B41FA5}">
                      <a16:colId xmlns:a16="http://schemas.microsoft.com/office/drawing/2014/main" val="101404344"/>
                    </a:ext>
                  </a:extLst>
                </a:gridCol>
                <a:gridCol w="1256846">
                  <a:extLst>
                    <a:ext uri="{9D8B030D-6E8A-4147-A177-3AD203B41FA5}">
                      <a16:colId xmlns:a16="http://schemas.microsoft.com/office/drawing/2014/main" val="4088019175"/>
                    </a:ext>
                  </a:extLst>
                </a:gridCol>
              </a:tblGrid>
              <a:tr h="530571">
                <a:tc>
                  <a:txBody>
                    <a:bodyPr/>
                    <a:lstStyle/>
                    <a:p>
                      <a:pPr algn="ctr" fontAlgn="t">
                        <a:buNone/>
                      </a:pPr>
                      <a:r>
                        <a:rPr lang="en-US" sz="1600" b="0" i="0" u="none" strike="noStrike">
                          <a:solidFill>
                            <a:schemeClr val="bg1"/>
                          </a:solidFill>
                          <a:effectLst/>
                          <a:latin typeface="Andale WT"/>
                        </a:rPr>
                        <a:t>Date</a:t>
                      </a:r>
                    </a:p>
                  </a:txBody>
                  <a:tcPr marL="7620" marR="7620" marT="7620" anchor="ctr"/>
                </a:tc>
                <a:tc>
                  <a:txBody>
                    <a:bodyPr/>
                    <a:lstStyle/>
                    <a:p>
                      <a:pPr algn="ctr" fontAlgn="t">
                        <a:buNone/>
                      </a:pPr>
                      <a:r>
                        <a:rPr lang="en-US" sz="1600" b="0" i="0" u="none" strike="noStrike" err="1">
                          <a:solidFill>
                            <a:schemeClr val="bg1"/>
                          </a:solidFill>
                          <a:effectLst/>
                          <a:latin typeface="Andale WT"/>
                        </a:rPr>
                        <a:t>CenterEast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err="1">
                          <a:solidFill>
                            <a:schemeClr val="bg1"/>
                          </a:solidFill>
                          <a:effectLst/>
                          <a:latin typeface="Andale WT"/>
                        </a:rPr>
                        <a:t>CenterWest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err="1">
                          <a:solidFill>
                            <a:schemeClr val="bg1"/>
                          </a:solidFill>
                          <a:effectLst/>
                          <a:latin typeface="Andale WT"/>
                        </a:rPr>
                        <a:t>FarEast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err="1">
                          <a:solidFill>
                            <a:schemeClr val="bg1"/>
                          </a:solidFill>
                          <a:effectLst/>
                          <a:latin typeface="Andale WT"/>
                        </a:rPr>
                        <a:t>FarWest</a:t>
                      </a:r>
                      <a:r>
                        <a:rPr lang="en-US" sz="1600" b="0" i="0" u="none" strike="noStrike">
                          <a:solidFill>
                            <a:schemeClr val="bg1"/>
                          </a:solidFill>
                          <a:effectLst/>
                          <a:latin typeface="Andale WT"/>
                        </a:rPr>
                        <a:t> Capacity</a:t>
                      </a:r>
                    </a:p>
                  </a:txBody>
                  <a:tcPr marL="7620" marR="7620" marT="7620" anchor="ctr"/>
                </a:tc>
                <a:tc>
                  <a:txBody>
                    <a:bodyPr/>
                    <a:lstStyle/>
                    <a:p>
                      <a:pPr algn="ctr" fontAlgn="t">
                        <a:buNone/>
                      </a:pPr>
                      <a:r>
                        <a:rPr lang="en-US" sz="1600" b="0" i="0" u="none" strike="noStrike">
                          <a:solidFill>
                            <a:schemeClr val="bg1"/>
                          </a:solidFill>
                          <a:effectLst/>
                          <a:latin typeface="Andale WT"/>
                        </a:rPr>
                        <a:t>NorthWest Capacity</a:t>
                      </a:r>
                    </a:p>
                  </a:txBody>
                  <a:tcPr marL="7620" marR="7620" marT="7620" anchor="ctr"/>
                </a:tc>
                <a:tc>
                  <a:txBody>
                    <a:bodyPr/>
                    <a:lstStyle/>
                    <a:p>
                      <a:pPr algn="ctr" fontAlgn="t">
                        <a:buNone/>
                      </a:pPr>
                      <a:r>
                        <a:rPr lang="en-US" sz="1600" b="0" i="0" u="none" strike="noStrike">
                          <a:solidFill>
                            <a:schemeClr val="bg1"/>
                          </a:solidFill>
                          <a:effectLst/>
                          <a:latin typeface="Andale WT"/>
                        </a:rPr>
                        <a:t>SouthEast Capacity</a:t>
                      </a:r>
                    </a:p>
                  </a:txBody>
                  <a:tcPr marL="7620" marR="7620" marT="7620" anchor="ctr"/>
                </a:tc>
                <a:extLst>
                  <a:ext uri="{0D108BD9-81ED-4DB2-BD59-A6C34878D82A}">
                    <a16:rowId xmlns:a16="http://schemas.microsoft.com/office/drawing/2014/main" val="3572264674"/>
                  </a:ext>
                </a:extLst>
              </a:tr>
              <a:tr h="530571">
                <a:tc>
                  <a:txBody>
                    <a:bodyPr/>
                    <a:lstStyle/>
                    <a:p>
                      <a:pPr algn="ctr" fontAlgn="t">
                        <a:buNone/>
                      </a:pPr>
                      <a:r>
                        <a:rPr lang="en-US" sz="1400" b="0" i="0" u="none" strike="noStrike">
                          <a:solidFill>
                            <a:srgbClr val="454545"/>
                          </a:solidFill>
                          <a:effectLst/>
                          <a:latin typeface="Andale WT"/>
                        </a:rPr>
                        <a:t>Jun 1, 2026</a:t>
                      </a:r>
                    </a:p>
                  </a:txBody>
                  <a:tcPr marL="7620" marR="7620" marT="7620" anchor="ctr"/>
                </a:tc>
                <a:tc>
                  <a:txBody>
                    <a:bodyPr/>
                    <a:lstStyle/>
                    <a:p>
                      <a:pPr algn="ctr" fontAlgn="t">
                        <a:buNone/>
                      </a:pPr>
                      <a:r>
                        <a:rPr lang="en-US" sz="1400" b="0" i="0" u="none" strike="noStrike">
                          <a:solidFill>
                            <a:srgbClr val="454545"/>
                          </a:solidFill>
                          <a:effectLst/>
                          <a:latin typeface="Andale WT"/>
                        </a:rPr>
                        <a:t>5,997</a:t>
                      </a:r>
                    </a:p>
                  </a:txBody>
                  <a:tcPr marL="7620" marR="7620" marT="7620" anchor="ctr"/>
                </a:tc>
                <a:tc>
                  <a:txBody>
                    <a:bodyPr/>
                    <a:lstStyle/>
                    <a:p>
                      <a:pPr algn="ctr" fontAlgn="t">
                        <a:buNone/>
                      </a:pPr>
                      <a:r>
                        <a:rPr lang="en-US" sz="1400" b="0" i="0" u="none" strike="noStrike">
                          <a:solidFill>
                            <a:srgbClr val="454545"/>
                          </a:solidFill>
                          <a:effectLst/>
                          <a:latin typeface="Andale WT"/>
                        </a:rPr>
                        <a:t>4,941</a:t>
                      </a:r>
                    </a:p>
                  </a:txBody>
                  <a:tcPr marL="7620" marR="7620" marT="7620" anchor="ctr"/>
                </a:tc>
                <a:tc>
                  <a:txBody>
                    <a:bodyPr/>
                    <a:lstStyle/>
                    <a:p>
                      <a:pPr algn="ctr" fontAlgn="t">
                        <a:buNone/>
                      </a:pPr>
                      <a:r>
                        <a:rPr lang="en-US" sz="1400" b="0" i="0" u="none" strike="noStrike">
                          <a:solidFill>
                            <a:srgbClr val="454545"/>
                          </a:solidFill>
                          <a:effectLst/>
                          <a:latin typeface="Andale WT"/>
                        </a:rPr>
                        <a:t>16,499</a:t>
                      </a:r>
                    </a:p>
                  </a:txBody>
                  <a:tcPr marL="7620" marR="7620" marT="7620" anchor="ctr"/>
                </a:tc>
                <a:tc>
                  <a:txBody>
                    <a:bodyPr/>
                    <a:lstStyle/>
                    <a:p>
                      <a:pPr algn="ctr" fontAlgn="t">
                        <a:buNone/>
                      </a:pPr>
                      <a:r>
                        <a:rPr lang="en-US" sz="1400" b="0" i="0" u="none" strike="noStrike">
                          <a:solidFill>
                            <a:srgbClr val="454545"/>
                          </a:solidFill>
                          <a:effectLst/>
                          <a:latin typeface="Andale WT"/>
                        </a:rPr>
                        <a:t>5,963</a:t>
                      </a:r>
                    </a:p>
                  </a:txBody>
                  <a:tcPr marL="7620" marR="7620" marT="7620" anchor="ctr"/>
                </a:tc>
                <a:tc>
                  <a:txBody>
                    <a:bodyPr/>
                    <a:lstStyle/>
                    <a:p>
                      <a:pPr algn="ctr" fontAlgn="t">
                        <a:buNone/>
                      </a:pPr>
                      <a:r>
                        <a:rPr lang="en-US" sz="1400" b="0" i="0" u="none" strike="noStrike">
                          <a:solidFill>
                            <a:srgbClr val="454545"/>
                          </a:solidFill>
                          <a:effectLst/>
                          <a:latin typeface="Andale WT"/>
                        </a:rPr>
                        <a:t>2,526</a:t>
                      </a:r>
                    </a:p>
                  </a:txBody>
                  <a:tcPr marL="7620" marR="7620" marT="7620" anchor="ctr"/>
                </a:tc>
                <a:tc>
                  <a:txBody>
                    <a:bodyPr/>
                    <a:lstStyle/>
                    <a:p>
                      <a:pPr algn="ctr" fontAlgn="t">
                        <a:buNone/>
                      </a:pPr>
                      <a:r>
                        <a:rPr lang="en-US" sz="1400" b="0" i="0" u="none" strike="noStrike">
                          <a:solidFill>
                            <a:srgbClr val="454545"/>
                          </a:solidFill>
                          <a:effectLst/>
                          <a:latin typeface="Andale WT"/>
                        </a:rPr>
                        <a:t>3,882</a:t>
                      </a:r>
                    </a:p>
                  </a:txBody>
                  <a:tcPr marL="7620" marR="7620" marT="7620" anchor="ctr"/>
                </a:tc>
                <a:extLst>
                  <a:ext uri="{0D108BD9-81ED-4DB2-BD59-A6C34878D82A}">
                    <a16:rowId xmlns:a16="http://schemas.microsoft.com/office/drawing/2014/main" val="682146984"/>
                  </a:ext>
                </a:extLst>
              </a:tr>
              <a:tr h="530571">
                <a:tc>
                  <a:txBody>
                    <a:bodyPr/>
                    <a:lstStyle/>
                    <a:p>
                      <a:pPr algn="ctr" fontAlgn="t">
                        <a:buNone/>
                      </a:pPr>
                      <a:r>
                        <a:rPr lang="en-US" sz="1400" b="0" i="0" u="none" strike="noStrike">
                          <a:solidFill>
                            <a:srgbClr val="454545"/>
                          </a:solidFill>
                          <a:effectLst/>
                          <a:latin typeface="Andale WT"/>
                        </a:rPr>
                        <a:t>Jun 1, 2025</a:t>
                      </a:r>
                    </a:p>
                  </a:txBody>
                  <a:tcPr marL="7620" marR="7620" marT="7620" anchor="ctr"/>
                </a:tc>
                <a:tc>
                  <a:txBody>
                    <a:bodyPr/>
                    <a:lstStyle/>
                    <a:p>
                      <a:pPr algn="ctr" fontAlgn="t">
                        <a:buNone/>
                      </a:pPr>
                      <a:r>
                        <a:rPr lang="en-US" sz="1400" b="0" i="0" u="none" strike="noStrike">
                          <a:solidFill>
                            <a:srgbClr val="454545"/>
                          </a:solidFill>
                          <a:effectLst/>
                          <a:latin typeface="Andale WT"/>
                        </a:rPr>
                        <a:t>4,154</a:t>
                      </a:r>
                    </a:p>
                  </a:txBody>
                  <a:tcPr marL="7620" marR="7620" marT="7620" anchor="ctr"/>
                </a:tc>
                <a:tc>
                  <a:txBody>
                    <a:bodyPr/>
                    <a:lstStyle/>
                    <a:p>
                      <a:pPr algn="ctr" fontAlgn="t">
                        <a:buNone/>
                      </a:pPr>
                      <a:r>
                        <a:rPr lang="en-US" sz="1400" b="0" i="0" u="none" strike="noStrike">
                          <a:solidFill>
                            <a:srgbClr val="454545"/>
                          </a:solidFill>
                          <a:effectLst/>
                          <a:latin typeface="Andale WT"/>
                        </a:rPr>
                        <a:t>2,978</a:t>
                      </a:r>
                    </a:p>
                  </a:txBody>
                  <a:tcPr marL="7620" marR="7620" marT="7620" anchor="ctr"/>
                </a:tc>
                <a:tc>
                  <a:txBody>
                    <a:bodyPr/>
                    <a:lstStyle/>
                    <a:p>
                      <a:pPr algn="ctr" fontAlgn="t">
                        <a:buNone/>
                      </a:pPr>
                      <a:r>
                        <a:rPr lang="en-US" sz="1400" b="0" i="0" u="none" strike="noStrike">
                          <a:solidFill>
                            <a:srgbClr val="454545"/>
                          </a:solidFill>
                          <a:effectLst/>
                          <a:latin typeface="Andale WT"/>
                        </a:rPr>
                        <a:t>13,988</a:t>
                      </a:r>
                    </a:p>
                  </a:txBody>
                  <a:tcPr marL="7620" marR="7620" marT="7620" anchor="ctr"/>
                </a:tc>
                <a:tc>
                  <a:txBody>
                    <a:bodyPr/>
                    <a:lstStyle/>
                    <a:p>
                      <a:pPr algn="ctr" fontAlgn="t">
                        <a:buNone/>
                      </a:pPr>
                      <a:r>
                        <a:rPr lang="en-US" sz="1400" b="0" i="0" u="none" strike="noStrike">
                          <a:solidFill>
                            <a:srgbClr val="454545"/>
                          </a:solidFill>
                          <a:effectLst/>
                          <a:latin typeface="Andale WT"/>
                        </a:rPr>
                        <a:t>5,368</a:t>
                      </a:r>
                    </a:p>
                  </a:txBody>
                  <a:tcPr marL="7620" marR="7620" marT="7620" anchor="ctr"/>
                </a:tc>
                <a:tc>
                  <a:txBody>
                    <a:bodyPr/>
                    <a:lstStyle/>
                    <a:p>
                      <a:pPr algn="ctr" fontAlgn="t">
                        <a:buNone/>
                      </a:pPr>
                      <a:r>
                        <a:rPr lang="en-US" sz="1400" b="0" i="0" u="none" strike="noStrike">
                          <a:solidFill>
                            <a:srgbClr val="454545"/>
                          </a:solidFill>
                          <a:effectLst/>
                          <a:latin typeface="Andale WT"/>
                        </a:rPr>
                        <a:t>1,944</a:t>
                      </a:r>
                    </a:p>
                  </a:txBody>
                  <a:tcPr marL="7620" marR="7620" marT="7620" anchor="ctr"/>
                </a:tc>
                <a:tc>
                  <a:txBody>
                    <a:bodyPr/>
                    <a:lstStyle/>
                    <a:p>
                      <a:pPr algn="ctr" fontAlgn="t">
                        <a:buNone/>
                      </a:pPr>
                      <a:r>
                        <a:rPr lang="en-US" sz="1400" b="0" i="0" u="none" strike="noStrike">
                          <a:solidFill>
                            <a:srgbClr val="454545"/>
                          </a:solidFill>
                          <a:effectLst/>
                          <a:latin typeface="Andale WT"/>
                        </a:rPr>
                        <a:t>3,818</a:t>
                      </a:r>
                    </a:p>
                  </a:txBody>
                  <a:tcPr marL="7620" marR="7620" marT="7620" anchor="ctr"/>
                </a:tc>
                <a:extLst>
                  <a:ext uri="{0D108BD9-81ED-4DB2-BD59-A6C34878D82A}">
                    <a16:rowId xmlns:a16="http://schemas.microsoft.com/office/drawing/2014/main" val="2760569069"/>
                  </a:ext>
                </a:extLst>
              </a:tr>
              <a:tr h="530571">
                <a:tc>
                  <a:txBody>
                    <a:bodyPr/>
                    <a:lstStyle/>
                    <a:p>
                      <a:pPr algn="ctr" fontAlgn="t">
                        <a:buNone/>
                      </a:pPr>
                      <a:r>
                        <a:rPr lang="en-US" sz="1400" b="0" i="0" u="none" strike="noStrike">
                          <a:solidFill>
                            <a:srgbClr val="454545"/>
                          </a:solidFill>
                          <a:effectLst/>
                          <a:latin typeface="Andale WT"/>
                        </a:rPr>
                        <a:t>Jun 1, 2024</a:t>
                      </a:r>
                    </a:p>
                  </a:txBody>
                  <a:tcPr marL="7620" marR="7620" marT="7620" anchor="ctr"/>
                </a:tc>
                <a:tc>
                  <a:txBody>
                    <a:bodyPr/>
                    <a:lstStyle/>
                    <a:p>
                      <a:pPr algn="ctr" fontAlgn="t">
                        <a:buNone/>
                      </a:pPr>
                      <a:r>
                        <a:rPr lang="en-US" sz="1400" b="0" i="0" u="none" strike="noStrike">
                          <a:solidFill>
                            <a:srgbClr val="454545"/>
                          </a:solidFill>
                          <a:effectLst/>
                          <a:latin typeface="Andale WT"/>
                        </a:rPr>
                        <a:t>3,084</a:t>
                      </a:r>
                    </a:p>
                  </a:txBody>
                  <a:tcPr marL="7620" marR="7620" marT="7620" anchor="ctr"/>
                </a:tc>
                <a:tc>
                  <a:txBody>
                    <a:bodyPr/>
                    <a:lstStyle/>
                    <a:p>
                      <a:pPr algn="ctr" fontAlgn="t">
                        <a:buNone/>
                      </a:pPr>
                      <a:r>
                        <a:rPr lang="en-US" sz="1400" b="0" i="0" u="none" strike="noStrike">
                          <a:solidFill>
                            <a:srgbClr val="454545"/>
                          </a:solidFill>
                          <a:effectLst/>
                          <a:latin typeface="Andale WT"/>
                        </a:rPr>
                        <a:t>2,978</a:t>
                      </a:r>
                    </a:p>
                  </a:txBody>
                  <a:tcPr marL="7620" marR="7620" marT="7620" anchor="ctr"/>
                </a:tc>
                <a:tc>
                  <a:txBody>
                    <a:bodyPr/>
                    <a:lstStyle/>
                    <a:p>
                      <a:pPr algn="ctr" fontAlgn="t">
                        <a:buNone/>
                      </a:pPr>
                      <a:r>
                        <a:rPr lang="en-US" sz="1400" b="0" i="0" u="none" strike="noStrike">
                          <a:solidFill>
                            <a:srgbClr val="454545"/>
                          </a:solidFill>
                          <a:effectLst/>
                          <a:latin typeface="Andale WT"/>
                        </a:rPr>
                        <a:t>10,034</a:t>
                      </a:r>
                    </a:p>
                  </a:txBody>
                  <a:tcPr marL="7620" marR="7620" marT="7620" anchor="ctr"/>
                </a:tc>
                <a:tc>
                  <a:txBody>
                    <a:bodyPr/>
                    <a:lstStyle/>
                    <a:p>
                      <a:pPr algn="ctr" fontAlgn="t">
                        <a:buNone/>
                      </a:pPr>
                      <a:r>
                        <a:rPr lang="en-US" sz="1400" b="0" i="0" u="none" strike="noStrike">
                          <a:solidFill>
                            <a:srgbClr val="454545"/>
                          </a:solidFill>
                          <a:effectLst/>
                          <a:latin typeface="Andale WT"/>
                        </a:rPr>
                        <a:t>4,917</a:t>
                      </a:r>
                    </a:p>
                  </a:txBody>
                  <a:tcPr marL="7620" marR="7620" marT="7620" anchor="ctr"/>
                </a:tc>
                <a:tc>
                  <a:txBody>
                    <a:bodyPr/>
                    <a:lstStyle/>
                    <a:p>
                      <a:pPr algn="ctr" fontAlgn="t">
                        <a:buNone/>
                      </a:pPr>
                      <a:r>
                        <a:rPr lang="en-US" sz="1400" b="0" i="0" u="none" strike="noStrike">
                          <a:solidFill>
                            <a:srgbClr val="454545"/>
                          </a:solidFill>
                          <a:effectLst/>
                          <a:latin typeface="Andale WT"/>
                        </a:rPr>
                        <a:t>1,344</a:t>
                      </a:r>
                    </a:p>
                  </a:txBody>
                  <a:tcPr marL="7620" marR="7620" marT="7620" anchor="ctr"/>
                </a:tc>
                <a:tc>
                  <a:txBody>
                    <a:bodyPr/>
                    <a:lstStyle/>
                    <a:p>
                      <a:pPr algn="ctr" fontAlgn="t">
                        <a:buNone/>
                      </a:pPr>
                      <a:r>
                        <a:rPr lang="en-US" sz="1400" b="0" i="0" u="none" strike="noStrike">
                          <a:solidFill>
                            <a:srgbClr val="454545"/>
                          </a:solidFill>
                          <a:effectLst/>
                          <a:latin typeface="Andale WT"/>
                        </a:rPr>
                        <a:t>1,951</a:t>
                      </a:r>
                    </a:p>
                  </a:txBody>
                  <a:tcPr marL="7620" marR="7620" marT="7620" anchor="ctr"/>
                </a:tc>
                <a:extLst>
                  <a:ext uri="{0D108BD9-81ED-4DB2-BD59-A6C34878D82A}">
                    <a16:rowId xmlns:a16="http://schemas.microsoft.com/office/drawing/2014/main" val="2189967724"/>
                  </a:ext>
                </a:extLst>
              </a:tr>
            </a:tbl>
          </a:graphicData>
        </a:graphic>
      </p:graphicFrame>
    </p:spTree>
    <p:extLst>
      <p:ext uri="{BB962C8B-B14F-4D97-AF65-F5344CB8AC3E}">
        <p14:creationId xmlns:p14="http://schemas.microsoft.com/office/powerpoint/2010/main" val="944546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899D-2690-DC79-06BC-78A174230E18}"/>
              </a:ext>
            </a:extLst>
          </p:cNvPr>
          <p:cNvSpPr>
            <a:spLocks noGrp="1"/>
          </p:cNvSpPr>
          <p:nvPr>
            <p:ph type="title"/>
          </p:nvPr>
        </p:nvSpPr>
        <p:spPr/>
        <p:txBody>
          <a:bodyPr>
            <a:normAutofit/>
          </a:bodyPr>
          <a:lstStyle/>
          <a:p>
            <a:r>
              <a:rPr lang="en-US" dirty="0"/>
              <a:t>Discrepancies in the 2026 Probabilistic Model</a:t>
            </a:r>
            <a:br>
              <a:rPr lang="en-US" dirty="0"/>
            </a:br>
            <a:endParaRPr lang="en-US" dirty="0"/>
          </a:p>
        </p:txBody>
      </p:sp>
      <p:sp>
        <p:nvSpPr>
          <p:cNvPr id="6" name="Text Placeholder 5">
            <a:extLst>
              <a:ext uri="{FF2B5EF4-FFF2-40B4-BE49-F238E27FC236}">
                <a16:creationId xmlns:a16="http://schemas.microsoft.com/office/drawing/2014/main" id="{EB62CC15-D41F-9ABB-98F7-9449A7B5D496}"/>
              </a:ext>
            </a:extLst>
          </p:cNvPr>
          <p:cNvSpPr>
            <a:spLocks noGrp="1"/>
          </p:cNvSpPr>
          <p:nvPr>
            <p:ph type="body" sz="quarter" idx="13"/>
          </p:nvPr>
        </p:nvSpPr>
        <p:spPr>
          <a:xfrm>
            <a:off x="495300" y="1203512"/>
            <a:ext cx="5381625" cy="4968688"/>
          </a:xfrm>
        </p:spPr>
        <p:txBody>
          <a:bodyPr/>
          <a:lstStyle/>
          <a:p>
            <a:pPr marL="285750" indent="-285750">
              <a:buFont typeface="Arial" panose="020B0604020202020204" pitchFamily="34" charset="0"/>
              <a:buChar char="•"/>
            </a:pPr>
            <a:r>
              <a:rPr lang="en-US" dirty="0"/>
              <a:t>As ERCOT worked toward the 2027 AS Methodology we identified that the probabilistic model that was used to calculate the 2026 ECRS and NSRS had some discrepancies.  Issues identified:</a:t>
            </a:r>
          </a:p>
          <a:p>
            <a:pPr marL="285750" indent="-285750">
              <a:buFont typeface="Arial" panose="020B0604020202020204" pitchFamily="34" charset="0"/>
              <a:buChar char="•"/>
            </a:pPr>
            <a:r>
              <a:rPr lang="en-US" dirty="0"/>
              <a:t>This caused the quantities to be posted (black line) for 2026 to be below the level that would have been required by the PUCT approved methodology (black dotted line). </a:t>
            </a:r>
          </a:p>
          <a:p>
            <a:pPr marL="285750" indent="-285750">
              <a:buFont typeface="Arial" panose="020B0604020202020204" pitchFamily="34" charset="0"/>
              <a:buChar char="•"/>
            </a:pPr>
            <a:r>
              <a:rPr lang="en-US" dirty="0"/>
              <a:t>ERCOT has utilized these lower quantities for 2026 so far and will not revise the posted quantities for August 2026. ERCOT will evaluate whether changes to the posted quantities are warranted for the remaining months of 2026 and will further coordinate with PUCT Staff on next steps in addressing this discrepancy.</a:t>
            </a:r>
          </a:p>
          <a:p>
            <a:pPr marL="285750" indent="-285750">
              <a:buFont typeface="Arial" panose="020B0604020202020204" pitchFamily="34" charset="0"/>
              <a:buChar char="•"/>
            </a:pPr>
            <a:r>
              <a:rPr lang="en-US" dirty="0"/>
              <a:t>The issue was only for the probabilistic portion of 2026 AS Methodology. The regulation and RRS quantities were not affected.</a:t>
            </a:r>
          </a:p>
          <a:p>
            <a:pPr marL="285750" indent="-285750">
              <a:buFont typeface="Arial" panose="020B0604020202020204" pitchFamily="34" charset="0"/>
              <a:buChar char="•"/>
            </a:pPr>
            <a:r>
              <a:rPr lang="en-US" dirty="0">
                <a:hlinkClick r:id="rId2"/>
              </a:rPr>
              <a:t>Market Noticed </a:t>
            </a:r>
            <a:r>
              <a:rPr lang="en-US" dirty="0"/>
              <a:t>issued on 7/27/2026</a:t>
            </a:r>
          </a:p>
          <a:p>
            <a:endParaRPr lang="en-US" dirty="0"/>
          </a:p>
        </p:txBody>
      </p:sp>
      <p:sp>
        <p:nvSpPr>
          <p:cNvPr id="3" name="Text Placeholder 2">
            <a:extLst>
              <a:ext uri="{FF2B5EF4-FFF2-40B4-BE49-F238E27FC236}">
                <a16:creationId xmlns:a16="http://schemas.microsoft.com/office/drawing/2014/main" id="{BB7EF55F-6AD4-E76E-EF6A-03044265DABE}"/>
              </a:ext>
            </a:extLst>
          </p:cNvPr>
          <p:cNvSpPr>
            <a:spLocks noGrp="1"/>
          </p:cNvSpPr>
          <p:nvPr>
            <p:ph type="body" sz="quarter" idx="14"/>
          </p:nvPr>
        </p:nvSpPr>
        <p:spPr>
          <a:xfrm>
            <a:off x="6343650" y="1203512"/>
            <a:ext cx="5314950" cy="4978931"/>
          </a:xfrm>
        </p:spPr>
        <p:txBody>
          <a:bodyPr/>
          <a:lstStyle/>
          <a:p>
            <a:pPr marL="285750" indent="-285750">
              <a:buFont typeface="Arial" panose="020B0604020202020204" pitchFamily="34" charset="0"/>
              <a:buChar char="•"/>
            </a:pPr>
            <a:r>
              <a:rPr lang="en-US" dirty="0"/>
              <a:t>2026 annual average ECRS + Non-Spin quantities shown on the below chart</a:t>
            </a:r>
          </a:p>
          <a:p>
            <a:pPr marL="285750" indent="-285750">
              <a:buFont typeface="Arial" panose="020B0604020202020204" pitchFamily="34" charset="0"/>
              <a:buChar char="•"/>
            </a:pPr>
            <a:r>
              <a:rPr lang="en-US" dirty="0"/>
              <a:t>Monthly comparisons are available in the posted HTML file for today’s meeting.</a:t>
            </a: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B8C8485A-C1A8-59DE-6417-7A520F4617FB}"/>
              </a:ext>
            </a:extLst>
          </p:cNvPr>
          <p:cNvSpPr>
            <a:spLocks noGrp="1"/>
          </p:cNvSpPr>
          <p:nvPr>
            <p:ph type="sldNum" sz="quarter" idx="12"/>
          </p:nvPr>
        </p:nvSpPr>
        <p:spPr/>
        <p:txBody>
          <a:bodyPr/>
          <a:lstStyle/>
          <a:p>
            <a:fld id="{BCDE79FB-97BA-492B-8D57-F1373F9ADA95}" type="slidenum">
              <a:rPr lang="en-US" smtClean="0"/>
              <a:t>4</a:t>
            </a:fld>
            <a:endParaRPr lang="en-US"/>
          </a:p>
        </p:txBody>
      </p:sp>
      <p:pic>
        <p:nvPicPr>
          <p:cNvPr id="8" name="Picture 7">
            <a:extLst>
              <a:ext uri="{FF2B5EF4-FFF2-40B4-BE49-F238E27FC236}">
                <a16:creationId xmlns:a16="http://schemas.microsoft.com/office/drawing/2014/main" id="{0CEA328E-CB9A-E05B-C4F8-658193E5D7C4}"/>
              </a:ext>
            </a:extLst>
          </p:cNvPr>
          <p:cNvPicPr>
            <a:picLocks noChangeAspect="1"/>
          </p:cNvPicPr>
          <p:nvPr/>
        </p:nvPicPr>
        <p:blipFill>
          <a:blip r:embed="rId3"/>
          <a:stretch>
            <a:fillRect/>
          </a:stretch>
        </p:blipFill>
        <p:spPr>
          <a:xfrm>
            <a:off x="6343649" y="2714623"/>
            <a:ext cx="5314949" cy="3369796"/>
          </a:xfrm>
          <a:prstGeom prst="rect">
            <a:avLst/>
          </a:prstGeom>
        </p:spPr>
      </p:pic>
    </p:spTree>
    <p:extLst>
      <p:ext uri="{BB962C8B-B14F-4D97-AF65-F5344CB8AC3E}">
        <p14:creationId xmlns:p14="http://schemas.microsoft.com/office/powerpoint/2010/main" val="28572126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B6B66-28EE-8A6C-E11B-A2DC2C9AF2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4DEFD7-BC4B-B048-4CA3-5B1D58D03389}"/>
              </a:ext>
            </a:extLst>
          </p:cNvPr>
          <p:cNvSpPr>
            <a:spLocks noGrp="1"/>
          </p:cNvSpPr>
          <p:nvPr>
            <p:ph type="title"/>
          </p:nvPr>
        </p:nvSpPr>
        <p:spPr/>
        <p:txBody>
          <a:bodyPr/>
          <a:lstStyle/>
          <a:p>
            <a:r>
              <a:rPr lang="en-US">
                <a:cs typeface="Arial"/>
              </a:rPr>
              <a:t>Risk and Risk Credits Details</a:t>
            </a:r>
            <a:endParaRPr lang="en-US">
              <a:solidFill>
                <a:srgbClr val="FF0000"/>
              </a:solidFill>
              <a:cs typeface="Arial"/>
            </a:endParaRPr>
          </a:p>
        </p:txBody>
      </p:sp>
      <p:sp>
        <p:nvSpPr>
          <p:cNvPr id="3" name="Text Placeholder 2">
            <a:extLst>
              <a:ext uri="{FF2B5EF4-FFF2-40B4-BE49-F238E27FC236}">
                <a16:creationId xmlns:a16="http://schemas.microsoft.com/office/drawing/2014/main" id="{D6B73A18-2B5D-8258-35D9-20F8577F6161}"/>
              </a:ext>
            </a:extLst>
          </p:cNvPr>
          <p:cNvSpPr>
            <a:spLocks noGrp="1"/>
          </p:cNvSpPr>
          <p:nvPr>
            <p:ph type="body" sz="quarter" idx="16"/>
          </p:nvPr>
        </p:nvSpPr>
        <p:spPr>
          <a:xfrm>
            <a:off x="495300" y="1273419"/>
            <a:ext cx="11153773" cy="4898781"/>
          </a:xfrm>
        </p:spPr>
        <p:txBody>
          <a:bodyPr vert="horz" wrap="square" lIns="0" tIns="0" rIns="0" bIns="0" rtlCol="0" anchor="t">
            <a:noAutofit/>
          </a:bodyPr>
          <a:lstStyle/>
          <a:p>
            <a:pPr marL="285750" indent="-285750">
              <a:buChar char="•"/>
            </a:pPr>
            <a:endParaRPr lang="en-US">
              <a:cs typeface="Arial"/>
            </a:endParaRPr>
          </a:p>
          <a:p>
            <a:endParaRPr lang="en-US">
              <a:cs typeface="Arial"/>
            </a:endParaRPr>
          </a:p>
        </p:txBody>
      </p:sp>
      <p:sp>
        <p:nvSpPr>
          <p:cNvPr id="5" name="Slide Number Placeholder 4">
            <a:extLst>
              <a:ext uri="{FF2B5EF4-FFF2-40B4-BE49-F238E27FC236}">
                <a16:creationId xmlns:a16="http://schemas.microsoft.com/office/drawing/2014/main" id="{EE25B263-19F7-FF07-79D1-A14E375AB430}"/>
              </a:ext>
            </a:extLst>
          </p:cNvPr>
          <p:cNvSpPr>
            <a:spLocks noGrp="1"/>
          </p:cNvSpPr>
          <p:nvPr>
            <p:ph type="sldNum" sz="quarter" idx="12"/>
          </p:nvPr>
        </p:nvSpPr>
        <p:spPr/>
        <p:txBody>
          <a:bodyPr/>
          <a:lstStyle/>
          <a:p>
            <a:fld id="{BCDE79FB-97BA-492B-8D57-F1373F9ADA95}" type="slidenum">
              <a:rPr lang="en-US" smtClean="0"/>
              <a:t>40</a:t>
            </a:fld>
            <a:endParaRPr lang="en-US"/>
          </a:p>
        </p:txBody>
      </p:sp>
      <p:sp>
        <p:nvSpPr>
          <p:cNvPr id="8" name="TextBox 7">
            <a:extLst>
              <a:ext uri="{FF2B5EF4-FFF2-40B4-BE49-F238E27FC236}">
                <a16:creationId xmlns:a16="http://schemas.microsoft.com/office/drawing/2014/main" id="{FED8F781-CB89-DB84-E7FA-2286562141D6}"/>
              </a:ext>
            </a:extLst>
          </p:cNvPr>
          <p:cNvSpPr txBox="1"/>
          <p:nvPr/>
        </p:nvSpPr>
        <p:spPr>
          <a:xfrm>
            <a:off x="505409" y="909736"/>
            <a:ext cx="11181182"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7345" indent="-347345" algn="l" rtl="0">
              <a:buFont typeface="Arial"/>
              <a:buChar char="•"/>
            </a:pPr>
            <a:r>
              <a:rPr lang="en-US" sz="1800" b="1" kern="1200" dirty="0">
                <a:solidFill>
                  <a:schemeClr val="tx2"/>
                </a:solidFill>
                <a:latin typeface="Arial"/>
                <a:ea typeface="+mn-ea"/>
                <a:cs typeface="+mn-cs"/>
              </a:rPr>
              <a:t>Risk</a:t>
            </a:r>
            <a:endParaRPr lang="en-US" dirty="0">
              <a:ea typeface="+mn-ea"/>
              <a:cs typeface="+mn-cs"/>
            </a:endParaRPr>
          </a:p>
          <a:p>
            <a:pPr marL="742950" indent="-285750" algn="l" rtl="0">
              <a:buFont typeface="Wingdings"/>
              <a:buChar char="Ø"/>
            </a:pPr>
            <a:r>
              <a:rPr lang="en-US" sz="1600" kern="1200" dirty="0">
                <a:solidFill>
                  <a:schemeClr val="tx2"/>
                </a:solidFill>
                <a:latin typeface="Arial"/>
                <a:ea typeface="+mn-ea"/>
                <a:cs typeface="+mn-cs"/>
              </a:rPr>
              <a:t>Net Load Forecast Error (NLFE) </a:t>
            </a:r>
            <a:endParaRPr lang="en-US" sz="1600" kern="1200" dirty="0">
              <a:solidFill>
                <a:schemeClr val="tx2"/>
              </a:solidFill>
              <a:latin typeface="Arial"/>
              <a:cs typeface="Arial"/>
            </a:endParaRPr>
          </a:p>
          <a:p>
            <a:pPr marL="1143000" indent="-228600" algn="l" rtl="0">
              <a:buFont typeface="Arial"/>
              <a:buChar char="•"/>
            </a:pPr>
            <a:r>
              <a:rPr lang="en-US" sz="1400" kern="1200" dirty="0">
                <a:solidFill>
                  <a:schemeClr val="accent6"/>
                </a:solidFill>
                <a:latin typeface="Arial"/>
                <a:ea typeface="+mn-ea"/>
                <a:cs typeface="+mn-cs"/>
              </a:rPr>
              <a:t>X</a:t>
            </a:r>
            <a:r>
              <a:rPr lang="en-US" sz="1400" kern="1200" dirty="0">
                <a:solidFill>
                  <a:schemeClr val="tx2"/>
                </a:solidFill>
                <a:latin typeface="Arial"/>
                <a:ea typeface="+mn-ea"/>
                <a:cs typeface="+mn-cs"/>
              </a:rPr>
              <a:t> hour ahead </a:t>
            </a:r>
          </a:p>
          <a:p>
            <a:pPr marL="1143000" indent="-228600" algn="l" rtl="0">
              <a:buFont typeface="Arial"/>
              <a:buChar char="•"/>
            </a:pPr>
            <a:r>
              <a:rPr lang="en-US" sz="1400" kern="1200" dirty="0">
                <a:solidFill>
                  <a:schemeClr val="tx2"/>
                </a:solidFill>
                <a:latin typeface="Arial"/>
                <a:ea typeface="+mn-ea"/>
                <a:cs typeface="+mn-cs"/>
              </a:rPr>
              <a:t>30 min ahead </a:t>
            </a:r>
          </a:p>
          <a:p>
            <a:pPr marL="1143000" indent="-228600" algn="l" rtl="0">
              <a:buFont typeface="Arial"/>
              <a:buChar char="•"/>
            </a:pPr>
            <a:r>
              <a:rPr lang="en-US" sz="1400" kern="1200" dirty="0">
                <a:solidFill>
                  <a:schemeClr val="tx2"/>
                </a:solidFill>
                <a:latin typeface="Arial"/>
                <a:ea typeface="+mn-ea"/>
                <a:cs typeface="+mn-cs"/>
              </a:rPr>
              <a:t>Accounting for Solar Capacity Growth</a:t>
            </a:r>
          </a:p>
          <a:p>
            <a:pPr marL="742950" indent="-285750" algn="l" rtl="0">
              <a:buFont typeface="Wingdings"/>
              <a:buChar char="Ø"/>
            </a:pPr>
            <a:r>
              <a:rPr lang="en-US" sz="1600" kern="1200" dirty="0">
                <a:solidFill>
                  <a:schemeClr val="tx2"/>
                </a:solidFill>
                <a:latin typeface="Arial"/>
                <a:ea typeface="+mn-ea"/>
                <a:cs typeface="+mn-cs"/>
              </a:rPr>
              <a:t>Forced Outages </a:t>
            </a:r>
            <a:endParaRPr lang="en-US" sz="16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mn-cs"/>
              </a:rPr>
              <a:t>Method pulls </a:t>
            </a:r>
            <a:r>
              <a:rPr lang="en-US" sz="1400" kern="1200" dirty="0">
                <a:solidFill>
                  <a:schemeClr val="accent6"/>
                </a:solidFill>
                <a:latin typeface="Arial"/>
                <a:ea typeface="+mn-ea"/>
                <a:cs typeface="+mn-cs"/>
              </a:rPr>
              <a:t>X</a:t>
            </a:r>
            <a:r>
              <a:rPr lang="en-US" sz="1400" kern="1200" dirty="0">
                <a:solidFill>
                  <a:schemeClr val="tx2"/>
                </a:solidFill>
                <a:latin typeface="Arial"/>
                <a:ea typeface="+mn-ea"/>
                <a:cs typeface="+mn-cs"/>
              </a:rPr>
              <a:t> hour ahead rolling forced outage for dispatchable resources</a:t>
            </a:r>
          </a:p>
          <a:p>
            <a:pPr marL="347345" indent="-347345" algn="l" rtl="0">
              <a:buFont typeface="Arial"/>
              <a:buChar char="•"/>
            </a:pPr>
            <a:r>
              <a:rPr lang="en-US" sz="1800" b="1" kern="1200" dirty="0">
                <a:solidFill>
                  <a:schemeClr val="tx2"/>
                </a:solidFill>
                <a:latin typeface="Arial"/>
                <a:ea typeface="+mn-ea"/>
                <a:cs typeface="+mn-cs"/>
              </a:rPr>
              <a:t>Risk Credits</a:t>
            </a:r>
            <a:endParaRPr lang="en-US" sz="1800" b="1" kern="1200" dirty="0">
              <a:solidFill>
                <a:schemeClr val="tx2"/>
              </a:solidFill>
              <a:latin typeface="Arial"/>
              <a:cs typeface="Arial"/>
            </a:endParaRPr>
          </a:p>
          <a:p>
            <a:pPr marL="742950" indent="-285750">
              <a:buFont typeface="Wingdings"/>
              <a:buChar char="Ø"/>
            </a:pPr>
            <a:r>
              <a:rPr lang="en-US" sz="1600" kern="1200" dirty="0">
                <a:solidFill>
                  <a:schemeClr val="tx2"/>
                </a:solidFill>
                <a:latin typeface="Arial"/>
                <a:ea typeface="+mn-ea"/>
                <a:cs typeface="+mn-cs"/>
              </a:rPr>
              <a:t>Online Headroom Capacity Sustainable for</a:t>
            </a:r>
            <a:r>
              <a:rPr lang="en-US" sz="1600" dirty="0">
                <a:solidFill>
                  <a:schemeClr val="tx2"/>
                </a:solidFill>
                <a:latin typeface="Arial"/>
              </a:rPr>
              <a:t> </a:t>
            </a:r>
            <a:r>
              <a:rPr lang="en-US" sz="1400" dirty="0">
                <a:solidFill>
                  <a:schemeClr val="accent6"/>
                </a:solidFill>
                <a:latin typeface="Arial"/>
              </a:rPr>
              <a:t>X</a:t>
            </a:r>
            <a:r>
              <a:rPr lang="en-US" sz="1600" dirty="0">
                <a:solidFill>
                  <a:schemeClr val="tx2"/>
                </a:solidFill>
                <a:latin typeface="Arial"/>
              </a:rPr>
              <a:t> </a:t>
            </a:r>
            <a:r>
              <a:rPr lang="en-US" sz="1600" kern="1200" dirty="0">
                <a:solidFill>
                  <a:schemeClr val="tx2"/>
                </a:solidFill>
                <a:latin typeface="Arial"/>
                <a:ea typeface="+mn-ea"/>
                <a:cs typeface="+mn-cs"/>
              </a:rPr>
              <a:t>hours </a:t>
            </a:r>
            <a:endParaRPr lang="en-US" sz="16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Arial"/>
              </a:rPr>
              <a:t>Conventional unit headroom that is available to SCED, but excluding Ancillary Service Capacity</a:t>
            </a:r>
            <a:endParaRPr lang="en-US" sz="14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Arial"/>
              </a:rPr>
              <a:t>System Hourly ESR Capability is calculated using historical Real-Time telemetered hourly average ESR data (SOC, MNOS, AS Responsibility/Awards)</a:t>
            </a:r>
            <a:endParaRPr lang="en-US" sz="1400" kern="1200" dirty="0">
              <a:solidFill>
                <a:schemeClr val="tx2"/>
              </a:solidFill>
              <a:latin typeface="Arial"/>
              <a:cs typeface="Arial"/>
            </a:endParaRPr>
          </a:p>
          <a:p>
            <a:pPr marL="1143000" indent="-228600" algn="l" rtl="0">
              <a:buFont typeface="Arial"/>
              <a:buChar char="•"/>
            </a:pPr>
            <a:r>
              <a:rPr lang="en-US" sz="1400" kern="1200" dirty="0">
                <a:solidFill>
                  <a:schemeClr val="tx2"/>
                </a:solidFill>
                <a:latin typeface="Arial"/>
                <a:ea typeface="+mn-ea"/>
                <a:cs typeface="+mn-cs"/>
              </a:rPr>
              <a:t>Reliability Unit Commitment (RUC) Capacity excluded</a:t>
            </a:r>
          </a:p>
          <a:p>
            <a:pPr marL="742950" indent="-285750" algn="l" rtl="0">
              <a:buFont typeface="Wingdings"/>
              <a:buChar char="Ø"/>
            </a:pPr>
            <a:r>
              <a:rPr lang="en-US" sz="1600" kern="1200" dirty="0">
                <a:solidFill>
                  <a:schemeClr val="tx2"/>
                </a:solidFill>
                <a:latin typeface="Arial"/>
                <a:ea typeface="+mn-ea"/>
                <a:cs typeface="+mn-cs"/>
              </a:rPr>
              <a:t>Offline Capacity </a:t>
            </a:r>
            <a:endParaRPr lang="en-US" sz="1600" kern="1200" dirty="0">
              <a:solidFill>
                <a:schemeClr val="tx2"/>
              </a:solidFill>
              <a:latin typeface="Arial"/>
              <a:cs typeface="Arial"/>
            </a:endParaRPr>
          </a:p>
          <a:p>
            <a:pPr marL="1143000" indent="-228600">
              <a:buFont typeface="Arial"/>
              <a:buChar char="•"/>
            </a:pPr>
            <a:r>
              <a:rPr lang="en-US" sz="1400" kern="1200" dirty="0">
                <a:solidFill>
                  <a:schemeClr val="tx2"/>
                </a:solidFill>
                <a:latin typeface="Arial"/>
                <a:ea typeface="+mn-ea"/>
                <a:cs typeface="+mn-cs"/>
              </a:rPr>
              <a:t>Conventional unit capacity that can be started within 30 minutes excluding any </a:t>
            </a:r>
            <a:r>
              <a:rPr lang="en-US" sz="1400" dirty="0">
                <a:solidFill>
                  <a:schemeClr val="tx2"/>
                </a:solidFill>
                <a:latin typeface="Arial"/>
              </a:rPr>
              <a:t>units with capacity</a:t>
            </a:r>
            <a:r>
              <a:rPr lang="en-US" sz="1400" kern="1200" dirty="0">
                <a:solidFill>
                  <a:schemeClr val="tx2"/>
                </a:solidFill>
                <a:latin typeface="Arial"/>
                <a:ea typeface="+mn-ea"/>
                <a:cs typeface="+mn-cs"/>
              </a:rPr>
              <a:t> reserved for Ancillary Services</a:t>
            </a:r>
            <a:endParaRPr lang="en-US" sz="1400" kern="1200" dirty="0">
              <a:solidFill>
                <a:schemeClr val="tx2"/>
              </a:solidFill>
              <a:latin typeface="Arial"/>
              <a:cs typeface="Arial"/>
            </a:endParaRPr>
          </a:p>
          <a:p>
            <a:pPr marL="1143000" indent="-228600" algn="l" rtl="0"/>
            <a:endParaRPr lang="en-US" dirty="0"/>
          </a:p>
          <a:p>
            <a:pPr marL="347345" indent="-347345" algn="l" rtl="0">
              <a:buFont typeface="Arial"/>
              <a:buChar char="•"/>
            </a:pPr>
            <a:r>
              <a:rPr lang="en-US" sz="1800" b="1" kern="1200" dirty="0">
                <a:solidFill>
                  <a:schemeClr val="tx2"/>
                </a:solidFill>
                <a:latin typeface="Arial"/>
                <a:ea typeface="+mn-ea"/>
                <a:cs typeface="+mn-cs"/>
              </a:rPr>
              <a:t>Net Risk = Risk – Risk Credit*</a:t>
            </a:r>
            <a:r>
              <a:rPr lang="en-US" sz="1800" b="1" kern="1200" dirty="0">
                <a:solidFill>
                  <a:schemeClr val="accent6"/>
                </a:solidFill>
                <a:latin typeface="Arial"/>
                <a:ea typeface="+mn-ea"/>
                <a:cs typeface="+mn-cs"/>
              </a:rPr>
              <a:t>Y </a:t>
            </a:r>
            <a:r>
              <a:rPr lang="en-US" sz="1800" b="1" kern="1200" dirty="0">
                <a:solidFill>
                  <a:schemeClr val="tx2"/>
                </a:solidFill>
                <a:latin typeface="Arial"/>
                <a:ea typeface="+mn-ea"/>
                <a:cs typeface="+mn-cs"/>
              </a:rPr>
              <a:t>where the variable is configurable</a:t>
            </a:r>
            <a:endParaRPr lang="en-US" sz="1800" b="1" kern="1200" dirty="0">
              <a:solidFill>
                <a:schemeClr val="tx2"/>
              </a:solidFill>
              <a:latin typeface="Arial"/>
              <a:cs typeface="Arial"/>
            </a:endParaRPr>
          </a:p>
          <a:p>
            <a:pPr marL="804545" lvl="1" indent="-347345">
              <a:buFont typeface="Wingdings"/>
              <a:buChar char="Ø"/>
            </a:pPr>
            <a:r>
              <a:rPr lang="en-US" sz="1600" dirty="0">
                <a:solidFill>
                  <a:schemeClr val="tx2"/>
                </a:solidFill>
                <a:latin typeface="Arial"/>
              </a:rPr>
              <a:t>Y represents optimal multipliers on how many percent risk credit being applied </a:t>
            </a:r>
            <a:r>
              <a:rPr lang="en-US" b="1" dirty="0">
                <a:solidFill>
                  <a:schemeClr val="tx2"/>
                </a:solidFill>
                <a:latin typeface="Arial"/>
              </a:rPr>
              <a:t> </a:t>
            </a:r>
            <a:endParaRPr lang="en-US" b="1" dirty="0">
              <a:solidFill>
                <a:schemeClr val="tx2"/>
              </a:solidFill>
              <a:latin typeface="Arial"/>
              <a:cs typeface="Arial"/>
            </a:endParaRPr>
          </a:p>
          <a:p>
            <a:pPr algn="ctr"/>
            <a:endParaRPr lang="en-US" dirty="0">
              <a:solidFill>
                <a:srgbClr val="171A1C"/>
              </a:solidFill>
              <a:latin typeface="Arial"/>
              <a:cs typeface="Arial"/>
            </a:endParaRPr>
          </a:p>
        </p:txBody>
      </p:sp>
    </p:spTree>
    <p:extLst>
      <p:ext uri="{BB962C8B-B14F-4D97-AF65-F5344CB8AC3E}">
        <p14:creationId xmlns:p14="http://schemas.microsoft.com/office/powerpoint/2010/main" val="11140953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08839-A645-C1AE-3569-AF1A43E7A7D3}"/>
              </a:ext>
            </a:extLst>
          </p:cNvPr>
          <p:cNvSpPr>
            <a:spLocks noGrp="1"/>
          </p:cNvSpPr>
          <p:nvPr>
            <p:ph type="title"/>
          </p:nvPr>
        </p:nvSpPr>
        <p:spPr/>
        <p:txBody>
          <a:bodyPr/>
          <a:lstStyle/>
          <a:p>
            <a:r>
              <a:rPr lang="en-US"/>
              <a:t>Risk Credit RTC+B Impacts and Review</a:t>
            </a:r>
          </a:p>
        </p:txBody>
      </p:sp>
      <p:sp>
        <p:nvSpPr>
          <p:cNvPr id="3" name="Text Placeholder 2">
            <a:extLst>
              <a:ext uri="{FF2B5EF4-FFF2-40B4-BE49-F238E27FC236}">
                <a16:creationId xmlns:a16="http://schemas.microsoft.com/office/drawing/2014/main" id="{D15FF447-72D4-C5BE-A18F-9A30F789AA5A}"/>
              </a:ext>
            </a:extLst>
          </p:cNvPr>
          <p:cNvSpPr>
            <a:spLocks noGrp="1"/>
          </p:cNvSpPr>
          <p:nvPr>
            <p:ph type="body" sz="quarter" idx="16"/>
          </p:nvPr>
        </p:nvSpPr>
        <p:spPr>
          <a:xfrm>
            <a:off x="495300" y="1320800"/>
            <a:ext cx="11163300" cy="2974975"/>
          </a:xfrm>
        </p:spPr>
        <p:txBody>
          <a:bodyPr/>
          <a:lstStyle/>
          <a:p>
            <a:pPr marL="285750" indent="-285750">
              <a:buFont typeface="Arial" panose="020B0604020202020204" pitchFamily="34" charset="0"/>
              <a:buChar char="•"/>
            </a:pPr>
            <a:r>
              <a:rPr lang="en-US"/>
              <a:t>With the implementation of RTC+B, there was a need to align our methods with system changes such as, but not limited to, the following:</a:t>
            </a:r>
          </a:p>
          <a:p>
            <a:pPr marL="834390" lvl="1" indent="-285750"/>
            <a:r>
              <a:rPr lang="en-US"/>
              <a:t>Accounting for AS Award vs AS Responsibility </a:t>
            </a:r>
          </a:p>
          <a:p>
            <a:pPr marL="834390" lvl="1" indent="-285750"/>
            <a:r>
              <a:rPr lang="en-US"/>
              <a:t>HASL calculation removal</a:t>
            </a:r>
          </a:p>
          <a:p>
            <a:pPr marL="834390" lvl="1" indent="-285750"/>
            <a:r>
              <a:rPr lang="en-US"/>
              <a:t>Change in telemetered Resource Status</a:t>
            </a:r>
          </a:p>
          <a:p>
            <a:pPr marL="834390" lvl="1" indent="-285750"/>
            <a:r>
              <a:rPr lang="en-US"/>
              <a:t>SCED AS Duration Requirement Accounting</a:t>
            </a:r>
          </a:p>
          <a:p>
            <a:pPr marL="1017270" lvl="2" indent="-285750"/>
            <a:r>
              <a:rPr lang="en-US" sz="1200"/>
              <a:t>Reg and RRS – 30 mins</a:t>
            </a:r>
          </a:p>
          <a:p>
            <a:pPr marL="1017270" lvl="2" indent="-285750"/>
            <a:r>
              <a:rPr lang="en-US" sz="1200"/>
              <a:t>RRS-FFR – 15 mins</a:t>
            </a:r>
          </a:p>
          <a:p>
            <a:pPr marL="1017270" lvl="2" indent="-285750"/>
            <a:r>
              <a:rPr lang="en-US" sz="1200"/>
              <a:t>ECRS – 1 hour</a:t>
            </a:r>
          </a:p>
          <a:p>
            <a:pPr marL="1017270" lvl="2" indent="-285750"/>
            <a:r>
              <a:rPr lang="en-US" sz="1200"/>
              <a:t>Non-Spin – 4 hours</a:t>
            </a:r>
          </a:p>
          <a:p>
            <a:pPr marL="834390" lvl="1" indent="-285750"/>
            <a:r>
              <a:rPr lang="en-US"/>
              <a:t>AS Plan Awareness (Shortfall/Excess procurement of plan)</a:t>
            </a:r>
          </a:p>
          <a:p>
            <a:pPr marL="285750" indent="-285750">
              <a:buFont typeface="Arial" panose="020B0604020202020204" pitchFamily="34" charset="0"/>
              <a:buChar char="•"/>
            </a:pPr>
            <a:r>
              <a:rPr lang="en-US"/>
              <a:t>Additionally, ERCOT is reviewing potential impacts to online/offline/ESR energy available that is not awarded AS after implementation of RTC+B. </a:t>
            </a:r>
          </a:p>
          <a:p>
            <a:pPr marL="285750" indent="-285750"/>
            <a:endParaRPr lang="en-US"/>
          </a:p>
          <a:p>
            <a:pPr marL="285750" indent="-285750"/>
            <a:endParaRPr lang="en-US"/>
          </a:p>
          <a:p>
            <a:pPr marL="834390" lvl="1" indent="-285750"/>
            <a:endParaRPr lang="en-US"/>
          </a:p>
          <a:p>
            <a:endParaRPr lang="en-US"/>
          </a:p>
          <a:p>
            <a:endParaRPr lang="en-US"/>
          </a:p>
        </p:txBody>
      </p:sp>
      <p:sp>
        <p:nvSpPr>
          <p:cNvPr id="6" name="Text Placeholder 5">
            <a:extLst>
              <a:ext uri="{FF2B5EF4-FFF2-40B4-BE49-F238E27FC236}">
                <a16:creationId xmlns:a16="http://schemas.microsoft.com/office/drawing/2014/main" id="{CFFAE20E-0AEA-EA3E-82D6-711D31AD4FF2}"/>
              </a:ext>
            </a:extLst>
          </p:cNvPr>
          <p:cNvSpPr>
            <a:spLocks noGrp="1"/>
          </p:cNvSpPr>
          <p:nvPr>
            <p:ph type="body" sz="quarter" idx="15"/>
          </p:nvPr>
        </p:nvSpPr>
        <p:spPr>
          <a:xfrm flipH="1">
            <a:off x="495299" y="5226051"/>
            <a:ext cx="11163298" cy="850900"/>
          </a:xfrm>
        </p:spPr>
        <p:txBody>
          <a:bodyPr/>
          <a:lstStyle/>
          <a:p>
            <a:r>
              <a:rPr lang="en-US"/>
              <a:t>Key Takeaway: </a:t>
            </a:r>
            <a:r>
              <a:rPr lang="en-US" b="0"/>
              <a:t>Although much of the probabilistic method was developed in the 2026 AS Methodology, much of the functionality needs review to ensure RTC+B impacts are accounted for. </a:t>
            </a:r>
          </a:p>
        </p:txBody>
      </p:sp>
      <p:sp>
        <p:nvSpPr>
          <p:cNvPr id="5" name="Slide Number Placeholder 4">
            <a:extLst>
              <a:ext uri="{FF2B5EF4-FFF2-40B4-BE49-F238E27FC236}">
                <a16:creationId xmlns:a16="http://schemas.microsoft.com/office/drawing/2014/main" id="{48FF7B67-1587-28C3-B623-8A360469557C}"/>
              </a:ext>
            </a:extLst>
          </p:cNvPr>
          <p:cNvSpPr>
            <a:spLocks noGrp="1"/>
          </p:cNvSpPr>
          <p:nvPr>
            <p:ph type="sldNum" sz="quarter" idx="12"/>
          </p:nvPr>
        </p:nvSpPr>
        <p:spPr/>
        <p:txBody>
          <a:bodyPr/>
          <a:lstStyle/>
          <a:p>
            <a:fld id="{BCDE79FB-97BA-492B-8D57-F1373F9ADA95}" type="slidenum">
              <a:rPr lang="en-US" smtClean="0"/>
              <a:t>41</a:t>
            </a:fld>
            <a:endParaRPr lang="en-US"/>
          </a:p>
        </p:txBody>
      </p:sp>
    </p:spTree>
    <p:extLst>
      <p:ext uri="{BB962C8B-B14F-4D97-AF65-F5344CB8AC3E}">
        <p14:creationId xmlns:p14="http://schemas.microsoft.com/office/powerpoint/2010/main" val="29688051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50CA8-424B-709F-6503-F04B14ED7FBD}"/>
              </a:ext>
            </a:extLst>
          </p:cNvPr>
          <p:cNvSpPr>
            <a:spLocks noGrp="1"/>
          </p:cNvSpPr>
          <p:nvPr>
            <p:ph type="title"/>
          </p:nvPr>
        </p:nvSpPr>
        <p:spPr/>
        <p:txBody>
          <a:bodyPr/>
          <a:lstStyle/>
          <a:p>
            <a:r>
              <a:rPr lang="en-US"/>
              <a:t>Capacity Included in the Probabilistic Methodology</a:t>
            </a:r>
          </a:p>
        </p:txBody>
      </p:sp>
      <p:sp>
        <p:nvSpPr>
          <p:cNvPr id="3" name="Text Placeholder 2">
            <a:extLst>
              <a:ext uri="{FF2B5EF4-FFF2-40B4-BE49-F238E27FC236}">
                <a16:creationId xmlns:a16="http://schemas.microsoft.com/office/drawing/2014/main" id="{496B3BA2-E71B-4267-DBF6-130CB4A358D2}"/>
              </a:ext>
            </a:extLst>
          </p:cNvPr>
          <p:cNvSpPr>
            <a:spLocks noGrp="1"/>
          </p:cNvSpPr>
          <p:nvPr>
            <p:ph type="body" sz="quarter" idx="16"/>
          </p:nvPr>
        </p:nvSpPr>
        <p:spPr>
          <a:xfrm>
            <a:off x="495300" y="1064624"/>
            <a:ext cx="11163300" cy="3231152"/>
          </a:xfrm>
        </p:spPr>
        <p:txBody>
          <a:bodyPr vert="horz" wrap="square" lIns="0" tIns="0" rIns="0" bIns="0" rtlCol="0" anchor="t">
            <a:noAutofit/>
          </a:bodyPr>
          <a:lstStyle/>
          <a:p>
            <a:pPr marL="285750" indent="-285750">
              <a:buChar char="•"/>
            </a:pPr>
            <a:r>
              <a:rPr lang="en-US" sz="1400">
                <a:cs typeface="Arial"/>
              </a:rPr>
              <a:t>During grid operation, there are varying quantities of available power output that could be dispatched that is not reserved for ancillary services</a:t>
            </a:r>
          </a:p>
          <a:p>
            <a:pPr marL="285750" indent="-285750">
              <a:buChar char="•"/>
            </a:pPr>
            <a:r>
              <a:rPr lang="en-US" sz="1400">
                <a:cs typeface="Arial"/>
              </a:rPr>
              <a:t>This output helps to mitigate risk as it allows for SCED to dispatch further output to meet unforeseen increased load without having to dispatch ancillary services</a:t>
            </a:r>
          </a:p>
          <a:p>
            <a:pPr marL="285750" indent="-285750">
              <a:buChar char="•"/>
            </a:pPr>
            <a:r>
              <a:rPr lang="en-US" sz="1400">
                <a:cs typeface="Arial"/>
              </a:rPr>
              <a:t>The available power output that we are considering is the following:</a:t>
            </a:r>
          </a:p>
          <a:p>
            <a:pPr marL="834390" lvl="1">
              <a:buChar char="•"/>
            </a:pPr>
            <a:r>
              <a:rPr lang="en-US">
                <a:cs typeface="Arial"/>
              </a:rPr>
              <a:t>ESR Capacity:</a:t>
            </a:r>
          </a:p>
          <a:p>
            <a:pPr lvl="3"/>
            <a:r>
              <a:rPr lang="en-US">
                <a:cs typeface="Arial"/>
              </a:rPr>
              <a:t>This capacity is specific to ESRs as it can only be dispatched according to the charge that is available and not reserved for ancillary services</a:t>
            </a:r>
          </a:p>
          <a:p>
            <a:pPr marL="834390" lvl="1"/>
            <a:r>
              <a:rPr lang="en-US">
                <a:cs typeface="Arial"/>
              </a:rPr>
              <a:t>Online Headroom:</a:t>
            </a:r>
          </a:p>
          <a:p>
            <a:pPr lvl="3"/>
            <a:r>
              <a:rPr lang="en-US">
                <a:cs typeface="Arial"/>
              </a:rPr>
              <a:t>Unit Type: Combined Cycles and other Thermal that are ON and SCED dispatchable</a:t>
            </a:r>
          </a:p>
          <a:p>
            <a:pPr lvl="3"/>
            <a:r>
              <a:rPr lang="en-US">
                <a:cs typeface="Arial"/>
              </a:rPr>
              <a:t>Online headroom calculation for each resource, excluding any AS that is reserved. </a:t>
            </a:r>
          </a:p>
          <a:p>
            <a:pPr lvl="4"/>
            <a:r>
              <a:rPr lang="en-US" sz="1200" err="1">
                <a:cs typeface="Arial"/>
              </a:rPr>
              <a:t>New_HASL</a:t>
            </a:r>
            <a:r>
              <a:rPr lang="en-US" sz="1200">
                <a:cs typeface="Arial"/>
              </a:rPr>
              <a:t> = HSL – AS awards)</a:t>
            </a:r>
          </a:p>
          <a:p>
            <a:pPr lvl="4"/>
            <a:r>
              <a:rPr lang="en-US" sz="1200">
                <a:cs typeface="Arial"/>
              </a:rPr>
              <a:t>Headroom = max(0, min(SCEDURR * 30 + Base Point, </a:t>
            </a:r>
            <a:r>
              <a:rPr lang="en-US" sz="1200" err="1">
                <a:cs typeface="Arial"/>
              </a:rPr>
              <a:t>New_HASL</a:t>
            </a:r>
            <a:r>
              <a:rPr lang="en-US" sz="1200">
                <a:cs typeface="Arial"/>
              </a:rPr>
              <a:t>) – Base Point)</a:t>
            </a:r>
          </a:p>
          <a:p>
            <a:pPr marL="834390" lvl="1"/>
            <a:r>
              <a:rPr lang="en-US">
                <a:solidFill>
                  <a:srgbClr val="171A1C"/>
                </a:solidFill>
                <a:cs typeface="Arial"/>
              </a:rPr>
              <a:t>Offline Capacity:</a:t>
            </a:r>
          </a:p>
          <a:p>
            <a:pPr lvl="3"/>
            <a:r>
              <a:rPr lang="en-US">
                <a:solidFill>
                  <a:srgbClr val="171A1C"/>
                </a:solidFill>
                <a:cs typeface="Arial"/>
              </a:rPr>
              <a:t>HSL capability of units that are OFF and are not awarded for Offline Non-Spin Reserve Service which can be online within 30 minutes. </a:t>
            </a:r>
          </a:p>
        </p:txBody>
      </p:sp>
      <p:sp>
        <p:nvSpPr>
          <p:cNvPr id="4" name="Text Placeholder 3">
            <a:extLst>
              <a:ext uri="{FF2B5EF4-FFF2-40B4-BE49-F238E27FC236}">
                <a16:creationId xmlns:a16="http://schemas.microsoft.com/office/drawing/2014/main" id="{A6800856-4575-3112-2B25-84E198F4E9FF}"/>
              </a:ext>
            </a:extLst>
          </p:cNvPr>
          <p:cNvSpPr>
            <a:spLocks noGrp="1"/>
          </p:cNvSpPr>
          <p:nvPr>
            <p:ph type="body" sz="quarter" idx="15"/>
          </p:nvPr>
        </p:nvSpPr>
        <p:spPr>
          <a:xfrm flipH="1">
            <a:off x="438149" y="5653859"/>
            <a:ext cx="11163298" cy="829491"/>
          </a:xfrm>
        </p:spPr>
        <p:txBody>
          <a:bodyPr vert="horz" wrap="square" lIns="365760" tIns="91440" rIns="91440" bIns="91440" rtlCol="0" anchor="t">
            <a:noAutofit/>
          </a:bodyPr>
          <a:lstStyle/>
          <a:p>
            <a:r>
              <a:rPr lang="en-US">
                <a:cs typeface="Arial"/>
              </a:rPr>
              <a:t>Key Takeaway: </a:t>
            </a:r>
            <a:r>
              <a:rPr lang="en-US" sz="1400" b="0">
                <a:cs typeface="Arial"/>
              </a:rPr>
              <a:t>There is available power output not reserved for ancillary services that can be used to mitigate load forecast. Capacity accounting is impacted by changes in RTC+B</a:t>
            </a:r>
          </a:p>
          <a:p>
            <a:endParaRPr lang="en-US">
              <a:cs typeface="Arial"/>
            </a:endParaRPr>
          </a:p>
        </p:txBody>
      </p:sp>
      <p:sp>
        <p:nvSpPr>
          <p:cNvPr id="5" name="Slide Number Placeholder 4">
            <a:extLst>
              <a:ext uri="{FF2B5EF4-FFF2-40B4-BE49-F238E27FC236}">
                <a16:creationId xmlns:a16="http://schemas.microsoft.com/office/drawing/2014/main" id="{6B43958F-A032-F0E0-2F18-3D562FFB625D}"/>
              </a:ext>
            </a:extLst>
          </p:cNvPr>
          <p:cNvSpPr>
            <a:spLocks noGrp="1"/>
          </p:cNvSpPr>
          <p:nvPr>
            <p:ph type="sldNum" sz="quarter" idx="12"/>
          </p:nvPr>
        </p:nvSpPr>
        <p:spPr/>
        <p:txBody>
          <a:bodyPr/>
          <a:lstStyle/>
          <a:p>
            <a:fld id="{BCDE79FB-97BA-492B-8D57-F1373F9ADA95}" type="slidenum">
              <a:rPr lang="en-US" smtClean="0"/>
              <a:t>42</a:t>
            </a:fld>
            <a:endParaRPr lang="en-US"/>
          </a:p>
        </p:txBody>
      </p:sp>
    </p:spTree>
    <p:extLst>
      <p:ext uri="{BB962C8B-B14F-4D97-AF65-F5344CB8AC3E}">
        <p14:creationId xmlns:p14="http://schemas.microsoft.com/office/powerpoint/2010/main" val="16283243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31B2-5C3F-52BE-B50C-4B0E969945D9}"/>
              </a:ext>
            </a:extLst>
          </p:cNvPr>
          <p:cNvSpPr>
            <a:spLocks noGrp="1"/>
          </p:cNvSpPr>
          <p:nvPr>
            <p:ph type="title"/>
          </p:nvPr>
        </p:nvSpPr>
        <p:spPr/>
        <p:txBody>
          <a:bodyPr/>
          <a:lstStyle/>
          <a:p>
            <a:r>
              <a:rPr lang="en-US" dirty="0">
                <a:cs typeface="Arial"/>
              </a:rPr>
              <a:t>Offline Capacity RTC+B changes</a:t>
            </a:r>
            <a:endParaRPr lang="en-US" dirty="0"/>
          </a:p>
        </p:txBody>
      </p:sp>
      <p:sp>
        <p:nvSpPr>
          <p:cNvPr id="3" name="Text Placeholder 2">
            <a:extLst>
              <a:ext uri="{FF2B5EF4-FFF2-40B4-BE49-F238E27FC236}">
                <a16:creationId xmlns:a16="http://schemas.microsoft.com/office/drawing/2014/main" id="{FF755DFB-B24C-6FE3-0C31-54B4A1490F53}"/>
              </a:ext>
            </a:extLst>
          </p:cNvPr>
          <p:cNvSpPr>
            <a:spLocks noGrp="1"/>
          </p:cNvSpPr>
          <p:nvPr>
            <p:ph type="body" sz="quarter" idx="16"/>
          </p:nvPr>
        </p:nvSpPr>
        <p:spPr/>
        <p:txBody>
          <a:bodyPr vert="horz" wrap="square" lIns="0" tIns="0" rIns="0" bIns="0" rtlCol="0" anchor="t">
            <a:noAutofit/>
          </a:bodyPr>
          <a:lstStyle/>
          <a:p>
            <a:pPr marL="285750" indent="-285750">
              <a:buChar char="•"/>
            </a:pPr>
            <a:r>
              <a:rPr lang="en-US" dirty="0">
                <a:cs typeface="Arial"/>
              </a:rPr>
              <a:t>In RTC+B, units no longer have a specific status for carrying OFFNS. Instead, OFFNS is awarded, but the status of 'OFF' remains</a:t>
            </a:r>
            <a:endParaRPr lang="en-US" dirty="0"/>
          </a:p>
          <a:p>
            <a:pPr marL="285750" indent="-285750">
              <a:buChar char="•"/>
            </a:pPr>
            <a:r>
              <a:rPr lang="en-US" dirty="0">
                <a:cs typeface="Arial"/>
              </a:rPr>
              <a:t>These awards can now be changed every SCED interval. This change required a modification for quantifying Offline capacity</a:t>
            </a:r>
          </a:p>
          <a:p>
            <a:pPr marL="285750" indent="-285750">
              <a:buChar char="•"/>
            </a:pPr>
            <a:r>
              <a:rPr lang="en-US" dirty="0">
                <a:cs typeface="Arial"/>
              </a:rPr>
              <a:t>Offline capacity is now calculated as the capacity of offline units (OFF) during intervals where units are not awarded OFFNS. Intervals that are awarded OFFNS are not considered for Offline capacity</a:t>
            </a:r>
          </a:p>
          <a:p>
            <a:pPr marL="285750" indent="-285750">
              <a:buChar char="•"/>
            </a:pPr>
            <a:r>
              <a:rPr lang="en-US" dirty="0">
                <a:cs typeface="Arial"/>
              </a:rPr>
              <a:t>The selection of only considering units with a start time of 30 minutes or less was maintained</a:t>
            </a:r>
          </a:p>
        </p:txBody>
      </p:sp>
      <p:sp>
        <p:nvSpPr>
          <p:cNvPr id="4" name="Text Placeholder 3">
            <a:extLst>
              <a:ext uri="{FF2B5EF4-FFF2-40B4-BE49-F238E27FC236}">
                <a16:creationId xmlns:a16="http://schemas.microsoft.com/office/drawing/2014/main" id="{262175C1-C705-CF74-0B1C-48B5CD2B39EF}"/>
              </a:ext>
            </a:extLst>
          </p:cNvPr>
          <p:cNvSpPr>
            <a:spLocks noGrp="1"/>
          </p:cNvSpPr>
          <p:nvPr>
            <p:ph type="body" sz="quarter" idx="15"/>
          </p:nvPr>
        </p:nvSpPr>
        <p:spPr>
          <a:xfrm flipH="1">
            <a:off x="514351" y="5086350"/>
            <a:ext cx="11163298" cy="867945"/>
          </a:xfrm>
        </p:spPr>
        <p:txBody>
          <a:bodyPr vert="horz" wrap="square" lIns="365760" tIns="91440" rIns="91440" bIns="91440" rtlCol="0" anchor="t">
            <a:noAutofit/>
          </a:bodyPr>
          <a:lstStyle/>
          <a:p>
            <a:r>
              <a:rPr lang="en-US">
                <a:cs typeface="Arial"/>
              </a:rPr>
              <a:t>Key Takeaways</a:t>
            </a:r>
            <a:r>
              <a:rPr lang="en-US" b="0">
                <a:cs typeface="Arial"/>
              </a:rPr>
              <a:t>:</a:t>
            </a:r>
            <a:r>
              <a:rPr lang="en-US" sz="1400" b="0">
                <a:cs typeface="Arial"/>
              </a:rPr>
              <a:t> </a:t>
            </a:r>
            <a:r>
              <a:rPr lang="en-US" sz="1500" b="0">
                <a:cs typeface="Arial"/>
              </a:rPr>
              <a:t>Resource status accounting change was reviewed and modified to only consider intervals where no OFFNS is awarded for Offline capacity</a:t>
            </a:r>
            <a:endParaRPr lang="en-US"/>
          </a:p>
        </p:txBody>
      </p:sp>
      <p:sp>
        <p:nvSpPr>
          <p:cNvPr id="5" name="Slide Number Placeholder 4">
            <a:extLst>
              <a:ext uri="{FF2B5EF4-FFF2-40B4-BE49-F238E27FC236}">
                <a16:creationId xmlns:a16="http://schemas.microsoft.com/office/drawing/2014/main" id="{7E2AC3B5-2F80-C729-FBCC-A1B8F18B1592}"/>
              </a:ext>
            </a:extLst>
          </p:cNvPr>
          <p:cNvSpPr>
            <a:spLocks noGrp="1"/>
          </p:cNvSpPr>
          <p:nvPr>
            <p:ph type="sldNum" sz="quarter" idx="12"/>
          </p:nvPr>
        </p:nvSpPr>
        <p:spPr/>
        <p:txBody>
          <a:bodyPr/>
          <a:lstStyle/>
          <a:p>
            <a:fld id="{BCDE79FB-97BA-492B-8D57-F1373F9ADA95}" type="slidenum">
              <a:rPr lang="en-US" smtClean="0"/>
              <a:t>43</a:t>
            </a:fld>
            <a:endParaRPr lang="en-US"/>
          </a:p>
        </p:txBody>
      </p:sp>
    </p:spTree>
    <p:extLst>
      <p:ext uri="{BB962C8B-B14F-4D97-AF65-F5344CB8AC3E}">
        <p14:creationId xmlns:p14="http://schemas.microsoft.com/office/powerpoint/2010/main" val="29719795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A52172-0303-F6CC-D31D-82815AC4C074}"/>
              </a:ext>
            </a:extLst>
          </p:cNvPr>
          <p:cNvPicPr>
            <a:picLocks noChangeAspect="1"/>
          </p:cNvPicPr>
          <p:nvPr/>
        </p:nvPicPr>
        <p:blipFill>
          <a:blip r:embed="rId2"/>
          <a:stretch>
            <a:fillRect/>
          </a:stretch>
        </p:blipFill>
        <p:spPr>
          <a:xfrm>
            <a:off x="2191228" y="2568885"/>
            <a:ext cx="6762360" cy="1250012"/>
          </a:xfrm>
          <a:prstGeom prst="rect">
            <a:avLst/>
          </a:prstGeom>
        </p:spPr>
      </p:pic>
      <p:sp>
        <p:nvSpPr>
          <p:cNvPr id="2" name="Title 1">
            <a:extLst>
              <a:ext uri="{FF2B5EF4-FFF2-40B4-BE49-F238E27FC236}">
                <a16:creationId xmlns:a16="http://schemas.microsoft.com/office/drawing/2014/main" id="{FE522398-6EB1-58A0-BCCB-3555467D85B9}"/>
              </a:ext>
            </a:extLst>
          </p:cNvPr>
          <p:cNvSpPr>
            <a:spLocks noGrp="1"/>
          </p:cNvSpPr>
          <p:nvPr>
            <p:ph type="title"/>
          </p:nvPr>
        </p:nvSpPr>
        <p:spPr/>
        <p:txBody>
          <a:bodyPr/>
          <a:lstStyle/>
          <a:p>
            <a:r>
              <a:rPr lang="en-US">
                <a:cs typeface="Arial"/>
              </a:rPr>
              <a:t>ESR SOC Reserved for AS Accounting</a:t>
            </a:r>
            <a:endParaRPr lang="en-US"/>
          </a:p>
        </p:txBody>
      </p:sp>
      <p:sp>
        <p:nvSpPr>
          <p:cNvPr id="3" name="Text Placeholder 2">
            <a:extLst>
              <a:ext uri="{FF2B5EF4-FFF2-40B4-BE49-F238E27FC236}">
                <a16:creationId xmlns:a16="http://schemas.microsoft.com/office/drawing/2014/main" id="{960B5F05-DE7E-1D7F-B680-BF6F1D76F9E6}"/>
              </a:ext>
            </a:extLst>
          </p:cNvPr>
          <p:cNvSpPr>
            <a:spLocks noGrp="1"/>
          </p:cNvSpPr>
          <p:nvPr>
            <p:ph type="body" sz="quarter" idx="16"/>
          </p:nvPr>
        </p:nvSpPr>
        <p:spPr>
          <a:xfrm>
            <a:off x="576471" y="1073426"/>
            <a:ext cx="10555355" cy="4776389"/>
          </a:xfrm>
        </p:spPr>
        <p:txBody>
          <a:bodyPr vert="horz" wrap="square" lIns="0" tIns="0" rIns="0" bIns="0" rtlCol="0" anchor="t">
            <a:noAutofit/>
          </a:bodyPr>
          <a:lstStyle/>
          <a:p>
            <a:pPr marL="285750" indent="-285750">
              <a:buChar char="•"/>
            </a:pPr>
            <a:r>
              <a:rPr lang="en-US">
                <a:cs typeface="Arial"/>
              </a:rPr>
              <a:t>ESRs vary in the amount of SOC they have available for dispatch that is not reserved for ancillary services (AS). The amount of SOC reserved for AS can be calculated based on Responsibility/Award and the duration required for each AS. </a:t>
            </a:r>
          </a:p>
          <a:p>
            <a:pPr marL="285750" indent="-285750">
              <a:buChar char="•"/>
            </a:pPr>
            <a:r>
              <a:rPr lang="en-US">
                <a:cs typeface="Arial"/>
              </a:rPr>
              <a:t>In the pre-RTC method, a 1 hour duration was being considered when accounting the amount of SOC that is reserved for AS for all AS types. For example:</a:t>
            </a:r>
          </a:p>
          <a:p>
            <a:pPr marL="285750" indent="-285750">
              <a:buChar char="•"/>
            </a:pPr>
            <a:endParaRPr lang="en-US">
              <a:cs typeface="Arial"/>
            </a:endParaRPr>
          </a:p>
          <a:p>
            <a:pPr marL="285750" indent="-285750">
              <a:buChar char="•"/>
            </a:pPr>
            <a:endParaRPr lang="en-US">
              <a:cs typeface="Arial"/>
            </a:endParaRPr>
          </a:p>
          <a:p>
            <a:pPr marL="285750" indent="-285750">
              <a:buChar char="•"/>
            </a:pPr>
            <a:endParaRPr lang="en-US">
              <a:cs typeface="Arial"/>
            </a:endParaRPr>
          </a:p>
          <a:p>
            <a:pPr marL="285750" indent="-285750">
              <a:buChar char="•"/>
            </a:pPr>
            <a:endParaRPr lang="en-US">
              <a:cs typeface="Arial"/>
            </a:endParaRPr>
          </a:p>
          <a:p>
            <a:endParaRPr lang="en-US">
              <a:cs typeface="Arial"/>
            </a:endParaRPr>
          </a:p>
          <a:p>
            <a:pPr marL="285750" indent="-285750">
              <a:buChar char="•"/>
            </a:pPr>
            <a:r>
              <a:rPr lang="en-US">
                <a:cs typeface="Arial"/>
              </a:rPr>
              <a:t>In RTC+B, SCED is now 'SOC aware’ and now respects the AS durations when awarding AS:</a:t>
            </a:r>
          </a:p>
          <a:p>
            <a:endParaRPr lang="en-US">
              <a:cs typeface="Arial"/>
            </a:endParaRPr>
          </a:p>
        </p:txBody>
      </p:sp>
      <p:sp>
        <p:nvSpPr>
          <p:cNvPr id="4" name="Text Placeholder 3">
            <a:extLst>
              <a:ext uri="{FF2B5EF4-FFF2-40B4-BE49-F238E27FC236}">
                <a16:creationId xmlns:a16="http://schemas.microsoft.com/office/drawing/2014/main" id="{D3732926-36F4-AF78-873C-28A006251908}"/>
              </a:ext>
            </a:extLst>
          </p:cNvPr>
          <p:cNvSpPr>
            <a:spLocks noGrp="1"/>
          </p:cNvSpPr>
          <p:nvPr>
            <p:ph type="body" sz="quarter" idx="15"/>
          </p:nvPr>
        </p:nvSpPr>
        <p:spPr>
          <a:xfrm flipH="1">
            <a:off x="576470" y="6066392"/>
            <a:ext cx="10349945" cy="655083"/>
          </a:xfrm>
        </p:spPr>
        <p:txBody>
          <a:bodyPr vert="horz" wrap="square" lIns="365760" tIns="91440" rIns="91440" bIns="91440" rtlCol="0" anchor="t">
            <a:noAutofit/>
          </a:bodyPr>
          <a:lstStyle/>
          <a:p>
            <a:r>
              <a:rPr lang="en-US" sz="1500">
                <a:cs typeface="Arial"/>
              </a:rPr>
              <a:t>Key Takeaway</a:t>
            </a:r>
            <a:r>
              <a:rPr lang="en-US" sz="1500" b="0">
                <a:cs typeface="Arial"/>
              </a:rPr>
              <a:t>: </a:t>
            </a:r>
            <a:r>
              <a:rPr lang="en-US" sz="1400" b="0">
                <a:cs typeface="Arial"/>
              </a:rPr>
              <a:t>In RTC+B, SCED is SOC aware and awards AS based on the defined AS durations. The SOC reserved for AS should be considered when accounting for ESR credit. </a:t>
            </a:r>
            <a:endParaRPr lang="en-US">
              <a:cs typeface="Arial"/>
            </a:endParaRPr>
          </a:p>
        </p:txBody>
      </p:sp>
      <p:sp>
        <p:nvSpPr>
          <p:cNvPr id="5" name="Slide Number Placeholder 4">
            <a:extLst>
              <a:ext uri="{FF2B5EF4-FFF2-40B4-BE49-F238E27FC236}">
                <a16:creationId xmlns:a16="http://schemas.microsoft.com/office/drawing/2014/main" id="{22FA37DE-E7F5-F884-E04A-F2DF729FC3B8}"/>
              </a:ext>
            </a:extLst>
          </p:cNvPr>
          <p:cNvSpPr>
            <a:spLocks noGrp="1"/>
          </p:cNvSpPr>
          <p:nvPr>
            <p:ph type="sldNum" sz="quarter" idx="12"/>
          </p:nvPr>
        </p:nvSpPr>
        <p:spPr/>
        <p:txBody>
          <a:bodyPr/>
          <a:lstStyle/>
          <a:p>
            <a:fld id="{BCDE79FB-97BA-492B-8D57-F1373F9ADA95}" type="slidenum">
              <a:rPr lang="en-US" smtClean="0"/>
              <a:t>44</a:t>
            </a:fld>
            <a:endParaRPr lang="en-US"/>
          </a:p>
        </p:txBody>
      </p:sp>
      <p:pic>
        <p:nvPicPr>
          <p:cNvPr id="15" name="Picture 14">
            <a:extLst>
              <a:ext uri="{FF2B5EF4-FFF2-40B4-BE49-F238E27FC236}">
                <a16:creationId xmlns:a16="http://schemas.microsoft.com/office/drawing/2014/main" id="{108D5F19-A009-98D0-E199-CC3AE0F473D9}"/>
              </a:ext>
            </a:extLst>
          </p:cNvPr>
          <p:cNvPicPr>
            <a:picLocks noChangeAspect="1"/>
          </p:cNvPicPr>
          <p:nvPr/>
        </p:nvPicPr>
        <p:blipFill>
          <a:blip r:embed="rId3"/>
          <a:stretch>
            <a:fillRect/>
          </a:stretch>
        </p:blipFill>
        <p:spPr>
          <a:xfrm>
            <a:off x="2191228" y="4473907"/>
            <a:ext cx="6762360" cy="1250012"/>
          </a:xfrm>
          <a:prstGeom prst="rect">
            <a:avLst/>
          </a:prstGeom>
        </p:spPr>
      </p:pic>
    </p:spTree>
    <p:extLst>
      <p:ext uri="{BB962C8B-B14F-4D97-AF65-F5344CB8AC3E}">
        <p14:creationId xmlns:p14="http://schemas.microsoft.com/office/powerpoint/2010/main" val="17863140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08F4A-0256-3EC3-442B-CFCB909231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C31E2-0037-97EE-4E81-2EC9BD55E738}"/>
              </a:ext>
            </a:extLst>
          </p:cNvPr>
          <p:cNvSpPr>
            <a:spLocks noGrp="1"/>
          </p:cNvSpPr>
          <p:nvPr>
            <p:ph type="title"/>
          </p:nvPr>
        </p:nvSpPr>
        <p:spPr/>
        <p:txBody>
          <a:bodyPr/>
          <a:lstStyle/>
          <a:p>
            <a:r>
              <a:rPr lang="en-US">
                <a:cs typeface="Arial"/>
              </a:rPr>
              <a:t>ESR SOC Reserved for AS Accounting</a:t>
            </a:r>
            <a:endParaRPr lang="en-US"/>
          </a:p>
        </p:txBody>
      </p:sp>
      <p:sp>
        <p:nvSpPr>
          <p:cNvPr id="3" name="Text Placeholder 2">
            <a:extLst>
              <a:ext uri="{FF2B5EF4-FFF2-40B4-BE49-F238E27FC236}">
                <a16:creationId xmlns:a16="http://schemas.microsoft.com/office/drawing/2014/main" id="{8DC6142F-46E2-8989-D3F6-3E019DB0882D}"/>
              </a:ext>
            </a:extLst>
          </p:cNvPr>
          <p:cNvSpPr>
            <a:spLocks noGrp="1"/>
          </p:cNvSpPr>
          <p:nvPr>
            <p:ph type="body" sz="quarter" idx="16"/>
          </p:nvPr>
        </p:nvSpPr>
        <p:spPr>
          <a:xfrm>
            <a:off x="576471" y="1073426"/>
            <a:ext cx="10555355" cy="3409759"/>
          </a:xfrm>
        </p:spPr>
        <p:txBody>
          <a:bodyPr vert="horz" wrap="square" lIns="0" tIns="0" rIns="0" bIns="0" rtlCol="0" anchor="t">
            <a:noAutofit/>
          </a:bodyPr>
          <a:lstStyle/>
          <a:p>
            <a:pPr marL="285750" indent="-285750">
              <a:buChar char="•"/>
            </a:pPr>
            <a:r>
              <a:rPr lang="en-US" dirty="0">
                <a:cs typeface="Arial"/>
              </a:rPr>
              <a:t>In RTC, it can clearly be seen that the updated durations in AS types have caused a different 'shape' in the expected SOC reserved for AS. Complete data for 2026 will allow for further analysis.</a:t>
            </a:r>
          </a:p>
        </p:txBody>
      </p:sp>
      <p:sp>
        <p:nvSpPr>
          <p:cNvPr id="5" name="Slide Number Placeholder 4">
            <a:extLst>
              <a:ext uri="{FF2B5EF4-FFF2-40B4-BE49-F238E27FC236}">
                <a16:creationId xmlns:a16="http://schemas.microsoft.com/office/drawing/2014/main" id="{CC3CD65B-D489-F5CE-C740-B76DF0767274}"/>
              </a:ext>
            </a:extLst>
          </p:cNvPr>
          <p:cNvSpPr>
            <a:spLocks noGrp="1"/>
          </p:cNvSpPr>
          <p:nvPr>
            <p:ph type="sldNum" sz="quarter" idx="12"/>
          </p:nvPr>
        </p:nvSpPr>
        <p:spPr/>
        <p:txBody>
          <a:bodyPr/>
          <a:lstStyle/>
          <a:p>
            <a:fld id="{BCDE79FB-97BA-492B-8D57-F1373F9ADA95}" type="slidenum">
              <a:rPr lang="en-US" smtClean="0"/>
              <a:t>45</a:t>
            </a:fld>
            <a:endParaRPr lang="en-US"/>
          </a:p>
        </p:txBody>
      </p:sp>
      <p:pic>
        <p:nvPicPr>
          <p:cNvPr id="9" name="Picture 8">
            <a:extLst>
              <a:ext uri="{FF2B5EF4-FFF2-40B4-BE49-F238E27FC236}">
                <a16:creationId xmlns:a16="http://schemas.microsoft.com/office/drawing/2014/main" id="{819DB148-6F29-BF9C-E61A-683F33E6F741}"/>
              </a:ext>
            </a:extLst>
          </p:cNvPr>
          <p:cNvPicPr>
            <a:picLocks noChangeAspect="1"/>
          </p:cNvPicPr>
          <p:nvPr/>
        </p:nvPicPr>
        <p:blipFill>
          <a:blip r:embed="rId2"/>
          <a:stretch>
            <a:fillRect/>
          </a:stretch>
        </p:blipFill>
        <p:spPr>
          <a:xfrm>
            <a:off x="454301" y="2040421"/>
            <a:ext cx="5491204" cy="3746225"/>
          </a:xfrm>
          <a:prstGeom prst="rect">
            <a:avLst/>
          </a:prstGeom>
        </p:spPr>
      </p:pic>
      <p:pic>
        <p:nvPicPr>
          <p:cNvPr id="13" name="Picture 12">
            <a:extLst>
              <a:ext uri="{FF2B5EF4-FFF2-40B4-BE49-F238E27FC236}">
                <a16:creationId xmlns:a16="http://schemas.microsoft.com/office/drawing/2014/main" id="{80D24E1E-F4D0-13C7-6064-AC1A775B152E}"/>
              </a:ext>
            </a:extLst>
          </p:cNvPr>
          <p:cNvPicPr>
            <a:picLocks noChangeAspect="1"/>
          </p:cNvPicPr>
          <p:nvPr/>
        </p:nvPicPr>
        <p:blipFill>
          <a:blip r:embed="rId3"/>
          <a:stretch>
            <a:fillRect/>
          </a:stretch>
        </p:blipFill>
        <p:spPr>
          <a:xfrm>
            <a:off x="6174064" y="2036901"/>
            <a:ext cx="5479360" cy="3769830"/>
          </a:xfrm>
          <a:prstGeom prst="rect">
            <a:avLst/>
          </a:prstGeom>
        </p:spPr>
      </p:pic>
    </p:spTree>
    <p:extLst>
      <p:ext uri="{BB962C8B-B14F-4D97-AF65-F5344CB8AC3E}">
        <p14:creationId xmlns:p14="http://schemas.microsoft.com/office/powerpoint/2010/main" val="24097212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6EA0F-7FFE-9878-4C67-5DA436201F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6F5D22-AF7D-A368-7176-004B373F2D47}"/>
              </a:ext>
            </a:extLst>
          </p:cNvPr>
          <p:cNvSpPr>
            <a:spLocks noGrp="1"/>
          </p:cNvSpPr>
          <p:nvPr>
            <p:ph type="title"/>
          </p:nvPr>
        </p:nvSpPr>
        <p:spPr/>
        <p:txBody>
          <a:bodyPr>
            <a:normAutofit/>
          </a:bodyPr>
          <a:lstStyle/>
          <a:p>
            <a:r>
              <a:rPr lang="en-US" sz="3000"/>
              <a:t>Forced Outages</a:t>
            </a:r>
          </a:p>
        </p:txBody>
      </p:sp>
      <p:sp>
        <p:nvSpPr>
          <p:cNvPr id="9" name="Text Placeholder 8">
            <a:extLst>
              <a:ext uri="{FF2B5EF4-FFF2-40B4-BE49-F238E27FC236}">
                <a16:creationId xmlns:a16="http://schemas.microsoft.com/office/drawing/2014/main" id="{3CF92FA1-4C94-3403-8317-30E9AADA6AE6}"/>
              </a:ext>
            </a:extLst>
          </p:cNvPr>
          <p:cNvSpPr>
            <a:spLocks noGrp="1"/>
          </p:cNvSpPr>
          <p:nvPr>
            <p:ph type="body" sz="quarter" idx="16"/>
          </p:nvPr>
        </p:nvSpPr>
        <p:spPr>
          <a:xfrm>
            <a:off x="533400" y="1184787"/>
            <a:ext cx="11163295" cy="2962006"/>
          </a:xfrm>
        </p:spPr>
        <p:txBody>
          <a:bodyPr/>
          <a:lstStyle/>
          <a:p>
            <a:r>
              <a:rPr lang="nn-NO"/>
              <a:t>Forced generator outages as an input are needed to define the the uncertaintly that were unanticipated by the Operators and would not have been seen by RUC comitment proccess.</a:t>
            </a:r>
          </a:p>
          <a:p>
            <a:r>
              <a:rPr lang="en-US"/>
              <a:t>The current method only uses Forced (FR), and Forced Extended (FE) to </a:t>
            </a:r>
            <a:r>
              <a:rPr lang="nn-NO"/>
              <a:t>align them by hour and only looks at outages that started within a window of observation for any particular hour. </a:t>
            </a:r>
            <a:endParaRPr lang="en-US"/>
          </a:p>
          <a:p>
            <a:r>
              <a:rPr lang="en-US"/>
              <a:t>RTC+B introduced single model batteries but had no impact on the core logic and functionality of the tool.</a:t>
            </a:r>
          </a:p>
          <a:p>
            <a:r>
              <a:rPr lang="en-US"/>
              <a:t>Doesn’t include equipment that have a nature or work of 'Mothballed’, ‘New Equipment Energization’, 'Retirement of Old Equipment’, or 'Seasonal Resource.’</a:t>
            </a:r>
          </a:p>
          <a:p>
            <a:r>
              <a:rPr lang="en-US"/>
              <a:t>The process uses a X-hour ahead variable that can be changed to look at different scenarios.</a:t>
            </a:r>
          </a:p>
          <a:p>
            <a:r>
              <a:rPr lang="en-US"/>
              <a:t>Outage overlaps are also accounted for by looking at individual units and removing any outage that was present during another outage.</a:t>
            </a:r>
          </a:p>
          <a:p>
            <a:pPr lvl="1"/>
            <a:r>
              <a:rPr lang="en-US"/>
              <a:t>If an outage was found to be overlapping with another, the outage with a higher loss of HSL will take priority and overwrite the bigger outage, but only for its timeframe.</a:t>
            </a:r>
          </a:p>
          <a:p>
            <a:endParaRPr lang="en-US">
              <a:solidFill>
                <a:schemeClr val="tx2"/>
              </a:solidFill>
              <a:latin typeface="Arial" panose="020B0604020202020204" pitchFamily="34" charset="0"/>
              <a:cs typeface="Arial" panose="020B0604020202020204" pitchFamily="34" charset="0"/>
            </a:endParaRPr>
          </a:p>
          <a:p>
            <a:endParaRPr lang="en-US"/>
          </a:p>
        </p:txBody>
      </p:sp>
      <p:sp>
        <p:nvSpPr>
          <p:cNvPr id="3" name="Text Placeholder 2">
            <a:extLst>
              <a:ext uri="{FF2B5EF4-FFF2-40B4-BE49-F238E27FC236}">
                <a16:creationId xmlns:a16="http://schemas.microsoft.com/office/drawing/2014/main" id="{573B6EDF-B1C9-93D6-EE64-AA420191899B}"/>
              </a:ext>
            </a:extLst>
          </p:cNvPr>
          <p:cNvSpPr>
            <a:spLocks noGrp="1"/>
          </p:cNvSpPr>
          <p:nvPr>
            <p:ph type="body" sz="quarter" idx="15"/>
          </p:nvPr>
        </p:nvSpPr>
        <p:spPr>
          <a:xfrm flipH="1">
            <a:off x="571495" y="5587345"/>
            <a:ext cx="11125200" cy="766345"/>
          </a:xfrm>
        </p:spPr>
        <p:txBody>
          <a:bodyPr/>
          <a:lstStyle/>
          <a:p>
            <a:r>
              <a:rPr lang="en-US"/>
              <a:t>Key Takeaway: Battery outages are included and RTC+B brought no impacts to the core functions of the tool. The tool is flexible enough to look at X-hour ahead scenarios.</a:t>
            </a:r>
          </a:p>
        </p:txBody>
      </p:sp>
      <p:sp>
        <p:nvSpPr>
          <p:cNvPr id="4" name="Slide Number Placeholder 3">
            <a:extLst>
              <a:ext uri="{FF2B5EF4-FFF2-40B4-BE49-F238E27FC236}">
                <a16:creationId xmlns:a16="http://schemas.microsoft.com/office/drawing/2014/main" id="{E80DE9CF-BBA1-85CB-CCD7-7512DFB2FD3E}"/>
              </a:ext>
            </a:extLst>
          </p:cNvPr>
          <p:cNvSpPr>
            <a:spLocks noGrp="1"/>
          </p:cNvSpPr>
          <p:nvPr>
            <p:ph type="sldNum" sz="quarter" idx="12"/>
          </p:nvPr>
        </p:nvSpPr>
        <p:spPr/>
        <p:txBody>
          <a:bodyPr/>
          <a:lstStyle/>
          <a:p>
            <a:fld id="{BCDE79FB-97BA-492B-8D57-F1373F9ADA95}" type="slidenum">
              <a:rPr lang="en-US" smtClean="0"/>
              <a:t>46</a:t>
            </a:fld>
            <a:endParaRPr lang="en-US"/>
          </a:p>
        </p:txBody>
      </p:sp>
      <p:cxnSp>
        <p:nvCxnSpPr>
          <p:cNvPr id="6" name="Straight Arrow Connector 5">
            <a:extLst>
              <a:ext uri="{FF2B5EF4-FFF2-40B4-BE49-F238E27FC236}">
                <a16:creationId xmlns:a16="http://schemas.microsoft.com/office/drawing/2014/main" id="{F67AD681-3C85-AD57-91B3-23F1A557CE92}"/>
              </a:ext>
            </a:extLst>
          </p:cNvPr>
          <p:cNvCxnSpPr/>
          <p:nvPr/>
        </p:nvCxnSpPr>
        <p:spPr>
          <a:xfrm>
            <a:off x="2446182" y="4830292"/>
            <a:ext cx="2743200"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592CAF3-F2AB-99E8-6BAF-4B7992A405F2}"/>
              </a:ext>
            </a:extLst>
          </p:cNvPr>
          <p:cNvCxnSpPr>
            <a:cxnSpLocks/>
          </p:cNvCxnSpPr>
          <p:nvPr/>
        </p:nvCxnSpPr>
        <p:spPr>
          <a:xfrm>
            <a:off x="3512982" y="5089372"/>
            <a:ext cx="126492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50FC431-5AAA-DF5A-F5A3-094375315070}"/>
              </a:ext>
            </a:extLst>
          </p:cNvPr>
          <p:cNvSpPr txBox="1"/>
          <p:nvPr/>
        </p:nvSpPr>
        <p:spPr>
          <a:xfrm>
            <a:off x="3048162" y="4441672"/>
            <a:ext cx="1729740" cy="369332"/>
          </a:xfrm>
          <a:prstGeom prst="rect">
            <a:avLst/>
          </a:prstGeom>
          <a:noFill/>
        </p:spPr>
        <p:txBody>
          <a:bodyPr wrap="square" rtlCol="0">
            <a:spAutoFit/>
          </a:bodyPr>
          <a:lstStyle/>
          <a:p>
            <a:r>
              <a:rPr lang="en-US"/>
              <a:t>80 HSL Lost </a:t>
            </a:r>
          </a:p>
        </p:txBody>
      </p:sp>
      <p:sp>
        <p:nvSpPr>
          <p:cNvPr id="10" name="TextBox 9">
            <a:extLst>
              <a:ext uri="{FF2B5EF4-FFF2-40B4-BE49-F238E27FC236}">
                <a16:creationId xmlns:a16="http://schemas.microsoft.com/office/drawing/2014/main" id="{BB8BF67D-3FA7-800F-C64F-A6CCE320FCEC}"/>
              </a:ext>
            </a:extLst>
          </p:cNvPr>
          <p:cNvSpPr txBox="1"/>
          <p:nvPr/>
        </p:nvSpPr>
        <p:spPr>
          <a:xfrm>
            <a:off x="3402492" y="5127471"/>
            <a:ext cx="1729740" cy="369332"/>
          </a:xfrm>
          <a:prstGeom prst="rect">
            <a:avLst/>
          </a:prstGeom>
          <a:noFill/>
        </p:spPr>
        <p:txBody>
          <a:bodyPr wrap="square" rtlCol="0">
            <a:spAutoFit/>
          </a:bodyPr>
          <a:lstStyle/>
          <a:p>
            <a:r>
              <a:rPr lang="en-US"/>
              <a:t>100 HSL Lost </a:t>
            </a:r>
          </a:p>
        </p:txBody>
      </p:sp>
      <p:cxnSp>
        <p:nvCxnSpPr>
          <p:cNvPr id="11" name="Straight Arrow Connector 10">
            <a:extLst>
              <a:ext uri="{FF2B5EF4-FFF2-40B4-BE49-F238E27FC236}">
                <a16:creationId xmlns:a16="http://schemas.microsoft.com/office/drawing/2014/main" id="{EDCA6AF5-F7F1-BE51-D122-750A144C66E9}"/>
              </a:ext>
            </a:extLst>
          </p:cNvPr>
          <p:cNvCxnSpPr/>
          <p:nvPr/>
        </p:nvCxnSpPr>
        <p:spPr>
          <a:xfrm>
            <a:off x="5672284" y="4995907"/>
            <a:ext cx="620607"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2F50606-27ED-CA19-7BEF-05951C4E5690}"/>
              </a:ext>
            </a:extLst>
          </p:cNvPr>
          <p:cNvCxnSpPr>
            <a:cxnSpLocks/>
          </p:cNvCxnSpPr>
          <p:nvPr/>
        </p:nvCxnSpPr>
        <p:spPr>
          <a:xfrm>
            <a:off x="6685102" y="4804146"/>
            <a:ext cx="1170432"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31FF3E4-8563-A60D-8DAD-69F56C3880D3}"/>
              </a:ext>
            </a:extLst>
          </p:cNvPr>
          <p:cNvSpPr txBox="1"/>
          <p:nvPr/>
        </p:nvSpPr>
        <p:spPr>
          <a:xfrm>
            <a:off x="8222141" y="4866192"/>
            <a:ext cx="620607" cy="369332"/>
          </a:xfrm>
          <a:prstGeom prst="rect">
            <a:avLst/>
          </a:prstGeom>
          <a:noFill/>
        </p:spPr>
        <p:txBody>
          <a:bodyPr wrap="square" rtlCol="0">
            <a:spAutoFit/>
          </a:bodyPr>
          <a:lstStyle/>
          <a:p>
            <a:r>
              <a:rPr lang="en-US"/>
              <a:t>100  </a:t>
            </a:r>
          </a:p>
        </p:txBody>
      </p:sp>
      <p:cxnSp>
        <p:nvCxnSpPr>
          <p:cNvPr id="14" name="Straight Arrow Connector 13">
            <a:extLst>
              <a:ext uri="{FF2B5EF4-FFF2-40B4-BE49-F238E27FC236}">
                <a16:creationId xmlns:a16="http://schemas.microsoft.com/office/drawing/2014/main" id="{D8C35030-8652-91C5-BDEE-9899212807DA}"/>
              </a:ext>
            </a:extLst>
          </p:cNvPr>
          <p:cNvCxnSpPr>
            <a:cxnSpLocks/>
          </p:cNvCxnSpPr>
          <p:nvPr/>
        </p:nvCxnSpPr>
        <p:spPr>
          <a:xfrm>
            <a:off x="7855534" y="4811766"/>
            <a:ext cx="1264920"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BDD7622-2018-E8B3-64B1-20EDF456EA27}"/>
              </a:ext>
            </a:extLst>
          </p:cNvPr>
          <p:cNvSpPr txBox="1"/>
          <p:nvPr/>
        </p:nvSpPr>
        <p:spPr>
          <a:xfrm>
            <a:off x="7047694" y="4444843"/>
            <a:ext cx="445248" cy="369332"/>
          </a:xfrm>
          <a:prstGeom prst="rect">
            <a:avLst/>
          </a:prstGeom>
          <a:noFill/>
        </p:spPr>
        <p:txBody>
          <a:bodyPr wrap="square" rtlCol="0">
            <a:spAutoFit/>
          </a:bodyPr>
          <a:lstStyle/>
          <a:p>
            <a:r>
              <a:rPr lang="en-US"/>
              <a:t>80 </a:t>
            </a:r>
          </a:p>
        </p:txBody>
      </p:sp>
      <p:sp>
        <p:nvSpPr>
          <p:cNvPr id="16" name="TextBox 15">
            <a:extLst>
              <a:ext uri="{FF2B5EF4-FFF2-40B4-BE49-F238E27FC236}">
                <a16:creationId xmlns:a16="http://schemas.microsoft.com/office/drawing/2014/main" id="{04871475-7F72-ACBF-D15B-1B00E2025BAF}"/>
              </a:ext>
            </a:extLst>
          </p:cNvPr>
          <p:cNvSpPr txBox="1"/>
          <p:nvPr/>
        </p:nvSpPr>
        <p:spPr>
          <a:xfrm>
            <a:off x="9120454" y="4438625"/>
            <a:ext cx="442680" cy="369332"/>
          </a:xfrm>
          <a:prstGeom prst="rect">
            <a:avLst/>
          </a:prstGeom>
          <a:noFill/>
        </p:spPr>
        <p:txBody>
          <a:bodyPr wrap="square" rtlCol="0">
            <a:spAutoFit/>
          </a:bodyPr>
          <a:lstStyle/>
          <a:p>
            <a:r>
              <a:rPr lang="en-US"/>
              <a:t>80</a:t>
            </a:r>
          </a:p>
        </p:txBody>
      </p:sp>
      <p:cxnSp>
        <p:nvCxnSpPr>
          <p:cNvPr id="17" name="Straight Arrow Connector 16">
            <a:extLst>
              <a:ext uri="{FF2B5EF4-FFF2-40B4-BE49-F238E27FC236}">
                <a16:creationId xmlns:a16="http://schemas.microsoft.com/office/drawing/2014/main" id="{F40229C2-3831-EE6E-7150-3377AC80390A}"/>
              </a:ext>
            </a:extLst>
          </p:cNvPr>
          <p:cNvCxnSpPr>
            <a:cxnSpLocks/>
          </p:cNvCxnSpPr>
          <p:nvPr/>
        </p:nvCxnSpPr>
        <p:spPr>
          <a:xfrm>
            <a:off x="9103689" y="4804552"/>
            <a:ext cx="459445" cy="1331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5548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62922-5942-892E-C127-641A603C35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834269-7794-E3F2-E3E6-A829DBE458D5}"/>
              </a:ext>
            </a:extLst>
          </p:cNvPr>
          <p:cNvSpPr>
            <a:spLocks noGrp="1"/>
          </p:cNvSpPr>
          <p:nvPr>
            <p:ph type="title"/>
          </p:nvPr>
        </p:nvSpPr>
        <p:spPr/>
        <p:txBody>
          <a:bodyPr>
            <a:normAutofit/>
          </a:bodyPr>
          <a:lstStyle/>
          <a:p>
            <a:r>
              <a:rPr lang="en-US" sz="3000"/>
              <a:t>Forced Outages (cont’d)</a:t>
            </a:r>
          </a:p>
        </p:txBody>
      </p:sp>
      <p:sp>
        <p:nvSpPr>
          <p:cNvPr id="4" name="Slide Number Placeholder 3">
            <a:extLst>
              <a:ext uri="{FF2B5EF4-FFF2-40B4-BE49-F238E27FC236}">
                <a16:creationId xmlns:a16="http://schemas.microsoft.com/office/drawing/2014/main" id="{C60099F5-FECE-B393-1A4A-2C52F9D1A612}"/>
              </a:ext>
            </a:extLst>
          </p:cNvPr>
          <p:cNvSpPr>
            <a:spLocks noGrp="1"/>
          </p:cNvSpPr>
          <p:nvPr>
            <p:ph type="sldNum" sz="quarter" idx="12"/>
          </p:nvPr>
        </p:nvSpPr>
        <p:spPr/>
        <p:txBody>
          <a:bodyPr/>
          <a:lstStyle/>
          <a:p>
            <a:fld id="{BCDE79FB-97BA-492B-8D57-F1373F9ADA95}" type="slidenum">
              <a:rPr lang="en-US" smtClean="0"/>
              <a:t>47</a:t>
            </a:fld>
            <a:endParaRPr lang="en-US"/>
          </a:p>
        </p:txBody>
      </p:sp>
      <p:cxnSp>
        <p:nvCxnSpPr>
          <p:cNvPr id="21" name="Straight Connector 20">
            <a:extLst>
              <a:ext uri="{FF2B5EF4-FFF2-40B4-BE49-F238E27FC236}">
                <a16:creationId xmlns:a16="http://schemas.microsoft.com/office/drawing/2014/main" id="{06F82EAB-0CC0-77AF-2B28-CD11C63BF2BA}"/>
              </a:ext>
            </a:extLst>
          </p:cNvPr>
          <p:cNvCxnSpPr>
            <a:cxnSpLocks/>
          </p:cNvCxnSpPr>
          <p:nvPr/>
        </p:nvCxnSpPr>
        <p:spPr>
          <a:xfrm>
            <a:off x="7674078" y="1905484"/>
            <a:ext cx="0" cy="46177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FA5B214-3B99-7DD2-975D-E47B4C5526E9}"/>
              </a:ext>
            </a:extLst>
          </p:cNvPr>
          <p:cNvCxnSpPr>
            <a:cxnSpLocks/>
          </p:cNvCxnSpPr>
          <p:nvPr/>
        </p:nvCxnSpPr>
        <p:spPr>
          <a:xfrm>
            <a:off x="9007578" y="1905484"/>
            <a:ext cx="0" cy="46177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F0615FE-89D0-AF82-3833-CDD5A845A15B}"/>
              </a:ext>
            </a:extLst>
          </p:cNvPr>
          <p:cNvCxnSpPr>
            <a:cxnSpLocks/>
          </p:cNvCxnSpPr>
          <p:nvPr/>
        </p:nvCxnSpPr>
        <p:spPr>
          <a:xfrm>
            <a:off x="3048738" y="1905484"/>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7519B3E-D22F-463D-D17F-5BB8C314E11B}"/>
              </a:ext>
            </a:extLst>
          </p:cNvPr>
          <p:cNvCxnSpPr>
            <a:cxnSpLocks/>
          </p:cNvCxnSpPr>
          <p:nvPr/>
        </p:nvCxnSpPr>
        <p:spPr>
          <a:xfrm>
            <a:off x="3048738" y="2313154"/>
            <a:ext cx="46253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3E5DAA5-3883-022C-E259-D10044B1CEF4}"/>
              </a:ext>
            </a:extLst>
          </p:cNvPr>
          <p:cNvCxnSpPr>
            <a:cxnSpLocks/>
          </p:cNvCxnSpPr>
          <p:nvPr/>
        </p:nvCxnSpPr>
        <p:spPr>
          <a:xfrm>
            <a:off x="7674078" y="2313154"/>
            <a:ext cx="1333500"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7057E9B-81BD-A079-2B02-279F9BCE734E}"/>
              </a:ext>
            </a:extLst>
          </p:cNvPr>
          <p:cNvSpPr txBox="1"/>
          <p:nvPr/>
        </p:nvSpPr>
        <p:spPr>
          <a:xfrm>
            <a:off x="7274029" y="1535736"/>
            <a:ext cx="800098" cy="369332"/>
          </a:xfrm>
          <a:prstGeom prst="rect">
            <a:avLst/>
          </a:prstGeom>
          <a:noFill/>
        </p:spPr>
        <p:txBody>
          <a:bodyPr wrap="square" rtlCol="0">
            <a:spAutoFit/>
          </a:bodyPr>
          <a:lstStyle/>
          <a:p>
            <a:r>
              <a:rPr lang="en-US" b="1"/>
              <a:t>12:00</a:t>
            </a:r>
          </a:p>
        </p:txBody>
      </p:sp>
      <p:sp>
        <p:nvSpPr>
          <p:cNvPr id="27" name="TextBox 26">
            <a:extLst>
              <a:ext uri="{FF2B5EF4-FFF2-40B4-BE49-F238E27FC236}">
                <a16:creationId xmlns:a16="http://schemas.microsoft.com/office/drawing/2014/main" id="{58052BB8-2AD9-C245-20E7-98F0B171345E}"/>
              </a:ext>
            </a:extLst>
          </p:cNvPr>
          <p:cNvSpPr txBox="1"/>
          <p:nvPr/>
        </p:nvSpPr>
        <p:spPr>
          <a:xfrm>
            <a:off x="2648689" y="1524395"/>
            <a:ext cx="800098" cy="369332"/>
          </a:xfrm>
          <a:prstGeom prst="rect">
            <a:avLst/>
          </a:prstGeom>
          <a:noFill/>
        </p:spPr>
        <p:txBody>
          <a:bodyPr wrap="square" rtlCol="0">
            <a:spAutoFit/>
          </a:bodyPr>
          <a:lstStyle/>
          <a:p>
            <a:r>
              <a:rPr lang="en-US"/>
              <a:t>06:00</a:t>
            </a:r>
          </a:p>
        </p:txBody>
      </p:sp>
      <p:sp>
        <p:nvSpPr>
          <p:cNvPr id="28" name="TextBox 27">
            <a:extLst>
              <a:ext uri="{FF2B5EF4-FFF2-40B4-BE49-F238E27FC236}">
                <a16:creationId xmlns:a16="http://schemas.microsoft.com/office/drawing/2014/main" id="{459478C8-76EE-CC3D-BDDC-A4717A7493FF}"/>
              </a:ext>
            </a:extLst>
          </p:cNvPr>
          <p:cNvSpPr txBox="1"/>
          <p:nvPr/>
        </p:nvSpPr>
        <p:spPr>
          <a:xfrm>
            <a:off x="8664678" y="1570799"/>
            <a:ext cx="800098" cy="369332"/>
          </a:xfrm>
          <a:prstGeom prst="rect">
            <a:avLst/>
          </a:prstGeom>
          <a:noFill/>
        </p:spPr>
        <p:txBody>
          <a:bodyPr wrap="square" rtlCol="0">
            <a:spAutoFit/>
          </a:bodyPr>
          <a:lstStyle/>
          <a:p>
            <a:r>
              <a:rPr lang="en-US"/>
              <a:t>13:00</a:t>
            </a:r>
          </a:p>
        </p:txBody>
      </p:sp>
      <p:cxnSp>
        <p:nvCxnSpPr>
          <p:cNvPr id="29" name="Straight Connector 28">
            <a:extLst>
              <a:ext uri="{FF2B5EF4-FFF2-40B4-BE49-F238E27FC236}">
                <a16:creationId xmlns:a16="http://schemas.microsoft.com/office/drawing/2014/main" id="{DC7E10E2-2D4F-E6A5-DB44-46CF84C10846}"/>
              </a:ext>
            </a:extLst>
          </p:cNvPr>
          <p:cNvCxnSpPr>
            <a:cxnSpLocks/>
          </p:cNvCxnSpPr>
          <p:nvPr/>
        </p:nvCxnSpPr>
        <p:spPr>
          <a:xfrm>
            <a:off x="9807676" y="3215827"/>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0ABF4CF-FAA4-FA00-1378-8B33891D8D7E}"/>
              </a:ext>
            </a:extLst>
          </p:cNvPr>
          <p:cNvCxnSpPr>
            <a:cxnSpLocks/>
          </p:cNvCxnSpPr>
          <p:nvPr/>
        </p:nvCxnSpPr>
        <p:spPr>
          <a:xfrm>
            <a:off x="6348196" y="3234995"/>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4EB2753-0D58-2F22-580E-968396F4C517}"/>
              </a:ext>
            </a:extLst>
          </p:cNvPr>
          <p:cNvCxnSpPr>
            <a:cxnSpLocks/>
          </p:cNvCxnSpPr>
          <p:nvPr/>
        </p:nvCxnSpPr>
        <p:spPr>
          <a:xfrm>
            <a:off x="6348196" y="3623497"/>
            <a:ext cx="132588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D69CDDD-6D3F-9195-D290-CCBD683929CF}"/>
              </a:ext>
            </a:extLst>
          </p:cNvPr>
          <p:cNvCxnSpPr>
            <a:cxnSpLocks/>
          </p:cNvCxnSpPr>
          <p:nvPr/>
        </p:nvCxnSpPr>
        <p:spPr>
          <a:xfrm>
            <a:off x="7674078" y="3623497"/>
            <a:ext cx="1333500"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6595160-B6B5-CC19-A8CE-CFD2C2BFBF1A}"/>
              </a:ext>
            </a:extLst>
          </p:cNvPr>
          <p:cNvSpPr txBox="1"/>
          <p:nvPr/>
        </p:nvSpPr>
        <p:spPr>
          <a:xfrm>
            <a:off x="6005858" y="5006349"/>
            <a:ext cx="800098" cy="369332"/>
          </a:xfrm>
          <a:prstGeom prst="rect">
            <a:avLst/>
          </a:prstGeom>
          <a:noFill/>
        </p:spPr>
        <p:txBody>
          <a:bodyPr wrap="square" rtlCol="0">
            <a:spAutoFit/>
          </a:bodyPr>
          <a:lstStyle/>
          <a:p>
            <a:r>
              <a:rPr lang="en-US"/>
              <a:t>10:00</a:t>
            </a:r>
          </a:p>
        </p:txBody>
      </p:sp>
      <p:sp>
        <p:nvSpPr>
          <p:cNvPr id="34" name="TextBox 33">
            <a:extLst>
              <a:ext uri="{FF2B5EF4-FFF2-40B4-BE49-F238E27FC236}">
                <a16:creationId xmlns:a16="http://schemas.microsoft.com/office/drawing/2014/main" id="{4E98B3FF-43AC-357D-829E-48A26803D928}"/>
              </a:ext>
            </a:extLst>
          </p:cNvPr>
          <p:cNvSpPr txBox="1"/>
          <p:nvPr/>
        </p:nvSpPr>
        <p:spPr>
          <a:xfrm>
            <a:off x="9407627" y="4050604"/>
            <a:ext cx="800098" cy="369332"/>
          </a:xfrm>
          <a:prstGeom prst="rect">
            <a:avLst/>
          </a:prstGeom>
          <a:noFill/>
        </p:spPr>
        <p:txBody>
          <a:bodyPr wrap="square" rtlCol="0">
            <a:spAutoFit/>
          </a:bodyPr>
          <a:lstStyle/>
          <a:p>
            <a:r>
              <a:rPr lang="en-US"/>
              <a:t>13:30</a:t>
            </a:r>
          </a:p>
        </p:txBody>
      </p:sp>
      <p:cxnSp>
        <p:nvCxnSpPr>
          <p:cNvPr id="35" name="Straight Connector 34">
            <a:extLst>
              <a:ext uri="{FF2B5EF4-FFF2-40B4-BE49-F238E27FC236}">
                <a16:creationId xmlns:a16="http://schemas.microsoft.com/office/drawing/2014/main" id="{E1305290-4435-F43F-1EA8-19636794A57A}"/>
              </a:ext>
            </a:extLst>
          </p:cNvPr>
          <p:cNvCxnSpPr>
            <a:cxnSpLocks/>
          </p:cNvCxnSpPr>
          <p:nvPr/>
        </p:nvCxnSpPr>
        <p:spPr>
          <a:xfrm>
            <a:off x="8763738" y="4156839"/>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C5045ED-ED60-804E-A366-76E4CB2272F8}"/>
              </a:ext>
            </a:extLst>
          </p:cNvPr>
          <p:cNvCxnSpPr>
            <a:cxnSpLocks/>
          </p:cNvCxnSpPr>
          <p:nvPr/>
        </p:nvCxnSpPr>
        <p:spPr>
          <a:xfrm>
            <a:off x="6348196" y="4156839"/>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F89B910-41B0-8749-B8E9-CEF0541F1736}"/>
              </a:ext>
            </a:extLst>
          </p:cNvPr>
          <p:cNvCxnSpPr>
            <a:cxnSpLocks/>
          </p:cNvCxnSpPr>
          <p:nvPr/>
        </p:nvCxnSpPr>
        <p:spPr>
          <a:xfrm>
            <a:off x="6348196" y="4560341"/>
            <a:ext cx="139446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EAE9753-02E0-23C6-6EF2-6DDADAE92513}"/>
              </a:ext>
            </a:extLst>
          </p:cNvPr>
          <p:cNvCxnSpPr>
            <a:cxnSpLocks/>
          </p:cNvCxnSpPr>
          <p:nvPr/>
        </p:nvCxnSpPr>
        <p:spPr>
          <a:xfrm>
            <a:off x="7686461" y="4560341"/>
            <a:ext cx="1077277" cy="4168"/>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03CB204-2D39-4FC8-8010-04A4FBAA2E07}"/>
              </a:ext>
            </a:extLst>
          </p:cNvPr>
          <p:cNvSpPr txBox="1"/>
          <p:nvPr/>
        </p:nvSpPr>
        <p:spPr>
          <a:xfrm>
            <a:off x="8304643" y="4963845"/>
            <a:ext cx="800098" cy="369332"/>
          </a:xfrm>
          <a:prstGeom prst="rect">
            <a:avLst/>
          </a:prstGeom>
          <a:noFill/>
        </p:spPr>
        <p:txBody>
          <a:bodyPr wrap="square" rtlCol="0">
            <a:spAutoFit/>
          </a:bodyPr>
          <a:lstStyle/>
          <a:p>
            <a:r>
              <a:rPr lang="en-US"/>
              <a:t>12:45</a:t>
            </a:r>
          </a:p>
        </p:txBody>
      </p:sp>
      <p:cxnSp>
        <p:nvCxnSpPr>
          <p:cNvPr id="40" name="Straight Connector 39">
            <a:extLst>
              <a:ext uri="{FF2B5EF4-FFF2-40B4-BE49-F238E27FC236}">
                <a16:creationId xmlns:a16="http://schemas.microsoft.com/office/drawing/2014/main" id="{68410F6D-07AD-5CAB-331D-15AB7ABA77D5}"/>
              </a:ext>
            </a:extLst>
          </p:cNvPr>
          <p:cNvCxnSpPr>
            <a:cxnSpLocks/>
          </p:cNvCxnSpPr>
          <p:nvPr/>
        </p:nvCxnSpPr>
        <p:spPr>
          <a:xfrm>
            <a:off x="9007578" y="3623497"/>
            <a:ext cx="80009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DED0985-0615-043B-6E7A-404965129FC9}"/>
              </a:ext>
            </a:extLst>
          </p:cNvPr>
          <p:cNvCxnSpPr>
            <a:cxnSpLocks/>
          </p:cNvCxnSpPr>
          <p:nvPr/>
        </p:nvCxnSpPr>
        <p:spPr>
          <a:xfrm>
            <a:off x="9792439" y="5321629"/>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4BC3AB8-ECD3-A278-7690-3AE9CDF9F03A}"/>
              </a:ext>
            </a:extLst>
          </p:cNvPr>
          <p:cNvCxnSpPr>
            <a:cxnSpLocks/>
          </p:cNvCxnSpPr>
          <p:nvPr/>
        </p:nvCxnSpPr>
        <p:spPr>
          <a:xfrm>
            <a:off x="7963639" y="5333177"/>
            <a:ext cx="0" cy="8153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FB9C0C9-0E37-CF77-80CA-400F3E5A2B46}"/>
              </a:ext>
            </a:extLst>
          </p:cNvPr>
          <p:cNvCxnSpPr>
            <a:cxnSpLocks/>
          </p:cNvCxnSpPr>
          <p:nvPr/>
        </p:nvCxnSpPr>
        <p:spPr>
          <a:xfrm>
            <a:off x="9007578" y="5724923"/>
            <a:ext cx="80009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C63F09A-13C7-3C08-AEBB-95F01AEE14FD}"/>
              </a:ext>
            </a:extLst>
          </p:cNvPr>
          <p:cNvCxnSpPr>
            <a:cxnSpLocks/>
          </p:cNvCxnSpPr>
          <p:nvPr/>
        </p:nvCxnSpPr>
        <p:spPr>
          <a:xfrm>
            <a:off x="7963639" y="5724923"/>
            <a:ext cx="1033938"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AE8F906-FF5D-44DF-C66E-D9385B1C6A5F}"/>
              </a:ext>
            </a:extLst>
          </p:cNvPr>
          <p:cNvSpPr txBox="1"/>
          <p:nvPr/>
        </p:nvSpPr>
        <p:spPr>
          <a:xfrm>
            <a:off x="7622649" y="6104705"/>
            <a:ext cx="800098" cy="369332"/>
          </a:xfrm>
          <a:prstGeom prst="rect">
            <a:avLst/>
          </a:prstGeom>
          <a:noFill/>
        </p:spPr>
        <p:txBody>
          <a:bodyPr wrap="square" rtlCol="0">
            <a:spAutoFit/>
          </a:bodyPr>
          <a:lstStyle/>
          <a:p>
            <a:r>
              <a:rPr lang="en-US"/>
              <a:t>12:15</a:t>
            </a:r>
          </a:p>
        </p:txBody>
      </p:sp>
      <p:sp>
        <p:nvSpPr>
          <p:cNvPr id="46" name="TextBox 45">
            <a:extLst>
              <a:ext uri="{FF2B5EF4-FFF2-40B4-BE49-F238E27FC236}">
                <a16:creationId xmlns:a16="http://schemas.microsoft.com/office/drawing/2014/main" id="{9855BA97-DC8B-EC99-898D-954B51421177}"/>
              </a:ext>
            </a:extLst>
          </p:cNvPr>
          <p:cNvSpPr txBox="1"/>
          <p:nvPr/>
        </p:nvSpPr>
        <p:spPr>
          <a:xfrm>
            <a:off x="9407627" y="6132802"/>
            <a:ext cx="800098" cy="369332"/>
          </a:xfrm>
          <a:prstGeom prst="rect">
            <a:avLst/>
          </a:prstGeom>
          <a:noFill/>
        </p:spPr>
        <p:txBody>
          <a:bodyPr wrap="square" rtlCol="0">
            <a:spAutoFit/>
          </a:bodyPr>
          <a:lstStyle/>
          <a:p>
            <a:r>
              <a:rPr lang="en-US"/>
              <a:t>13:35</a:t>
            </a:r>
          </a:p>
        </p:txBody>
      </p:sp>
      <p:sp>
        <p:nvSpPr>
          <p:cNvPr id="47" name="TextBox 46">
            <a:extLst>
              <a:ext uri="{FF2B5EF4-FFF2-40B4-BE49-F238E27FC236}">
                <a16:creationId xmlns:a16="http://schemas.microsoft.com/office/drawing/2014/main" id="{20DC8F26-A3BC-DDDB-457E-D8B86F47AEC6}"/>
              </a:ext>
            </a:extLst>
          </p:cNvPr>
          <p:cNvSpPr txBox="1"/>
          <p:nvPr/>
        </p:nvSpPr>
        <p:spPr>
          <a:xfrm>
            <a:off x="8499900" y="1258221"/>
            <a:ext cx="1775455" cy="369332"/>
          </a:xfrm>
          <a:prstGeom prst="rect">
            <a:avLst/>
          </a:prstGeom>
          <a:noFill/>
        </p:spPr>
        <p:txBody>
          <a:bodyPr wrap="square" rtlCol="0">
            <a:spAutoFit/>
          </a:bodyPr>
          <a:lstStyle/>
          <a:p>
            <a:r>
              <a:rPr lang="en-US"/>
              <a:t>Hour + 1</a:t>
            </a:r>
          </a:p>
        </p:txBody>
      </p:sp>
      <p:sp>
        <p:nvSpPr>
          <p:cNvPr id="48" name="TextBox 47">
            <a:extLst>
              <a:ext uri="{FF2B5EF4-FFF2-40B4-BE49-F238E27FC236}">
                <a16:creationId xmlns:a16="http://schemas.microsoft.com/office/drawing/2014/main" id="{8BFD64CA-C344-3842-0469-2338813727E5}"/>
              </a:ext>
            </a:extLst>
          </p:cNvPr>
          <p:cNvSpPr txBox="1"/>
          <p:nvPr/>
        </p:nvSpPr>
        <p:spPr>
          <a:xfrm>
            <a:off x="7319754" y="1260066"/>
            <a:ext cx="1775455" cy="369332"/>
          </a:xfrm>
          <a:prstGeom prst="rect">
            <a:avLst/>
          </a:prstGeom>
          <a:noFill/>
        </p:spPr>
        <p:txBody>
          <a:bodyPr wrap="square" rtlCol="0">
            <a:spAutoFit/>
          </a:bodyPr>
          <a:lstStyle/>
          <a:p>
            <a:r>
              <a:rPr lang="en-US" b="1"/>
              <a:t>Hour</a:t>
            </a:r>
          </a:p>
        </p:txBody>
      </p:sp>
      <p:sp>
        <p:nvSpPr>
          <p:cNvPr id="49" name="TextBox 48">
            <a:extLst>
              <a:ext uri="{FF2B5EF4-FFF2-40B4-BE49-F238E27FC236}">
                <a16:creationId xmlns:a16="http://schemas.microsoft.com/office/drawing/2014/main" id="{C341F4B3-0DA6-D339-E6E9-2C2583C75F06}"/>
              </a:ext>
            </a:extLst>
          </p:cNvPr>
          <p:cNvSpPr txBox="1"/>
          <p:nvPr/>
        </p:nvSpPr>
        <p:spPr>
          <a:xfrm>
            <a:off x="2561059" y="1225816"/>
            <a:ext cx="1775455" cy="369332"/>
          </a:xfrm>
          <a:prstGeom prst="rect">
            <a:avLst/>
          </a:prstGeom>
          <a:noFill/>
        </p:spPr>
        <p:txBody>
          <a:bodyPr wrap="square" rtlCol="0">
            <a:spAutoFit/>
          </a:bodyPr>
          <a:lstStyle/>
          <a:p>
            <a:r>
              <a:rPr lang="en-US"/>
              <a:t>Hour - </a:t>
            </a:r>
            <a:r>
              <a:rPr lang="en-US">
                <a:solidFill>
                  <a:srgbClr val="FF0000"/>
                </a:solidFill>
              </a:rPr>
              <a:t>X</a:t>
            </a:r>
          </a:p>
        </p:txBody>
      </p:sp>
      <p:sp>
        <p:nvSpPr>
          <p:cNvPr id="50" name="TextBox 49">
            <a:extLst>
              <a:ext uri="{FF2B5EF4-FFF2-40B4-BE49-F238E27FC236}">
                <a16:creationId xmlns:a16="http://schemas.microsoft.com/office/drawing/2014/main" id="{856343C9-129E-9D7E-40D5-C183C8AD92A8}"/>
              </a:ext>
            </a:extLst>
          </p:cNvPr>
          <p:cNvSpPr txBox="1"/>
          <p:nvPr/>
        </p:nvSpPr>
        <p:spPr>
          <a:xfrm>
            <a:off x="5447130" y="2792977"/>
            <a:ext cx="2430781" cy="369332"/>
          </a:xfrm>
          <a:prstGeom prst="rect">
            <a:avLst/>
          </a:prstGeom>
          <a:noFill/>
        </p:spPr>
        <p:txBody>
          <a:bodyPr wrap="square" rtlCol="0">
            <a:spAutoFit/>
          </a:bodyPr>
          <a:lstStyle/>
          <a:p>
            <a:r>
              <a:rPr lang="en-US"/>
              <a:t>    Start Time</a:t>
            </a:r>
          </a:p>
        </p:txBody>
      </p:sp>
      <p:sp>
        <p:nvSpPr>
          <p:cNvPr id="51" name="TextBox 50">
            <a:extLst>
              <a:ext uri="{FF2B5EF4-FFF2-40B4-BE49-F238E27FC236}">
                <a16:creationId xmlns:a16="http://schemas.microsoft.com/office/drawing/2014/main" id="{463D5977-E0DE-7F9C-F1EA-7257B44FDB1C}"/>
              </a:ext>
            </a:extLst>
          </p:cNvPr>
          <p:cNvSpPr txBox="1"/>
          <p:nvPr/>
        </p:nvSpPr>
        <p:spPr>
          <a:xfrm>
            <a:off x="1749339" y="2841434"/>
            <a:ext cx="3291831" cy="923330"/>
          </a:xfrm>
          <a:prstGeom prst="rect">
            <a:avLst/>
          </a:prstGeom>
          <a:noFill/>
        </p:spPr>
        <p:txBody>
          <a:bodyPr wrap="square" rtlCol="0">
            <a:spAutoFit/>
          </a:bodyPr>
          <a:lstStyle/>
          <a:p>
            <a:r>
              <a:rPr lang="en-US" b="1" u="sng"/>
              <a:t>Scenario 1</a:t>
            </a:r>
          </a:p>
          <a:p>
            <a:r>
              <a:rPr lang="en-US"/>
              <a:t>Hour – </a:t>
            </a:r>
            <a:r>
              <a:rPr lang="en-US">
                <a:solidFill>
                  <a:srgbClr val="FF0000"/>
                </a:solidFill>
              </a:rPr>
              <a:t>X</a:t>
            </a:r>
            <a:r>
              <a:rPr lang="en-US"/>
              <a:t> ≤ </a:t>
            </a:r>
            <a:r>
              <a:rPr lang="en-US" b="1"/>
              <a:t>Start Time </a:t>
            </a:r>
            <a:r>
              <a:rPr lang="en-US"/>
              <a:t>≤ Hour</a:t>
            </a:r>
          </a:p>
          <a:p>
            <a:r>
              <a:rPr lang="en-US"/>
              <a:t>Hour + 1 ≤  </a:t>
            </a:r>
            <a:r>
              <a:rPr lang="en-US" b="1"/>
              <a:t>End Time</a:t>
            </a:r>
          </a:p>
        </p:txBody>
      </p:sp>
      <p:sp>
        <p:nvSpPr>
          <p:cNvPr id="52" name="TextBox 51">
            <a:extLst>
              <a:ext uri="{FF2B5EF4-FFF2-40B4-BE49-F238E27FC236}">
                <a16:creationId xmlns:a16="http://schemas.microsoft.com/office/drawing/2014/main" id="{9ECA1EC4-04A0-7694-F9CF-16FA04E0B2C6}"/>
              </a:ext>
            </a:extLst>
          </p:cNvPr>
          <p:cNvSpPr txBox="1"/>
          <p:nvPr/>
        </p:nvSpPr>
        <p:spPr>
          <a:xfrm>
            <a:off x="1745528" y="3884724"/>
            <a:ext cx="3395275" cy="923330"/>
          </a:xfrm>
          <a:prstGeom prst="rect">
            <a:avLst/>
          </a:prstGeom>
          <a:noFill/>
        </p:spPr>
        <p:txBody>
          <a:bodyPr wrap="square">
            <a:spAutoFit/>
          </a:bodyPr>
          <a:lstStyle/>
          <a:p>
            <a:r>
              <a:rPr lang="en-US" b="1" u="sng"/>
              <a:t>Scenario 2</a:t>
            </a:r>
          </a:p>
          <a:p>
            <a:r>
              <a:rPr lang="en-US"/>
              <a:t>Hour – </a:t>
            </a:r>
            <a:r>
              <a:rPr lang="en-US">
                <a:solidFill>
                  <a:srgbClr val="FF0000"/>
                </a:solidFill>
              </a:rPr>
              <a:t>X</a:t>
            </a:r>
            <a:r>
              <a:rPr lang="en-US"/>
              <a:t> ≤ </a:t>
            </a:r>
            <a:r>
              <a:rPr lang="en-US" b="1"/>
              <a:t>Start Time </a:t>
            </a:r>
            <a:r>
              <a:rPr lang="en-US"/>
              <a:t>≤ Hour</a:t>
            </a:r>
            <a:r>
              <a:rPr lang="en-US" b="1"/>
              <a:t>                                </a:t>
            </a:r>
            <a:r>
              <a:rPr lang="en-US"/>
              <a:t>Hour &lt; </a:t>
            </a:r>
            <a:r>
              <a:rPr lang="en-US" b="1"/>
              <a:t>End Time </a:t>
            </a:r>
            <a:r>
              <a:rPr lang="en-US"/>
              <a:t>≤</a:t>
            </a:r>
            <a:r>
              <a:rPr lang="en-US" b="1"/>
              <a:t> </a:t>
            </a:r>
            <a:r>
              <a:rPr lang="en-US"/>
              <a:t>Hour + 1</a:t>
            </a:r>
          </a:p>
        </p:txBody>
      </p:sp>
      <p:sp>
        <p:nvSpPr>
          <p:cNvPr id="53" name="TextBox 52">
            <a:extLst>
              <a:ext uri="{FF2B5EF4-FFF2-40B4-BE49-F238E27FC236}">
                <a16:creationId xmlns:a16="http://schemas.microsoft.com/office/drawing/2014/main" id="{DA9F3887-AE81-7ED4-8E04-FCCBA2DCC969}"/>
              </a:ext>
            </a:extLst>
          </p:cNvPr>
          <p:cNvSpPr txBox="1"/>
          <p:nvPr/>
        </p:nvSpPr>
        <p:spPr>
          <a:xfrm>
            <a:off x="1748946" y="4928014"/>
            <a:ext cx="3526155" cy="646331"/>
          </a:xfrm>
          <a:prstGeom prst="rect">
            <a:avLst/>
          </a:prstGeom>
          <a:noFill/>
        </p:spPr>
        <p:txBody>
          <a:bodyPr wrap="square">
            <a:spAutoFit/>
          </a:bodyPr>
          <a:lstStyle/>
          <a:p>
            <a:r>
              <a:rPr lang="en-US" b="1" u="sng"/>
              <a:t>Scenario 3</a:t>
            </a:r>
          </a:p>
          <a:p>
            <a:r>
              <a:rPr lang="en-US"/>
              <a:t>Hour  ≤ </a:t>
            </a:r>
            <a:r>
              <a:rPr lang="en-US" b="1"/>
              <a:t>Start Time </a:t>
            </a:r>
            <a:r>
              <a:rPr lang="en-US"/>
              <a:t>&lt; Hour + 1</a:t>
            </a:r>
          </a:p>
        </p:txBody>
      </p:sp>
      <p:cxnSp>
        <p:nvCxnSpPr>
          <p:cNvPr id="54" name="Straight Connector 53">
            <a:extLst>
              <a:ext uri="{FF2B5EF4-FFF2-40B4-BE49-F238E27FC236}">
                <a16:creationId xmlns:a16="http://schemas.microsoft.com/office/drawing/2014/main" id="{C85D4049-94B0-576C-6031-15B632F746F3}"/>
              </a:ext>
            </a:extLst>
          </p:cNvPr>
          <p:cNvCxnSpPr>
            <a:cxnSpLocks/>
          </p:cNvCxnSpPr>
          <p:nvPr/>
        </p:nvCxnSpPr>
        <p:spPr>
          <a:xfrm>
            <a:off x="8767543" y="5351456"/>
            <a:ext cx="0" cy="81534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152CB88-8D60-4708-8E91-0E7B967DDA9E}"/>
              </a:ext>
            </a:extLst>
          </p:cNvPr>
          <p:cNvCxnSpPr>
            <a:cxnSpLocks/>
          </p:cNvCxnSpPr>
          <p:nvPr/>
        </p:nvCxnSpPr>
        <p:spPr>
          <a:xfrm>
            <a:off x="7963639" y="5724923"/>
            <a:ext cx="800099" cy="0"/>
          </a:xfrm>
          <a:prstGeom prst="line">
            <a:avLst/>
          </a:prstGeom>
          <a:ln w="2857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B1240FE6-4EE7-ED46-49F3-AF78FFD6C173}"/>
              </a:ext>
            </a:extLst>
          </p:cNvPr>
          <p:cNvSpPr txBox="1"/>
          <p:nvPr/>
        </p:nvSpPr>
        <p:spPr>
          <a:xfrm>
            <a:off x="8304643" y="6098391"/>
            <a:ext cx="800098" cy="369332"/>
          </a:xfrm>
          <a:prstGeom prst="rect">
            <a:avLst/>
          </a:prstGeom>
          <a:noFill/>
        </p:spPr>
        <p:txBody>
          <a:bodyPr wrap="square" rtlCol="0">
            <a:spAutoFit/>
          </a:bodyPr>
          <a:lstStyle/>
          <a:p>
            <a:r>
              <a:rPr lang="en-US"/>
              <a:t>12:45</a:t>
            </a:r>
          </a:p>
        </p:txBody>
      </p:sp>
      <p:sp>
        <p:nvSpPr>
          <p:cNvPr id="57" name="TextBox 56">
            <a:extLst>
              <a:ext uri="{FF2B5EF4-FFF2-40B4-BE49-F238E27FC236}">
                <a16:creationId xmlns:a16="http://schemas.microsoft.com/office/drawing/2014/main" id="{9C94A69A-D8D0-B954-93A8-E4EF32BD248D}"/>
              </a:ext>
            </a:extLst>
          </p:cNvPr>
          <p:cNvSpPr txBox="1"/>
          <p:nvPr/>
        </p:nvSpPr>
        <p:spPr>
          <a:xfrm>
            <a:off x="1787631" y="5873989"/>
            <a:ext cx="5545443" cy="369332"/>
          </a:xfrm>
          <a:prstGeom prst="rect">
            <a:avLst/>
          </a:prstGeom>
          <a:noFill/>
        </p:spPr>
        <p:txBody>
          <a:bodyPr wrap="square" rtlCol="0">
            <a:spAutoFit/>
          </a:bodyPr>
          <a:lstStyle/>
          <a:p>
            <a:pPr marL="285750" indent="-285750">
              <a:buFont typeface="Arial" panose="020B0604020202020204" pitchFamily="34" charset="0"/>
              <a:buChar char="•"/>
            </a:pPr>
            <a:r>
              <a:rPr lang="en-US"/>
              <a:t> </a:t>
            </a:r>
            <a:r>
              <a:rPr lang="en-US">
                <a:solidFill>
                  <a:srgbClr val="FF0000"/>
                </a:solidFill>
              </a:rPr>
              <a:t>X</a:t>
            </a:r>
            <a:r>
              <a:rPr lang="en-US"/>
              <a:t> Hour variable can be changed to desired time</a:t>
            </a:r>
          </a:p>
        </p:txBody>
      </p:sp>
      <p:sp>
        <p:nvSpPr>
          <p:cNvPr id="58" name="TextBox 57">
            <a:extLst>
              <a:ext uri="{FF2B5EF4-FFF2-40B4-BE49-F238E27FC236}">
                <a16:creationId xmlns:a16="http://schemas.microsoft.com/office/drawing/2014/main" id="{9CA54ED2-2041-7F77-68A3-0377DC0375A6}"/>
              </a:ext>
            </a:extLst>
          </p:cNvPr>
          <p:cNvSpPr txBox="1"/>
          <p:nvPr/>
        </p:nvSpPr>
        <p:spPr>
          <a:xfrm>
            <a:off x="7475960" y="965306"/>
            <a:ext cx="1775455" cy="369332"/>
          </a:xfrm>
          <a:prstGeom prst="rect">
            <a:avLst/>
          </a:prstGeom>
          <a:noFill/>
        </p:spPr>
        <p:txBody>
          <a:bodyPr wrap="square" rtlCol="0">
            <a:spAutoFit/>
          </a:bodyPr>
          <a:lstStyle/>
          <a:p>
            <a:r>
              <a:rPr lang="en-US"/>
              <a:t>Hour of Interest</a:t>
            </a:r>
          </a:p>
        </p:txBody>
      </p:sp>
    </p:spTree>
    <p:extLst>
      <p:ext uri="{BB962C8B-B14F-4D97-AF65-F5344CB8AC3E}">
        <p14:creationId xmlns:p14="http://schemas.microsoft.com/office/powerpoint/2010/main" val="109500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6FD6AD3-9ACF-5AB4-6FD7-A234F9441209}"/>
              </a:ext>
            </a:extLst>
          </p:cNvPr>
          <p:cNvSpPr>
            <a:spLocks noGrp="1"/>
          </p:cNvSpPr>
          <p:nvPr>
            <p:ph type="title"/>
          </p:nvPr>
        </p:nvSpPr>
        <p:spPr/>
        <p:txBody>
          <a:bodyPr/>
          <a:lstStyle/>
          <a:p>
            <a:r>
              <a:rPr lang="en-US"/>
              <a:t>Sampling methods and performance</a:t>
            </a:r>
          </a:p>
        </p:txBody>
      </p:sp>
      <p:sp>
        <p:nvSpPr>
          <p:cNvPr id="8" name="Text Placeholder 7">
            <a:extLst>
              <a:ext uri="{FF2B5EF4-FFF2-40B4-BE49-F238E27FC236}">
                <a16:creationId xmlns:a16="http://schemas.microsoft.com/office/drawing/2014/main" id="{A12FA20F-4B27-DB83-C270-FAE8B5B99552}"/>
              </a:ext>
            </a:extLst>
          </p:cNvPr>
          <p:cNvSpPr>
            <a:spLocks noGrp="1"/>
          </p:cNvSpPr>
          <p:nvPr>
            <p:ph type="body" sz="quarter" idx="16"/>
          </p:nvPr>
        </p:nvSpPr>
        <p:spPr>
          <a:xfrm>
            <a:off x="495300" y="1676400"/>
            <a:ext cx="3712369" cy="2619375"/>
          </a:xfrm>
        </p:spPr>
        <p:txBody>
          <a:bodyPr/>
          <a:lstStyle/>
          <a:p>
            <a:r>
              <a:rPr lang="en-US" b="1"/>
              <a:t>Normal Distribution</a:t>
            </a:r>
            <a:r>
              <a:rPr lang="en-US"/>
              <a:t>: Fit a Gaussian distribution using the sample mean and standard deviation</a:t>
            </a:r>
          </a:p>
          <a:p>
            <a:endParaRPr lang="en-US"/>
          </a:p>
          <a:p>
            <a:r>
              <a:rPr lang="en-US" b="1"/>
              <a:t>Kernel Density Estimation (KDE) Sampling</a:t>
            </a:r>
            <a:r>
              <a:rPr lang="en-US"/>
              <a:t>: Estimate a smooth probability density from historical observations and sample from it </a:t>
            </a:r>
          </a:p>
          <a:p>
            <a:endParaRPr lang="en-US"/>
          </a:p>
          <a:p>
            <a:r>
              <a:rPr lang="en-US" b="1"/>
              <a:t>Inverse (Empirical Cumulative Distribution Function) ECDF</a:t>
            </a:r>
            <a:r>
              <a:rPr lang="en-US"/>
              <a:t>: Sample from the empirical CDF using linear interpolation between historical observations</a:t>
            </a:r>
          </a:p>
          <a:p>
            <a:endParaRPr lang="en-US"/>
          </a:p>
        </p:txBody>
      </p:sp>
      <p:sp>
        <p:nvSpPr>
          <p:cNvPr id="7" name="Text Placeholder 6">
            <a:extLst>
              <a:ext uri="{FF2B5EF4-FFF2-40B4-BE49-F238E27FC236}">
                <a16:creationId xmlns:a16="http://schemas.microsoft.com/office/drawing/2014/main" id="{17D8B437-2B43-EE38-F7C5-37E760FBFC08}"/>
              </a:ext>
            </a:extLst>
          </p:cNvPr>
          <p:cNvSpPr>
            <a:spLocks noGrp="1"/>
          </p:cNvSpPr>
          <p:nvPr>
            <p:ph type="body" sz="quarter" idx="15"/>
          </p:nvPr>
        </p:nvSpPr>
        <p:spPr>
          <a:xfrm flipH="1">
            <a:off x="495300" y="5678905"/>
            <a:ext cx="11163298" cy="721895"/>
          </a:xfrm>
        </p:spPr>
        <p:txBody>
          <a:bodyPr/>
          <a:lstStyle/>
          <a:p>
            <a:r>
              <a:rPr lang="en-US"/>
              <a:t>Key takeaway: </a:t>
            </a:r>
            <a:r>
              <a:rPr lang="en-US" b="0"/>
              <a:t>ECDF preserves the data distribution very well comparing to Normal distribution, and also it does not need parameter tuning as KDE.  </a:t>
            </a:r>
          </a:p>
          <a:p>
            <a:endParaRPr lang="en-US"/>
          </a:p>
        </p:txBody>
      </p:sp>
      <p:sp>
        <p:nvSpPr>
          <p:cNvPr id="5" name="Slide Number Placeholder 4">
            <a:extLst>
              <a:ext uri="{FF2B5EF4-FFF2-40B4-BE49-F238E27FC236}">
                <a16:creationId xmlns:a16="http://schemas.microsoft.com/office/drawing/2014/main" id="{5BD343CA-61F6-F17B-BF27-FCB681C23809}"/>
              </a:ext>
            </a:extLst>
          </p:cNvPr>
          <p:cNvSpPr>
            <a:spLocks noGrp="1"/>
          </p:cNvSpPr>
          <p:nvPr>
            <p:ph type="sldNum" sz="quarter" idx="12"/>
          </p:nvPr>
        </p:nvSpPr>
        <p:spPr/>
        <p:txBody>
          <a:bodyPr/>
          <a:lstStyle/>
          <a:p>
            <a:fld id="{BCDE79FB-97BA-492B-8D57-F1373F9ADA95}" type="slidenum">
              <a:rPr lang="en-US" smtClean="0"/>
              <a:t>48</a:t>
            </a:fld>
            <a:endParaRPr lang="en-US"/>
          </a:p>
        </p:txBody>
      </p:sp>
      <p:pic>
        <p:nvPicPr>
          <p:cNvPr id="9" name="Content Placeholder 7">
            <a:extLst>
              <a:ext uri="{FF2B5EF4-FFF2-40B4-BE49-F238E27FC236}">
                <a16:creationId xmlns:a16="http://schemas.microsoft.com/office/drawing/2014/main" id="{65FB0EB0-A707-65BE-E359-56F7C2CA5B9E}"/>
              </a:ext>
            </a:extLst>
          </p:cNvPr>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4536280" y="1937129"/>
            <a:ext cx="7160419" cy="2896796"/>
          </a:xfrm>
          <a:prstGeom prst="rect">
            <a:avLst/>
          </a:prstGeom>
        </p:spPr>
      </p:pic>
    </p:spTree>
    <p:extLst>
      <p:ext uri="{BB962C8B-B14F-4D97-AF65-F5344CB8AC3E}">
        <p14:creationId xmlns:p14="http://schemas.microsoft.com/office/powerpoint/2010/main" val="10512441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FE985-C0C9-DE60-C806-41EC049E1B83}"/>
              </a:ext>
            </a:extLst>
          </p:cNvPr>
          <p:cNvSpPr>
            <a:spLocks noGrp="1"/>
          </p:cNvSpPr>
          <p:nvPr>
            <p:ph type="title"/>
          </p:nvPr>
        </p:nvSpPr>
        <p:spPr/>
        <p:txBody>
          <a:bodyPr/>
          <a:lstStyle/>
          <a:p>
            <a:r>
              <a:rPr lang="en-US"/>
              <a:t>Data Sampling Example</a:t>
            </a:r>
          </a:p>
        </p:txBody>
      </p:sp>
      <p:sp>
        <p:nvSpPr>
          <p:cNvPr id="3" name="Text Placeholder 2">
            <a:extLst>
              <a:ext uri="{FF2B5EF4-FFF2-40B4-BE49-F238E27FC236}">
                <a16:creationId xmlns:a16="http://schemas.microsoft.com/office/drawing/2014/main" id="{6D7C41D7-8443-7822-79E4-9959D2C520E5}"/>
              </a:ext>
            </a:extLst>
          </p:cNvPr>
          <p:cNvSpPr>
            <a:spLocks noGrp="1"/>
          </p:cNvSpPr>
          <p:nvPr>
            <p:ph type="body" sz="quarter" idx="16"/>
          </p:nvPr>
        </p:nvSpPr>
        <p:spPr/>
        <p:txBody>
          <a:bodyPr/>
          <a:lstStyle/>
          <a:p>
            <a:r>
              <a:rPr lang="en-US"/>
              <a:t>Scattered points (red) are the original data points, the blue and yellow lines are the resampled data points by ECDF and GPD methods. </a:t>
            </a:r>
          </a:p>
          <a:p>
            <a:endParaRPr lang="en-US"/>
          </a:p>
        </p:txBody>
      </p:sp>
      <p:sp>
        <p:nvSpPr>
          <p:cNvPr id="5" name="Slide Number Placeholder 4">
            <a:extLst>
              <a:ext uri="{FF2B5EF4-FFF2-40B4-BE49-F238E27FC236}">
                <a16:creationId xmlns:a16="http://schemas.microsoft.com/office/drawing/2014/main" id="{8AD4B24C-8CFF-3500-AA12-37CC9C9D19C7}"/>
              </a:ext>
            </a:extLst>
          </p:cNvPr>
          <p:cNvSpPr>
            <a:spLocks noGrp="1"/>
          </p:cNvSpPr>
          <p:nvPr>
            <p:ph type="sldNum" sz="quarter" idx="12"/>
          </p:nvPr>
        </p:nvSpPr>
        <p:spPr/>
        <p:txBody>
          <a:bodyPr/>
          <a:lstStyle/>
          <a:p>
            <a:fld id="{BCDE79FB-97BA-492B-8D57-F1373F9ADA95}" type="slidenum">
              <a:rPr lang="en-US" smtClean="0"/>
              <a:t>49</a:t>
            </a:fld>
            <a:endParaRPr lang="en-US"/>
          </a:p>
        </p:txBody>
      </p:sp>
      <p:sp>
        <p:nvSpPr>
          <p:cNvPr id="9" name="TextBox 8">
            <a:extLst>
              <a:ext uri="{FF2B5EF4-FFF2-40B4-BE49-F238E27FC236}">
                <a16:creationId xmlns:a16="http://schemas.microsoft.com/office/drawing/2014/main" id="{D464AA9F-3163-D5EA-D1E0-C92E8F704F93}"/>
              </a:ext>
            </a:extLst>
          </p:cNvPr>
          <p:cNvSpPr txBox="1"/>
          <p:nvPr/>
        </p:nvSpPr>
        <p:spPr>
          <a:xfrm>
            <a:off x="8158162" y="6444476"/>
            <a:ext cx="3378993" cy="276999"/>
          </a:xfrm>
          <a:prstGeom prst="rect">
            <a:avLst/>
          </a:prstGeom>
          <a:noFill/>
        </p:spPr>
        <p:txBody>
          <a:bodyPr wrap="square" rtlCol="0">
            <a:spAutoFit/>
          </a:bodyPr>
          <a:lstStyle/>
          <a:p>
            <a:r>
              <a:rPr lang="en-US" sz="1200">
                <a:cs typeface="Arial"/>
              </a:rPr>
              <a:t>*Figure for demonstration purposes only</a:t>
            </a:r>
            <a:endParaRPr lang="en-US" sz="1200"/>
          </a:p>
        </p:txBody>
      </p:sp>
      <p:pic>
        <p:nvPicPr>
          <p:cNvPr id="11" name="Picture 10">
            <a:extLst>
              <a:ext uri="{FF2B5EF4-FFF2-40B4-BE49-F238E27FC236}">
                <a16:creationId xmlns:a16="http://schemas.microsoft.com/office/drawing/2014/main" id="{39D41042-C537-175C-671E-46472FEEEF75}"/>
              </a:ext>
            </a:extLst>
          </p:cNvPr>
          <p:cNvPicPr>
            <a:picLocks noChangeAspect="1"/>
          </p:cNvPicPr>
          <p:nvPr/>
        </p:nvPicPr>
        <p:blipFill>
          <a:blip r:embed="rId2"/>
          <a:stretch>
            <a:fillRect/>
          </a:stretch>
        </p:blipFill>
        <p:spPr>
          <a:xfrm>
            <a:off x="740569" y="2522871"/>
            <a:ext cx="10167937" cy="3749341"/>
          </a:xfrm>
          <a:prstGeom prst="rect">
            <a:avLst/>
          </a:prstGeom>
        </p:spPr>
      </p:pic>
    </p:spTree>
    <p:extLst>
      <p:ext uri="{BB962C8B-B14F-4D97-AF65-F5344CB8AC3E}">
        <p14:creationId xmlns:p14="http://schemas.microsoft.com/office/powerpoint/2010/main" val="1320864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B0B7F-2285-4636-B877-8F7C8078572C}"/>
              </a:ext>
            </a:extLst>
          </p:cNvPr>
          <p:cNvSpPr>
            <a:spLocks noGrp="1"/>
          </p:cNvSpPr>
          <p:nvPr>
            <p:ph type="title"/>
          </p:nvPr>
        </p:nvSpPr>
        <p:spPr/>
        <p:txBody>
          <a:bodyPr/>
          <a:lstStyle/>
          <a:p>
            <a:r>
              <a:rPr lang="en-US" dirty="0"/>
              <a:t>Discrepancies in the 2026 Probabilistic Model</a:t>
            </a:r>
          </a:p>
        </p:txBody>
      </p:sp>
      <p:sp>
        <p:nvSpPr>
          <p:cNvPr id="3" name="Text Placeholder 2">
            <a:extLst>
              <a:ext uri="{FF2B5EF4-FFF2-40B4-BE49-F238E27FC236}">
                <a16:creationId xmlns:a16="http://schemas.microsoft.com/office/drawing/2014/main" id="{E85A17FF-ADDF-47AF-1C2F-D77F8B007EE3}"/>
              </a:ext>
            </a:extLst>
          </p:cNvPr>
          <p:cNvSpPr>
            <a:spLocks noGrp="1"/>
          </p:cNvSpPr>
          <p:nvPr>
            <p:ph type="body" sz="quarter" idx="13"/>
          </p:nvPr>
        </p:nvSpPr>
        <p:spPr>
          <a:xfrm>
            <a:off x="495300" y="1650206"/>
            <a:ext cx="5381625" cy="4521994"/>
          </a:xfrm>
        </p:spPr>
        <p:txBody>
          <a:bodyPr/>
          <a:lstStyle/>
          <a:p>
            <a:r>
              <a:rPr lang="en-US" b="1" dirty="0"/>
              <a:t>Identified discrepancies:</a:t>
            </a:r>
          </a:p>
          <a:p>
            <a:pPr marL="834390" lvl="1" indent="-285750"/>
            <a:r>
              <a:rPr lang="en-US" dirty="0"/>
              <a:t>Forecast-error inputs were not processed accordingly in all functions of the model leading to less uncertainty being observed</a:t>
            </a:r>
          </a:p>
          <a:p>
            <a:pPr marL="834390" lvl="1" indent="-285750"/>
            <a:r>
              <a:rPr lang="en-US" dirty="0"/>
              <a:t>Optimization was too lenient on less risky hours</a:t>
            </a:r>
          </a:p>
          <a:p>
            <a:pPr marL="834390" lvl="1" indent="-285750"/>
            <a:r>
              <a:rPr lang="en-US" dirty="0"/>
              <a:t>Alignment of hour ending logic on all datasets was missed</a:t>
            </a:r>
          </a:p>
          <a:p>
            <a:pPr marL="834390" lvl="1" indent="-285750"/>
            <a:endParaRPr lang="en-US" dirty="0"/>
          </a:p>
          <a:p>
            <a:r>
              <a:rPr lang="en-US" b="1" dirty="0"/>
              <a:t>Overall Impact:</a:t>
            </a:r>
          </a:p>
          <a:p>
            <a:pPr marL="834390" lvl="1" indent="-285750"/>
            <a:r>
              <a:rPr lang="en-US" dirty="0"/>
              <a:t>Resulted in the model using a lower level of net load uncertainty leading to overall lower than what would have been required by the approved parameters in the 2026 AS Methodology</a:t>
            </a:r>
          </a:p>
        </p:txBody>
      </p:sp>
      <p:sp>
        <p:nvSpPr>
          <p:cNvPr id="4" name="Text Placeholder 3">
            <a:extLst>
              <a:ext uri="{FF2B5EF4-FFF2-40B4-BE49-F238E27FC236}">
                <a16:creationId xmlns:a16="http://schemas.microsoft.com/office/drawing/2014/main" id="{B6AE0678-CA97-5F7D-6881-7C07BBD9815E}"/>
              </a:ext>
            </a:extLst>
          </p:cNvPr>
          <p:cNvSpPr>
            <a:spLocks noGrp="1"/>
          </p:cNvSpPr>
          <p:nvPr>
            <p:ph type="body" sz="quarter" idx="14"/>
          </p:nvPr>
        </p:nvSpPr>
        <p:spPr>
          <a:xfrm>
            <a:off x="6343650" y="1650206"/>
            <a:ext cx="5314950" cy="4532237"/>
          </a:xfrm>
        </p:spPr>
        <p:txBody>
          <a:bodyPr/>
          <a:lstStyle/>
          <a:p>
            <a:r>
              <a:rPr lang="en-US" b="1" dirty="0"/>
              <a:t>Reliability:</a:t>
            </a:r>
          </a:p>
          <a:p>
            <a:pPr marL="285750" indent="-285750">
              <a:buFont typeface="Arial" panose="020B0604020202020204" pitchFamily="34" charset="0"/>
              <a:buChar char="•"/>
            </a:pPr>
            <a:r>
              <a:rPr lang="en-US" dirty="0"/>
              <a:t>We have observed that so far in 2026 we have not seen a reliability risk due:</a:t>
            </a:r>
          </a:p>
          <a:p>
            <a:pPr marL="834390" lvl="1" indent="-285750"/>
            <a:r>
              <a:rPr lang="en-US" dirty="0"/>
              <a:t>RTC+B ability to procure above the Non-Spin plan relative to the Ancillary Service Demand Curve (ASDC) which has reduced the gap in the quantities</a:t>
            </a:r>
          </a:p>
          <a:p>
            <a:pPr marL="834390" lvl="1" indent="-285750"/>
            <a:r>
              <a:rPr lang="en-US" dirty="0"/>
              <a:t>Higher available headroom than accounted for in the 2026 AS Methodology. Particularly due to higher installed Energy Storage Resource (ESR) capacity in 2026 allowing for an increase overall available headroom. (additional slides later)</a:t>
            </a:r>
          </a:p>
          <a:p>
            <a:pPr marL="834390" lvl="1" indent="-285750"/>
            <a:r>
              <a:rPr lang="en-US" dirty="0"/>
              <a:t>This additional available system headroom has supported Real-Time operations. </a:t>
            </a:r>
          </a:p>
          <a:p>
            <a:pPr marL="834390" lvl="1" indent="-285750"/>
            <a:endParaRPr lang="en-US" dirty="0"/>
          </a:p>
        </p:txBody>
      </p:sp>
      <p:sp>
        <p:nvSpPr>
          <p:cNvPr id="5" name="Slide Number Placeholder 4">
            <a:extLst>
              <a:ext uri="{FF2B5EF4-FFF2-40B4-BE49-F238E27FC236}">
                <a16:creationId xmlns:a16="http://schemas.microsoft.com/office/drawing/2014/main" id="{14B8B5D9-E332-5CA4-3824-5E6C1F781C8E}"/>
              </a:ext>
            </a:extLst>
          </p:cNvPr>
          <p:cNvSpPr>
            <a:spLocks noGrp="1"/>
          </p:cNvSpPr>
          <p:nvPr>
            <p:ph type="sldNum" sz="quarter" idx="12"/>
          </p:nvPr>
        </p:nvSpPr>
        <p:spPr/>
        <p:txBody>
          <a:bodyPr/>
          <a:lstStyle/>
          <a:p>
            <a:fld id="{BCDE79FB-97BA-492B-8D57-F1373F9ADA95}" type="slidenum">
              <a:rPr lang="en-US" smtClean="0"/>
              <a:t>5</a:t>
            </a:fld>
            <a:endParaRPr lang="en-US"/>
          </a:p>
        </p:txBody>
      </p:sp>
    </p:spTree>
    <p:extLst>
      <p:ext uri="{BB962C8B-B14F-4D97-AF65-F5344CB8AC3E}">
        <p14:creationId xmlns:p14="http://schemas.microsoft.com/office/powerpoint/2010/main" val="13900955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B128A-8225-E3DE-839D-52833A310670}"/>
              </a:ext>
            </a:extLst>
          </p:cNvPr>
          <p:cNvSpPr>
            <a:spLocks noGrp="1"/>
          </p:cNvSpPr>
          <p:nvPr>
            <p:ph type="title"/>
          </p:nvPr>
        </p:nvSpPr>
        <p:spPr/>
        <p:txBody>
          <a:bodyPr/>
          <a:lstStyle/>
          <a:p>
            <a:r>
              <a:rPr lang="en-US"/>
              <a:t>Data Sampling Method Comparison </a:t>
            </a:r>
          </a:p>
        </p:txBody>
      </p:sp>
      <p:sp>
        <p:nvSpPr>
          <p:cNvPr id="5" name="Slide Number Placeholder 4">
            <a:extLst>
              <a:ext uri="{FF2B5EF4-FFF2-40B4-BE49-F238E27FC236}">
                <a16:creationId xmlns:a16="http://schemas.microsoft.com/office/drawing/2014/main" id="{DFA4A7B8-515F-8A71-0673-57C502A9834F}"/>
              </a:ext>
            </a:extLst>
          </p:cNvPr>
          <p:cNvSpPr>
            <a:spLocks noGrp="1"/>
          </p:cNvSpPr>
          <p:nvPr>
            <p:ph type="sldNum" sz="quarter" idx="12"/>
          </p:nvPr>
        </p:nvSpPr>
        <p:spPr/>
        <p:txBody>
          <a:bodyPr/>
          <a:lstStyle/>
          <a:p>
            <a:fld id="{BCDE79FB-97BA-492B-8D57-F1373F9ADA95}" type="slidenum">
              <a:rPr lang="en-US" smtClean="0"/>
              <a:t>50</a:t>
            </a:fld>
            <a:endParaRPr lang="en-US"/>
          </a:p>
        </p:txBody>
      </p:sp>
      <p:pic>
        <p:nvPicPr>
          <p:cNvPr id="9" name="Picture 8">
            <a:extLst>
              <a:ext uri="{FF2B5EF4-FFF2-40B4-BE49-F238E27FC236}">
                <a16:creationId xmlns:a16="http://schemas.microsoft.com/office/drawing/2014/main" id="{F66C8FC0-345A-9953-430D-0B22AB6FADFD}"/>
              </a:ext>
            </a:extLst>
          </p:cNvPr>
          <p:cNvPicPr>
            <a:picLocks noChangeAspect="1"/>
          </p:cNvPicPr>
          <p:nvPr/>
        </p:nvPicPr>
        <p:blipFill>
          <a:blip r:embed="rId2"/>
          <a:stretch>
            <a:fillRect/>
          </a:stretch>
        </p:blipFill>
        <p:spPr>
          <a:xfrm>
            <a:off x="638373" y="1428750"/>
            <a:ext cx="10815241" cy="4747763"/>
          </a:xfrm>
          <a:prstGeom prst="rect">
            <a:avLst/>
          </a:prstGeom>
        </p:spPr>
      </p:pic>
    </p:spTree>
    <p:extLst>
      <p:ext uri="{BB962C8B-B14F-4D97-AF65-F5344CB8AC3E}">
        <p14:creationId xmlns:p14="http://schemas.microsoft.com/office/powerpoint/2010/main" val="8814839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F86B7B3-CD70-3E6E-6D81-9B36EB786DCF}"/>
              </a:ext>
            </a:extLst>
          </p:cNvPr>
          <p:cNvSpPr>
            <a:spLocks noGrp="1"/>
          </p:cNvSpPr>
          <p:nvPr>
            <p:ph type="ctrTitle"/>
          </p:nvPr>
        </p:nvSpPr>
        <p:spPr/>
        <p:txBody>
          <a:bodyPr/>
          <a:lstStyle/>
          <a:p>
            <a:r>
              <a:rPr lang="en-US"/>
              <a:t>Regulation</a:t>
            </a:r>
          </a:p>
        </p:txBody>
      </p:sp>
      <p:sp>
        <p:nvSpPr>
          <p:cNvPr id="7" name="Subtitle 6">
            <a:extLst>
              <a:ext uri="{FF2B5EF4-FFF2-40B4-BE49-F238E27FC236}">
                <a16:creationId xmlns:a16="http://schemas.microsoft.com/office/drawing/2014/main" id="{2F9E0A2A-F179-5DD1-21E5-15CFE86E509E}"/>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A6B18153-0654-F030-D3C0-C9A8ADFF4E66}"/>
              </a:ext>
            </a:extLst>
          </p:cNvPr>
          <p:cNvSpPr>
            <a:spLocks noGrp="1"/>
          </p:cNvSpPr>
          <p:nvPr>
            <p:ph type="sldNum" sz="quarter" idx="12"/>
          </p:nvPr>
        </p:nvSpPr>
        <p:spPr/>
        <p:txBody>
          <a:bodyPr/>
          <a:lstStyle/>
          <a:p>
            <a:fld id="{BCDE79FB-97BA-492B-8D57-F1373F9ADA95}" type="slidenum">
              <a:rPr lang="en-US" smtClean="0"/>
              <a:t>51</a:t>
            </a:fld>
            <a:endParaRPr lang="en-US"/>
          </a:p>
        </p:txBody>
      </p:sp>
    </p:spTree>
    <p:extLst>
      <p:ext uri="{BB962C8B-B14F-4D97-AF65-F5344CB8AC3E}">
        <p14:creationId xmlns:p14="http://schemas.microsoft.com/office/powerpoint/2010/main" val="8739498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A9F6050-F75A-1F61-5FE1-6770FFDB9846}"/>
              </a:ext>
            </a:extLst>
          </p:cNvPr>
          <p:cNvSpPr>
            <a:spLocks noGrp="1"/>
          </p:cNvSpPr>
          <p:nvPr>
            <p:ph type="title"/>
          </p:nvPr>
        </p:nvSpPr>
        <p:spPr/>
        <p:txBody>
          <a:bodyPr/>
          <a:lstStyle/>
          <a:p>
            <a:r>
              <a:rPr lang="en-US"/>
              <a:t>Recap – Generation To Be Dispatched (GTBD)</a:t>
            </a:r>
          </a:p>
        </p:txBody>
      </p:sp>
      <p:sp>
        <p:nvSpPr>
          <p:cNvPr id="9" name="Text Placeholder 8">
            <a:extLst>
              <a:ext uri="{FF2B5EF4-FFF2-40B4-BE49-F238E27FC236}">
                <a16:creationId xmlns:a16="http://schemas.microsoft.com/office/drawing/2014/main" id="{72A076EE-E232-D578-5518-68D9DF9C812E}"/>
              </a:ext>
            </a:extLst>
          </p:cNvPr>
          <p:cNvSpPr>
            <a:spLocks noGrp="1"/>
          </p:cNvSpPr>
          <p:nvPr>
            <p:ph type="body" sz="quarter" idx="13"/>
          </p:nvPr>
        </p:nvSpPr>
        <p:spPr>
          <a:xfrm>
            <a:off x="495300" y="1582340"/>
            <a:ext cx="5381625" cy="4589860"/>
          </a:xfrm>
        </p:spPr>
        <p:txBody>
          <a:bodyPr/>
          <a:lstStyle/>
          <a:p>
            <a:pPr lvl="0">
              <a:defRPr/>
            </a:pPr>
            <a:r>
              <a:rPr lang="en-US">
                <a:solidFill>
                  <a:srgbClr val="5B6770"/>
                </a:solidFill>
              </a:rPr>
              <a:t>ERCOT has incorporated intra-hour wind/solar forecast- based ramp into GTBD to give SCED an indication of how renewables may ramp.</a:t>
            </a:r>
          </a:p>
          <a:p>
            <a:pPr lvl="1">
              <a:defRPr/>
            </a:pPr>
            <a:r>
              <a:rPr lang="en-US" sz="1600">
                <a:solidFill>
                  <a:srgbClr val="5B6770"/>
                </a:solidFill>
              </a:rPr>
              <a:t>Predicted Wind Ramp Rate (PWRR) was incorporated in GTBD in Dec.2018</a:t>
            </a:r>
          </a:p>
          <a:p>
            <a:pPr lvl="1">
              <a:defRPr/>
            </a:pPr>
            <a:r>
              <a:rPr lang="en-US" sz="1600">
                <a:solidFill>
                  <a:srgbClr val="5B6770"/>
                </a:solidFill>
              </a:rPr>
              <a:t>Predicted Solar Ramp Rate (PSRR) was incorporated in GTBD in Jun.2021</a:t>
            </a:r>
          </a:p>
          <a:p>
            <a:pPr lvl="0">
              <a:defRPr/>
            </a:pPr>
            <a:endParaRPr lang="en-US">
              <a:solidFill>
                <a:srgbClr val="5B6770"/>
              </a:solidFill>
            </a:endParaRPr>
          </a:p>
          <a:p>
            <a:pPr lvl="0">
              <a:defRPr/>
            </a:pPr>
            <a:r>
              <a:rPr lang="en-US">
                <a:solidFill>
                  <a:srgbClr val="5B6770"/>
                </a:solidFill>
              </a:rPr>
              <a:t>In absence of PSRR/PWRR, SCED dispatches </a:t>
            </a:r>
            <a:r>
              <a:rPr lang="en-US" err="1">
                <a:solidFill>
                  <a:srgbClr val="5B6770"/>
                </a:solidFill>
              </a:rPr>
              <a:t>uncurtailed</a:t>
            </a:r>
            <a:r>
              <a:rPr lang="en-US">
                <a:solidFill>
                  <a:srgbClr val="5B6770"/>
                </a:solidFill>
              </a:rPr>
              <a:t> solar/wind units to their max output (HSL). </a:t>
            </a:r>
          </a:p>
          <a:p>
            <a:pPr lvl="1" indent="-257175">
              <a:defRPr/>
            </a:pPr>
            <a:r>
              <a:rPr lang="en-US" sz="1600">
                <a:solidFill>
                  <a:srgbClr val="5B6770"/>
                </a:solidFill>
              </a:rPr>
              <a:t>This means that SCED assumes output of </a:t>
            </a:r>
            <a:r>
              <a:rPr lang="en-US" sz="1600" err="1">
                <a:solidFill>
                  <a:srgbClr val="5B6770"/>
                </a:solidFill>
              </a:rPr>
              <a:t>uncurtailed</a:t>
            </a:r>
            <a:r>
              <a:rPr lang="en-US" sz="1600">
                <a:solidFill>
                  <a:srgbClr val="5B6770"/>
                </a:solidFill>
              </a:rPr>
              <a:t> solar/wind units will persist for the next 5-min at the unit’s HSL that was telemetered at the start of the interval.</a:t>
            </a:r>
          </a:p>
          <a:p>
            <a:pPr lvl="0">
              <a:defRPr/>
            </a:pPr>
            <a:endParaRPr lang="en-US">
              <a:solidFill>
                <a:srgbClr val="5B6770"/>
              </a:solidFill>
            </a:endParaRPr>
          </a:p>
          <a:p>
            <a:endParaRPr lang="en-US"/>
          </a:p>
        </p:txBody>
      </p:sp>
      <p:sp>
        <p:nvSpPr>
          <p:cNvPr id="5" name="Slide Number Placeholder 4">
            <a:extLst>
              <a:ext uri="{FF2B5EF4-FFF2-40B4-BE49-F238E27FC236}">
                <a16:creationId xmlns:a16="http://schemas.microsoft.com/office/drawing/2014/main" id="{35463662-E883-8CFC-CF11-FF20C3A6DA40}"/>
              </a:ext>
            </a:extLst>
          </p:cNvPr>
          <p:cNvSpPr>
            <a:spLocks noGrp="1"/>
          </p:cNvSpPr>
          <p:nvPr>
            <p:ph type="sldNum" sz="quarter" idx="12"/>
          </p:nvPr>
        </p:nvSpPr>
        <p:spPr/>
        <p:txBody>
          <a:bodyPr/>
          <a:lstStyle/>
          <a:p>
            <a:fld id="{BCDE79FB-97BA-492B-8D57-F1373F9ADA95}" type="slidenum">
              <a:rPr lang="en-US" smtClean="0"/>
              <a:t>52</a:t>
            </a:fld>
            <a:endParaRPr lang="en-US"/>
          </a:p>
        </p:txBody>
      </p:sp>
      <p:sp>
        <p:nvSpPr>
          <p:cNvPr id="12" name="Rectangle 11">
            <a:extLst>
              <a:ext uri="{FF2B5EF4-FFF2-40B4-BE49-F238E27FC236}">
                <a16:creationId xmlns:a16="http://schemas.microsoft.com/office/drawing/2014/main" id="{2BE4B8BC-24BA-B7A9-2AA2-2C784DEF3429}"/>
              </a:ext>
            </a:extLst>
          </p:cNvPr>
          <p:cNvSpPr/>
          <p:nvPr/>
        </p:nvSpPr>
        <p:spPr>
          <a:xfrm>
            <a:off x="7103272" y="3689096"/>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9E1B8-0C78-CB24-B803-9B31FAF4D59E}"/>
              </a:ext>
            </a:extLst>
          </p:cNvPr>
          <p:cNvSpPr/>
          <p:nvPr/>
        </p:nvSpPr>
        <p:spPr>
          <a:xfrm>
            <a:off x="7103272" y="4745753"/>
            <a:ext cx="4400549" cy="568006"/>
          </a:xfrm>
          <a:prstGeom prst="rect">
            <a:avLst/>
          </a:prstGeom>
          <a:solidFill>
            <a:srgbClr val="FFE89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F91941F-D743-105C-B4BE-C5FE1B0C60CF}"/>
              </a:ext>
            </a:extLst>
          </p:cNvPr>
          <p:cNvSpPr txBox="1"/>
          <p:nvPr/>
        </p:nvSpPr>
        <p:spPr>
          <a:xfrm>
            <a:off x="6550819" y="1582340"/>
            <a:ext cx="4953002" cy="3693319"/>
          </a:xfrm>
          <a:prstGeom prst="rect">
            <a:avLst/>
          </a:prstGeom>
          <a:noFill/>
          <a:ln>
            <a:solidFill>
              <a:schemeClr val="accent5"/>
            </a:solidFill>
          </a:ln>
        </p:spPr>
        <p:style>
          <a:lnRef idx="2">
            <a:schemeClr val="accent3"/>
          </a:lnRef>
          <a:fillRef idx="1">
            <a:schemeClr val="lt1"/>
          </a:fillRef>
          <a:effectRef idx="0">
            <a:schemeClr val="accent3"/>
          </a:effectRef>
          <a:fontRef idx="minor">
            <a:schemeClr val="dk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a:ea typeface="+mn-ea"/>
                <a:cs typeface="+mn-cs"/>
              </a:rPr>
              <a:t>GTBD</a:t>
            </a:r>
            <a:r>
              <a:rPr kumimoji="0" lang="en-US" sz="1800" b="0" i="0" u="none" strike="noStrike" kern="1200" cap="none" spc="0" normalizeH="0" baseline="0" noProof="0">
                <a:ln>
                  <a:noFill/>
                </a:ln>
                <a:solidFill>
                  <a:prstClr val="black"/>
                </a:solidFill>
                <a:effectLst/>
                <a:uLnTx/>
                <a:uFillTx/>
                <a:latin typeface="Arial"/>
                <a:ea typeface="+mn-ea"/>
                <a:cs typeface="+mn-cs"/>
              </a:rPr>
              <a:t> = </a:t>
            </a:r>
            <a:r>
              <a:rPr kumimoji="0" lang="en-US" sz="1800" b="0" i="0" u="none" strike="noStrike" kern="1200" cap="none" spc="0" normalizeH="0" baseline="0" noProof="0">
                <a:ln>
                  <a:noFill/>
                </a:ln>
                <a:solidFill>
                  <a:srgbClr val="00ACC8"/>
                </a:solidFill>
                <a:effectLst/>
                <a:uLnTx/>
                <a:uFillTx/>
                <a:latin typeface="Arial"/>
                <a:ea typeface="+mn-ea"/>
                <a:cs typeface="+mn-cs"/>
              </a:rPr>
              <a:t>Total Gen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a:t>
            </a:r>
            <a:r>
              <a:rPr kumimoji="0" lang="en-US" sz="1800" b="0" i="0" u="none" strike="noStrike" kern="1200" cap="none" spc="0" normalizeH="0" baseline="0" noProof="0">
                <a:ln>
                  <a:noFill/>
                </a:ln>
                <a:solidFill>
                  <a:srgbClr val="003764"/>
                </a:solidFill>
                <a:effectLst/>
                <a:uLnTx/>
                <a:uFillTx/>
                <a:latin typeface="Arial"/>
                <a:ea typeface="+mn-ea"/>
                <a:cs typeface="+mn-cs"/>
              </a:rPr>
              <a:t>K3*5*PLDRR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+K4*Regulation Deployed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50B1"/>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910258"/>
                </a:solidFill>
                <a:effectLst/>
                <a:uLnTx/>
                <a:uFillTx/>
                <a:latin typeface="Arial"/>
                <a:ea typeface="+mn-ea"/>
                <a:cs typeface="+mn-cs"/>
              </a:rPr>
              <a:t>K5*ACE Integral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9102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00ACC8"/>
                </a:solidFill>
                <a:effectLst/>
                <a:uLnTx/>
                <a:uFillTx/>
                <a:latin typeface="Arial"/>
                <a:ea typeface="+mn-ea"/>
                <a:cs typeface="+mn-cs"/>
              </a:rPr>
              <a:t>K6*5*PWRR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CC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rPr>
              <a:t>+ </a:t>
            </a:r>
            <a:r>
              <a:rPr kumimoji="0" lang="en-US" sz="1800" b="0" i="0" u="none" strike="noStrike" kern="1200" cap="none" spc="0" normalizeH="0" baseline="0" noProof="0">
                <a:ln>
                  <a:noFill/>
                </a:ln>
                <a:solidFill>
                  <a:srgbClr val="A4AAAF"/>
                </a:solidFill>
                <a:effectLst/>
                <a:uLnTx/>
                <a:uFillTx/>
                <a:latin typeface="Arial"/>
                <a:ea typeface="+mn-ea"/>
                <a:cs typeface="+mn-cs"/>
              </a:rPr>
              <a:t>K7*5*DCTRR</a:t>
            </a:r>
            <a:r>
              <a:rPr kumimoji="0" lang="en-US" sz="1800" b="0" i="0" u="none" strike="noStrike" kern="1200" cap="none" spc="0" normalizeH="0" baseline="0" noProof="0">
                <a:ln>
                  <a:noFill/>
                </a:ln>
                <a:solidFill>
                  <a:prstClr val="black"/>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a:ea typeface="+mn-ea"/>
                <a:cs typeface="+mn-cs"/>
              </a:rPr>
              <a:t>– K8*5*PSRR</a:t>
            </a:r>
          </a:p>
        </p:txBody>
      </p:sp>
      <p:sp>
        <p:nvSpPr>
          <p:cNvPr id="15" name="Flowchart: Alternate Process 14">
            <a:extLst>
              <a:ext uri="{FF2B5EF4-FFF2-40B4-BE49-F238E27FC236}">
                <a16:creationId xmlns:a16="http://schemas.microsoft.com/office/drawing/2014/main" id="{78D915BE-1D69-3572-0CFB-08130093D821}"/>
              </a:ext>
            </a:extLst>
          </p:cNvPr>
          <p:cNvSpPr/>
          <p:nvPr/>
        </p:nvSpPr>
        <p:spPr>
          <a:xfrm>
            <a:off x="10006861" y="2158509"/>
            <a:ext cx="1352550" cy="327209"/>
          </a:xfrm>
          <a:prstGeom prst="flowChartAlternateProcess">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100"/>
              <a:t>5-min Load Ramp Forecast</a:t>
            </a:r>
          </a:p>
        </p:txBody>
      </p:sp>
      <p:cxnSp>
        <p:nvCxnSpPr>
          <p:cNvPr id="16" name="Straight Arrow Connector 15">
            <a:extLst>
              <a:ext uri="{FF2B5EF4-FFF2-40B4-BE49-F238E27FC236}">
                <a16:creationId xmlns:a16="http://schemas.microsoft.com/office/drawing/2014/main" id="{7134642B-57CB-A8F6-BDE7-DD0F30564B72}"/>
              </a:ext>
            </a:extLst>
          </p:cNvPr>
          <p:cNvCxnSpPr>
            <a:cxnSpLocks/>
          </p:cNvCxnSpPr>
          <p:nvPr/>
        </p:nvCxnSpPr>
        <p:spPr>
          <a:xfrm flipH="1">
            <a:off x="8215313" y="2319935"/>
            <a:ext cx="1791548" cy="0"/>
          </a:xfrm>
          <a:prstGeom prst="straightConnector1">
            <a:avLst/>
          </a:prstGeom>
          <a:ln w="19050">
            <a:prstDash val="dash"/>
            <a:tailEnd type="triangle"/>
          </a:ln>
        </p:spPr>
        <p:style>
          <a:lnRef idx="1">
            <a:schemeClr val="accent4"/>
          </a:lnRef>
          <a:fillRef idx="0">
            <a:schemeClr val="accent4"/>
          </a:fillRef>
          <a:effectRef idx="0">
            <a:schemeClr val="accent4"/>
          </a:effectRef>
          <a:fontRef idx="minor">
            <a:schemeClr val="tx1"/>
          </a:fontRef>
        </p:style>
      </p:cxnSp>
      <p:sp>
        <p:nvSpPr>
          <p:cNvPr id="17" name="Flowchart: Alternate Process 16">
            <a:extLst>
              <a:ext uri="{FF2B5EF4-FFF2-40B4-BE49-F238E27FC236}">
                <a16:creationId xmlns:a16="http://schemas.microsoft.com/office/drawing/2014/main" id="{342D0EEB-111F-4BA0-D572-1065E3C9E350}"/>
              </a:ext>
            </a:extLst>
          </p:cNvPr>
          <p:cNvSpPr/>
          <p:nvPr/>
        </p:nvSpPr>
        <p:spPr>
          <a:xfrm>
            <a:off x="10046190" y="2703964"/>
            <a:ext cx="1352550" cy="332556"/>
          </a:xfrm>
          <a:prstGeom prst="flowChartAlternateProces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100"/>
              <a:t>Previous Reg Deployment</a:t>
            </a:r>
          </a:p>
        </p:txBody>
      </p:sp>
      <p:cxnSp>
        <p:nvCxnSpPr>
          <p:cNvPr id="18" name="Straight Arrow Connector 17">
            <a:extLst>
              <a:ext uri="{FF2B5EF4-FFF2-40B4-BE49-F238E27FC236}">
                <a16:creationId xmlns:a16="http://schemas.microsoft.com/office/drawing/2014/main" id="{57D98495-1B33-4FF4-ADC8-6B03A4E432EA}"/>
              </a:ext>
            </a:extLst>
          </p:cNvPr>
          <p:cNvCxnSpPr>
            <a:cxnSpLocks/>
          </p:cNvCxnSpPr>
          <p:nvPr/>
        </p:nvCxnSpPr>
        <p:spPr>
          <a:xfrm flipH="1">
            <a:off x="9365456" y="2884990"/>
            <a:ext cx="680734" cy="0"/>
          </a:xfrm>
          <a:prstGeom prst="straightConnector1">
            <a:avLst/>
          </a:prstGeom>
          <a:ln w="19050">
            <a:solidFill>
              <a:schemeClr val="accent5"/>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19" name="Flowchart: Alternate Process 18">
            <a:extLst>
              <a:ext uri="{FF2B5EF4-FFF2-40B4-BE49-F238E27FC236}">
                <a16:creationId xmlns:a16="http://schemas.microsoft.com/office/drawing/2014/main" id="{0DCF6B83-849B-BD0F-0D3A-798CA1840164}"/>
              </a:ext>
            </a:extLst>
          </p:cNvPr>
          <p:cNvSpPr/>
          <p:nvPr/>
        </p:nvSpPr>
        <p:spPr>
          <a:xfrm>
            <a:off x="10046190" y="3248080"/>
            <a:ext cx="1352550" cy="332556"/>
          </a:xfrm>
          <a:prstGeom prst="flowChartAlternateProces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a:t>Historical Accumulated ACE</a:t>
            </a:r>
          </a:p>
        </p:txBody>
      </p:sp>
      <p:cxnSp>
        <p:nvCxnSpPr>
          <p:cNvPr id="20" name="Straight Arrow Connector 19">
            <a:extLst>
              <a:ext uri="{FF2B5EF4-FFF2-40B4-BE49-F238E27FC236}">
                <a16:creationId xmlns:a16="http://schemas.microsoft.com/office/drawing/2014/main" id="{0FBF225F-20E7-6605-85AB-CDF429602CD8}"/>
              </a:ext>
            </a:extLst>
          </p:cNvPr>
          <p:cNvCxnSpPr>
            <a:cxnSpLocks/>
          </p:cNvCxnSpPr>
          <p:nvPr/>
        </p:nvCxnSpPr>
        <p:spPr>
          <a:xfrm flipH="1">
            <a:off x="8622506" y="3433960"/>
            <a:ext cx="1423684" cy="0"/>
          </a:xfrm>
          <a:prstGeom prst="straightConnector1">
            <a:avLst/>
          </a:prstGeom>
          <a:ln w="19050">
            <a:solidFill>
              <a:schemeClr val="accent6"/>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1" name="Flowchart: Alternate Process 20">
            <a:extLst>
              <a:ext uri="{FF2B5EF4-FFF2-40B4-BE49-F238E27FC236}">
                <a16:creationId xmlns:a16="http://schemas.microsoft.com/office/drawing/2014/main" id="{C4F75B81-6618-3943-6C78-AF463884D4CC}"/>
              </a:ext>
            </a:extLst>
          </p:cNvPr>
          <p:cNvSpPr/>
          <p:nvPr/>
        </p:nvSpPr>
        <p:spPr>
          <a:xfrm>
            <a:off x="10046189" y="3770317"/>
            <a:ext cx="1352550" cy="39309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solidFill>
                  <a:schemeClr val="bg1"/>
                </a:solidFill>
              </a:rPr>
              <a:t>5-min Wind Ramp Forecast</a:t>
            </a:r>
          </a:p>
        </p:txBody>
      </p:sp>
      <p:cxnSp>
        <p:nvCxnSpPr>
          <p:cNvPr id="22" name="Straight Arrow Connector 21">
            <a:extLst>
              <a:ext uri="{FF2B5EF4-FFF2-40B4-BE49-F238E27FC236}">
                <a16:creationId xmlns:a16="http://schemas.microsoft.com/office/drawing/2014/main" id="{206EF9B3-CABB-FB4D-5F43-24767074F340}"/>
              </a:ext>
            </a:extLst>
          </p:cNvPr>
          <p:cNvCxnSpPr>
            <a:cxnSpLocks/>
          </p:cNvCxnSpPr>
          <p:nvPr/>
        </p:nvCxnSpPr>
        <p:spPr>
          <a:xfrm flipH="1">
            <a:off x="8215313" y="3944456"/>
            <a:ext cx="1830876" cy="0"/>
          </a:xfrm>
          <a:prstGeom prst="straightConnector1">
            <a:avLst/>
          </a:prstGeom>
          <a:ln w="19050">
            <a:solidFill>
              <a:schemeClr val="accent1"/>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3" name="Flowchart: Alternate Process 22">
            <a:extLst>
              <a:ext uri="{FF2B5EF4-FFF2-40B4-BE49-F238E27FC236}">
                <a16:creationId xmlns:a16="http://schemas.microsoft.com/office/drawing/2014/main" id="{3E7C66E2-455B-A49D-9676-905A64D39922}"/>
              </a:ext>
            </a:extLst>
          </p:cNvPr>
          <p:cNvSpPr/>
          <p:nvPr/>
        </p:nvSpPr>
        <p:spPr>
          <a:xfrm>
            <a:off x="10046190" y="4327244"/>
            <a:ext cx="1352550" cy="370720"/>
          </a:xfrm>
          <a:prstGeom prst="flowChartAlternateProcess">
            <a:avLst/>
          </a:prstGeom>
          <a:solidFill>
            <a:schemeClr val="accent2">
              <a:lumMod val="60000"/>
              <a:lumOff val="40000"/>
            </a:schemeClr>
          </a:solid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100"/>
              <a:t>5-min DC Tie Ramp Forecast</a:t>
            </a:r>
          </a:p>
        </p:txBody>
      </p:sp>
      <p:cxnSp>
        <p:nvCxnSpPr>
          <p:cNvPr id="24" name="Straight Arrow Connector 23">
            <a:extLst>
              <a:ext uri="{FF2B5EF4-FFF2-40B4-BE49-F238E27FC236}">
                <a16:creationId xmlns:a16="http://schemas.microsoft.com/office/drawing/2014/main" id="{24B17DA4-D81B-95AB-F1FF-0B5C885CBA27}"/>
              </a:ext>
            </a:extLst>
          </p:cNvPr>
          <p:cNvCxnSpPr>
            <a:cxnSpLocks/>
          </p:cNvCxnSpPr>
          <p:nvPr/>
        </p:nvCxnSpPr>
        <p:spPr>
          <a:xfrm flipH="1">
            <a:off x="8286750" y="4551287"/>
            <a:ext cx="1752066" cy="0"/>
          </a:xfrm>
          <a:prstGeom prst="straightConnector1">
            <a:avLst/>
          </a:prstGeom>
          <a:ln w="19050">
            <a:solidFill>
              <a:schemeClr val="accent2">
                <a:lumMod val="20000"/>
                <a:lumOff val="80000"/>
              </a:schemeClr>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5" name="Flowchart: Alternate Process 24">
            <a:extLst>
              <a:ext uri="{FF2B5EF4-FFF2-40B4-BE49-F238E27FC236}">
                <a16:creationId xmlns:a16="http://schemas.microsoft.com/office/drawing/2014/main" id="{C4647D94-62F9-B017-C19D-895FDC4FBC64}"/>
              </a:ext>
            </a:extLst>
          </p:cNvPr>
          <p:cNvSpPr/>
          <p:nvPr/>
        </p:nvSpPr>
        <p:spPr>
          <a:xfrm>
            <a:off x="10046189" y="4807111"/>
            <a:ext cx="1352550" cy="411036"/>
          </a:xfrm>
          <a:prstGeom prst="flowChartAlternateProces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i="1"/>
              <a:t>5-min Solar Ramp Forecast</a:t>
            </a:r>
          </a:p>
        </p:txBody>
      </p:sp>
      <p:cxnSp>
        <p:nvCxnSpPr>
          <p:cNvPr id="26" name="Straight Arrow Connector 25">
            <a:extLst>
              <a:ext uri="{FF2B5EF4-FFF2-40B4-BE49-F238E27FC236}">
                <a16:creationId xmlns:a16="http://schemas.microsoft.com/office/drawing/2014/main" id="{B291A630-AD20-42A5-739C-A5D3B7554A48}"/>
              </a:ext>
            </a:extLst>
          </p:cNvPr>
          <p:cNvCxnSpPr>
            <a:cxnSpLocks/>
          </p:cNvCxnSpPr>
          <p:nvPr/>
        </p:nvCxnSpPr>
        <p:spPr>
          <a:xfrm flipH="1">
            <a:off x="8143875" y="5050037"/>
            <a:ext cx="1902314" cy="0"/>
          </a:xfrm>
          <a:prstGeom prst="straightConnector1">
            <a:avLst/>
          </a:prstGeom>
          <a:ln w="19050">
            <a:solidFill>
              <a:srgbClr val="FF0000"/>
            </a:solidFill>
            <a:prstDash val="dash"/>
            <a:tailEnd type="triangle"/>
          </a:ln>
        </p:spPr>
        <p:style>
          <a:lnRef idx="1">
            <a:schemeClr val="accent4"/>
          </a:lnRef>
          <a:fillRef idx="0">
            <a:schemeClr val="accent4"/>
          </a:fillRef>
          <a:effectRef idx="0">
            <a:schemeClr val="accent4"/>
          </a:effectRef>
          <a:fontRef idx="minor">
            <a:schemeClr val="tx1"/>
          </a:fontRef>
        </p:style>
      </p:cxnSp>
      <p:sp>
        <p:nvSpPr>
          <p:cNvPr id="27" name="Rectangle 26">
            <a:extLst>
              <a:ext uri="{FF2B5EF4-FFF2-40B4-BE49-F238E27FC236}">
                <a16:creationId xmlns:a16="http://schemas.microsoft.com/office/drawing/2014/main" id="{E13F4399-6532-C1A0-040F-1FE1D38C1BB5}"/>
              </a:ext>
            </a:extLst>
          </p:cNvPr>
          <p:cNvSpPr/>
          <p:nvPr/>
        </p:nvSpPr>
        <p:spPr>
          <a:xfrm>
            <a:off x="6550819" y="3656489"/>
            <a:ext cx="4953002" cy="596347"/>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312D1DA-989C-FC8A-C1B4-B2DD798D29A0}"/>
              </a:ext>
            </a:extLst>
          </p:cNvPr>
          <p:cNvSpPr/>
          <p:nvPr/>
        </p:nvSpPr>
        <p:spPr>
          <a:xfrm>
            <a:off x="6550819" y="4768106"/>
            <a:ext cx="4953002" cy="514215"/>
          </a:xfrm>
          <a:prstGeom prst="rect">
            <a:avLst/>
          </a:prstGeom>
          <a:noFill/>
          <a:ln w="28575">
            <a:solidFill>
              <a:srgbClr val="FF0000"/>
            </a:solidFill>
            <a:prstDash val="sysDash"/>
          </a:ln>
          <a:effectLst>
            <a:glow rad="63500">
              <a:srgbClr val="FFFF00"/>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03682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8F524-AB3F-9641-F809-7781267B9560}"/>
              </a:ext>
            </a:extLst>
          </p:cNvPr>
          <p:cNvSpPr>
            <a:spLocks noGrp="1"/>
          </p:cNvSpPr>
          <p:nvPr>
            <p:ph type="title"/>
          </p:nvPr>
        </p:nvSpPr>
        <p:spPr/>
        <p:txBody>
          <a:bodyPr/>
          <a:lstStyle/>
          <a:p>
            <a:r>
              <a:rPr lang="en-US"/>
              <a:t>Recap – Dynamic PSRR Threshold in GTBD</a:t>
            </a:r>
          </a:p>
        </p:txBody>
      </p:sp>
      <p:sp>
        <p:nvSpPr>
          <p:cNvPr id="3" name="Text Placeholder 2">
            <a:extLst>
              <a:ext uri="{FF2B5EF4-FFF2-40B4-BE49-F238E27FC236}">
                <a16:creationId xmlns:a16="http://schemas.microsoft.com/office/drawing/2014/main" id="{AD5C9ECE-E13B-3777-629C-BE147356BDB8}"/>
              </a:ext>
            </a:extLst>
          </p:cNvPr>
          <p:cNvSpPr>
            <a:spLocks noGrp="1"/>
          </p:cNvSpPr>
          <p:nvPr>
            <p:ph type="body" sz="quarter" idx="16"/>
          </p:nvPr>
        </p:nvSpPr>
        <p:spPr>
          <a:xfrm>
            <a:off x="495300" y="1207294"/>
            <a:ext cx="11163300" cy="3088481"/>
          </a:xfrm>
        </p:spPr>
        <p:txBody>
          <a:bodyPr/>
          <a:lstStyle/>
          <a:p>
            <a:pPr marL="285750" indent="-285750">
              <a:buFont typeface="Arial" panose="020B0604020202020204" pitchFamily="34" charset="0"/>
              <a:buChar char="•"/>
            </a:pPr>
            <a:r>
              <a:rPr lang="en-US"/>
              <a:t>ERCOT started to apply a dynamic PSRR threshold in GTBD calculation on 6/12/2023</a:t>
            </a:r>
          </a:p>
          <a:p>
            <a:pPr marL="285750" indent="-285750">
              <a:buFont typeface="Arial" panose="020B0604020202020204" pitchFamily="34" charset="0"/>
              <a:buChar char="•"/>
            </a:pPr>
            <a:r>
              <a:rPr lang="en-US"/>
              <a:t>PSRR thresholds change with 4 pre-defined day periods - </a:t>
            </a:r>
            <a:r>
              <a:rPr lang="en-US" b="1"/>
              <a:t>Night, Sunrise, Sunset and Other</a:t>
            </a:r>
          </a:p>
          <a:p>
            <a:pPr marL="285750" indent="-285750">
              <a:buFont typeface="Arial" panose="020B0604020202020204" pitchFamily="34" charset="0"/>
              <a:buChar char="•"/>
            </a:pPr>
            <a:r>
              <a:rPr lang="en-US"/>
              <a:t>ERCOT started with a threshold of 80MW/min for Sunrise and Sunset periods on 6/12/23. Today, the threshold is set to 280MW/min.</a:t>
            </a:r>
          </a:p>
          <a:p>
            <a:pPr marL="285750" indent="-285750">
              <a:buFont typeface="Arial" panose="020B0604020202020204" pitchFamily="34" charset="0"/>
              <a:buChar char="•"/>
            </a:pPr>
            <a:r>
              <a:rPr lang="en-US"/>
              <a:t>ERCOT continues to update the thresholds and the definition of day periods seasonally*</a:t>
            </a:r>
          </a:p>
          <a:p>
            <a:endParaRPr lang="en-US"/>
          </a:p>
        </p:txBody>
      </p:sp>
      <p:sp>
        <p:nvSpPr>
          <p:cNvPr id="5" name="Slide Number Placeholder 4">
            <a:extLst>
              <a:ext uri="{FF2B5EF4-FFF2-40B4-BE49-F238E27FC236}">
                <a16:creationId xmlns:a16="http://schemas.microsoft.com/office/drawing/2014/main" id="{99177AD1-F54B-BBD3-E185-C9973ECD1632}"/>
              </a:ext>
            </a:extLst>
          </p:cNvPr>
          <p:cNvSpPr>
            <a:spLocks noGrp="1"/>
          </p:cNvSpPr>
          <p:nvPr>
            <p:ph type="sldNum" sz="quarter" idx="12"/>
          </p:nvPr>
        </p:nvSpPr>
        <p:spPr/>
        <p:txBody>
          <a:bodyPr/>
          <a:lstStyle/>
          <a:p>
            <a:fld id="{BCDE79FB-97BA-492B-8D57-F1373F9ADA95}" type="slidenum">
              <a:rPr lang="en-US" smtClean="0"/>
              <a:t>53</a:t>
            </a:fld>
            <a:endParaRPr lang="en-US"/>
          </a:p>
        </p:txBody>
      </p:sp>
      <p:sp>
        <p:nvSpPr>
          <p:cNvPr id="15" name="TextBox 14">
            <a:extLst>
              <a:ext uri="{FF2B5EF4-FFF2-40B4-BE49-F238E27FC236}">
                <a16:creationId xmlns:a16="http://schemas.microsoft.com/office/drawing/2014/main" id="{555016EC-F996-EEA7-6997-FD02743FDB76}"/>
              </a:ext>
            </a:extLst>
          </p:cNvPr>
          <p:cNvSpPr txBox="1"/>
          <p:nvPr/>
        </p:nvSpPr>
        <p:spPr>
          <a:xfrm>
            <a:off x="6516529" y="6459865"/>
            <a:ext cx="3780183" cy="261610"/>
          </a:xfrm>
          <a:prstGeom prst="rect">
            <a:avLst/>
          </a:prstGeom>
          <a:noFill/>
        </p:spPr>
        <p:txBody>
          <a:bodyPr wrap="square">
            <a:spAutoFit/>
          </a:bodyPr>
          <a:lstStyle/>
          <a:p>
            <a:r>
              <a:rPr lang="en-US" sz="1050">
                <a:solidFill>
                  <a:schemeClr val="accent2"/>
                </a:solidFill>
              </a:rPr>
              <a:t>* Seasons will be defined by shift in solar ramping patterns</a:t>
            </a:r>
            <a:endParaRPr lang="en-US" sz="1050"/>
          </a:p>
        </p:txBody>
      </p:sp>
      <p:grpSp>
        <p:nvGrpSpPr>
          <p:cNvPr id="26" name="Group 25">
            <a:extLst>
              <a:ext uri="{FF2B5EF4-FFF2-40B4-BE49-F238E27FC236}">
                <a16:creationId xmlns:a16="http://schemas.microsoft.com/office/drawing/2014/main" id="{17BCD3B3-258F-21D3-F72C-AAC7BE64C277}"/>
              </a:ext>
            </a:extLst>
          </p:cNvPr>
          <p:cNvGrpSpPr/>
          <p:nvPr/>
        </p:nvGrpSpPr>
        <p:grpSpPr>
          <a:xfrm>
            <a:off x="1624820" y="2798529"/>
            <a:ext cx="7140561" cy="3922946"/>
            <a:chOff x="2284572" y="2827855"/>
            <a:chExt cx="6781800" cy="3771900"/>
          </a:xfrm>
        </p:grpSpPr>
        <p:graphicFrame>
          <p:nvGraphicFramePr>
            <p:cNvPr id="18" name="Chart 17">
              <a:extLst>
                <a:ext uri="{FF2B5EF4-FFF2-40B4-BE49-F238E27FC236}">
                  <a16:creationId xmlns:a16="http://schemas.microsoft.com/office/drawing/2014/main" id="{01AA5703-A6F0-DD0B-EDDC-44AC55CDCB1F}"/>
                </a:ext>
              </a:extLst>
            </p:cNvPr>
            <p:cNvGraphicFramePr>
              <a:graphicFrameLocks/>
            </p:cNvGraphicFramePr>
            <p:nvPr/>
          </p:nvGraphicFramePr>
          <p:xfrm>
            <a:off x="2284572" y="2827855"/>
            <a:ext cx="6781800" cy="3771900"/>
          </p:xfrm>
          <a:graphic>
            <a:graphicData uri="http://schemas.openxmlformats.org/drawingml/2006/chart">
              <c:chart xmlns:c="http://schemas.openxmlformats.org/drawingml/2006/chart" xmlns:r="http://schemas.openxmlformats.org/officeDocument/2006/relationships" r:id="rId2"/>
            </a:graphicData>
          </a:graphic>
        </p:graphicFrame>
        <p:grpSp>
          <p:nvGrpSpPr>
            <p:cNvPr id="19" name="Group 18">
              <a:extLst>
                <a:ext uri="{FF2B5EF4-FFF2-40B4-BE49-F238E27FC236}">
                  <a16:creationId xmlns:a16="http://schemas.microsoft.com/office/drawing/2014/main" id="{C8C8738F-4E9F-38C5-6ECF-F6823DFC855D}"/>
                </a:ext>
              </a:extLst>
            </p:cNvPr>
            <p:cNvGrpSpPr/>
            <p:nvPr/>
          </p:nvGrpSpPr>
          <p:grpSpPr>
            <a:xfrm>
              <a:off x="2926288" y="3291114"/>
              <a:ext cx="5987684" cy="2751388"/>
              <a:chOff x="1632316" y="3283970"/>
              <a:chExt cx="5987684" cy="2751388"/>
            </a:xfrm>
          </p:grpSpPr>
          <p:sp>
            <p:nvSpPr>
              <p:cNvPr id="20" name="Rectangle 19">
                <a:extLst>
                  <a:ext uri="{FF2B5EF4-FFF2-40B4-BE49-F238E27FC236}">
                    <a16:creationId xmlns:a16="http://schemas.microsoft.com/office/drawing/2014/main" id="{C8B917F1-4AC5-DB1A-D3C7-53F8A640F9FB}"/>
                  </a:ext>
                </a:extLst>
              </p:cNvPr>
              <p:cNvSpPr/>
              <p:nvPr/>
            </p:nvSpPr>
            <p:spPr>
              <a:xfrm>
                <a:off x="6132576" y="3283970"/>
                <a:ext cx="758952" cy="2751388"/>
              </a:xfrm>
              <a:prstGeom prst="rect">
                <a:avLst/>
              </a:prstGeom>
              <a:solidFill>
                <a:srgbClr val="F5750B">
                  <a:alpha val="3568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08B6B48-2CC1-1B9E-B611-AEBA624B5683}"/>
                  </a:ext>
                </a:extLst>
              </p:cNvPr>
              <p:cNvSpPr/>
              <p:nvPr/>
            </p:nvSpPr>
            <p:spPr>
              <a:xfrm>
                <a:off x="1632316" y="3283970"/>
                <a:ext cx="1491883" cy="2751388"/>
              </a:xfrm>
              <a:prstGeom prst="rect">
                <a:avLst/>
              </a:prstGeom>
              <a:solidFill>
                <a:srgbClr val="00CE7D">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5D58EB37-BA73-EB82-05BE-9986639C081A}"/>
                  </a:ext>
                </a:extLst>
              </p:cNvPr>
              <p:cNvSpPr/>
              <p:nvPr/>
            </p:nvSpPr>
            <p:spPr>
              <a:xfrm>
                <a:off x="3131820" y="3283970"/>
                <a:ext cx="1005840" cy="2751388"/>
              </a:xfrm>
              <a:prstGeom prst="rect">
                <a:avLst/>
              </a:prstGeom>
              <a:solidFill>
                <a:srgbClr val="FFC000">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15C7CE88-6F03-A432-6AE4-87F8CB7BE4AD}"/>
                  </a:ext>
                </a:extLst>
              </p:cNvPr>
              <p:cNvSpPr/>
              <p:nvPr/>
            </p:nvSpPr>
            <p:spPr>
              <a:xfrm>
                <a:off x="4130040" y="3283970"/>
                <a:ext cx="2002536" cy="2751388"/>
              </a:xfrm>
              <a:prstGeom prst="rect">
                <a:avLst/>
              </a:prstGeom>
              <a:solidFill>
                <a:srgbClr val="FF0000">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4" name="Rectangle 23">
                <a:extLst>
                  <a:ext uri="{FF2B5EF4-FFF2-40B4-BE49-F238E27FC236}">
                    <a16:creationId xmlns:a16="http://schemas.microsoft.com/office/drawing/2014/main" id="{A8099826-CDA7-BE28-A528-0884455C01CC}"/>
                  </a:ext>
                </a:extLst>
              </p:cNvPr>
              <p:cNvSpPr/>
              <p:nvPr/>
            </p:nvSpPr>
            <p:spPr>
              <a:xfrm>
                <a:off x="6891528" y="3283970"/>
                <a:ext cx="728472" cy="2751387"/>
              </a:xfrm>
              <a:prstGeom prst="rect">
                <a:avLst/>
              </a:prstGeom>
              <a:solidFill>
                <a:srgbClr val="00CE7D">
                  <a:alpha val="36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25" name="TextBox 24">
                <a:extLst>
                  <a:ext uri="{FF2B5EF4-FFF2-40B4-BE49-F238E27FC236}">
                    <a16:creationId xmlns:a16="http://schemas.microsoft.com/office/drawing/2014/main" id="{17EF0CCE-C878-1FE4-FF95-C2F6B4BB9810}"/>
                  </a:ext>
                </a:extLst>
              </p:cNvPr>
              <p:cNvSpPr txBox="1"/>
              <p:nvPr/>
            </p:nvSpPr>
            <p:spPr>
              <a:xfrm>
                <a:off x="6929313" y="3283971"/>
                <a:ext cx="690687" cy="369332"/>
              </a:xfrm>
              <a:prstGeom prst="rect">
                <a:avLst/>
              </a:prstGeom>
              <a:noFill/>
            </p:spPr>
            <p:txBody>
              <a:bodyPr wrap="square">
                <a:spAutoFit/>
              </a:bodyPr>
              <a:lstStyle/>
              <a:p>
                <a:pPr marL="0" marR="0" lvl="0" indent="0" defTabSz="914400" eaLnBrk="1" fontAlgn="b"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3D3D3D"/>
                    </a:solidFill>
                    <a:effectLst/>
                    <a:uLnTx/>
                    <a:uFillTx/>
                    <a:latin typeface="Calibri" panose="020F0502020204030204" pitchFamily="34" charset="0"/>
                  </a:rPr>
                  <a:t>Night</a:t>
                </a:r>
              </a:p>
            </p:txBody>
          </p:sp>
        </p:grpSp>
      </p:grpSp>
    </p:spTree>
    <p:extLst>
      <p:ext uri="{BB962C8B-B14F-4D97-AF65-F5344CB8AC3E}">
        <p14:creationId xmlns:p14="http://schemas.microsoft.com/office/powerpoint/2010/main" val="7933063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CD56A-EE89-2939-26AB-00577362EE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EEE818-847F-5AA1-3B25-9740A4249E2C}"/>
              </a:ext>
            </a:extLst>
          </p:cNvPr>
          <p:cNvSpPr>
            <a:spLocks noGrp="1"/>
          </p:cNvSpPr>
          <p:nvPr>
            <p:ph type="title"/>
          </p:nvPr>
        </p:nvSpPr>
        <p:spPr/>
        <p:txBody>
          <a:bodyPr/>
          <a:lstStyle/>
          <a:p>
            <a:r>
              <a:rPr lang="en-US"/>
              <a:t>Regulation Comparison February</a:t>
            </a:r>
          </a:p>
        </p:txBody>
      </p:sp>
      <p:sp>
        <p:nvSpPr>
          <p:cNvPr id="5" name="Slide Number Placeholder 4">
            <a:extLst>
              <a:ext uri="{FF2B5EF4-FFF2-40B4-BE49-F238E27FC236}">
                <a16:creationId xmlns:a16="http://schemas.microsoft.com/office/drawing/2014/main" id="{EBC265F0-015B-1508-0A9D-D4EB2748E1C3}"/>
              </a:ext>
            </a:extLst>
          </p:cNvPr>
          <p:cNvSpPr>
            <a:spLocks noGrp="1"/>
          </p:cNvSpPr>
          <p:nvPr>
            <p:ph type="sldNum" sz="quarter" idx="12"/>
          </p:nvPr>
        </p:nvSpPr>
        <p:spPr/>
        <p:txBody>
          <a:bodyPr/>
          <a:lstStyle/>
          <a:p>
            <a:fld id="{BCDE79FB-97BA-492B-8D57-F1373F9ADA95}" type="slidenum">
              <a:rPr lang="en-US" smtClean="0"/>
              <a:t>54</a:t>
            </a:fld>
            <a:endParaRPr lang="en-US"/>
          </a:p>
        </p:txBody>
      </p:sp>
      <p:pic>
        <p:nvPicPr>
          <p:cNvPr id="7" name="Picture 6">
            <a:extLst>
              <a:ext uri="{FF2B5EF4-FFF2-40B4-BE49-F238E27FC236}">
                <a16:creationId xmlns:a16="http://schemas.microsoft.com/office/drawing/2014/main" id="{83CFD741-C5AF-AFDB-6109-CE045039F3FB}"/>
              </a:ext>
            </a:extLst>
          </p:cNvPr>
          <p:cNvPicPr>
            <a:picLocks noChangeAspect="1"/>
          </p:cNvPicPr>
          <p:nvPr/>
        </p:nvPicPr>
        <p:blipFill>
          <a:blip r:embed="rId2"/>
          <a:stretch>
            <a:fillRect/>
          </a:stretch>
        </p:blipFill>
        <p:spPr>
          <a:xfrm>
            <a:off x="533400" y="820036"/>
            <a:ext cx="11053006" cy="5901439"/>
          </a:xfrm>
          <a:prstGeom prst="rect">
            <a:avLst/>
          </a:prstGeom>
        </p:spPr>
      </p:pic>
    </p:spTree>
    <p:extLst>
      <p:ext uri="{BB962C8B-B14F-4D97-AF65-F5344CB8AC3E}">
        <p14:creationId xmlns:p14="http://schemas.microsoft.com/office/powerpoint/2010/main" val="36067555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7F8AE-BCF7-7E84-ACDC-01A70606A7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F5323A-7EE1-E43B-D334-B7F00FF61873}"/>
              </a:ext>
            </a:extLst>
          </p:cNvPr>
          <p:cNvSpPr>
            <a:spLocks noGrp="1"/>
          </p:cNvSpPr>
          <p:nvPr>
            <p:ph type="title"/>
          </p:nvPr>
        </p:nvSpPr>
        <p:spPr/>
        <p:txBody>
          <a:bodyPr/>
          <a:lstStyle/>
          <a:p>
            <a:r>
              <a:rPr lang="en-US"/>
              <a:t>Regulation Comparison April</a:t>
            </a:r>
          </a:p>
        </p:txBody>
      </p:sp>
      <p:sp>
        <p:nvSpPr>
          <p:cNvPr id="5" name="Slide Number Placeholder 4">
            <a:extLst>
              <a:ext uri="{FF2B5EF4-FFF2-40B4-BE49-F238E27FC236}">
                <a16:creationId xmlns:a16="http://schemas.microsoft.com/office/drawing/2014/main" id="{E9583B3E-5267-96F0-42D0-675177717F7B}"/>
              </a:ext>
            </a:extLst>
          </p:cNvPr>
          <p:cNvSpPr>
            <a:spLocks noGrp="1"/>
          </p:cNvSpPr>
          <p:nvPr>
            <p:ph type="sldNum" sz="quarter" idx="12"/>
          </p:nvPr>
        </p:nvSpPr>
        <p:spPr/>
        <p:txBody>
          <a:bodyPr/>
          <a:lstStyle/>
          <a:p>
            <a:fld id="{BCDE79FB-97BA-492B-8D57-F1373F9ADA95}" type="slidenum">
              <a:rPr lang="en-US" smtClean="0"/>
              <a:t>55</a:t>
            </a:fld>
            <a:endParaRPr lang="en-US"/>
          </a:p>
        </p:txBody>
      </p:sp>
      <p:pic>
        <p:nvPicPr>
          <p:cNvPr id="7" name="Picture 6">
            <a:extLst>
              <a:ext uri="{FF2B5EF4-FFF2-40B4-BE49-F238E27FC236}">
                <a16:creationId xmlns:a16="http://schemas.microsoft.com/office/drawing/2014/main" id="{5235593A-A7BC-5DB1-4433-30547E3BEF9D}"/>
              </a:ext>
            </a:extLst>
          </p:cNvPr>
          <p:cNvPicPr>
            <a:picLocks noChangeAspect="1"/>
          </p:cNvPicPr>
          <p:nvPr/>
        </p:nvPicPr>
        <p:blipFill>
          <a:blip r:embed="rId2"/>
          <a:stretch>
            <a:fillRect/>
          </a:stretch>
        </p:blipFill>
        <p:spPr>
          <a:xfrm>
            <a:off x="572545" y="937642"/>
            <a:ext cx="11046909" cy="5852667"/>
          </a:xfrm>
          <a:prstGeom prst="rect">
            <a:avLst/>
          </a:prstGeom>
        </p:spPr>
      </p:pic>
    </p:spTree>
    <p:extLst>
      <p:ext uri="{BB962C8B-B14F-4D97-AF65-F5344CB8AC3E}">
        <p14:creationId xmlns:p14="http://schemas.microsoft.com/office/powerpoint/2010/main" val="22277622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1686C-A440-B88C-5894-357FA78563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73D3D0-B71C-3EFC-EB30-B7A6A6DC9D0D}"/>
              </a:ext>
            </a:extLst>
          </p:cNvPr>
          <p:cNvSpPr>
            <a:spLocks noGrp="1"/>
          </p:cNvSpPr>
          <p:nvPr>
            <p:ph type="title"/>
          </p:nvPr>
        </p:nvSpPr>
        <p:spPr/>
        <p:txBody>
          <a:bodyPr/>
          <a:lstStyle/>
          <a:p>
            <a:r>
              <a:rPr lang="en-US"/>
              <a:t>Regulation Comparison May</a:t>
            </a:r>
          </a:p>
        </p:txBody>
      </p:sp>
      <p:sp>
        <p:nvSpPr>
          <p:cNvPr id="5" name="Slide Number Placeholder 4">
            <a:extLst>
              <a:ext uri="{FF2B5EF4-FFF2-40B4-BE49-F238E27FC236}">
                <a16:creationId xmlns:a16="http://schemas.microsoft.com/office/drawing/2014/main" id="{F553EFB2-6500-9972-70BA-23480CDF2278}"/>
              </a:ext>
            </a:extLst>
          </p:cNvPr>
          <p:cNvSpPr>
            <a:spLocks noGrp="1"/>
          </p:cNvSpPr>
          <p:nvPr>
            <p:ph type="sldNum" sz="quarter" idx="12"/>
          </p:nvPr>
        </p:nvSpPr>
        <p:spPr/>
        <p:txBody>
          <a:bodyPr/>
          <a:lstStyle/>
          <a:p>
            <a:fld id="{BCDE79FB-97BA-492B-8D57-F1373F9ADA95}" type="slidenum">
              <a:rPr lang="en-US" smtClean="0"/>
              <a:t>56</a:t>
            </a:fld>
            <a:endParaRPr lang="en-US"/>
          </a:p>
        </p:txBody>
      </p:sp>
      <p:pic>
        <p:nvPicPr>
          <p:cNvPr id="7" name="Picture 6">
            <a:extLst>
              <a:ext uri="{FF2B5EF4-FFF2-40B4-BE49-F238E27FC236}">
                <a16:creationId xmlns:a16="http://schemas.microsoft.com/office/drawing/2014/main" id="{CC268013-A5BA-4C67-7974-873F56663042}"/>
              </a:ext>
            </a:extLst>
          </p:cNvPr>
          <p:cNvPicPr>
            <a:picLocks noChangeAspect="1"/>
          </p:cNvPicPr>
          <p:nvPr/>
        </p:nvPicPr>
        <p:blipFill>
          <a:blip r:embed="rId2"/>
          <a:stretch>
            <a:fillRect/>
          </a:stretch>
        </p:blipFill>
        <p:spPr>
          <a:xfrm>
            <a:off x="611691" y="850518"/>
            <a:ext cx="11046909" cy="5870957"/>
          </a:xfrm>
          <a:prstGeom prst="rect">
            <a:avLst/>
          </a:prstGeom>
        </p:spPr>
      </p:pic>
    </p:spTree>
    <p:extLst>
      <p:ext uri="{BB962C8B-B14F-4D97-AF65-F5344CB8AC3E}">
        <p14:creationId xmlns:p14="http://schemas.microsoft.com/office/powerpoint/2010/main" val="15072263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B6CAA-B169-8961-76BD-A34692EC325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4176C57-0000-9DD3-9297-FF66D94F5CB6}"/>
              </a:ext>
            </a:extLst>
          </p:cNvPr>
          <p:cNvSpPr>
            <a:spLocks noGrp="1"/>
          </p:cNvSpPr>
          <p:nvPr>
            <p:ph type="ctrTitle"/>
          </p:nvPr>
        </p:nvSpPr>
        <p:spPr/>
        <p:txBody>
          <a:bodyPr/>
          <a:lstStyle/>
          <a:p>
            <a:r>
              <a:rPr lang="en-US"/>
              <a:t>RRS</a:t>
            </a:r>
          </a:p>
        </p:txBody>
      </p:sp>
      <p:sp>
        <p:nvSpPr>
          <p:cNvPr id="7" name="Subtitle 6">
            <a:extLst>
              <a:ext uri="{FF2B5EF4-FFF2-40B4-BE49-F238E27FC236}">
                <a16:creationId xmlns:a16="http://schemas.microsoft.com/office/drawing/2014/main" id="{02C66851-5F06-B2E3-FA40-F38F702C81B5}"/>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180C5876-E740-0C97-14CA-3DED47D67ED7}"/>
              </a:ext>
            </a:extLst>
          </p:cNvPr>
          <p:cNvSpPr>
            <a:spLocks noGrp="1"/>
          </p:cNvSpPr>
          <p:nvPr>
            <p:ph type="sldNum" sz="quarter" idx="12"/>
          </p:nvPr>
        </p:nvSpPr>
        <p:spPr/>
        <p:txBody>
          <a:bodyPr/>
          <a:lstStyle/>
          <a:p>
            <a:fld id="{BCDE79FB-97BA-492B-8D57-F1373F9ADA95}" type="slidenum">
              <a:rPr lang="en-US" smtClean="0"/>
              <a:t>57</a:t>
            </a:fld>
            <a:endParaRPr lang="en-US"/>
          </a:p>
        </p:txBody>
      </p:sp>
    </p:spTree>
    <p:extLst>
      <p:ext uri="{BB962C8B-B14F-4D97-AF65-F5344CB8AC3E}">
        <p14:creationId xmlns:p14="http://schemas.microsoft.com/office/powerpoint/2010/main" val="3276444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437E5B9-4D6B-65B3-3E81-8CE0F939B7DD}"/>
              </a:ext>
            </a:extLst>
          </p:cNvPr>
          <p:cNvSpPr>
            <a:spLocks noGrp="1"/>
          </p:cNvSpPr>
          <p:nvPr>
            <p:ph type="title"/>
          </p:nvPr>
        </p:nvSpPr>
        <p:spPr>
          <a:xfrm>
            <a:off x="1257300" y="457200"/>
            <a:ext cx="10401300" cy="514350"/>
          </a:xfrm>
        </p:spPr>
        <p:txBody>
          <a:bodyPr/>
          <a:lstStyle/>
          <a:p>
            <a:r>
              <a:rPr lang="en-US"/>
              <a:t>Total Inertia (2016 – 2026.7*)</a:t>
            </a:r>
          </a:p>
        </p:txBody>
      </p:sp>
      <p:sp>
        <p:nvSpPr>
          <p:cNvPr id="11" name="Text Placeholder 10">
            <a:extLst>
              <a:ext uri="{FF2B5EF4-FFF2-40B4-BE49-F238E27FC236}">
                <a16:creationId xmlns:a16="http://schemas.microsoft.com/office/drawing/2014/main" id="{74A7EC2D-7236-B1FF-E58A-07ECD7691D61}"/>
              </a:ext>
            </a:extLst>
          </p:cNvPr>
          <p:cNvSpPr>
            <a:spLocks noGrp="1"/>
          </p:cNvSpPr>
          <p:nvPr>
            <p:ph type="body" sz="quarter" idx="16"/>
          </p:nvPr>
        </p:nvSpPr>
        <p:spPr>
          <a:xfrm>
            <a:off x="495300" y="1278731"/>
            <a:ext cx="11163300" cy="4893469"/>
          </a:xfrm>
        </p:spPr>
        <p:txBody>
          <a:bodyPr/>
          <a:lstStyle/>
          <a:p>
            <a:r>
              <a:rPr lang="en-US"/>
              <a:t>The average inertia in 2025 was comparable to 2024, but currently 2026 is trending lower than in 2024. Summer months which typically have higher inertia have not all occurred. </a:t>
            </a:r>
          </a:p>
          <a:p>
            <a:endParaRPr lang="en-US"/>
          </a:p>
        </p:txBody>
      </p:sp>
      <p:sp>
        <p:nvSpPr>
          <p:cNvPr id="5" name="Slide Number Placeholder 4">
            <a:extLst>
              <a:ext uri="{FF2B5EF4-FFF2-40B4-BE49-F238E27FC236}">
                <a16:creationId xmlns:a16="http://schemas.microsoft.com/office/drawing/2014/main" id="{0DA20DA2-FFBC-668F-4DE7-22CEC3073B78}"/>
              </a:ext>
            </a:extLst>
          </p:cNvPr>
          <p:cNvSpPr>
            <a:spLocks noGrp="1"/>
          </p:cNvSpPr>
          <p:nvPr>
            <p:ph type="sldNum" sz="quarter" idx="12"/>
          </p:nvPr>
        </p:nvSpPr>
        <p:spPr/>
        <p:txBody>
          <a:bodyPr/>
          <a:lstStyle/>
          <a:p>
            <a:fld id="{BCDE79FB-97BA-492B-8D57-F1373F9ADA95}" type="slidenum">
              <a:rPr lang="en-US" smtClean="0"/>
              <a:t>58</a:t>
            </a:fld>
            <a:endParaRPr lang="en-US"/>
          </a:p>
        </p:txBody>
      </p:sp>
      <p:sp>
        <p:nvSpPr>
          <p:cNvPr id="13" name="TextBox 12">
            <a:extLst>
              <a:ext uri="{FF2B5EF4-FFF2-40B4-BE49-F238E27FC236}">
                <a16:creationId xmlns:a16="http://schemas.microsoft.com/office/drawing/2014/main" id="{4301D2E8-1335-6A58-DAB1-ECA7AC52DD79}"/>
              </a:ext>
            </a:extLst>
          </p:cNvPr>
          <p:cNvSpPr txBox="1"/>
          <p:nvPr/>
        </p:nvSpPr>
        <p:spPr>
          <a:xfrm>
            <a:off x="3543363" y="6216134"/>
            <a:ext cx="4960844" cy="369332"/>
          </a:xfrm>
          <a:prstGeom prst="rect">
            <a:avLst/>
          </a:prstGeom>
          <a:noFill/>
        </p:spPr>
        <p:txBody>
          <a:bodyPr wrap="square" rtlCol="0">
            <a:spAutoFit/>
          </a:bodyPr>
          <a:lstStyle/>
          <a:p>
            <a:pPr algn="ctr"/>
            <a:r>
              <a:rPr lang="en-US">
                <a:latin typeface="Franklin Gothic Medium" panose="020B0603020102020204" pitchFamily="34" charset="0"/>
              </a:rPr>
              <a:t>[Total inertia for 2016 - 2026.07*]</a:t>
            </a:r>
          </a:p>
        </p:txBody>
      </p:sp>
      <p:pic>
        <p:nvPicPr>
          <p:cNvPr id="3" name="Picture 2">
            <a:extLst>
              <a:ext uri="{FF2B5EF4-FFF2-40B4-BE49-F238E27FC236}">
                <a16:creationId xmlns:a16="http://schemas.microsoft.com/office/drawing/2014/main" id="{9E6FBD80-C663-38AF-EF0D-EEBFE5E5D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1663" y="1778749"/>
            <a:ext cx="7845448" cy="4393451"/>
          </a:xfrm>
          <a:prstGeom prst="rect">
            <a:avLst/>
          </a:prstGeom>
        </p:spPr>
      </p:pic>
    </p:spTree>
    <p:extLst>
      <p:ext uri="{BB962C8B-B14F-4D97-AF65-F5344CB8AC3E}">
        <p14:creationId xmlns:p14="http://schemas.microsoft.com/office/powerpoint/2010/main" val="36938597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45FE0-7C45-C1E2-D2CE-6EA77B9C99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0702B4-AE28-8DB7-4702-4A268E20B4FF}"/>
              </a:ext>
            </a:extLst>
          </p:cNvPr>
          <p:cNvSpPr>
            <a:spLocks noGrp="1"/>
          </p:cNvSpPr>
          <p:nvPr>
            <p:ph type="title"/>
          </p:nvPr>
        </p:nvSpPr>
        <p:spPr/>
        <p:txBody>
          <a:bodyPr/>
          <a:lstStyle/>
          <a:p>
            <a:r>
              <a:rPr lang="en-US"/>
              <a:t>Responsive Reserve Service February</a:t>
            </a:r>
          </a:p>
        </p:txBody>
      </p:sp>
      <p:sp>
        <p:nvSpPr>
          <p:cNvPr id="5" name="Slide Number Placeholder 4">
            <a:extLst>
              <a:ext uri="{FF2B5EF4-FFF2-40B4-BE49-F238E27FC236}">
                <a16:creationId xmlns:a16="http://schemas.microsoft.com/office/drawing/2014/main" id="{14ABB9FD-D9C4-D1E5-3BD3-B21B40AC341B}"/>
              </a:ext>
            </a:extLst>
          </p:cNvPr>
          <p:cNvSpPr>
            <a:spLocks noGrp="1"/>
          </p:cNvSpPr>
          <p:nvPr>
            <p:ph type="sldNum" sz="quarter" idx="12"/>
          </p:nvPr>
        </p:nvSpPr>
        <p:spPr/>
        <p:txBody>
          <a:bodyPr/>
          <a:lstStyle/>
          <a:p>
            <a:fld id="{BCDE79FB-97BA-492B-8D57-F1373F9ADA95}" type="slidenum">
              <a:rPr lang="en-US" smtClean="0"/>
              <a:t>59</a:t>
            </a:fld>
            <a:endParaRPr lang="en-US"/>
          </a:p>
        </p:txBody>
      </p:sp>
      <p:pic>
        <p:nvPicPr>
          <p:cNvPr id="8" name="Picture 7">
            <a:extLst>
              <a:ext uri="{FF2B5EF4-FFF2-40B4-BE49-F238E27FC236}">
                <a16:creationId xmlns:a16="http://schemas.microsoft.com/office/drawing/2014/main" id="{3F35C248-DE91-A5BB-7F9D-683398E3AB51}"/>
              </a:ext>
            </a:extLst>
          </p:cNvPr>
          <p:cNvPicPr>
            <a:picLocks noChangeAspect="1"/>
          </p:cNvPicPr>
          <p:nvPr/>
        </p:nvPicPr>
        <p:blipFill>
          <a:blip r:embed="rId2"/>
          <a:stretch>
            <a:fillRect/>
          </a:stretch>
        </p:blipFill>
        <p:spPr>
          <a:xfrm>
            <a:off x="1633341" y="1139453"/>
            <a:ext cx="8925318" cy="4907705"/>
          </a:xfrm>
          <a:prstGeom prst="rect">
            <a:avLst/>
          </a:prstGeom>
        </p:spPr>
      </p:pic>
    </p:spTree>
    <p:extLst>
      <p:ext uri="{BB962C8B-B14F-4D97-AF65-F5344CB8AC3E}">
        <p14:creationId xmlns:p14="http://schemas.microsoft.com/office/powerpoint/2010/main" val="1287026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E5113-F7A9-F091-3795-A0C1872B4D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70D405-D78D-F46A-6A7D-3202B00FE28B}"/>
              </a:ext>
            </a:extLst>
          </p:cNvPr>
          <p:cNvSpPr>
            <a:spLocks noGrp="1"/>
          </p:cNvSpPr>
          <p:nvPr>
            <p:ph type="ctrTitle"/>
          </p:nvPr>
        </p:nvSpPr>
        <p:spPr/>
        <p:txBody>
          <a:bodyPr/>
          <a:lstStyle/>
          <a:p>
            <a:pPr algn="ctr"/>
            <a:r>
              <a:rPr lang="en-US" sz="4400">
                <a:cs typeface="Arial"/>
              </a:rPr>
              <a:t>Probabilistic Framework Review</a:t>
            </a:r>
            <a:endParaRPr lang="en-US">
              <a:cs typeface="Arial"/>
            </a:endParaRPr>
          </a:p>
        </p:txBody>
      </p:sp>
      <p:sp>
        <p:nvSpPr>
          <p:cNvPr id="3" name="Subtitle 2">
            <a:extLst>
              <a:ext uri="{FF2B5EF4-FFF2-40B4-BE49-F238E27FC236}">
                <a16:creationId xmlns:a16="http://schemas.microsoft.com/office/drawing/2014/main" id="{75F97CDB-CFC4-A42D-AF4E-37E0DC17D7C1}"/>
              </a:ext>
            </a:extLst>
          </p:cNvPr>
          <p:cNvSpPr>
            <a:spLocks noGrp="1"/>
          </p:cNvSpPr>
          <p:nvPr>
            <p:ph type="subTitle" idx="1"/>
          </p:nvPr>
        </p:nvSpPr>
        <p:spPr/>
        <p:txBody>
          <a:bodyPr/>
          <a:lstStyle/>
          <a:p>
            <a:r>
              <a:rPr lang="en-US"/>
              <a:t>ERCOT Contingnecy Reserve Service (ECRS) &amp; Non-Spinning Reserve (Non-Spin)</a:t>
            </a:r>
          </a:p>
        </p:txBody>
      </p:sp>
      <p:sp>
        <p:nvSpPr>
          <p:cNvPr id="5" name="Slide Number Placeholder 4">
            <a:extLst>
              <a:ext uri="{FF2B5EF4-FFF2-40B4-BE49-F238E27FC236}">
                <a16:creationId xmlns:a16="http://schemas.microsoft.com/office/drawing/2014/main" id="{B0040753-4A13-2236-858F-942D79C109F4}"/>
              </a:ext>
            </a:extLst>
          </p:cNvPr>
          <p:cNvSpPr>
            <a:spLocks noGrp="1"/>
          </p:cNvSpPr>
          <p:nvPr>
            <p:ph type="sldNum" sz="quarter" idx="12"/>
          </p:nvPr>
        </p:nvSpPr>
        <p:spPr/>
        <p:txBody>
          <a:bodyPr/>
          <a:lstStyle/>
          <a:p>
            <a:fld id="{BCDE79FB-97BA-492B-8D57-F1373F9ADA95}" type="slidenum">
              <a:rPr lang="en-US" smtClean="0"/>
              <a:t>6</a:t>
            </a:fld>
            <a:endParaRPr lang="en-US"/>
          </a:p>
        </p:txBody>
      </p:sp>
    </p:spTree>
    <p:extLst>
      <p:ext uri="{BB962C8B-B14F-4D97-AF65-F5344CB8AC3E}">
        <p14:creationId xmlns:p14="http://schemas.microsoft.com/office/powerpoint/2010/main" val="20825486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CDEC-505C-AF26-D9BC-71029366FA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140F3B-4811-1D13-E963-0F5A954E0F86}"/>
              </a:ext>
            </a:extLst>
          </p:cNvPr>
          <p:cNvSpPr>
            <a:spLocks noGrp="1"/>
          </p:cNvSpPr>
          <p:nvPr>
            <p:ph type="title"/>
          </p:nvPr>
        </p:nvSpPr>
        <p:spPr/>
        <p:txBody>
          <a:bodyPr/>
          <a:lstStyle/>
          <a:p>
            <a:r>
              <a:rPr lang="en-US"/>
              <a:t>Responsive Reserve Service March</a:t>
            </a:r>
          </a:p>
        </p:txBody>
      </p:sp>
      <p:sp>
        <p:nvSpPr>
          <p:cNvPr id="5" name="Slide Number Placeholder 4">
            <a:extLst>
              <a:ext uri="{FF2B5EF4-FFF2-40B4-BE49-F238E27FC236}">
                <a16:creationId xmlns:a16="http://schemas.microsoft.com/office/drawing/2014/main" id="{118AC8D9-AF02-B954-12B6-F9330CF4307F}"/>
              </a:ext>
            </a:extLst>
          </p:cNvPr>
          <p:cNvSpPr>
            <a:spLocks noGrp="1"/>
          </p:cNvSpPr>
          <p:nvPr>
            <p:ph type="sldNum" sz="quarter" idx="12"/>
          </p:nvPr>
        </p:nvSpPr>
        <p:spPr/>
        <p:txBody>
          <a:bodyPr/>
          <a:lstStyle/>
          <a:p>
            <a:fld id="{BCDE79FB-97BA-492B-8D57-F1373F9ADA95}" type="slidenum">
              <a:rPr lang="en-US" smtClean="0"/>
              <a:t>60</a:t>
            </a:fld>
            <a:endParaRPr lang="en-US"/>
          </a:p>
        </p:txBody>
      </p:sp>
      <p:pic>
        <p:nvPicPr>
          <p:cNvPr id="6" name="Picture 5">
            <a:extLst>
              <a:ext uri="{FF2B5EF4-FFF2-40B4-BE49-F238E27FC236}">
                <a16:creationId xmlns:a16="http://schemas.microsoft.com/office/drawing/2014/main" id="{60866225-41B9-CDCE-9C66-A614B006A803}"/>
              </a:ext>
            </a:extLst>
          </p:cNvPr>
          <p:cNvPicPr>
            <a:picLocks noChangeAspect="1"/>
          </p:cNvPicPr>
          <p:nvPr/>
        </p:nvPicPr>
        <p:blipFill>
          <a:blip r:embed="rId2"/>
          <a:stretch>
            <a:fillRect/>
          </a:stretch>
        </p:blipFill>
        <p:spPr>
          <a:xfrm>
            <a:off x="1639438" y="1132310"/>
            <a:ext cx="8913124" cy="4907705"/>
          </a:xfrm>
          <a:prstGeom prst="rect">
            <a:avLst/>
          </a:prstGeom>
        </p:spPr>
      </p:pic>
    </p:spTree>
    <p:extLst>
      <p:ext uri="{BB962C8B-B14F-4D97-AF65-F5344CB8AC3E}">
        <p14:creationId xmlns:p14="http://schemas.microsoft.com/office/powerpoint/2010/main" val="12900919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EFB9-8501-BCD1-C2FE-59E4CBE2F4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4EBEE9-70FB-6C78-3459-C9FEEB15CD90}"/>
              </a:ext>
            </a:extLst>
          </p:cNvPr>
          <p:cNvSpPr>
            <a:spLocks noGrp="1"/>
          </p:cNvSpPr>
          <p:nvPr>
            <p:ph type="title"/>
          </p:nvPr>
        </p:nvSpPr>
        <p:spPr/>
        <p:txBody>
          <a:bodyPr/>
          <a:lstStyle/>
          <a:p>
            <a:r>
              <a:rPr lang="en-US"/>
              <a:t>Responsive Reserve Service April</a:t>
            </a:r>
          </a:p>
        </p:txBody>
      </p:sp>
      <p:sp>
        <p:nvSpPr>
          <p:cNvPr id="5" name="Slide Number Placeholder 4">
            <a:extLst>
              <a:ext uri="{FF2B5EF4-FFF2-40B4-BE49-F238E27FC236}">
                <a16:creationId xmlns:a16="http://schemas.microsoft.com/office/drawing/2014/main" id="{9070BC7B-7759-77D3-BE43-02FDDD6C41A3}"/>
              </a:ext>
            </a:extLst>
          </p:cNvPr>
          <p:cNvSpPr>
            <a:spLocks noGrp="1"/>
          </p:cNvSpPr>
          <p:nvPr>
            <p:ph type="sldNum" sz="quarter" idx="12"/>
          </p:nvPr>
        </p:nvSpPr>
        <p:spPr/>
        <p:txBody>
          <a:bodyPr/>
          <a:lstStyle/>
          <a:p>
            <a:fld id="{BCDE79FB-97BA-492B-8D57-F1373F9ADA95}" type="slidenum">
              <a:rPr lang="en-US" smtClean="0"/>
              <a:t>61</a:t>
            </a:fld>
            <a:endParaRPr lang="en-US"/>
          </a:p>
        </p:txBody>
      </p:sp>
      <p:pic>
        <p:nvPicPr>
          <p:cNvPr id="6" name="Picture 5">
            <a:extLst>
              <a:ext uri="{FF2B5EF4-FFF2-40B4-BE49-F238E27FC236}">
                <a16:creationId xmlns:a16="http://schemas.microsoft.com/office/drawing/2014/main" id="{F0866B1E-C2CB-0660-9EA2-0662816DF2F7}"/>
              </a:ext>
            </a:extLst>
          </p:cNvPr>
          <p:cNvPicPr>
            <a:picLocks noChangeAspect="1"/>
          </p:cNvPicPr>
          <p:nvPr/>
        </p:nvPicPr>
        <p:blipFill>
          <a:blip r:embed="rId2"/>
          <a:stretch>
            <a:fillRect/>
          </a:stretch>
        </p:blipFill>
        <p:spPr>
          <a:xfrm>
            <a:off x="1541893" y="1215360"/>
            <a:ext cx="9108213" cy="5084505"/>
          </a:xfrm>
          <a:prstGeom prst="rect">
            <a:avLst/>
          </a:prstGeom>
        </p:spPr>
      </p:pic>
    </p:spTree>
    <p:extLst>
      <p:ext uri="{BB962C8B-B14F-4D97-AF65-F5344CB8AC3E}">
        <p14:creationId xmlns:p14="http://schemas.microsoft.com/office/powerpoint/2010/main" val="29955045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15607-D8AE-9DCF-9358-A429CD65FA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CFBD9D-E70A-9FFB-2D1A-A734F7F2F3E5}"/>
              </a:ext>
            </a:extLst>
          </p:cNvPr>
          <p:cNvSpPr>
            <a:spLocks noGrp="1"/>
          </p:cNvSpPr>
          <p:nvPr>
            <p:ph type="title"/>
          </p:nvPr>
        </p:nvSpPr>
        <p:spPr/>
        <p:txBody>
          <a:bodyPr/>
          <a:lstStyle/>
          <a:p>
            <a:r>
              <a:rPr lang="en-US"/>
              <a:t>Reg + RRS Monthly Average</a:t>
            </a:r>
            <a:br>
              <a:rPr lang="en-US"/>
            </a:br>
            <a:endParaRPr lang="en-US"/>
          </a:p>
        </p:txBody>
      </p:sp>
      <p:sp>
        <p:nvSpPr>
          <p:cNvPr id="5" name="Slide Number Placeholder 4">
            <a:extLst>
              <a:ext uri="{FF2B5EF4-FFF2-40B4-BE49-F238E27FC236}">
                <a16:creationId xmlns:a16="http://schemas.microsoft.com/office/drawing/2014/main" id="{DA0A01F8-DBD8-B799-327E-F98DCC1E39FE}"/>
              </a:ext>
            </a:extLst>
          </p:cNvPr>
          <p:cNvSpPr>
            <a:spLocks noGrp="1"/>
          </p:cNvSpPr>
          <p:nvPr>
            <p:ph type="sldNum" sz="quarter" idx="12"/>
          </p:nvPr>
        </p:nvSpPr>
        <p:spPr/>
        <p:txBody>
          <a:bodyPr/>
          <a:lstStyle/>
          <a:p>
            <a:fld id="{BCDE79FB-97BA-492B-8D57-F1373F9ADA95}" type="slidenum">
              <a:rPr lang="en-US" smtClean="0"/>
              <a:t>62</a:t>
            </a:fld>
            <a:endParaRPr lang="en-US"/>
          </a:p>
        </p:txBody>
      </p:sp>
      <p:graphicFrame>
        <p:nvGraphicFramePr>
          <p:cNvPr id="3" name="Chart 2">
            <a:extLst>
              <a:ext uri="{FF2B5EF4-FFF2-40B4-BE49-F238E27FC236}">
                <a16:creationId xmlns:a16="http://schemas.microsoft.com/office/drawing/2014/main" id="{82A287AE-0B4B-9895-94F1-B03063034C43}"/>
              </a:ext>
            </a:extLst>
          </p:cNvPr>
          <p:cNvGraphicFramePr>
            <a:graphicFrameLocks/>
          </p:cNvGraphicFramePr>
          <p:nvPr>
            <p:extLst>
              <p:ext uri="{D42A27DB-BD31-4B8C-83A1-F6EECF244321}">
                <p14:modId xmlns:p14="http://schemas.microsoft.com/office/powerpoint/2010/main" val="2972507991"/>
              </p:ext>
            </p:extLst>
          </p:nvPr>
        </p:nvGraphicFramePr>
        <p:xfrm>
          <a:off x="1339065" y="1012004"/>
          <a:ext cx="9513869" cy="48339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784430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59D6D-D675-9EDD-64CD-776BDB2671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BEF02E-77BC-6B31-C7BD-47FA9690E68B}"/>
              </a:ext>
            </a:extLst>
          </p:cNvPr>
          <p:cNvSpPr>
            <a:spLocks noGrp="1"/>
          </p:cNvSpPr>
          <p:nvPr>
            <p:ph type="title"/>
          </p:nvPr>
        </p:nvSpPr>
        <p:spPr/>
        <p:txBody>
          <a:bodyPr/>
          <a:lstStyle/>
          <a:p>
            <a:r>
              <a:rPr lang="en-US"/>
              <a:t>Average Inertia per Hour 2021-2026.7*</a:t>
            </a:r>
          </a:p>
        </p:txBody>
      </p:sp>
      <p:sp>
        <p:nvSpPr>
          <p:cNvPr id="3" name="Text Placeholder 2">
            <a:extLst>
              <a:ext uri="{FF2B5EF4-FFF2-40B4-BE49-F238E27FC236}">
                <a16:creationId xmlns:a16="http://schemas.microsoft.com/office/drawing/2014/main" id="{6E35D059-E2CC-8A85-EF60-4E100F517386}"/>
              </a:ext>
            </a:extLst>
          </p:cNvPr>
          <p:cNvSpPr>
            <a:spLocks noGrp="1"/>
          </p:cNvSpPr>
          <p:nvPr>
            <p:ph type="body" sz="quarter" idx="16"/>
          </p:nvPr>
        </p:nvSpPr>
        <p:spPr>
          <a:xfrm>
            <a:off x="495300" y="1258530"/>
            <a:ext cx="11163300" cy="616538"/>
          </a:xfrm>
        </p:spPr>
        <p:txBody>
          <a:bodyPr/>
          <a:lstStyle/>
          <a:p>
            <a:pPr marL="285750" indent="-285750">
              <a:buFont typeface="Arial" panose="020B0604020202020204" pitchFamily="34" charset="0"/>
              <a:buChar char="•"/>
            </a:pPr>
            <a:r>
              <a:rPr lang="en-US"/>
              <a:t>From 2025 and onwards the lowest hours of inertia have moved from the night hours to the middle of the day.</a:t>
            </a:r>
          </a:p>
          <a:p>
            <a:endParaRPr lang="en-US"/>
          </a:p>
        </p:txBody>
      </p:sp>
      <p:sp>
        <p:nvSpPr>
          <p:cNvPr id="5" name="Slide Number Placeholder 4">
            <a:extLst>
              <a:ext uri="{FF2B5EF4-FFF2-40B4-BE49-F238E27FC236}">
                <a16:creationId xmlns:a16="http://schemas.microsoft.com/office/drawing/2014/main" id="{D6CAD34E-EDFE-D06E-66AF-DCB27D223168}"/>
              </a:ext>
            </a:extLst>
          </p:cNvPr>
          <p:cNvSpPr>
            <a:spLocks noGrp="1"/>
          </p:cNvSpPr>
          <p:nvPr>
            <p:ph type="sldNum" sz="quarter" idx="12"/>
          </p:nvPr>
        </p:nvSpPr>
        <p:spPr/>
        <p:txBody>
          <a:bodyPr/>
          <a:lstStyle/>
          <a:p>
            <a:fld id="{BCDE79FB-97BA-492B-8D57-F1373F9ADA95}" type="slidenum">
              <a:rPr lang="en-US" smtClean="0"/>
              <a:t>63</a:t>
            </a:fld>
            <a:endParaRPr lang="en-US"/>
          </a:p>
        </p:txBody>
      </p:sp>
      <p:graphicFrame>
        <p:nvGraphicFramePr>
          <p:cNvPr id="4" name="Chart 3">
            <a:extLst>
              <a:ext uri="{FF2B5EF4-FFF2-40B4-BE49-F238E27FC236}">
                <a16:creationId xmlns:a16="http://schemas.microsoft.com/office/drawing/2014/main" id="{6A885F91-DAFD-4CC9-CDBD-A080472A7CDD}"/>
              </a:ext>
            </a:extLst>
          </p:cNvPr>
          <p:cNvGraphicFramePr>
            <a:graphicFrameLocks/>
          </p:cNvGraphicFramePr>
          <p:nvPr>
            <p:extLst>
              <p:ext uri="{D42A27DB-BD31-4B8C-83A1-F6EECF244321}">
                <p14:modId xmlns:p14="http://schemas.microsoft.com/office/powerpoint/2010/main" val="1606879"/>
              </p:ext>
            </p:extLst>
          </p:nvPr>
        </p:nvGraphicFramePr>
        <p:xfrm>
          <a:off x="1257300" y="1566799"/>
          <a:ext cx="8505826" cy="468130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C31AA55D-8A38-021A-FE93-2160B12A349D}"/>
              </a:ext>
            </a:extLst>
          </p:cNvPr>
          <p:cNvSpPr txBox="1"/>
          <p:nvPr/>
        </p:nvSpPr>
        <p:spPr>
          <a:xfrm>
            <a:off x="7487725" y="6463149"/>
            <a:ext cx="3374925" cy="215444"/>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Data only includes up to partial July 2026</a:t>
            </a:r>
          </a:p>
        </p:txBody>
      </p:sp>
    </p:spTree>
    <p:extLst>
      <p:ext uri="{BB962C8B-B14F-4D97-AF65-F5344CB8AC3E}">
        <p14:creationId xmlns:p14="http://schemas.microsoft.com/office/powerpoint/2010/main" val="133026732"/>
      </p:ext>
    </p:extLst>
  </p:cSld>
  <p:clrMapOvr>
    <a:masterClrMapping/>
  </p:clrMapOvr>
  <p:extLst>
    <p:ext uri="{6950BFC3-D8DA-4A85-94F7-54DA5524770B}">
      <p188:commentRel xmlns:p188="http://schemas.microsoft.com/office/powerpoint/2018/8/main" r:id="rId2"/>
    </p:ext>
  </p:extLs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3968D-546B-83D8-BE5F-A5611D6BAB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9C89F7-6A1B-3015-4CEC-67FC1C326708}"/>
              </a:ext>
            </a:extLst>
          </p:cNvPr>
          <p:cNvSpPr>
            <a:spLocks noGrp="1"/>
          </p:cNvSpPr>
          <p:nvPr>
            <p:ph type="title"/>
          </p:nvPr>
        </p:nvSpPr>
        <p:spPr>
          <a:xfrm>
            <a:off x="1409700" y="457200"/>
            <a:ext cx="10248900" cy="486383"/>
          </a:xfrm>
        </p:spPr>
        <p:txBody>
          <a:bodyPr/>
          <a:lstStyle/>
          <a:p>
            <a:r>
              <a:rPr lang="en-US"/>
              <a:t>Average Inertia per Hour 2020-2026^ (Seasonal)</a:t>
            </a:r>
          </a:p>
        </p:txBody>
      </p:sp>
      <p:sp>
        <p:nvSpPr>
          <p:cNvPr id="4" name="Slide Number Placeholder 3">
            <a:extLst>
              <a:ext uri="{FF2B5EF4-FFF2-40B4-BE49-F238E27FC236}">
                <a16:creationId xmlns:a16="http://schemas.microsoft.com/office/drawing/2014/main" id="{1AC0255E-7B9F-17A6-6268-E68D5CABB6C8}"/>
              </a:ext>
            </a:extLst>
          </p:cNvPr>
          <p:cNvSpPr>
            <a:spLocks noGrp="1"/>
          </p:cNvSpPr>
          <p:nvPr>
            <p:ph type="sldNum" sz="quarter" idx="12"/>
          </p:nvPr>
        </p:nvSpPr>
        <p:spPr/>
        <p:txBody>
          <a:bodyPr/>
          <a:lstStyle/>
          <a:p>
            <a:fld id="{BCDE79FB-97BA-492B-8D57-F1373F9ADA95}" type="slidenum">
              <a:rPr lang="en-US" smtClean="0"/>
              <a:t>64</a:t>
            </a:fld>
            <a:endParaRPr lang="en-US"/>
          </a:p>
        </p:txBody>
      </p:sp>
      <p:cxnSp>
        <p:nvCxnSpPr>
          <p:cNvPr id="8" name="Straight Connector 7">
            <a:extLst>
              <a:ext uri="{FF2B5EF4-FFF2-40B4-BE49-F238E27FC236}">
                <a16:creationId xmlns:a16="http://schemas.microsoft.com/office/drawing/2014/main" id="{7CB0BB10-D97C-9908-832D-1B9D4340D415}"/>
              </a:ext>
            </a:extLst>
          </p:cNvPr>
          <p:cNvCxnSpPr/>
          <p:nvPr/>
        </p:nvCxnSpPr>
        <p:spPr>
          <a:xfrm>
            <a:off x="1769883" y="3696185"/>
            <a:ext cx="8458200"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9" name="Straight Connector 8">
            <a:extLst>
              <a:ext uri="{FF2B5EF4-FFF2-40B4-BE49-F238E27FC236}">
                <a16:creationId xmlns:a16="http://schemas.microsoft.com/office/drawing/2014/main" id="{F3135D08-74DE-7DD2-BD73-AFF3B00B175C}"/>
              </a:ext>
            </a:extLst>
          </p:cNvPr>
          <p:cNvCxnSpPr>
            <a:cxnSpLocks/>
          </p:cNvCxnSpPr>
          <p:nvPr/>
        </p:nvCxnSpPr>
        <p:spPr>
          <a:xfrm flipV="1">
            <a:off x="5998983" y="1110301"/>
            <a:ext cx="0" cy="5171768"/>
          </a:xfrm>
          <a:prstGeom prst="line">
            <a:avLst/>
          </a:prstGeom>
        </p:spPr>
        <p:style>
          <a:lnRef idx="2">
            <a:schemeClr val="accent4"/>
          </a:lnRef>
          <a:fillRef idx="0">
            <a:schemeClr val="accent4"/>
          </a:fillRef>
          <a:effectRef idx="1">
            <a:schemeClr val="accent4"/>
          </a:effectRef>
          <a:fontRef idx="minor">
            <a:schemeClr val="tx1"/>
          </a:fontRef>
        </p:style>
      </p:cxnSp>
      <p:sp>
        <p:nvSpPr>
          <p:cNvPr id="10" name="TextBox 9">
            <a:extLst>
              <a:ext uri="{FF2B5EF4-FFF2-40B4-BE49-F238E27FC236}">
                <a16:creationId xmlns:a16="http://schemas.microsoft.com/office/drawing/2014/main" id="{BB640326-A4D0-9E98-A424-FC20467D71E0}"/>
              </a:ext>
            </a:extLst>
          </p:cNvPr>
          <p:cNvSpPr txBox="1"/>
          <p:nvPr/>
        </p:nvSpPr>
        <p:spPr>
          <a:xfrm>
            <a:off x="7494869" y="6323708"/>
            <a:ext cx="3374925" cy="461665"/>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Winter average Inertia contains previous year December data</a:t>
            </a:r>
          </a:p>
          <a:p>
            <a:pPr marL="285750" indent="-285750">
              <a:buFont typeface="Wingdings" panose="05000000000000000000" pitchFamily="2" charset="2"/>
              <a:buChar char="v"/>
            </a:pPr>
            <a:r>
              <a:rPr lang="en-US" sz="800"/>
              <a:t>Y-Axis scales are different in each chart</a:t>
            </a:r>
          </a:p>
          <a:p>
            <a:pPr marL="285750" indent="-285750">
              <a:buFont typeface="Wingdings" panose="05000000000000000000" pitchFamily="2" charset="2"/>
              <a:buChar char="v"/>
            </a:pPr>
            <a:r>
              <a:rPr lang="en-US" sz="800"/>
              <a:t>Data only includes up to partial July 2026</a:t>
            </a:r>
          </a:p>
        </p:txBody>
      </p:sp>
      <p:graphicFrame>
        <p:nvGraphicFramePr>
          <p:cNvPr id="3" name="Chart 2">
            <a:extLst>
              <a:ext uri="{FF2B5EF4-FFF2-40B4-BE49-F238E27FC236}">
                <a16:creationId xmlns:a16="http://schemas.microsoft.com/office/drawing/2014/main" id="{3603E03F-112E-41A4-97CD-2632E4CA548E}"/>
              </a:ext>
            </a:extLst>
          </p:cNvPr>
          <p:cNvGraphicFramePr>
            <a:graphicFrameLocks/>
          </p:cNvGraphicFramePr>
          <p:nvPr>
            <p:extLst>
              <p:ext uri="{D42A27DB-BD31-4B8C-83A1-F6EECF244321}">
                <p14:modId xmlns:p14="http://schemas.microsoft.com/office/powerpoint/2010/main" val="3285469443"/>
              </p:ext>
            </p:extLst>
          </p:nvPr>
        </p:nvGraphicFramePr>
        <p:xfrm>
          <a:off x="1322206" y="1059665"/>
          <a:ext cx="4686300" cy="26365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8F7DABE-0ED4-479C-9105-F6EC2043DC3B}"/>
              </a:ext>
            </a:extLst>
          </p:cNvPr>
          <p:cNvGraphicFramePr>
            <a:graphicFrameLocks/>
          </p:cNvGraphicFramePr>
          <p:nvPr>
            <p:extLst>
              <p:ext uri="{D42A27DB-BD31-4B8C-83A1-F6EECF244321}">
                <p14:modId xmlns:p14="http://schemas.microsoft.com/office/powerpoint/2010/main" val="2120570841"/>
              </p:ext>
            </p:extLst>
          </p:nvPr>
        </p:nvGraphicFramePr>
        <p:xfrm>
          <a:off x="5998981" y="1068663"/>
          <a:ext cx="4686300" cy="2636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7B112974-0733-49D3-B634-BE36F038A2B6}"/>
              </a:ext>
            </a:extLst>
          </p:cNvPr>
          <p:cNvGraphicFramePr>
            <a:graphicFrameLocks/>
          </p:cNvGraphicFramePr>
          <p:nvPr>
            <p:extLst>
              <p:ext uri="{D42A27DB-BD31-4B8C-83A1-F6EECF244321}">
                <p14:modId xmlns:p14="http://schemas.microsoft.com/office/powerpoint/2010/main" val="3256436952"/>
              </p:ext>
            </p:extLst>
          </p:nvPr>
        </p:nvGraphicFramePr>
        <p:xfrm>
          <a:off x="1322206" y="3696185"/>
          <a:ext cx="4686300" cy="26365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a:extLst>
              <a:ext uri="{FF2B5EF4-FFF2-40B4-BE49-F238E27FC236}">
                <a16:creationId xmlns:a16="http://schemas.microsoft.com/office/drawing/2014/main" id="{F0C11EA2-7A53-4988-A8B2-9DF7D62FB533}"/>
              </a:ext>
            </a:extLst>
          </p:cNvPr>
          <p:cNvGraphicFramePr>
            <a:graphicFrameLocks/>
          </p:cNvGraphicFramePr>
          <p:nvPr>
            <p:extLst>
              <p:ext uri="{D42A27DB-BD31-4B8C-83A1-F6EECF244321}">
                <p14:modId xmlns:p14="http://schemas.microsoft.com/office/powerpoint/2010/main" val="3488624893"/>
              </p:ext>
            </p:extLst>
          </p:nvPr>
        </p:nvGraphicFramePr>
        <p:xfrm>
          <a:off x="5987551" y="3719830"/>
          <a:ext cx="4709160" cy="26365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0154116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E77DE49-754D-C83B-2F1B-C845A4AA2F8B}"/>
              </a:ext>
            </a:extLst>
          </p:cNvPr>
          <p:cNvSpPr>
            <a:spLocks noGrp="1"/>
          </p:cNvSpPr>
          <p:nvPr>
            <p:ph type="title"/>
          </p:nvPr>
        </p:nvSpPr>
        <p:spPr/>
        <p:txBody>
          <a:bodyPr/>
          <a:lstStyle/>
          <a:p>
            <a:r>
              <a:rPr lang="en-US"/>
              <a:t>Monthly Inertia from 2022-2026*</a:t>
            </a:r>
          </a:p>
        </p:txBody>
      </p:sp>
      <p:sp>
        <p:nvSpPr>
          <p:cNvPr id="5" name="Slide Number Placeholder 4">
            <a:extLst>
              <a:ext uri="{FF2B5EF4-FFF2-40B4-BE49-F238E27FC236}">
                <a16:creationId xmlns:a16="http://schemas.microsoft.com/office/drawing/2014/main" id="{BB750DA0-04A5-9EBF-BE4F-5187BD184354}"/>
              </a:ext>
            </a:extLst>
          </p:cNvPr>
          <p:cNvSpPr>
            <a:spLocks noGrp="1"/>
          </p:cNvSpPr>
          <p:nvPr>
            <p:ph type="sldNum" sz="quarter" idx="12"/>
          </p:nvPr>
        </p:nvSpPr>
        <p:spPr/>
        <p:txBody>
          <a:bodyPr/>
          <a:lstStyle/>
          <a:p>
            <a:fld id="{BCDE79FB-97BA-492B-8D57-F1373F9ADA95}" type="slidenum">
              <a:rPr lang="en-US" smtClean="0"/>
              <a:t>65</a:t>
            </a:fld>
            <a:endParaRPr lang="en-US"/>
          </a:p>
        </p:txBody>
      </p:sp>
      <p:pic>
        <p:nvPicPr>
          <p:cNvPr id="3" name="Picture 2">
            <a:extLst>
              <a:ext uri="{FF2B5EF4-FFF2-40B4-BE49-F238E27FC236}">
                <a16:creationId xmlns:a16="http://schemas.microsoft.com/office/drawing/2014/main" id="{D7108C85-BE23-FBD0-BE44-8B5F1321CA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131" y="929482"/>
            <a:ext cx="10853738" cy="5426868"/>
          </a:xfrm>
          <a:prstGeom prst="rect">
            <a:avLst/>
          </a:prstGeom>
        </p:spPr>
      </p:pic>
      <p:sp>
        <p:nvSpPr>
          <p:cNvPr id="2" name="TextBox 1">
            <a:extLst>
              <a:ext uri="{FF2B5EF4-FFF2-40B4-BE49-F238E27FC236}">
                <a16:creationId xmlns:a16="http://schemas.microsoft.com/office/drawing/2014/main" id="{C639D7CD-7A4D-EF46-F99F-439E2A4B3167}"/>
              </a:ext>
            </a:extLst>
          </p:cNvPr>
          <p:cNvSpPr txBox="1"/>
          <p:nvPr/>
        </p:nvSpPr>
        <p:spPr>
          <a:xfrm>
            <a:off x="7487725" y="6463149"/>
            <a:ext cx="3374925" cy="215444"/>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Data only includes up to partial July 2026</a:t>
            </a:r>
          </a:p>
        </p:txBody>
      </p:sp>
    </p:spTree>
    <p:extLst>
      <p:ext uri="{BB962C8B-B14F-4D97-AF65-F5344CB8AC3E}">
        <p14:creationId xmlns:p14="http://schemas.microsoft.com/office/powerpoint/2010/main" val="1434615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257DC-6C4B-1306-AA1B-B8643928D8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D34E6-F3B4-9CE7-1DA4-EA7E25F65A27}"/>
              </a:ext>
            </a:extLst>
          </p:cNvPr>
          <p:cNvSpPr>
            <a:spLocks noGrp="1"/>
          </p:cNvSpPr>
          <p:nvPr>
            <p:ph type="title"/>
          </p:nvPr>
        </p:nvSpPr>
        <p:spPr/>
        <p:txBody>
          <a:bodyPr/>
          <a:lstStyle/>
          <a:p>
            <a:r>
              <a:rPr lang="en-US"/>
              <a:t>Longer lead-time Ancillary Services address uncertainty and help to recover depleted reserves</a:t>
            </a:r>
          </a:p>
        </p:txBody>
      </p:sp>
      <p:sp>
        <p:nvSpPr>
          <p:cNvPr id="5" name="Content Placeholder 4">
            <a:extLst>
              <a:ext uri="{FF2B5EF4-FFF2-40B4-BE49-F238E27FC236}">
                <a16:creationId xmlns:a16="http://schemas.microsoft.com/office/drawing/2014/main" id="{BB510659-017F-7488-AC1C-62DDD6C56236}"/>
              </a:ext>
            </a:extLst>
          </p:cNvPr>
          <p:cNvSpPr>
            <a:spLocks noGrp="1"/>
          </p:cNvSpPr>
          <p:nvPr>
            <p:ph type="body" sz="quarter" idx="16"/>
          </p:nvPr>
        </p:nvSpPr>
        <p:spPr>
          <a:xfrm>
            <a:off x="466103" y="1211155"/>
            <a:ext cx="5414670" cy="4495800"/>
          </a:xfrm>
        </p:spPr>
        <p:txBody>
          <a:bodyPr/>
          <a:lstStyle/>
          <a:p>
            <a:r>
              <a:rPr lang="en-US" b="1" cap="small">
                <a:solidFill>
                  <a:schemeClr val="accent1"/>
                </a:solidFill>
              </a:rPr>
              <a:t>ERCOT Contingency Reserve Service (ECRS)</a:t>
            </a:r>
          </a:p>
          <a:p>
            <a:r>
              <a:rPr lang="en-US" sz="1400" b="1"/>
              <a:t>Purpose</a:t>
            </a:r>
            <a:r>
              <a:rPr lang="en-US" sz="1400" b="1">
                <a:solidFill>
                  <a:srgbClr val="171A1C"/>
                </a:solidFill>
              </a:rPr>
              <a:t> — </a:t>
            </a:r>
            <a:r>
              <a:rPr lang="en-US" sz="1400">
                <a:solidFill>
                  <a:srgbClr val="171A1C"/>
                </a:solidFill>
              </a:rPr>
              <a:t>reserve that responds within 10 minutes to recover frequency, cover forecast errors and ramps, and replace deployed reserves.</a:t>
            </a:r>
            <a:endParaRPr lang="en-US" sz="1400"/>
          </a:p>
          <a:p>
            <a:pPr marL="0" lvl="1" indent="0">
              <a:buNone/>
            </a:pPr>
            <a:endParaRPr lang="en-US" sz="1400"/>
          </a:p>
          <a:p>
            <a:pPr marL="0" lvl="1" indent="0">
              <a:buNone/>
            </a:pPr>
            <a:r>
              <a:rPr lang="en-US" b="1">
                <a:solidFill>
                  <a:srgbClr val="171A1C"/>
                </a:solidFill>
              </a:rPr>
              <a:t>Why it matters </a:t>
            </a:r>
            <a:r>
              <a:rPr lang="en-US">
                <a:solidFill>
                  <a:srgbClr val="171A1C"/>
                </a:solidFill>
              </a:rPr>
              <a:t>— bridges the fast (RRS) and slow (Non-Spin) reserves; quantity set using the probabilistic modeling of reliability risks.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DA0B9D1D-15DD-920B-490B-92132DAE871B}"/>
              </a:ext>
            </a:extLst>
          </p:cNvPr>
          <p:cNvSpPr>
            <a:spLocks noGrp="1"/>
          </p:cNvSpPr>
          <p:nvPr>
            <p:ph type="sldNum" sz="quarter" idx="12"/>
          </p:nvPr>
        </p:nvSpPr>
        <p:spPr/>
        <p:txBody>
          <a:bodyPr/>
          <a:lstStyle/>
          <a:p>
            <a:fld id="{1D93BD3E-1E9A-4970-A6F7-E7AC52762E0C}" type="slidenum">
              <a:rPr lang="en-US" smtClean="0"/>
              <a:pPr/>
              <a:t>7</a:t>
            </a:fld>
            <a:endParaRPr lang="en-US"/>
          </a:p>
        </p:txBody>
      </p:sp>
      <p:sp>
        <p:nvSpPr>
          <p:cNvPr id="6" name="Content Placeholder 5">
            <a:extLst>
              <a:ext uri="{FF2B5EF4-FFF2-40B4-BE49-F238E27FC236}">
                <a16:creationId xmlns:a16="http://schemas.microsoft.com/office/drawing/2014/main" id="{3183F15A-ABA6-3645-8856-4E768E52C6A1}"/>
              </a:ext>
            </a:extLst>
          </p:cNvPr>
          <p:cNvSpPr>
            <a:spLocks noGrp="1"/>
          </p:cNvSpPr>
          <p:nvPr>
            <p:ph idx="4294967295"/>
          </p:nvPr>
        </p:nvSpPr>
        <p:spPr>
          <a:xfrm>
            <a:off x="6322645" y="1211155"/>
            <a:ext cx="5608637" cy="5064125"/>
          </a:xfrm>
        </p:spPr>
        <p:txBody>
          <a:bodyPr/>
          <a:lstStyle/>
          <a:p>
            <a:pPr>
              <a:spcBef>
                <a:spcPts val="0"/>
              </a:spcBef>
              <a:spcAft>
                <a:spcPts val="0"/>
              </a:spcAft>
              <a:defRPr/>
            </a:pPr>
            <a:r>
              <a:rPr lang="en-US" b="1" cap="small">
                <a:solidFill>
                  <a:schemeClr val="accent1"/>
                </a:solidFill>
              </a:rPr>
              <a:t>Non-Spinning Reserve Service (Non-Spin)</a:t>
            </a:r>
          </a:p>
          <a:p>
            <a:r>
              <a:rPr lang="en-US" sz="1400" b="1"/>
              <a:t>Purpose</a:t>
            </a:r>
            <a:r>
              <a:rPr lang="en-US" sz="1400" b="1">
                <a:solidFill>
                  <a:srgbClr val="171A1C"/>
                </a:solidFill>
              </a:rPr>
              <a:t> — </a:t>
            </a:r>
            <a:r>
              <a:rPr lang="en-US" sz="1400"/>
              <a:t>Capacity that can be started in 30 minutes to cover forecast errors, ramps or forced outages and replace deployed reserves until additional resources can be committed.</a:t>
            </a:r>
          </a:p>
          <a:p>
            <a:endParaRPr lang="en-US" sz="1400"/>
          </a:p>
          <a:p>
            <a:r>
              <a:rPr lang="en-US" sz="1400" b="1">
                <a:solidFill>
                  <a:srgbClr val="171A1C"/>
                </a:solidFill>
              </a:rPr>
              <a:t>Why it matters </a:t>
            </a:r>
            <a:r>
              <a:rPr lang="en-US" sz="1400">
                <a:solidFill>
                  <a:srgbClr val="171A1C"/>
                </a:solidFill>
              </a:rPr>
              <a:t>—30min lead time backstop for sustained uncertainty events; quantity set using the probabilistic modeling of reliability risks.</a:t>
            </a:r>
            <a:endParaRPr lang="en-US" sz="1400"/>
          </a:p>
        </p:txBody>
      </p:sp>
      <p:cxnSp>
        <p:nvCxnSpPr>
          <p:cNvPr id="14" name="Straight Connector 13">
            <a:extLst>
              <a:ext uri="{FF2B5EF4-FFF2-40B4-BE49-F238E27FC236}">
                <a16:creationId xmlns:a16="http://schemas.microsoft.com/office/drawing/2014/main" id="{5DDF489A-E24F-A5FF-9505-3C39A4148CB0}"/>
              </a:ext>
            </a:extLst>
          </p:cNvPr>
          <p:cNvCxnSpPr>
            <a:cxnSpLocks/>
          </p:cNvCxnSpPr>
          <p:nvPr/>
        </p:nvCxnSpPr>
        <p:spPr>
          <a:xfrm>
            <a:off x="6090666" y="1002275"/>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1832917-6D56-581C-F106-8DB9911CEF75}"/>
              </a:ext>
            </a:extLst>
          </p:cNvPr>
          <p:cNvPicPr>
            <a:picLocks noChangeAspect="1"/>
          </p:cNvPicPr>
          <p:nvPr/>
        </p:nvPicPr>
        <p:blipFill>
          <a:blip r:embed="rId2"/>
          <a:stretch>
            <a:fillRect/>
          </a:stretch>
        </p:blipFill>
        <p:spPr>
          <a:xfrm>
            <a:off x="354980" y="3329344"/>
            <a:ext cx="5302942" cy="3147674"/>
          </a:xfrm>
          <a:prstGeom prst="rect">
            <a:avLst/>
          </a:prstGeom>
          <a:ln w="12700">
            <a:solidFill>
              <a:schemeClr val="tx1"/>
            </a:solidFill>
          </a:ln>
        </p:spPr>
      </p:pic>
      <p:grpSp>
        <p:nvGrpSpPr>
          <p:cNvPr id="19" name="Group 18">
            <a:extLst>
              <a:ext uri="{FF2B5EF4-FFF2-40B4-BE49-F238E27FC236}">
                <a16:creationId xmlns:a16="http://schemas.microsoft.com/office/drawing/2014/main" id="{3341427A-9A91-0286-5DCB-D10F8FE5B54D}"/>
              </a:ext>
            </a:extLst>
          </p:cNvPr>
          <p:cNvGrpSpPr/>
          <p:nvPr/>
        </p:nvGrpSpPr>
        <p:grpSpPr>
          <a:xfrm>
            <a:off x="6532237" y="3329344"/>
            <a:ext cx="5303520" cy="3145536"/>
            <a:chOff x="4634483" y="2544826"/>
            <a:chExt cx="4133123" cy="2441200"/>
          </a:xfrm>
        </p:grpSpPr>
        <p:pic>
          <p:nvPicPr>
            <p:cNvPr id="7" name="Picture 6">
              <a:extLst>
                <a:ext uri="{FF2B5EF4-FFF2-40B4-BE49-F238E27FC236}">
                  <a16:creationId xmlns:a16="http://schemas.microsoft.com/office/drawing/2014/main" id="{1D9300C9-BA90-7599-2A3E-63FED757C713}"/>
                </a:ext>
              </a:extLst>
            </p:cNvPr>
            <p:cNvPicPr>
              <a:picLocks noChangeAspect="1"/>
            </p:cNvPicPr>
            <p:nvPr/>
          </p:nvPicPr>
          <p:blipFill>
            <a:blip r:embed="rId3"/>
            <a:stretch>
              <a:fillRect/>
            </a:stretch>
          </p:blipFill>
          <p:spPr>
            <a:xfrm>
              <a:off x="4634483" y="2544826"/>
              <a:ext cx="4133123" cy="2441200"/>
            </a:xfrm>
            <a:prstGeom prst="rect">
              <a:avLst/>
            </a:prstGeom>
            <a:ln w="12700">
              <a:solidFill>
                <a:schemeClr val="tx1"/>
              </a:solidFill>
            </a:ln>
          </p:spPr>
        </p:pic>
        <p:sp>
          <p:nvSpPr>
            <p:cNvPr id="8" name="TextBox 7">
              <a:extLst>
                <a:ext uri="{FF2B5EF4-FFF2-40B4-BE49-F238E27FC236}">
                  <a16:creationId xmlns:a16="http://schemas.microsoft.com/office/drawing/2014/main" id="{583592C8-ADE4-3DFD-BC36-A5A823AE4E71}"/>
                </a:ext>
              </a:extLst>
            </p:cNvPr>
            <p:cNvSpPr txBox="1"/>
            <p:nvPr/>
          </p:nvSpPr>
          <p:spPr>
            <a:xfrm>
              <a:off x="6724431" y="2818726"/>
              <a:ext cx="1664177" cy="201958"/>
            </a:xfrm>
            <a:prstGeom prst="rect">
              <a:avLst/>
            </a:prstGeom>
            <a:solidFill>
              <a:schemeClr val="accent3">
                <a:lumMod val="20000"/>
                <a:lumOff val="80000"/>
              </a:schemeClr>
            </a:solidFill>
          </p:spPr>
          <p:txBody>
            <a:bodyPr wrap="square" rtlCol="0">
              <a:spAutoFit/>
            </a:bodyPr>
            <a:lstStyle/>
            <a:p>
              <a:r>
                <a:rPr lang="en-US" sz="1200"/>
                <a:t>(</a:t>
              </a:r>
              <a:r>
                <a:rPr lang="en-US" sz="1200">
                  <a:hlinkClick r:id="rId4"/>
                </a:rPr>
                <a:t>Additional Event Details</a:t>
              </a:r>
              <a:r>
                <a:rPr lang="en-US" sz="1200"/>
                <a:t>)</a:t>
              </a:r>
              <a:endParaRPr lang="en-US" sz="1200" b="1" i="1">
                <a:solidFill>
                  <a:schemeClr val="accent1"/>
                </a:solidFill>
              </a:endParaRPr>
            </a:p>
          </p:txBody>
        </p:sp>
      </p:grpSp>
    </p:spTree>
    <p:extLst>
      <p:ext uri="{BB962C8B-B14F-4D97-AF65-F5344CB8AC3E}">
        <p14:creationId xmlns:p14="http://schemas.microsoft.com/office/powerpoint/2010/main" val="3632210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962B0-4C7B-D33F-A993-8DF03041C394}"/>
              </a:ext>
            </a:extLst>
          </p:cNvPr>
          <p:cNvSpPr>
            <a:spLocks noGrp="1"/>
          </p:cNvSpPr>
          <p:nvPr>
            <p:ph type="title"/>
          </p:nvPr>
        </p:nvSpPr>
        <p:spPr/>
        <p:txBody>
          <a:bodyPr/>
          <a:lstStyle/>
          <a:p>
            <a:r>
              <a:rPr lang="en-US"/>
              <a:t>Flow Diagram for Probabilistic Methodology</a:t>
            </a:r>
          </a:p>
        </p:txBody>
      </p:sp>
      <p:sp>
        <p:nvSpPr>
          <p:cNvPr id="5" name="Slide Number Placeholder 4">
            <a:extLst>
              <a:ext uri="{FF2B5EF4-FFF2-40B4-BE49-F238E27FC236}">
                <a16:creationId xmlns:a16="http://schemas.microsoft.com/office/drawing/2014/main" id="{EC2A75F5-C50E-0FC1-C107-2697AB522478}"/>
              </a:ext>
            </a:extLst>
          </p:cNvPr>
          <p:cNvSpPr>
            <a:spLocks noGrp="1"/>
          </p:cNvSpPr>
          <p:nvPr>
            <p:ph type="sldNum" sz="quarter" idx="12"/>
          </p:nvPr>
        </p:nvSpPr>
        <p:spPr/>
        <p:txBody>
          <a:bodyPr/>
          <a:lstStyle/>
          <a:p>
            <a:fld id="{BCDE79FB-97BA-492B-8D57-F1373F9ADA95}" type="slidenum">
              <a:rPr lang="en-US" smtClean="0"/>
              <a:t>8</a:t>
            </a:fld>
            <a:endParaRPr lang="en-US"/>
          </a:p>
        </p:txBody>
      </p:sp>
      <p:grpSp>
        <p:nvGrpSpPr>
          <p:cNvPr id="3" name="Group 2">
            <a:extLst>
              <a:ext uri="{FF2B5EF4-FFF2-40B4-BE49-F238E27FC236}">
                <a16:creationId xmlns:a16="http://schemas.microsoft.com/office/drawing/2014/main" id="{445DB7AC-17AB-C609-7C03-E9397F2A2138}"/>
              </a:ext>
            </a:extLst>
          </p:cNvPr>
          <p:cNvGrpSpPr/>
          <p:nvPr/>
        </p:nvGrpSpPr>
        <p:grpSpPr>
          <a:xfrm>
            <a:off x="894945" y="1150143"/>
            <a:ext cx="10039755" cy="5029200"/>
            <a:chOff x="93373" y="1594179"/>
            <a:chExt cx="8963376" cy="4324021"/>
          </a:xfrm>
        </p:grpSpPr>
        <p:sp>
          <p:nvSpPr>
            <p:cNvPr id="6" name="TextBox 5">
              <a:extLst>
                <a:ext uri="{FF2B5EF4-FFF2-40B4-BE49-F238E27FC236}">
                  <a16:creationId xmlns:a16="http://schemas.microsoft.com/office/drawing/2014/main" id="{2BAF2D4D-1AC9-75B9-3EFE-EA821B5F0C49}"/>
                </a:ext>
              </a:extLst>
            </p:cNvPr>
            <p:cNvSpPr txBox="1"/>
            <p:nvPr/>
          </p:nvSpPr>
          <p:spPr>
            <a:xfrm>
              <a:off x="93373" y="1594179"/>
              <a:ext cx="8963376" cy="4324021"/>
            </a:xfrm>
            <a:prstGeom prst="rect">
              <a:avLst/>
            </a:prstGeom>
            <a:solidFill>
              <a:srgbClr val="5B6770">
                <a:lumMod val="20000"/>
                <a:lumOff val="80000"/>
              </a:srgbClr>
            </a:solidFill>
            <a:ln w="38100">
              <a:solidFill>
                <a:srgbClr val="5B677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2D3338"/>
                </a:solidFill>
                <a:effectLst/>
                <a:uLnTx/>
                <a:uFillTx/>
              </a:endParaRPr>
            </a:p>
          </p:txBody>
        </p:sp>
        <p:sp>
          <p:nvSpPr>
            <p:cNvPr id="7" name="TextBox 6">
              <a:extLst>
                <a:ext uri="{FF2B5EF4-FFF2-40B4-BE49-F238E27FC236}">
                  <a16:creationId xmlns:a16="http://schemas.microsoft.com/office/drawing/2014/main" id="{B0D3DD45-B20C-4377-B7BF-9ABE5EB5685E}"/>
                </a:ext>
              </a:extLst>
            </p:cNvPr>
            <p:cNvSpPr txBox="1"/>
            <p:nvPr/>
          </p:nvSpPr>
          <p:spPr>
            <a:xfrm>
              <a:off x="723980" y="170729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INPUTS</a:t>
              </a:r>
            </a:p>
          </p:txBody>
        </p:sp>
        <p:sp>
          <p:nvSpPr>
            <p:cNvPr id="8" name="TextBox 7">
              <a:extLst>
                <a:ext uri="{FF2B5EF4-FFF2-40B4-BE49-F238E27FC236}">
                  <a16:creationId xmlns:a16="http://schemas.microsoft.com/office/drawing/2014/main" id="{9D5C8378-ED98-40C0-219F-6D9A58EC3857}"/>
                </a:ext>
              </a:extLst>
            </p:cNvPr>
            <p:cNvSpPr txBox="1"/>
            <p:nvPr/>
          </p:nvSpPr>
          <p:spPr>
            <a:xfrm>
              <a:off x="3493370" y="1680767"/>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ENGINE</a:t>
              </a:r>
            </a:p>
          </p:txBody>
        </p:sp>
        <p:sp>
          <p:nvSpPr>
            <p:cNvPr id="9" name="TextBox 8">
              <a:extLst>
                <a:ext uri="{FF2B5EF4-FFF2-40B4-BE49-F238E27FC236}">
                  <a16:creationId xmlns:a16="http://schemas.microsoft.com/office/drawing/2014/main" id="{5BA0DF1D-A959-0467-19C2-816ED425E7B3}"/>
                </a:ext>
              </a:extLst>
            </p:cNvPr>
            <p:cNvSpPr txBox="1"/>
            <p:nvPr/>
          </p:nvSpPr>
          <p:spPr>
            <a:xfrm>
              <a:off x="6573550" y="171213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OUTPUTS</a:t>
              </a:r>
            </a:p>
          </p:txBody>
        </p:sp>
        <p:sp>
          <p:nvSpPr>
            <p:cNvPr id="10" name="Rectangle: Rounded Corners 9">
              <a:extLst>
                <a:ext uri="{FF2B5EF4-FFF2-40B4-BE49-F238E27FC236}">
                  <a16:creationId xmlns:a16="http://schemas.microsoft.com/office/drawing/2014/main" id="{C46AF832-2A34-BE30-A71E-0302822B768F}"/>
                </a:ext>
              </a:extLst>
            </p:cNvPr>
            <p:cNvSpPr/>
            <p:nvPr/>
          </p:nvSpPr>
          <p:spPr>
            <a:xfrm>
              <a:off x="322883" y="2125325"/>
              <a:ext cx="2547409" cy="1432548"/>
            </a:xfrm>
            <a:prstGeom prst="roundRect">
              <a:avLst/>
            </a:prstGeom>
            <a:solidFill>
              <a:srgbClr val="685BC7">
                <a:lumMod val="20000"/>
                <a:lumOff val="80000"/>
              </a:srgb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Risks</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X=</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hour ahead </a:t>
              </a:r>
              <a:r>
                <a:rPr kumimoji="0" lang="en-US" sz="1350" b="0" i="0" u="none" strike="noStrike" kern="0" cap="none" spc="0" normalizeH="0" baseline="0" noProof="0" dirty="0">
                  <a:ln>
                    <a:noFill/>
                  </a:ln>
                  <a:solidFill>
                    <a:srgbClr val="5B6770"/>
                  </a:solidFill>
                  <a:effectLst/>
                  <a:uLnTx/>
                  <a:uFillTx/>
                  <a:latin typeface="Arial"/>
                  <a:ea typeface="+mn-ea"/>
                  <a:cs typeface="+mn-cs"/>
                </a:rPr>
                <a:t>ahead and 30 min ahead Net Load Forecast Error and</a:t>
              </a:r>
            </a:p>
            <a:p>
              <a:pPr marL="112713" lvl="0" indent="-112713" defTabSz="685800">
                <a:buFont typeface="Arial" panose="020B0604020202020204" pitchFamily="34" charset="0"/>
                <a:buChar char="•"/>
                <a:defRPr/>
              </a:pPr>
              <a:r>
                <a:rPr kumimoji="0" lang="en-US" sz="1350" b="0" i="0" u="none" strike="noStrike" kern="0" cap="none" spc="0" normalizeH="0" baseline="0" noProof="0" dirty="0">
                  <a:ln>
                    <a:noFill/>
                  </a:ln>
                  <a:solidFill>
                    <a:srgbClr val="5B6770"/>
                  </a:solidFill>
                  <a:effectLst/>
                  <a:uLnTx/>
                  <a:uFillTx/>
                  <a:latin typeface="Arial"/>
                  <a:ea typeface="+mn-ea"/>
                  <a:cs typeface="+mn-cs"/>
                </a:rPr>
                <a:t>Accumulated Forced Outages in (</a:t>
              </a:r>
              <a:r>
                <a:rPr kumimoji="0" lang="en-US" sz="1350" b="0" i="0" u="none" strike="noStrike" kern="0" cap="none" spc="0" normalizeH="0" baseline="0" noProof="0" dirty="0">
                  <a:ln>
                    <a:noFill/>
                  </a:ln>
                  <a:solidFill>
                    <a:srgbClr val="FF0000"/>
                  </a:solidFill>
                  <a:effectLst/>
                  <a:uLnTx/>
                  <a:uFillTx/>
                  <a:latin typeface="Arial"/>
                  <a:ea typeface="+mn-ea"/>
                  <a:cs typeface="+mn-cs"/>
                </a:rPr>
                <a:t>X=</a:t>
              </a:r>
              <a:r>
                <a:rPr kumimoji="0" lang="en-US" sz="1350" b="0" i="0" u="none" strike="noStrike" kern="0" cap="none" spc="0" normalizeH="0" baseline="0" noProof="0" dirty="0">
                  <a:ln>
                    <a:noFill/>
                  </a:ln>
                  <a:solidFill>
                    <a:srgbClr val="5B6770"/>
                  </a:solidFill>
                  <a:effectLst/>
                  <a:uLnTx/>
                  <a:uFillTx/>
                  <a:latin typeface="Arial"/>
                  <a:ea typeface="+mn-ea"/>
                  <a:cs typeface="+mn-cs"/>
                </a:rPr>
                <a:t>) hours</a:t>
              </a:r>
            </a:p>
          </p:txBody>
        </p:sp>
        <p:sp>
          <p:nvSpPr>
            <p:cNvPr id="11" name="Rectangle: Rounded Corners 10">
              <a:extLst>
                <a:ext uri="{FF2B5EF4-FFF2-40B4-BE49-F238E27FC236}">
                  <a16:creationId xmlns:a16="http://schemas.microsoft.com/office/drawing/2014/main" id="{3E8D39F8-5490-5580-E202-943607C9BADC}"/>
                </a:ext>
              </a:extLst>
            </p:cNvPr>
            <p:cNvSpPr/>
            <p:nvPr/>
          </p:nvSpPr>
          <p:spPr>
            <a:xfrm>
              <a:off x="322883" y="3775528"/>
              <a:ext cx="2547408" cy="1953627"/>
            </a:xfrm>
            <a:prstGeom prst="roundRect">
              <a:avLst/>
            </a:prstGeom>
            <a:solidFill>
              <a:schemeClr val="accent6">
                <a:lumMod val="20000"/>
                <a:lumOff val="80000"/>
              </a:scheme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 Credits</a:t>
              </a:r>
            </a:p>
            <a:p>
              <a:pPr marL="0" marR="0" lvl="0" indent="0" defTabSz="685800" eaLnBrk="1" fontAlgn="auto" latinLnBrk="0" hangingPunct="1">
                <a:lnSpc>
                  <a:spcPct val="100000"/>
                </a:lnSpc>
                <a:spcBef>
                  <a:spcPts val="0"/>
                </a:spcBef>
                <a:spcAft>
                  <a:spcPts val="0"/>
                </a:spcAft>
                <a:buClrTx/>
                <a:buSzTx/>
                <a:buFontTx/>
                <a:buNone/>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lang="en-US" sz="1350" kern="0" dirty="0">
                  <a:solidFill>
                    <a:srgbClr val="FF0000"/>
                  </a:solidFill>
                  <a:latin typeface="Arial"/>
                </a:rPr>
                <a:t>X=</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kumimoji="0" lang="en-US" sz="1350" b="0" i="0" u="none" strike="noStrike" kern="0" cap="none" spc="0" normalizeH="0" baseline="0" noProof="0" dirty="0">
                  <a:ln>
                    <a:noFill/>
                  </a:ln>
                  <a:solidFill>
                    <a:srgbClr val="5B6770"/>
                  </a:solidFill>
                  <a:effectLst/>
                  <a:uLnTx/>
                  <a:uFillTx/>
                  <a:latin typeface="Arial"/>
                  <a:ea typeface="+mn-ea"/>
                  <a:cs typeface="+mn-cs"/>
                </a:rPr>
                <a:t>of historically available</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online headroom sustainable </a:t>
              </a:r>
              <a:r>
                <a:rPr kumimoji="0" lang="en-US" sz="1350" b="0" i="0" u="none" strike="noStrike" kern="0" cap="none" spc="0" normalizeH="0" baseline="0" noProof="0">
                  <a:ln>
                    <a:noFill/>
                  </a:ln>
                  <a:solidFill>
                    <a:srgbClr val="5B6770"/>
                  </a:solidFill>
                  <a:effectLst/>
                  <a:uLnTx/>
                  <a:uFillTx/>
                  <a:latin typeface="Arial"/>
                  <a:ea typeface="+mn-ea"/>
                  <a:cs typeface="+mn-cs"/>
                </a:rPr>
                <a:t>for 4 hours </a:t>
              </a:r>
              <a:r>
                <a:rPr kumimoji="0" lang="en-US" sz="1350" b="0" i="0" u="none" strike="noStrike" kern="0" cap="none" spc="0" normalizeH="0" baseline="0" noProof="0" dirty="0">
                  <a:ln>
                    <a:noFill/>
                  </a:ln>
                  <a:solidFill>
                    <a:srgbClr val="5B6770"/>
                  </a:solidFill>
                  <a:effectLst/>
                  <a:uLnTx/>
                  <a:uFillTx/>
                  <a:latin typeface="Arial"/>
                  <a:ea typeface="+mn-ea"/>
                  <a:cs typeface="+mn-cs"/>
                </a:rPr>
                <a:t>and</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start Offline capacity</a:t>
              </a:r>
            </a:p>
          </p:txBody>
        </p:sp>
        <p:sp>
          <p:nvSpPr>
            <p:cNvPr id="12" name="Rectangle 11">
              <a:extLst>
                <a:ext uri="{FF2B5EF4-FFF2-40B4-BE49-F238E27FC236}">
                  <a16:creationId xmlns:a16="http://schemas.microsoft.com/office/drawing/2014/main" id="{2423C7AB-7AD8-09AF-74C6-CEB82C91B32A}"/>
                </a:ext>
              </a:extLst>
            </p:cNvPr>
            <p:cNvSpPr/>
            <p:nvPr/>
          </p:nvSpPr>
          <p:spPr>
            <a:xfrm>
              <a:off x="3149251" y="2109116"/>
              <a:ext cx="2333318" cy="3620037"/>
            </a:xfrm>
            <a:prstGeom prst="rect">
              <a:avLst/>
            </a:prstGeom>
            <a:solidFill>
              <a:srgbClr val="1F8B9D">
                <a:lumMod val="20000"/>
                <a:lumOff val="80000"/>
              </a:srgbClr>
            </a:solidFill>
            <a:ln w="25400" cap="flat" cmpd="sng" algn="ctr">
              <a:solidFill>
                <a:srgbClr val="00AEC7"/>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F2C2E45-68CA-316B-8094-0FEB1AB9F971}"/>
                </a:ext>
              </a:extLst>
            </p:cNvPr>
            <p:cNvSpPr/>
            <p:nvPr/>
          </p:nvSpPr>
          <p:spPr>
            <a:xfrm>
              <a:off x="3315343" y="2225316"/>
              <a:ext cx="1899187" cy="1212695"/>
            </a:xfrm>
            <a:prstGeom prst="rect">
              <a:avLst/>
            </a:prstGeom>
            <a:solidFill>
              <a:srgbClr val="00AEC7">
                <a:lumMod val="75000"/>
              </a:srgbClr>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none" strike="noStrike" kern="0" cap="small" spc="0" normalizeH="0" baseline="0" noProof="0">
                  <a:ln>
                    <a:noFill/>
                  </a:ln>
                  <a:solidFill>
                    <a:srgbClr val="FFFFFF"/>
                  </a:solidFill>
                  <a:effectLst/>
                  <a:uLnTx/>
                  <a:uFillTx/>
                  <a:latin typeface="Arial"/>
                  <a:ea typeface="+mn-ea"/>
                  <a:cs typeface="+mn-cs"/>
                </a:rPr>
                <a:t>Monte Carlo Optimization</a:t>
              </a:r>
            </a:p>
          </p:txBody>
        </p:sp>
        <p:sp>
          <p:nvSpPr>
            <p:cNvPr id="14" name="Flowchart: Decision 13">
              <a:extLst>
                <a:ext uri="{FF2B5EF4-FFF2-40B4-BE49-F238E27FC236}">
                  <a16:creationId xmlns:a16="http://schemas.microsoft.com/office/drawing/2014/main" id="{10DF554D-8268-5EA6-2E08-264E6A38BF16}"/>
                </a:ext>
              </a:extLst>
            </p:cNvPr>
            <p:cNvSpPr/>
            <p:nvPr/>
          </p:nvSpPr>
          <p:spPr>
            <a:xfrm>
              <a:off x="3264901" y="3929949"/>
              <a:ext cx="1899188" cy="1254655"/>
            </a:xfrm>
            <a:prstGeom prst="flowChartDecision">
              <a:avLst/>
            </a:prstGeom>
            <a:solidFill>
              <a:srgbClr val="00AEC7">
                <a:lumMod val="75000"/>
              </a:srgbClr>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small" spc="0" normalizeH="0" baseline="0" noProof="0">
                  <a:ln>
                    <a:noFill/>
                  </a:ln>
                  <a:solidFill>
                    <a:srgbClr val="FFFFFF"/>
                  </a:solidFill>
                  <a:effectLst/>
                  <a:uLnTx/>
                  <a:uFillTx/>
                  <a:latin typeface="Arial"/>
                  <a:ea typeface="+mn-ea"/>
                  <a:cs typeface="+mn-cs"/>
                </a:rPr>
                <a:t>Convergence</a:t>
              </a:r>
              <a:r>
                <a:rPr kumimoji="0" lang="en-US" sz="1100" b="0" i="0" u="none" strike="noStrike" kern="0" cap="small" spc="0" normalizeH="0" baseline="0" noProof="0">
                  <a:ln>
                    <a:noFill/>
                  </a:ln>
                  <a:solidFill>
                    <a:srgbClr val="FFFFFF"/>
                  </a:solidFill>
                  <a:effectLst/>
                  <a:uLnTx/>
                  <a:uFillTx/>
                  <a:latin typeface="Arial"/>
                  <a:ea typeface="+mn-ea"/>
                  <a:cs typeface="+mn-cs"/>
                </a:rPr>
                <a:t> Criteria</a:t>
              </a:r>
              <a:r>
                <a:rPr kumimoji="0" lang="en-US" sz="1100" b="0" i="0" u="none" strike="noStrike" kern="0" cap="small" spc="0" normalizeH="0" baseline="30000" noProof="0">
                  <a:ln>
                    <a:noFill/>
                  </a:ln>
                  <a:solidFill>
                    <a:srgbClr val="FFFFFF"/>
                  </a:solidFill>
                  <a:effectLst/>
                  <a:uLnTx/>
                  <a:uFillTx/>
                  <a:latin typeface="Arial"/>
                  <a:ea typeface="+mn-ea"/>
                  <a:cs typeface="+mn-cs"/>
                </a:rPr>
                <a:t>+</a:t>
              </a:r>
              <a:r>
                <a:rPr kumimoji="0" lang="en-US" sz="1100" b="0" i="0" u="none" strike="noStrike" kern="0" cap="small" spc="0" normalizeH="0" baseline="0" noProof="0">
                  <a:ln>
                    <a:noFill/>
                  </a:ln>
                  <a:solidFill>
                    <a:srgbClr val="FFFFFF"/>
                  </a:solidFill>
                  <a:effectLst/>
                  <a:uLnTx/>
                  <a:uFillTx/>
                  <a:latin typeface="Arial"/>
                  <a:ea typeface="+mn-ea"/>
                  <a:cs typeface="+mn-cs"/>
                </a:rPr>
                <a:t> Met?</a:t>
              </a:r>
            </a:p>
          </p:txBody>
        </p:sp>
        <p:sp>
          <p:nvSpPr>
            <p:cNvPr id="15" name="Rectangle 14">
              <a:extLst>
                <a:ext uri="{FF2B5EF4-FFF2-40B4-BE49-F238E27FC236}">
                  <a16:creationId xmlns:a16="http://schemas.microsoft.com/office/drawing/2014/main" id="{511605BB-63FB-2E4F-9D5A-7F21ED6FC2BE}"/>
                </a:ext>
              </a:extLst>
            </p:cNvPr>
            <p:cNvSpPr/>
            <p:nvPr/>
          </p:nvSpPr>
          <p:spPr>
            <a:xfrm>
              <a:off x="5774450" y="2109116"/>
              <a:ext cx="3214609" cy="1985453"/>
            </a:xfrm>
            <a:prstGeom prst="rect">
              <a:avLst/>
            </a:prstGeom>
            <a:solidFill>
              <a:srgbClr val="26D07C">
                <a:lumMod val="20000"/>
                <a:lumOff val="80000"/>
              </a:srgbClr>
            </a:solidFill>
            <a:ln w="25400" cap="flat" cmpd="sng" algn="ctr">
              <a:solidFill>
                <a:srgbClr val="50BC32"/>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8A5A2B52-EA65-7B34-9E93-D930A38CD636}"/>
                </a:ext>
              </a:extLst>
            </p:cNvPr>
            <p:cNvSpPr txBox="1"/>
            <p:nvPr/>
          </p:nvSpPr>
          <p:spPr>
            <a:xfrm>
              <a:off x="3398859" y="3656119"/>
              <a:ext cx="891696"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Net Risk</a:t>
              </a:r>
            </a:p>
          </p:txBody>
        </p:sp>
        <p:sp>
          <p:nvSpPr>
            <p:cNvPr id="17" name="Oval 16">
              <a:extLst>
                <a:ext uri="{FF2B5EF4-FFF2-40B4-BE49-F238E27FC236}">
                  <a16:creationId xmlns:a16="http://schemas.microsoft.com/office/drawing/2014/main" id="{28D0267D-57A0-C479-6B8E-F66EB77344E6}"/>
                </a:ext>
              </a:extLst>
            </p:cNvPr>
            <p:cNvSpPr/>
            <p:nvPr/>
          </p:nvSpPr>
          <p:spPr>
            <a:xfrm>
              <a:off x="5862237" y="2205084"/>
              <a:ext cx="1594369" cy="1586290"/>
            </a:xfrm>
            <a:prstGeom prst="ellipse">
              <a:avLst/>
            </a:prstGeom>
            <a:solidFill>
              <a:srgbClr val="26D07C"/>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ECRS + Non-Spin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Requirement  </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18" name="TextBox 17">
              <a:extLst>
                <a:ext uri="{FF2B5EF4-FFF2-40B4-BE49-F238E27FC236}">
                  <a16:creationId xmlns:a16="http://schemas.microsoft.com/office/drawing/2014/main" id="{898266DE-5FAC-E543-EE8F-50AAC49C9B2F}"/>
                </a:ext>
              </a:extLst>
            </p:cNvPr>
            <p:cNvSpPr txBox="1"/>
            <p:nvPr/>
          </p:nvSpPr>
          <p:spPr>
            <a:xfrm>
              <a:off x="5045907" y="356742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No</a:t>
              </a:r>
            </a:p>
          </p:txBody>
        </p:sp>
        <p:sp>
          <p:nvSpPr>
            <p:cNvPr id="19" name="TextBox 18">
              <a:extLst>
                <a:ext uri="{FF2B5EF4-FFF2-40B4-BE49-F238E27FC236}">
                  <a16:creationId xmlns:a16="http://schemas.microsoft.com/office/drawing/2014/main" id="{2F39695E-6E55-2E15-FC28-616B94736526}"/>
                </a:ext>
              </a:extLst>
            </p:cNvPr>
            <p:cNvSpPr txBox="1"/>
            <p:nvPr/>
          </p:nvSpPr>
          <p:spPr>
            <a:xfrm>
              <a:off x="4562361" y="492239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Yes</a:t>
              </a:r>
            </a:p>
          </p:txBody>
        </p:sp>
        <p:sp>
          <p:nvSpPr>
            <p:cNvPr id="20" name="Rectangle 19">
              <a:extLst>
                <a:ext uri="{FF2B5EF4-FFF2-40B4-BE49-F238E27FC236}">
                  <a16:creationId xmlns:a16="http://schemas.microsoft.com/office/drawing/2014/main" id="{49F424BB-E793-24B5-A179-8C1F2D4CDEFC}"/>
                </a:ext>
              </a:extLst>
            </p:cNvPr>
            <p:cNvSpPr/>
            <p:nvPr/>
          </p:nvSpPr>
          <p:spPr>
            <a:xfrm>
              <a:off x="7751713" y="2225316"/>
              <a:ext cx="1087487" cy="739961"/>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ECRS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endParaRPr kumimoji="0" lang="en-US" sz="16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5C78F7A-300E-A074-38CF-D5CC23CC1CF4}"/>
                </a:ext>
              </a:extLst>
            </p:cNvPr>
            <p:cNvSpPr/>
            <p:nvPr/>
          </p:nvSpPr>
          <p:spPr>
            <a:xfrm>
              <a:off x="7751713" y="3139903"/>
              <a:ext cx="1090318" cy="749513"/>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Non-Spin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22" name="TextBox 21">
              <a:extLst>
                <a:ext uri="{FF2B5EF4-FFF2-40B4-BE49-F238E27FC236}">
                  <a16:creationId xmlns:a16="http://schemas.microsoft.com/office/drawing/2014/main" id="{8B8ED4C0-0699-AB96-9815-8E54675B3008}"/>
                </a:ext>
              </a:extLst>
            </p:cNvPr>
            <p:cNvSpPr txBox="1"/>
            <p:nvPr/>
          </p:nvSpPr>
          <p:spPr>
            <a:xfrm>
              <a:off x="5761527" y="4236243"/>
              <a:ext cx="3218417" cy="1481878"/>
            </a:xfrm>
            <a:prstGeom prst="rect">
              <a:avLst/>
            </a:prstGeom>
            <a:solidFill>
              <a:srgbClr val="7C858C">
                <a:lumMod val="20000"/>
                <a:lumOff val="80000"/>
              </a:srgbClr>
            </a:solidFill>
            <a:ln w="3175" cap="flat" cmpd="sng" algn="ctr">
              <a:solidFill>
                <a:srgbClr val="7C858C"/>
              </a:solidFill>
              <a:prstDash val="solid"/>
            </a:ln>
            <a:effectLst/>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30000" noProof="0" dirty="0">
                  <a:ln>
                    <a:noFill/>
                  </a:ln>
                  <a:solidFill>
                    <a:srgbClr val="2D3338"/>
                  </a:solidFill>
                  <a:effectLst/>
                  <a:uLnTx/>
                  <a:uFillTx/>
                  <a:latin typeface="Arial"/>
                  <a:ea typeface="+mn-ea"/>
                  <a:cs typeface="+mn-cs"/>
                </a:rPr>
                <a:t>+</a:t>
              </a:r>
              <a:r>
                <a:rPr kumimoji="0" lang="en-US" sz="1400" b="1" i="1" u="sng" strike="noStrike" kern="0" cap="small" spc="0" normalizeH="0" baseline="0" noProof="0" dirty="0">
                  <a:ln>
                    <a:noFill/>
                  </a:ln>
                  <a:solidFill>
                    <a:srgbClr val="2D3338"/>
                  </a:solidFill>
                  <a:effectLst/>
                  <a:uLnTx/>
                  <a:uFillTx/>
                  <a:latin typeface="Arial"/>
                  <a:ea typeface="+mn-ea"/>
                  <a:cs typeface="+mn-cs"/>
                </a:rPr>
                <a:t>Convergence Criteria</a:t>
              </a:r>
              <a:r>
                <a:rPr kumimoji="0" lang="en-US" sz="1400" b="1" i="1" u="none" strike="noStrike" kern="0" cap="none" spc="0" normalizeH="0" baseline="0" noProof="0" dirty="0">
                  <a:ln>
                    <a:noFill/>
                  </a:ln>
                  <a:solidFill>
                    <a:srgbClr val="2D3338"/>
                  </a:solidFill>
                  <a:effectLst/>
                  <a:uLnTx/>
                  <a:uFillTx/>
                  <a:latin typeface="Arial"/>
                  <a:ea typeface="+mn-ea"/>
                  <a:cs typeface="+mn-cs"/>
                </a:rPr>
                <a:t>: </a:t>
              </a:r>
              <a:r>
                <a:rPr kumimoji="0" lang="en-US" sz="1400" b="0" i="1" u="none" strike="noStrike" kern="0" cap="none" spc="0" normalizeH="0" baseline="0" noProof="0" dirty="0">
                  <a:ln>
                    <a:noFill/>
                  </a:ln>
                  <a:solidFill>
                    <a:srgbClr val="2D3338"/>
                  </a:solidFill>
                  <a:effectLst/>
                  <a:uLnTx/>
                  <a:uFillTx/>
                  <a:latin typeface="Arial"/>
                  <a:ea typeface="+mn-ea"/>
                  <a:cs typeface="+mn-cs"/>
                </a:rPr>
                <a:t>1 in </a:t>
              </a:r>
              <a:r>
                <a:rPr kumimoji="0" lang="en-US" sz="1400" b="0" i="1" u="none" strike="noStrike" kern="0" cap="none" spc="0" normalizeH="0" baseline="0" noProof="0" dirty="0">
                  <a:ln>
                    <a:noFill/>
                  </a:ln>
                  <a:solidFill>
                    <a:srgbClr val="FF0000"/>
                  </a:solidFill>
                  <a:effectLst/>
                  <a:uLnTx/>
                  <a:uFillTx/>
                  <a:latin typeface="Arial"/>
                  <a:ea typeface="+mn-ea"/>
                  <a:cs typeface="+mn-cs"/>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 probability of operating reserves  dropping below the sum of </a:t>
              </a:r>
              <a:r>
                <a:rPr kumimoji="0" lang="en-US" sz="1400" b="0" i="1" u="none" strike="noStrike" kern="0" cap="none" spc="0" normalizeH="0" baseline="0" noProof="0" dirty="0">
                  <a:ln>
                    <a:noFill/>
                  </a:ln>
                  <a:solidFill>
                    <a:srgbClr val="FF0000"/>
                  </a:solidFill>
                  <a:effectLst/>
                  <a:uLnTx/>
                  <a:uFillTx/>
                  <a:latin typeface="Arial"/>
                  <a:ea typeface="+mn-ea"/>
                  <a:cs typeface="+mn-cs"/>
                </a:rPr>
                <a:t>YY%</a:t>
              </a:r>
              <a:r>
                <a:rPr kumimoji="0" lang="en-US" sz="1400" b="0" i="1" u="none" strike="noStrike" kern="0" cap="none" spc="0" normalizeH="0" baseline="0" noProof="0" dirty="0">
                  <a:ln>
                    <a:noFill/>
                  </a:ln>
                  <a:solidFill>
                    <a:srgbClr val="2D3338"/>
                  </a:solidFill>
                  <a:effectLst/>
                  <a:uLnTx/>
                  <a:uFillTx/>
                  <a:latin typeface="Arial"/>
                  <a:ea typeface="+mn-ea"/>
                  <a:cs typeface="+mn-cs"/>
                </a:rPr>
                <a:t> (Reg Up plus RRS) or </a:t>
              </a:r>
              <a:r>
                <a:rPr kumimoji="0" lang="en-US" sz="1400" b="0" i="1" u="none" strike="noStrike" kern="0" cap="none" spc="0" normalizeH="0" baseline="0" noProof="0" dirty="0">
                  <a:ln>
                    <a:noFill/>
                  </a:ln>
                  <a:solidFill>
                    <a:srgbClr val="FF0000"/>
                  </a:solidFill>
                  <a:effectLst/>
                  <a:uLnTx/>
                  <a:uFillTx/>
                  <a:latin typeface="Arial"/>
                  <a:ea typeface="+mn-ea"/>
                  <a:cs typeface="+mn-cs"/>
                </a:rPr>
                <a:t>ZZ </a:t>
              </a:r>
              <a:r>
                <a:rPr kumimoji="0" lang="en-US" sz="1400" b="0" i="1" u="none" strike="noStrike" kern="0" cap="none" spc="0" normalizeH="0" baseline="0" noProof="0" dirty="0">
                  <a:ln>
                    <a:noFill/>
                  </a:ln>
                  <a:solidFill>
                    <a:srgbClr val="2D3338"/>
                  </a:solidFill>
                  <a:effectLst/>
                  <a:uLnTx/>
                  <a:uFillTx/>
                  <a:latin typeface="Arial"/>
                  <a:ea typeface="+mn-ea"/>
                  <a:cs typeface="+mn-cs"/>
                </a:rPr>
                <a:t>threshold, whichever is higher. Mathematically, this equates to</a:t>
              </a: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800" b="0" i="1" u="none" strike="noStrike" kern="0" cap="none" spc="0" normalizeH="0" baseline="0" noProof="0" dirty="0">
                <a:ln>
                  <a:noFill/>
                </a:ln>
                <a:solidFill>
                  <a:srgbClr val="2D3338"/>
                </a:solidFill>
                <a:effectLst/>
                <a:uLnTx/>
                <a:uFillTx/>
                <a:latin typeface="Arial"/>
                <a:ea typeface="+mn-ea"/>
                <a:cs typeface="+mn-cs"/>
              </a:endParaRPr>
            </a:p>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srgbClr val="2D3338"/>
                  </a:solidFill>
                  <a:effectLst/>
                  <a:uLnTx/>
                  <a:uFillTx/>
                  <a:latin typeface="Arial"/>
                  <a:ea typeface="+mn-ea"/>
                  <a:cs typeface="+mn-cs"/>
                </a:rPr>
                <a:t>𝐸𝐶𝑅𝑆 +𝑁𝑆𝑅𝑆 &lt; 𝑁𝑒𝑡𝑅𝑖𝑠𝑘 + 𝑀𝑎𝑥 (</a:t>
              </a:r>
              <a:r>
                <a:rPr lang="en-US" sz="1400" i="1" kern="0" dirty="0">
                  <a:solidFill>
                    <a:srgbClr val="FF0000"/>
                  </a:solidFill>
                  <a:latin typeface="Arial"/>
                </a:rPr>
                <a:t>YY</a:t>
              </a:r>
              <a:r>
                <a:rPr lang="en-US" sz="1400" i="1" kern="0" dirty="0">
                  <a:solidFill>
                    <a:srgbClr val="2D3338"/>
                  </a:solidFill>
                  <a:latin typeface="Arial"/>
                </a:rPr>
                <a:t>(</a:t>
              </a:r>
              <a:r>
                <a:rPr kumimoji="0" lang="en-US" sz="1400" b="0" i="1" u="none" strike="noStrike" kern="0" cap="none" spc="0" normalizeH="0" baseline="0" noProof="0" dirty="0">
                  <a:ln>
                    <a:noFill/>
                  </a:ln>
                  <a:effectLst/>
                  <a:uLnTx/>
                  <a:uFillTx/>
                  <a:latin typeface="Arial"/>
                  <a:ea typeface="+mn-ea"/>
                  <a:cs typeface="+mn-cs"/>
                </a:rPr>
                <a:t>𝑅𝑒𝑔 + 𝑅𝑅𝑆), </a:t>
              </a:r>
              <a:r>
                <a:rPr kumimoji="0" lang="en-US" sz="1400" b="0" i="1" u="none" strike="noStrike" kern="0" cap="none" spc="0" normalizeH="0" baseline="0" noProof="0" dirty="0">
                  <a:ln>
                    <a:noFill/>
                  </a:ln>
                  <a:solidFill>
                    <a:srgbClr val="FF0000"/>
                  </a:solidFill>
                  <a:effectLst/>
                  <a:uLnTx/>
                  <a:uFillTx/>
                  <a:latin typeface="Arial"/>
                  <a:ea typeface="+mn-ea"/>
                  <a:cs typeface="+mn-cs"/>
                </a:rPr>
                <a:t>ZZ</a:t>
              </a:r>
              <a:r>
                <a:rPr kumimoji="0" lang="en-US" sz="1400" b="0" i="1" u="none" strike="noStrike" kern="0" cap="none" spc="0" normalizeH="0" baseline="0" noProof="0" dirty="0">
                  <a:ln>
                    <a:noFill/>
                  </a:ln>
                  <a:solidFill>
                    <a:srgbClr val="2D3338"/>
                  </a:solidFill>
                  <a:effectLst/>
                  <a:uLnTx/>
                  <a:uFillTx/>
                  <a:latin typeface="Arial"/>
                  <a:ea typeface="+mn-ea"/>
                  <a:cs typeface="+mn-cs"/>
                </a:rPr>
                <a:t>) with probability of 1 in </a:t>
              </a:r>
              <a:r>
                <a:rPr lang="en-US" sz="1400" i="1" kern="0" dirty="0">
                  <a:solidFill>
                    <a:srgbClr val="FF0000"/>
                  </a:solidFill>
                  <a:latin typeface="Arial"/>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a:t>
              </a:r>
            </a:p>
          </p:txBody>
        </p:sp>
        <p:cxnSp>
          <p:nvCxnSpPr>
            <p:cNvPr id="23" name="Straight Arrow Connector 22">
              <a:extLst>
                <a:ext uri="{FF2B5EF4-FFF2-40B4-BE49-F238E27FC236}">
                  <a16:creationId xmlns:a16="http://schemas.microsoft.com/office/drawing/2014/main" id="{6C2325A3-97D5-E1E8-FAFB-0E2E1406CCFC}"/>
                </a:ext>
              </a:extLst>
            </p:cNvPr>
            <p:cNvCxnSpPr>
              <a:cxnSpLocks/>
              <a:stCxn id="10" idx="3"/>
            </p:cNvCxnSpPr>
            <p:nvPr/>
          </p:nvCxnSpPr>
          <p:spPr>
            <a:xfrm>
              <a:off x="2870292" y="2841599"/>
              <a:ext cx="278959" cy="0"/>
            </a:xfrm>
            <a:prstGeom prst="straightConnector1">
              <a:avLst/>
            </a:prstGeom>
            <a:noFill/>
            <a:ln w="28575" cap="flat" cmpd="sng" algn="ctr">
              <a:solidFill>
                <a:srgbClr val="2D3338"/>
              </a:solidFill>
              <a:prstDash val="solid"/>
              <a:tailEnd type="triangle"/>
            </a:ln>
            <a:effectLst/>
          </p:spPr>
        </p:cxnSp>
        <p:cxnSp>
          <p:nvCxnSpPr>
            <p:cNvPr id="24" name="Connector: Elbow 23">
              <a:extLst>
                <a:ext uri="{FF2B5EF4-FFF2-40B4-BE49-F238E27FC236}">
                  <a16:creationId xmlns:a16="http://schemas.microsoft.com/office/drawing/2014/main" id="{F11BAB87-87A5-0C0A-108F-F910CE62DACE}"/>
                </a:ext>
              </a:extLst>
            </p:cNvPr>
            <p:cNvCxnSpPr>
              <a:cxnSpLocks/>
              <a:stCxn id="11" idx="3"/>
              <a:endCxn id="12" idx="1"/>
            </p:cNvCxnSpPr>
            <p:nvPr/>
          </p:nvCxnSpPr>
          <p:spPr>
            <a:xfrm flipV="1">
              <a:off x="2870291" y="3919135"/>
              <a:ext cx="278960" cy="833207"/>
            </a:xfrm>
            <a:prstGeom prst="bentConnector3">
              <a:avLst>
                <a:gd name="adj1" fmla="val 50000"/>
              </a:avLst>
            </a:prstGeom>
            <a:noFill/>
            <a:ln w="28575" cap="flat" cmpd="sng" algn="ctr">
              <a:solidFill>
                <a:srgbClr val="2D3338"/>
              </a:solidFill>
              <a:prstDash val="solid"/>
              <a:tailEnd type="triangle"/>
            </a:ln>
            <a:effectLst/>
          </p:spPr>
        </p:cxnSp>
        <p:cxnSp>
          <p:nvCxnSpPr>
            <p:cNvPr id="25" name="Connector: Elbow 24">
              <a:extLst>
                <a:ext uri="{FF2B5EF4-FFF2-40B4-BE49-F238E27FC236}">
                  <a16:creationId xmlns:a16="http://schemas.microsoft.com/office/drawing/2014/main" id="{8B42A2D2-22F8-A6FD-ACD4-83C1C36D1DC0}"/>
                </a:ext>
              </a:extLst>
            </p:cNvPr>
            <p:cNvCxnSpPr>
              <a:cxnSpLocks/>
              <a:stCxn id="14" idx="2"/>
              <a:endCxn id="17" idx="2"/>
            </p:cNvCxnSpPr>
            <p:nvPr/>
          </p:nvCxnSpPr>
          <p:spPr>
            <a:xfrm rot="5400000" flipH="1" flipV="1">
              <a:off x="3945178" y="3267546"/>
              <a:ext cx="2186375" cy="1647742"/>
            </a:xfrm>
            <a:prstGeom prst="bentConnector4">
              <a:avLst>
                <a:gd name="adj1" fmla="val -10456"/>
                <a:gd name="adj2" fmla="val 82283"/>
              </a:avLst>
            </a:prstGeom>
            <a:noFill/>
            <a:ln w="25400" cap="flat" cmpd="sng" algn="ctr">
              <a:solidFill>
                <a:srgbClr val="2D3338"/>
              </a:solidFill>
              <a:prstDash val="solid"/>
              <a:tailEnd type="triangle"/>
            </a:ln>
            <a:effectLst/>
          </p:spPr>
        </p:cxnSp>
        <p:cxnSp>
          <p:nvCxnSpPr>
            <p:cNvPr id="26" name="Straight Arrow Connector 25">
              <a:extLst>
                <a:ext uri="{FF2B5EF4-FFF2-40B4-BE49-F238E27FC236}">
                  <a16:creationId xmlns:a16="http://schemas.microsoft.com/office/drawing/2014/main" id="{9524CCC8-F659-E0AD-4DE2-78B269446F80}"/>
                </a:ext>
              </a:extLst>
            </p:cNvPr>
            <p:cNvCxnSpPr>
              <a:cxnSpLocks/>
              <a:endCxn id="14" idx="0"/>
            </p:cNvCxnSpPr>
            <p:nvPr/>
          </p:nvCxnSpPr>
          <p:spPr>
            <a:xfrm>
              <a:off x="4214494" y="3438011"/>
              <a:ext cx="1" cy="491938"/>
            </a:xfrm>
            <a:prstGeom prst="straightConnector1">
              <a:avLst/>
            </a:prstGeom>
            <a:noFill/>
            <a:ln w="25400" cap="flat" cmpd="sng" algn="ctr">
              <a:solidFill>
                <a:srgbClr val="2D3338"/>
              </a:solidFill>
              <a:prstDash val="solid"/>
              <a:tailEnd type="triangle"/>
            </a:ln>
            <a:effectLst/>
          </p:spPr>
        </p:cxnSp>
        <p:cxnSp>
          <p:nvCxnSpPr>
            <p:cNvPr id="27" name="Connector: Elbow 26">
              <a:extLst>
                <a:ext uri="{FF2B5EF4-FFF2-40B4-BE49-F238E27FC236}">
                  <a16:creationId xmlns:a16="http://schemas.microsoft.com/office/drawing/2014/main" id="{E34F5CC4-9919-88AA-D4A4-ED4E2F0EB2E7}"/>
                </a:ext>
              </a:extLst>
            </p:cNvPr>
            <p:cNvCxnSpPr>
              <a:cxnSpLocks/>
              <a:stCxn id="14" idx="3"/>
            </p:cNvCxnSpPr>
            <p:nvPr/>
          </p:nvCxnSpPr>
          <p:spPr>
            <a:xfrm flipH="1" flipV="1">
              <a:off x="5164087" y="2998229"/>
              <a:ext cx="2" cy="1559048"/>
            </a:xfrm>
            <a:prstGeom prst="bentConnector4">
              <a:avLst>
                <a:gd name="adj1" fmla="val -11430000000"/>
                <a:gd name="adj2" fmla="val 100742"/>
              </a:avLst>
            </a:prstGeom>
            <a:noFill/>
            <a:ln w="25400" cap="flat" cmpd="sng" algn="ctr">
              <a:solidFill>
                <a:srgbClr val="2D3338"/>
              </a:solidFill>
              <a:prstDash val="solid"/>
              <a:tailEnd type="triangle"/>
            </a:ln>
            <a:effectLst/>
          </p:spPr>
        </p:cxnSp>
        <p:cxnSp>
          <p:nvCxnSpPr>
            <p:cNvPr id="28" name="Connector: Elbow 27">
              <a:extLst>
                <a:ext uri="{FF2B5EF4-FFF2-40B4-BE49-F238E27FC236}">
                  <a16:creationId xmlns:a16="http://schemas.microsoft.com/office/drawing/2014/main" id="{58D529E6-219E-3FE1-DA9E-DBB38DE25794}"/>
                </a:ext>
              </a:extLst>
            </p:cNvPr>
            <p:cNvCxnSpPr>
              <a:cxnSpLocks/>
              <a:stCxn id="17" idx="6"/>
              <a:endCxn id="20" idx="1"/>
            </p:cNvCxnSpPr>
            <p:nvPr/>
          </p:nvCxnSpPr>
          <p:spPr>
            <a:xfrm flipV="1">
              <a:off x="7456606" y="2595297"/>
              <a:ext cx="295107" cy="402932"/>
            </a:xfrm>
            <a:prstGeom prst="bentConnector3">
              <a:avLst>
                <a:gd name="adj1" fmla="val 50000"/>
              </a:avLst>
            </a:prstGeom>
            <a:noFill/>
            <a:ln w="25400" cap="flat" cmpd="sng" algn="ctr">
              <a:solidFill>
                <a:srgbClr val="2D3338"/>
              </a:solidFill>
              <a:prstDash val="solid"/>
              <a:tailEnd type="triangle"/>
            </a:ln>
            <a:effectLst/>
          </p:spPr>
        </p:cxnSp>
        <p:cxnSp>
          <p:nvCxnSpPr>
            <p:cNvPr id="29" name="Connector: Elbow 28">
              <a:extLst>
                <a:ext uri="{FF2B5EF4-FFF2-40B4-BE49-F238E27FC236}">
                  <a16:creationId xmlns:a16="http://schemas.microsoft.com/office/drawing/2014/main" id="{5D8287D6-CB89-0636-B977-50B5BFB0C36F}"/>
                </a:ext>
              </a:extLst>
            </p:cNvPr>
            <p:cNvCxnSpPr>
              <a:cxnSpLocks/>
              <a:stCxn id="17" idx="6"/>
              <a:endCxn id="21" idx="1"/>
            </p:cNvCxnSpPr>
            <p:nvPr/>
          </p:nvCxnSpPr>
          <p:spPr>
            <a:xfrm>
              <a:off x="7456606" y="2998229"/>
              <a:ext cx="295107" cy="516431"/>
            </a:xfrm>
            <a:prstGeom prst="bentConnector3">
              <a:avLst>
                <a:gd name="adj1" fmla="val 50000"/>
              </a:avLst>
            </a:prstGeom>
            <a:noFill/>
            <a:ln w="25400" cap="flat" cmpd="sng" algn="ctr">
              <a:solidFill>
                <a:srgbClr val="2D3338"/>
              </a:solidFill>
              <a:prstDash val="solid"/>
              <a:tailEnd type="triangle"/>
            </a:ln>
            <a:effectLst/>
          </p:spPr>
        </p:cxnSp>
      </p:grpSp>
    </p:spTree>
    <p:extLst>
      <p:ext uri="{BB962C8B-B14F-4D97-AF65-F5344CB8AC3E}">
        <p14:creationId xmlns:p14="http://schemas.microsoft.com/office/powerpoint/2010/main" val="37974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EB834-1815-984D-70DE-E494AD713CB8}"/>
              </a:ext>
            </a:extLst>
          </p:cNvPr>
          <p:cNvSpPr>
            <a:spLocks noGrp="1"/>
          </p:cNvSpPr>
          <p:nvPr>
            <p:ph type="title"/>
          </p:nvPr>
        </p:nvSpPr>
        <p:spPr/>
        <p:txBody>
          <a:bodyPr/>
          <a:lstStyle/>
          <a:p>
            <a:r>
              <a:rPr lang="en-US" dirty="0"/>
              <a:t>Parameters in Probabilistic Framework</a:t>
            </a:r>
            <a:endParaRPr lang="en-US" dirty="0">
              <a:solidFill>
                <a:srgbClr val="FF0000"/>
              </a:solidFill>
            </a:endParaRPr>
          </a:p>
        </p:txBody>
      </p:sp>
      <p:sp>
        <p:nvSpPr>
          <p:cNvPr id="5" name="Slide Number Placeholder 4">
            <a:extLst>
              <a:ext uri="{FF2B5EF4-FFF2-40B4-BE49-F238E27FC236}">
                <a16:creationId xmlns:a16="http://schemas.microsoft.com/office/drawing/2014/main" id="{5162749B-BAB6-A0B7-0C66-CF15F3FCEFAA}"/>
              </a:ext>
            </a:extLst>
          </p:cNvPr>
          <p:cNvSpPr>
            <a:spLocks noGrp="1"/>
          </p:cNvSpPr>
          <p:nvPr>
            <p:ph type="sldNum" sz="quarter" idx="12"/>
          </p:nvPr>
        </p:nvSpPr>
        <p:spPr/>
        <p:txBody>
          <a:bodyPr/>
          <a:lstStyle/>
          <a:p>
            <a:fld id="{BCDE79FB-97BA-492B-8D57-F1373F9ADA95}" type="slidenum">
              <a:rPr lang="en-US" smtClean="0"/>
              <a:t>9</a:t>
            </a:fld>
            <a:endParaRPr lang="en-US"/>
          </a:p>
        </p:txBody>
      </p:sp>
      <p:graphicFrame>
        <p:nvGraphicFramePr>
          <p:cNvPr id="7" name="Content Placeholder 4">
            <a:extLst>
              <a:ext uri="{FF2B5EF4-FFF2-40B4-BE49-F238E27FC236}">
                <a16:creationId xmlns:a16="http://schemas.microsoft.com/office/drawing/2014/main" id="{546DFE3B-1D5E-9A91-B969-A73F8FE9F470}"/>
              </a:ext>
            </a:extLst>
          </p:cNvPr>
          <p:cNvGraphicFramePr>
            <a:graphicFrameLocks/>
          </p:cNvGraphicFramePr>
          <p:nvPr>
            <p:extLst>
              <p:ext uri="{D42A27DB-BD31-4B8C-83A1-F6EECF244321}">
                <p14:modId xmlns:p14="http://schemas.microsoft.com/office/powerpoint/2010/main" val="3999102343"/>
              </p:ext>
            </p:extLst>
          </p:nvPr>
        </p:nvGraphicFramePr>
        <p:xfrm>
          <a:off x="448865" y="1046012"/>
          <a:ext cx="11294269" cy="5635926"/>
        </p:xfrm>
        <a:graphic>
          <a:graphicData uri="http://schemas.openxmlformats.org/drawingml/2006/table">
            <a:tbl>
              <a:tblPr firstRow="1" bandRow="1">
                <a:tableStyleId>{5C22544A-7EE6-4342-B048-85BDC9FD1C3A}</a:tableStyleId>
              </a:tblPr>
              <a:tblGrid>
                <a:gridCol w="2096784">
                  <a:extLst>
                    <a:ext uri="{9D8B030D-6E8A-4147-A177-3AD203B41FA5}">
                      <a16:colId xmlns:a16="http://schemas.microsoft.com/office/drawing/2014/main" val="3315623357"/>
                    </a:ext>
                  </a:extLst>
                </a:gridCol>
                <a:gridCol w="2846358">
                  <a:extLst>
                    <a:ext uri="{9D8B030D-6E8A-4147-A177-3AD203B41FA5}">
                      <a16:colId xmlns:a16="http://schemas.microsoft.com/office/drawing/2014/main" val="19605525"/>
                    </a:ext>
                  </a:extLst>
                </a:gridCol>
                <a:gridCol w="6351127">
                  <a:extLst>
                    <a:ext uri="{9D8B030D-6E8A-4147-A177-3AD203B41FA5}">
                      <a16:colId xmlns:a16="http://schemas.microsoft.com/office/drawing/2014/main" val="810788229"/>
                    </a:ext>
                  </a:extLst>
                </a:gridCol>
              </a:tblGrid>
              <a:tr h="646644">
                <a:tc>
                  <a:txBody>
                    <a:bodyPr/>
                    <a:lstStyle/>
                    <a:p>
                      <a:pPr algn="ctr"/>
                      <a:r>
                        <a:rPr lang="en-US" sz="1200" cap="small" baseline="0"/>
                        <a:t>Issue</a:t>
                      </a:r>
                    </a:p>
                  </a:txBody>
                  <a:tcPr anchor="ctr"/>
                </a:tc>
                <a:tc>
                  <a:txBody>
                    <a:bodyPr/>
                    <a:lstStyle/>
                    <a:p>
                      <a:pPr algn="ctr"/>
                      <a:r>
                        <a:rPr lang="en-US" sz="1200" cap="small" baseline="0" dirty="0"/>
                        <a:t>ERCOT’s Recommendation</a:t>
                      </a:r>
                    </a:p>
                  </a:txBody>
                  <a:tcPr anchor="ctr"/>
                </a:tc>
                <a:tc>
                  <a:txBody>
                    <a:bodyPr/>
                    <a:lstStyle/>
                    <a:p>
                      <a:pPr algn="ctr"/>
                      <a:r>
                        <a:rPr lang="en-US" sz="1200" cap="small" baseline="0"/>
                        <a:t>ERCOT’s Perspective</a:t>
                      </a:r>
                    </a:p>
                  </a:txBody>
                  <a:tcPr anchor="ctr"/>
                </a:tc>
                <a:extLst>
                  <a:ext uri="{0D108BD9-81ED-4DB2-BD59-A6C34878D82A}">
                    <a16:rowId xmlns:a16="http://schemas.microsoft.com/office/drawing/2014/main" val="2727608572"/>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How far ahead to look at forecast error and forced outages of conventional resources? </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X (in hours)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6 Hours</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ERCOT’s recommendation of 6 hours is informed by policy guidance from Summer 2021 </a:t>
                      </a:r>
                      <a:r>
                        <a:rPr lang="en-US" sz="1100" dirty="0"/>
                        <a:t>to operate to a higher reliability threshold (i.e. operate the system more conservatively with limited RUCs) and is based on</a:t>
                      </a:r>
                      <a:r>
                        <a:rPr lang="en-US" sz="1100" kern="1200" dirty="0">
                          <a:solidFill>
                            <a:schemeClr val="dk1"/>
                          </a:solidFill>
                          <a:latin typeface="+mn-lt"/>
                          <a:ea typeface="+mn-ea"/>
                          <a:cs typeface="+mn-cs"/>
                        </a:rPr>
                        <a:t> historic availability of offline resources during RUC timeframe</a:t>
                      </a:r>
                      <a:r>
                        <a:rPr lang="en-US" sz="1100" dirty="0"/>
                        <a:t>. </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2272119870"/>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What is the level of risk ERCOT should try to avoid by procuring AS to cover forecast error?</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ZZ (in MW)</a:t>
                      </a:r>
                    </a:p>
                  </a:txBody>
                  <a:tcPr anchor="ctr"/>
                </a:tc>
                <a:tc>
                  <a:txBody>
                    <a:bodyPr/>
                    <a:lstStyle/>
                    <a:p>
                      <a:pPr marL="0" indent="0" algn="ctr">
                        <a:buFont typeface="Arial" panose="020B0604020202020204" pitchFamily="34" charset="0"/>
                        <a:buNone/>
                      </a:pPr>
                      <a:r>
                        <a:rPr lang="en-US" sz="1100" dirty="0"/>
                        <a:t>3,000 i.e. Watch</a:t>
                      </a:r>
                    </a:p>
                  </a:txBody>
                  <a:tcPr anchor="ctr"/>
                </a:tc>
                <a:tc>
                  <a:txBody>
                    <a:bodyPr/>
                    <a:lstStyle/>
                    <a:p>
                      <a:pPr marL="0" indent="0">
                        <a:buFont typeface="Arial" panose="020B0604020202020204" pitchFamily="34" charset="0"/>
                        <a:buNone/>
                      </a:pPr>
                      <a:r>
                        <a:rPr lang="en-US" sz="1100" dirty="0"/>
                        <a:t>ERCOT has noticed minimal difference in outcomes between ZZ = 3,000, 2,500 and 1,500 MW since quantities for most hours are a function of the amount of Reg Up plus RRS that these reserves have to replace. </a:t>
                      </a:r>
                    </a:p>
                  </a:txBody>
                  <a:tcPr/>
                </a:tc>
                <a:extLst>
                  <a:ext uri="{0D108BD9-81ED-4DB2-BD59-A6C34878D82A}">
                    <a16:rowId xmlns:a16="http://schemas.microsoft.com/office/drawing/2014/main" val="634390955"/>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What level of minimum reserves (</a:t>
                      </a:r>
                      <a:r>
                        <a:rPr lang="en-US" sz="1100" i="1" dirty="0" err="1"/>
                        <a:t>Reg+RRS</a:t>
                      </a:r>
                      <a:r>
                        <a:rPr lang="en-US" sz="1100" i="1" dirty="0"/>
                        <a:t>) should be maintained?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YY (in %)</a:t>
                      </a:r>
                    </a:p>
                  </a:txBody>
                  <a:tcPr anchor="ctr"/>
                </a:tc>
                <a:tc>
                  <a:txBody>
                    <a:bodyPr/>
                    <a:lstStyle/>
                    <a:p>
                      <a:pPr marL="0" indent="0" algn="ctr">
                        <a:buFont typeface="Arial" panose="020B0604020202020204" pitchFamily="34" charset="0"/>
                        <a:buNone/>
                      </a:pPr>
                      <a:r>
                        <a:rPr lang="en-US" sz="1100" dirty="0"/>
                        <a:t>100%</a:t>
                      </a:r>
                    </a:p>
                  </a:txBody>
                  <a:tcPr anchor="ctr"/>
                </a:tc>
                <a:tc>
                  <a:txBody>
                    <a:bodyPr/>
                    <a:lstStyle/>
                    <a:p>
                      <a:pPr marL="0" indent="0">
                        <a:buFont typeface="Arial" panose="020B0604020202020204" pitchFamily="34" charset="0"/>
                        <a:buNone/>
                      </a:pPr>
                      <a:r>
                        <a:rPr lang="en-US" sz="1100" dirty="0"/>
                        <a:t>ERCOT proposes full restoration of deployed Reg Up + RRS. With that requirement, changing the target reserve level from Watch to EEA or Load Shed may not materially reduce quantities in many hours because Reg Up + RRS restoration often controls the requirement. Restoration of these fast-response reserves is critical to maintaining reliability and staying compliant with NERC BAL requirements.</a:t>
                      </a:r>
                    </a:p>
                    <a:p>
                      <a:pPr marL="0" indent="0">
                        <a:buFont typeface="Arial" panose="020B0604020202020204" pitchFamily="34" charset="0"/>
                        <a:buNone/>
                      </a:pPr>
                      <a:endParaRPr lang="en-US" sz="1100" dirty="0"/>
                    </a:p>
                  </a:txBody>
                  <a:tcPr/>
                </a:tc>
                <a:extLst>
                  <a:ext uri="{0D108BD9-81ED-4DB2-BD59-A6C34878D82A}">
                    <a16:rowId xmlns:a16="http://schemas.microsoft.com/office/drawing/2014/main" val="3130723132"/>
                  </a:ext>
                </a:extLst>
              </a:tr>
              <a:tr h="1697442">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How much should we discount the AS quantities for a particular time period based on the “extra” headroom from resources that were historically committed by market in that time period?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 (in %)</a:t>
                      </a:r>
                    </a:p>
                  </a:txBody>
                  <a:tcPr anchor="ctr"/>
                </a:tc>
                <a:tc>
                  <a:txBody>
                    <a:bodyPr/>
                    <a:lstStyle/>
                    <a:p>
                      <a:pPr marL="0" indent="0" algn="ctr">
                        <a:buFont typeface="Arial" panose="020B0604020202020204" pitchFamily="34" charset="0"/>
                        <a:buNone/>
                      </a:pPr>
                      <a:r>
                        <a:rPr lang="en-US" sz="1100" dirty="0"/>
                        <a:t>Online:60% in Night and 50% 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Offline:60% in Night and 50% 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ESR:60% in Night and 60% 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Sustainable for 4 hours</a:t>
                      </a:r>
                    </a:p>
                    <a:p>
                      <a:pPr marL="0" indent="0" algn="ctr">
                        <a:buFont typeface="Arial" panose="020B0604020202020204" pitchFamily="34" charset="0"/>
                        <a:buNone/>
                      </a:pPr>
                      <a:endParaRPr lang="en-US" sz="1100" dirty="0"/>
                    </a:p>
                  </a:txBody>
                  <a:tcPr anchor="ct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1100" dirty="0"/>
                        <a:t>ERCOT has observed that although RTC+B has had an impact on available (online + offline) headroom capacity, we are seeing additional capacity available that can be accounted for in the model. ERCOT expects the trend of having higher available (online + offline) headroom capacity during night hours to continue</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1100" i="1" dirty="0">
                        <a:solidFill>
                          <a:schemeClr val="accent6"/>
                        </a:solidFill>
                      </a:endParaRPr>
                    </a:p>
                  </a:txBody>
                  <a:tcPr/>
                </a:tc>
                <a:extLst>
                  <a:ext uri="{0D108BD9-81ED-4DB2-BD59-A6C34878D82A}">
                    <a16:rowId xmlns:a16="http://schemas.microsoft.com/office/drawing/2014/main" val="1543492444"/>
                  </a:ext>
                </a:extLst>
              </a:tr>
            </a:tbl>
          </a:graphicData>
        </a:graphic>
      </p:graphicFrame>
    </p:spTree>
    <p:extLst>
      <p:ext uri="{BB962C8B-B14F-4D97-AF65-F5344CB8AC3E}">
        <p14:creationId xmlns:p14="http://schemas.microsoft.com/office/powerpoint/2010/main" val="892104656"/>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1_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ERCOT Official PowerPoint Template - Public</Template>
  <TotalTime>353</TotalTime>
  <Words>5854</Words>
  <Application>Microsoft Office PowerPoint</Application>
  <PresentationFormat>Widescreen</PresentationFormat>
  <Paragraphs>738</Paragraphs>
  <Slides>65</Slides>
  <Notes>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65</vt:i4>
      </vt:variant>
    </vt:vector>
  </HeadingPairs>
  <TitlesOfParts>
    <vt:vector size="75" baseType="lpstr">
      <vt:lpstr>Andale WT</vt:lpstr>
      <vt:lpstr>Aptos</vt:lpstr>
      <vt:lpstr>Arial</vt:lpstr>
      <vt:lpstr>Arial,Sans-Serif</vt:lpstr>
      <vt:lpstr>Calibri</vt:lpstr>
      <vt:lpstr>Franklin Gothic Medium</vt:lpstr>
      <vt:lpstr>Wingdings</vt:lpstr>
      <vt:lpstr>1_Cover</vt:lpstr>
      <vt:lpstr>Page Design</vt:lpstr>
      <vt:lpstr>1_Page Design</vt:lpstr>
      <vt:lpstr>2027 Ancillary Service Methodology Discussion   Luis Hinojosa Manager, Ancillary Services &amp; Operations Analytics  OWG  July 28, 2026</vt:lpstr>
      <vt:lpstr>Stakeholder Discussion Timeline</vt:lpstr>
      <vt:lpstr>Discussion Scope for Today</vt:lpstr>
      <vt:lpstr>Discrepancies in the 2026 Probabilistic Model </vt:lpstr>
      <vt:lpstr>Discrepancies in the 2026 Probabilistic Model</vt:lpstr>
      <vt:lpstr>Probabilistic Framework Review</vt:lpstr>
      <vt:lpstr>Longer lead-time Ancillary Services address uncertainty and help to recover depleted reserves</vt:lpstr>
      <vt:lpstr>Flow Diagram for Probabilistic Methodology</vt:lpstr>
      <vt:lpstr>Parameters in Probabilistic Framework</vt:lpstr>
      <vt:lpstr>Overall Model Improvements and Tunning</vt:lpstr>
      <vt:lpstr>Online/Offline Historical Risk Credit Available</vt:lpstr>
      <vt:lpstr>ESR Risk Credit</vt:lpstr>
      <vt:lpstr>Risk Credit Performance Analysis</vt:lpstr>
      <vt:lpstr>Preliminary Quantities with Proposed Parameters and Scenarios</vt:lpstr>
      <vt:lpstr>Regulation Service</vt:lpstr>
      <vt:lpstr>Regulation Service Methodology</vt:lpstr>
      <vt:lpstr>Regulation Up/Down Methodology 2027</vt:lpstr>
      <vt:lpstr>Hourly Average Regulation Comparison</vt:lpstr>
      <vt:lpstr>Regulation Comparison January</vt:lpstr>
      <vt:lpstr>Regulation Comparison June</vt:lpstr>
      <vt:lpstr>Responsive Reserve Service (RRS)</vt:lpstr>
      <vt:lpstr>Responsive Reserve Service (RRS) Methodology</vt:lpstr>
      <vt:lpstr>2026 RRS Table</vt:lpstr>
      <vt:lpstr>Monthly Average Responsive Reserve Service Comparison</vt:lpstr>
      <vt:lpstr>Responsive Reserve Service January</vt:lpstr>
      <vt:lpstr>Responsive Reserve Service June </vt:lpstr>
      <vt:lpstr>Summary</vt:lpstr>
      <vt:lpstr>Questions?</vt:lpstr>
      <vt:lpstr>Appendix</vt:lpstr>
      <vt:lpstr>Probabilistic</vt:lpstr>
      <vt:lpstr>Optimization Workflow for Total (ECRS + NSRS) Reserve</vt:lpstr>
      <vt:lpstr>Simplified Optimization Example – Identical Maximum Risk Across Two Hours</vt:lpstr>
      <vt:lpstr>Allocating Individual ECRS and NSRS quantities from Total Reserves</vt:lpstr>
      <vt:lpstr>Full Reg Up + RRS Restoration Is Core to the Criterion</vt:lpstr>
      <vt:lpstr>Ancillary Services complement the energy market to efficiently ensure system reliability</vt:lpstr>
      <vt:lpstr>Gross Real-Time Power Potential (GRPP) and Solar Adjustment Tuning</vt:lpstr>
      <vt:lpstr>Improving The Over Reliance on NLFE tails</vt:lpstr>
      <vt:lpstr>Gross Real-Time Power Potential (GRPP)</vt:lpstr>
      <vt:lpstr>Updated Solar Adjustment Methodology</vt:lpstr>
      <vt:lpstr>Risk and Risk Credits Details</vt:lpstr>
      <vt:lpstr>Risk Credit RTC+B Impacts and Review</vt:lpstr>
      <vt:lpstr>Capacity Included in the Probabilistic Methodology</vt:lpstr>
      <vt:lpstr>Offline Capacity RTC+B changes</vt:lpstr>
      <vt:lpstr>ESR SOC Reserved for AS Accounting</vt:lpstr>
      <vt:lpstr>ESR SOC Reserved for AS Accounting</vt:lpstr>
      <vt:lpstr>Forced Outages</vt:lpstr>
      <vt:lpstr>Forced Outages (cont’d)</vt:lpstr>
      <vt:lpstr>Sampling methods and performance</vt:lpstr>
      <vt:lpstr>Data Sampling Example</vt:lpstr>
      <vt:lpstr>Data Sampling Method Comparison </vt:lpstr>
      <vt:lpstr>Regulation</vt:lpstr>
      <vt:lpstr>Recap – Generation To Be Dispatched (GTBD)</vt:lpstr>
      <vt:lpstr>Recap – Dynamic PSRR Threshold in GTBD</vt:lpstr>
      <vt:lpstr>Regulation Comparison February</vt:lpstr>
      <vt:lpstr>Regulation Comparison April</vt:lpstr>
      <vt:lpstr>Regulation Comparison May</vt:lpstr>
      <vt:lpstr>RRS</vt:lpstr>
      <vt:lpstr>Total Inertia (2016 – 2026.7*)</vt:lpstr>
      <vt:lpstr>Responsive Reserve Service February</vt:lpstr>
      <vt:lpstr>Responsive Reserve Service March</vt:lpstr>
      <vt:lpstr>Responsive Reserve Service April</vt:lpstr>
      <vt:lpstr>Reg + RRS Monthly Average </vt:lpstr>
      <vt:lpstr>Average Inertia per Hour 2021-2026.7*</vt:lpstr>
      <vt:lpstr>Average Inertia per Hour 2020-2026^ (Seasonal)</vt:lpstr>
      <vt:lpstr>Monthly Inertia from 2022-2026*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Hinojosa, Luis</dc:creator>
  <cp:lastModifiedBy>Hinojosa, Luis</cp:lastModifiedBy>
  <cp:revision>12</cp:revision>
  <dcterms:created xsi:type="dcterms:W3CDTF">2026-03-20T16:13:11Z</dcterms:created>
  <dcterms:modified xsi:type="dcterms:W3CDTF">2026-07-28T15:56:00Z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Method">
    <vt:lpwstr>Standard</vt:lpwstr>
  </property>
  <property fmtid="{D5CDD505-2E9C-101B-9397-08002B2CF9AE}" pid="4" name="MSIP_Label_7084cbda-52b8-46fb-a7b7-cb5bd465ed85_Name">
    <vt:lpwstr>Internal</vt:lpwstr>
  </property>
  <property fmtid="{D5CDD505-2E9C-101B-9397-08002B2CF9AE}" pid="5" name="MSIP_Label_7084cbda-52b8-46fb-a7b7-cb5bd465ed85_SiteId">
    <vt:lpwstr>0afb747d-bff7-4596-a9fc-950ef9e0ec45</vt:lpwstr>
  </property>
  <property fmtid="{D5CDD505-2E9C-101B-9397-08002B2CF9AE}" pid="6" name="MSIP_Label_7084cbda-52b8-46fb-a7b7-cb5bd465ed85_ActionId">
    <vt:lpwstr>ea6b1302-5424-4b1f-b9a8-9eed0120f1ec</vt:lpwstr>
  </property>
  <property fmtid="{D5CDD505-2E9C-101B-9397-08002B2CF9AE}" pid="7" name="MSIP_Label_7084cbda-52b8-46fb-a7b7-cb5bd465ed85_ContentBits">
    <vt:lpwstr>0</vt:lpwstr>
  </property>
  <property fmtid="{D5CDD505-2E9C-101B-9397-08002B2CF9AE}" pid="8" name="MSIP_Label_7084cbda-52b8-46fb-a7b7-cb5bd465ed85_Tag">
    <vt:lpwstr>10, 3, 0, 2</vt:lpwstr>
  </property>
  <property fmtid="{D5CDD505-2E9C-101B-9397-08002B2CF9AE}" pid="9" name="MSIP_Label_7084cbda-52b8-46fb-a7b7-cb5bd465ed85_SetDate">
    <vt:lpwstr>2026-07-20T15:40:57Z</vt:lpwstr>
  </property>
</Properties>
</file>