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12"/>
  </p:notesMasterIdLst>
  <p:handoutMasterIdLst>
    <p:handoutMasterId r:id="rId13"/>
  </p:handoutMasterIdLst>
  <p:sldIdLst>
    <p:sldId id="272" r:id="rId6"/>
    <p:sldId id="276" r:id="rId7"/>
    <p:sldId id="283" r:id="rId8"/>
    <p:sldId id="281" r:id="rId9"/>
    <p:sldId id="282" r:id="rId10"/>
    <p:sldId id="26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5ED"/>
    <a:srgbClr val="2794A4"/>
    <a:srgbClr val="00343B"/>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4660"/>
  </p:normalViewPr>
  <p:slideViewPr>
    <p:cSldViewPr snapToGrid="0">
      <p:cViewPr varScale="1">
        <p:scale>
          <a:sx n="112" d="100"/>
          <a:sy n="112" d="100"/>
        </p:scale>
        <p:origin x="150" y="75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05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7/30/2026</a:t>
            </a:fld>
            <a:endParaRPr lang="en-US" dirty="0"/>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dirty="0"/>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7/30/2026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67189-400D-DB4A-D5E0-542A5E7E3C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3C008-391A-64C2-646C-35FE05FDD9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C3169-5CCA-6D10-6FE3-D9C6937859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002F2D-1758-D94C-6F38-0A202F8C2DBE}"/>
              </a:ext>
            </a:extLst>
          </p:cNvPr>
          <p:cNvSpPr>
            <a:spLocks noGrp="1"/>
          </p:cNvSpPr>
          <p:nvPr>
            <p:ph type="sldNum" sz="quarter" idx="5"/>
          </p:nvPr>
        </p:nvSpPr>
        <p:spPr/>
        <p:txBody>
          <a:bodyPr/>
          <a:lstStyle/>
          <a:p>
            <a:fld id="{3694BC6D-B4C2-499C-B968-7B53BF050EFF}" type="slidenum">
              <a:rPr lang="en-US" smtClean="0"/>
              <a:t>2</a:t>
            </a:fld>
            <a:endParaRPr lang="en-US"/>
          </a:p>
        </p:txBody>
      </p:sp>
    </p:spTree>
    <p:extLst>
      <p:ext uri="{BB962C8B-B14F-4D97-AF65-F5344CB8AC3E}">
        <p14:creationId xmlns:p14="http://schemas.microsoft.com/office/powerpoint/2010/main" val="978951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6F6F4-49AF-2B39-8F87-3AA3882B5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B882D-C820-C7D2-887C-DB31A009C3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45CDEE-0C26-DA9C-1E73-1B2662DEE5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A8DFD6-FED2-150F-275F-6110E21E06D8}"/>
              </a:ext>
            </a:extLst>
          </p:cNvPr>
          <p:cNvSpPr>
            <a:spLocks noGrp="1"/>
          </p:cNvSpPr>
          <p:nvPr>
            <p:ph type="sldNum" sz="quarter" idx="5"/>
          </p:nvPr>
        </p:nvSpPr>
        <p:spPr/>
        <p:txBody>
          <a:bodyPr/>
          <a:lstStyle/>
          <a:p>
            <a:fld id="{3694BC6D-B4C2-499C-B968-7B53BF050EFF}" type="slidenum">
              <a:rPr lang="en-US" smtClean="0"/>
              <a:t>3</a:t>
            </a:fld>
            <a:endParaRPr lang="en-US"/>
          </a:p>
        </p:txBody>
      </p:sp>
    </p:spTree>
    <p:extLst>
      <p:ext uri="{BB962C8B-B14F-4D97-AF65-F5344CB8AC3E}">
        <p14:creationId xmlns:p14="http://schemas.microsoft.com/office/powerpoint/2010/main" val="569270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A359B-4863-7A96-EDD4-8E59072DB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455B50-245B-A835-43CF-7D35AB001B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77C93-6916-1BB0-046F-DC3FDEC84D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DA7AD8-D224-4C6E-AAFE-C0A878BDA4E4}"/>
              </a:ext>
            </a:extLst>
          </p:cNvPr>
          <p:cNvSpPr>
            <a:spLocks noGrp="1"/>
          </p:cNvSpPr>
          <p:nvPr>
            <p:ph type="sldNum" sz="quarter" idx="5"/>
          </p:nvPr>
        </p:nvSpPr>
        <p:spPr/>
        <p:txBody>
          <a:bodyPr/>
          <a:lstStyle/>
          <a:p>
            <a:fld id="{3694BC6D-B4C2-499C-B968-7B53BF050EFF}" type="slidenum">
              <a:rPr lang="en-US" smtClean="0"/>
              <a:t>4</a:t>
            </a:fld>
            <a:endParaRPr lang="en-US"/>
          </a:p>
        </p:txBody>
      </p:sp>
    </p:spTree>
    <p:extLst>
      <p:ext uri="{BB962C8B-B14F-4D97-AF65-F5344CB8AC3E}">
        <p14:creationId xmlns:p14="http://schemas.microsoft.com/office/powerpoint/2010/main" val="3180455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E466B-9CA6-3EE2-192F-179FCDCACC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15FC2-AC02-0AA6-B74E-B83B92AFBF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0B0232-1098-ECAA-A7EA-29D6D2EF71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C6BADF-FE02-A53E-AB00-002888989AFE}"/>
              </a:ext>
            </a:extLst>
          </p:cNvPr>
          <p:cNvSpPr>
            <a:spLocks noGrp="1"/>
          </p:cNvSpPr>
          <p:nvPr>
            <p:ph type="sldNum" sz="quarter" idx="5"/>
          </p:nvPr>
        </p:nvSpPr>
        <p:spPr/>
        <p:txBody>
          <a:bodyPr/>
          <a:lstStyle/>
          <a:p>
            <a:fld id="{3694BC6D-B4C2-499C-B968-7B53BF050EFF}" type="slidenum">
              <a:rPr lang="en-US" smtClean="0"/>
              <a:t>5</a:t>
            </a:fld>
            <a:endParaRPr lang="en-US"/>
          </a:p>
        </p:txBody>
      </p:sp>
    </p:spTree>
    <p:extLst>
      <p:ext uri="{BB962C8B-B14F-4D97-AF65-F5344CB8AC3E}">
        <p14:creationId xmlns:p14="http://schemas.microsoft.com/office/powerpoint/2010/main" val="592759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30,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lide with Social">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30,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30,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July 30,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July 30,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30,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30,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July 30,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July 30,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July 30,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30,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sv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July 30,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3"/>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3" r:id="rId3"/>
    <p:sldLayoutId id="2147483672" r:id="rId4"/>
    <p:sldLayoutId id="2147483664" r:id="rId5"/>
    <p:sldLayoutId id="2147483668" r:id="rId6"/>
    <p:sldLayoutId id="2147483669" r:id="rId7"/>
    <p:sldLayoutId id="2147483666" r:id="rId8"/>
    <p:sldLayoutId id="2147483675" r:id="rId9"/>
    <p:sldLayoutId id="2147483679" r:id="rId10"/>
    <p:sldLayoutId id="2147483676" r:id="rId11"/>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ercot.com/mktrules/issues/NPRR1290#summary"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p:txBody>
          <a:bodyPr/>
          <a:lstStyle/>
          <a:p>
            <a:r>
              <a:rPr lang="en-US" sz="2800" dirty="0"/>
              <a:t>2026 July &amp; August (R7 &amp; R8) Releases – Market &amp; Outage Scheduler Changes</a:t>
            </a:r>
            <a:br>
              <a:rPr lang="en-US" sz="2800" dirty="0"/>
            </a:br>
            <a:br>
              <a:rPr lang="en-US" sz="1400" b="0" dirty="0"/>
            </a:br>
            <a:br>
              <a:rPr lang="en-US" sz="1400" b="0" dirty="0"/>
            </a:br>
            <a:br>
              <a:rPr lang="en-US" sz="1400" b="0" dirty="0"/>
            </a:br>
            <a:br>
              <a:rPr lang="en-US" sz="1400" b="0" dirty="0"/>
            </a:br>
            <a:r>
              <a:rPr lang="en-US" sz="1800" dirty="0"/>
              <a:t>Katherine Li</a:t>
            </a:r>
            <a:br>
              <a:rPr lang="en-US" sz="1800" dirty="0"/>
            </a:br>
            <a:br>
              <a:rPr lang="en-US" sz="400" dirty="0"/>
            </a:br>
            <a:r>
              <a:rPr lang="en-US" sz="1800" dirty="0"/>
              <a:t>July 23, 2026</a:t>
            </a:r>
            <a:endParaRPr lang="en-US" dirty="0"/>
          </a:p>
        </p:txBody>
      </p:sp>
      <p:sp>
        <p:nvSpPr>
          <p:cNvPr id="13" name="Content Placeholder 12">
            <a:extLst>
              <a:ext uri="{FF2B5EF4-FFF2-40B4-BE49-F238E27FC236}">
                <a16:creationId xmlns:a16="http://schemas.microsoft.com/office/drawing/2014/main" id="{619804EA-9740-9589-9164-5FD489B897C1}"/>
              </a:ext>
            </a:extLst>
          </p:cNvPr>
          <p:cNvSpPr>
            <a:spLocks noGrp="1"/>
          </p:cNvSpPr>
          <p:nvPr>
            <p:ph sz="quarter" idx="16"/>
          </p:nvPr>
        </p:nvSpPr>
        <p:spPr>
          <a:xfrm>
            <a:off x="6427363" y="1082368"/>
            <a:ext cx="5201213" cy="2551584"/>
          </a:xfrm>
          <a:noFill/>
        </p:spPr>
        <p:txBody>
          <a:bodyPr/>
          <a:lstStyle/>
          <a:p>
            <a:r>
              <a:rPr lang="en-US" dirty="0"/>
              <a:t>Outline:</a:t>
            </a:r>
          </a:p>
          <a:p>
            <a:pPr marL="342900" indent="274320">
              <a:buFont typeface="Arial" panose="020B0604020202020204" pitchFamily="34" charset="0"/>
              <a:buChar char="•"/>
            </a:pPr>
            <a:r>
              <a:rPr lang="en-US" dirty="0"/>
              <a:t>2026 July (R7) Release</a:t>
            </a:r>
          </a:p>
          <a:p>
            <a:pPr marL="342900" indent="274320">
              <a:buFont typeface="Arial" panose="020B0604020202020204" pitchFamily="34" charset="0"/>
              <a:buChar char="•"/>
            </a:pPr>
            <a:r>
              <a:rPr lang="en-US" dirty="0"/>
              <a:t>2026 August (R8) Release</a:t>
            </a:r>
          </a:p>
          <a:p>
            <a:pPr marL="342900" indent="274320">
              <a:buFont typeface="Arial" panose="020B0604020202020204" pitchFamily="34" charset="0"/>
              <a:buChar char="•"/>
            </a:pPr>
            <a:endParaRPr lang="en-US" b="0" dirty="0"/>
          </a:p>
          <a:p>
            <a:pPr marL="342900" indent="274320">
              <a:buFont typeface="Arial" panose="020B0604020202020204" pitchFamily="34" charset="0"/>
              <a:buChar char="•"/>
            </a:pPr>
            <a:endParaRPr lang="en-US" dirty="0"/>
          </a:p>
          <a:p>
            <a:endParaRPr lang="en-US" dirty="0"/>
          </a:p>
        </p:txBody>
      </p:sp>
      <p:sp>
        <p:nvSpPr>
          <p:cNvPr id="3" name="Text Placeholder 2">
            <a:extLst>
              <a:ext uri="{FF2B5EF4-FFF2-40B4-BE49-F238E27FC236}">
                <a16:creationId xmlns:a16="http://schemas.microsoft.com/office/drawing/2014/main" id="{615B13E4-0736-0930-384F-941950A5768F}"/>
              </a:ext>
            </a:extLst>
          </p:cNvPr>
          <p:cNvSpPr>
            <a:spLocks noGrp="1"/>
          </p:cNvSpPr>
          <p:nvPr>
            <p:ph type="body" sz="quarter" idx="15"/>
          </p:nvPr>
        </p:nvSpPr>
        <p:spPr>
          <a:xfrm flipH="1">
            <a:off x="6427363" y="4846784"/>
            <a:ext cx="5368397" cy="1670396"/>
          </a:xfrm>
        </p:spPr>
        <p:txBody>
          <a:bodyPr/>
          <a:lstStyle/>
          <a:p>
            <a:r>
              <a:rPr lang="en-US" dirty="0"/>
              <a:t>Key Takeaways</a:t>
            </a:r>
          </a:p>
          <a:p>
            <a:pPr marL="274320" lvl="1"/>
            <a:r>
              <a:rPr lang="en-US" dirty="0"/>
              <a:t>No Market or Outage Scheduler submission changes in July (R7) release.</a:t>
            </a:r>
          </a:p>
          <a:p>
            <a:pPr marL="274320" lvl="1"/>
            <a:r>
              <a:rPr lang="en-US" dirty="0"/>
              <a:t>NPRR1290/NPRR1323 RTC Gap Resolutions and Clarifications, and Market and OS submission changes in August (R8) releases.</a:t>
            </a:r>
          </a:p>
          <a:p>
            <a:pPr lvl="1"/>
            <a:endParaRPr lang="en-US" dirty="0"/>
          </a:p>
        </p:txBody>
      </p:sp>
    </p:spTree>
    <p:extLst>
      <p:ext uri="{BB962C8B-B14F-4D97-AF65-F5344CB8AC3E}">
        <p14:creationId xmlns:p14="http://schemas.microsoft.com/office/powerpoint/2010/main" val="3584611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88F8F-91DF-EE0F-6674-42F792BFBF5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6608F7-5B76-CABA-F94E-8BE9FC7CD26D}"/>
              </a:ext>
            </a:extLst>
          </p:cNvPr>
          <p:cNvSpPr>
            <a:spLocks noGrp="1"/>
          </p:cNvSpPr>
          <p:nvPr>
            <p:ph type="sldNum" sz="quarter" idx="12"/>
          </p:nvPr>
        </p:nvSpPr>
        <p:spPr/>
        <p:txBody>
          <a:bodyPr/>
          <a:lstStyle/>
          <a:p>
            <a:fld id="{BCDE79FB-97BA-492B-8D57-F1373F9ADA95}" type="slidenum">
              <a:rPr lang="en-US" smtClean="0"/>
              <a:t>2</a:t>
            </a:fld>
            <a:endParaRPr lang="en-US" dirty="0"/>
          </a:p>
        </p:txBody>
      </p:sp>
      <p:sp>
        <p:nvSpPr>
          <p:cNvPr id="4" name="Title 3">
            <a:extLst>
              <a:ext uri="{FF2B5EF4-FFF2-40B4-BE49-F238E27FC236}">
                <a16:creationId xmlns:a16="http://schemas.microsoft.com/office/drawing/2014/main" id="{CE82055A-BE46-1B77-ED08-D5FC4646DA36}"/>
              </a:ext>
            </a:extLst>
          </p:cNvPr>
          <p:cNvSpPr>
            <a:spLocks noGrp="1"/>
          </p:cNvSpPr>
          <p:nvPr>
            <p:ph type="title"/>
          </p:nvPr>
        </p:nvSpPr>
        <p:spPr/>
        <p:txBody>
          <a:bodyPr/>
          <a:lstStyle/>
          <a:p>
            <a:r>
              <a:rPr lang="en-US" dirty="0"/>
              <a:t>2026 July/August (R7/R8) Release</a:t>
            </a:r>
          </a:p>
        </p:txBody>
      </p:sp>
      <p:sp>
        <p:nvSpPr>
          <p:cNvPr id="7" name="Content Placeholder 2">
            <a:extLst>
              <a:ext uri="{FF2B5EF4-FFF2-40B4-BE49-F238E27FC236}">
                <a16:creationId xmlns:a16="http://schemas.microsoft.com/office/drawing/2014/main" id="{9817825C-CC2F-8282-032D-C043B7BEF96C}"/>
              </a:ext>
            </a:extLst>
          </p:cNvPr>
          <p:cNvSpPr txBox="1">
            <a:spLocks/>
          </p:cNvSpPr>
          <p:nvPr/>
        </p:nvSpPr>
        <p:spPr>
          <a:xfrm>
            <a:off x="438150" y="1518602"/>
            <a:ext cx="11315700" cy="5202873"/>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pPr>
            <a:r>
              <a:rPr lang="en-US" sz="1800" dirty="0"/>
              <a:t>2026 July (R7) Release will be deployed into Production on </a:t>
            </a:r>
            <a:r>
              <a:rPr lang="en-US" sz="1800" b="1" u="sng" dirty="0"/>
              <a:t>07/30/2026</a:t>
            </a:r>
            <a:r>
              <a:rPr lang="en-US" sz="1800" dirty="0"/>
              <a:t>. </a:t>
            </a:r>
          </a:p>
          <a:p>
            <a:pPr marL="834390" lvl="1" indent="-285750">
              <a:lnSpc>
                <a:spcPct val="150000"/>
              </a:lnSpc>
            </a:pPr>
            <a:r>
              <a:rPr lang="en-US" sz="1600" dirty="0"/>
              <a:t>June (R7) release does </a:t>
            </a:r>
            <a:r>
              <a:rPr lang="en-US" sz="1600" b="1" u="sng" dirty="0"/>
              <a:t>not</a:t>
            </a:r>
            <a:r>
              <a:rPr lang="en-US" sz="1600" dirty="0"/>
              <a:t> have any Market or Outage Scheduler submission changes that may impact Market Participants</a:t>
            </a:r>
          </a:p>
          <a:p>
            <a:pPr marL="834390" lvl="1" indent="-285750">
              <a:lnSpc>
                <a:spcPct val="150000"/>
              </a:lnSpc>
            </a:pPr>
            <a:endParaRPr lang="en-US" sz="1600" dirty="0"/>
          </a:p>
          <a:p>
            <a:pPr marL="285750" indent="-285750">
              <a:lnSpc>
                <a:spcPct val="150000"/>
              </a:lnSpc>
              <a:buFont typeface="Arial" panose="020B0604020202020204" pitchFamily="34" charset="0"/>
              <a:buChar char="•"/>
            </a:pPr>
            <a:r>
              <a:rPr lang="en-US" sz="1800" dirty="0"/>
              <a:t>2026 August (R8) Release will be deployed into Production on </a:t>
            </a:r>
            <a:r>
              <a:rPr lang="en-US" sz="1800" b="1" u="sng" dirty="0"/>
              <a:t>08/27/2026</a:t>
            </a:r>
            <a:r>
              <a:rPr lang="en-US" sz="1800" dirty="0"/>
              <a:t>. </a:t>
            </a:r>
          </a:p>
          <a:p>
            <a:pPr marL="834390" lvl="1" indent="-285750">
              <a:lnSpc>
                <a:spcPct val="150000"/>
              </a:lnSpc>
            </a:pPr>
            <a:r>
              <a:rPr lang="en-US" sz="1600" dirty="0"/>
              <a:t>NPRR1290/NPRR1323 RTC Gap Resolutions and Clarifications – SCED prices capping logic updates</a:t>
            </a:r>
          </a:p>
          <a:p>
            <a:pPr marL="834390" lvl="1" indent="-285750">
              <a:lnSpc>
                <a:spcPct val="150000"/>
              </a:lnSpc>
            </a:pPr>
            <a:r>
              <a:rPr lang="en-US" sz="1600" dirty="0"/>
              <a:t>One market submission change related to Energy-Only offer/bid is currently planned for August (R8) release with a possibility that it may be re-scheduled to October (R10) release.</a:t>
            </a:r>
          </a:p>
          <a:p>
            <a:pPr marL="834390" lvl="1" indent="-285750">
              <a:lnSpc>
                <a:spcPct val="150000"/>
              </a:lnSpc>
            </a:pPr>
            <a:r>
              <a:rPr lang="en-US" sz="1600" dirty="0"/>
              <a:t>Two outage scheduler submission changes are currently planned for August (R8) release.</a:t>
            </a:r>
          </a:p>
          <a:p>
            <a:pPr marL="834390" lvl="1" indent="-285750">
              <a:lnSpc>
                <a:spcPct val="150000"/>
              </a:lnSpc>
            </a:pPr>
            <a:endParaRPr lang="en-US" sz="1600" dirty="0"/>
          </a:p>
        </p:txBody>
      </p:sp>
    </p:spTree>
    <p:extLst>
      <p:ext uri="{BB962C8B-B14F-4D97-AF65-F5344CB8AC3E}">
        <p14:creationId xmlns:p14="http://schemas.microsoft.com/office/powerpoint/2010/main" val="3488004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B2A80-E25A-59FB-CABD-B47A984321E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FD59AF-A6E0-2672-0986-D356CFA6658D}"/>
              </a:ext>
            </a:extLst>
          </p:cNvPr>
          <p:cNvSpPr>
            <a:spLocks noGrp="1"/>
          </p:cNvSpPr>
          <p:nvPr>
            <p:ph type="sldNum" sz="quarter" idx="12"/>
          </p:nvPr>
        </p:nvSpPr>
        <p:spPr/>
        <p:txBody>
          <a:bodyPr/>
          <a:lstStyle/>
          <a:p>
            <a:fld id="{BCDE79FB-97BA-492B-8D57-F1373F9ADA95}" type="slidenum">
              <a:rPr lang="en-US" smtClean="0"/>
              <a:t>3</a:t>
            </a:fld>
            <a:endParaRPr lang="en-US" dirty="0"/>
          </a:p>
        </p:txBody>
      </p:sp>
      <p:sp>
        <p:nvSpPr>
          <p:cNvPr id="4" name="Title 3">
            <a:extLst>
              <a:ext uri="{FF2B5EF4-FFF2-40B4-BE49-F238E27FC236}">
                <a16:creationId xmlns:a16="http://schemas.microsoft.com/office/drawing/2014/main" id="{95CA2EF1-EF3D-E300-230F-DAA3ABCC4AFC}"/>
              </a:ext>
            </a:extLst>
          </p:cNvPr>
          <p:cNvSpPr>
            <a:spLocks noGrp="1"/>
          </p:cNvSpPr>
          <p:nvPr>
            <p:ph type="title"/>
          </p:nvPr>
        </p:nvSpPr>
        <p:spPr/>
        <p:txBody>
          <a:bodyPr/>
          <a:lstStyle/>
          <a:p>
            <a:pPr>
              <a:lnSpc>
                <a:spcPct val="100000"/>
              </a:lnSpc>
              <a:spcBef>
                <a:spcPts val="0"/>
              </a:spcBef>
            </a:pPr>
            <a:r>
              <a:rPr lang="en-US" dirty="0"/>
              <a:t>2026 August (R8) Release – NPRR1290/NPRR1323 RTC Gap Resolutions and Clarifications</a:t>
            </a:r>
          </a:p>
        </p:txBody>
      </p:sp>
      <p:sp>
        <p:nvSpPr>
          <p:cNvPr id="7" name="Content Placeholder 2">
            <a:extLst>
              <a:ext uri="{FF2B5EF4-FFF2-40B4-BE49-F238E27FC236}">
                <a16:creationId xmlns:a16="http://schemas.microsoft.com/office/drawing/2014/main" id="{FA8AF84D-066C-D305-0E27-F131BBBF5485}"/>
              </a:ext>
            </a:extLst>
          </p:cNvPr>
          <p:cNvSpPr txBox="1">
            <a:spLocks/>
          </p:cNvSpPr>
          <p:nvPr/>
        </p:nvSpPr>
        <p:spPr>
          <a:xfrm>
            <a:off x="651052" y="1484986"/>
            <a:ext cx="10918647" cy="4871364"/>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68275" lvl="1" indent="0">
              <a:lnSpc>
                <a:spcPct val="125000"/>
              </a:lnSpc>
              <a:buNone/>
            </a:pPr>
            <a:r>
              <a:rPr lang="en-US" sz="1600" b="1" u="sng" dirty="0"/>
              <a:t>Background:</a:t>
            </a:r>
          </a:p>
          <a:p>
            <a:pPr marL="834390" lvl="1" indent="-285750">
              <a:lnSpc>
                <a:spcPct val="125000"/>
              </a:lnSpc>
            </a:pPr>
            <a:r>
              <a:rPr lang="en-US" sz="1600" dirty="0"/>
              <a:t>Current functionality implemented with RTC+B, “[t]he System Lambda used to determine LMPs from SCED Step 2 shall be capped at the effective [Value of Lost Load] (VOLL).”</a:t>
            </a:r>
          </a:p>
          <a:p>
            <a:pPr marL="834390" lvl="1" indent="-285750">
              <a:lnSpc>
                <a:spcPct val="125000"/>
              </a:lnSpc>
            </a:pPr>
            <a:r>
              <a:rPr lang="en-US" sz="1600" dirty="0"/>
              <a:t>The 2026-R8 release will implement the changes approved under NPRR1290, adopting the revised methodology for capping any LMPs greater than VOLL. All other LMPs below VOLL remain unchanged .</a:t>
            </a:r>
          </a:p>
          <a:p>
            <a:pPr marL="834390" lvl="1" indent="-285750">
              <a:lnSpc>
                <a:spcPct val="125000"/>
              </a:lnSpc>
            </a:pPr>
            <a:r>
              <a:rPr lang="en-US" sz="1600" dirty="0"/>
              <a:t>Link to discussion/additional information - </a:t>
            </a:r>
            <a:r>
              <a:rPr lang="en-US" sz="1600" dirty="0">
                <a:hlinkClick r:id="rId3"/>
              </a:rPr>
              <a:t>https://www.ercot.com/mktrules/issues/NPRR1290#summary</a:t>
            </a:r>
            <a:endParaRPr lang="en-US" sz="1600" dirty="0"/>
          </a:p>
          <a:p>
            <a:pPr lvl="1" indent="0">
              <a:lnSpc>
                <a:spcPct val="125000"/>
              </a:lnSpc>
              <a:buNone/>
            </a:pPr>
            <a:endParaRPr lang="en-US" sz="1600" dirty="0"/>
          </a:p>
          <a:p>
            <a:pPr marL="168275" lvl="1" indent="0">
              <a:lnSpc>
                <a:spcPct val="125000"/>
              </a:lnSpc>
              <a:buNone/>
            </a:pPr>
            <a:r>
              <a:rPr lang="en-US" sz="1600" b="1" u="sng" dirty="0"/>
              <a:t>Planned system changes</a:t>
            </a:r>
          </a:p>
          <a:p>
            <a:pPr marL="834390" lvl="1" indent="-285750">
              <a:lnSpc>
                <a:spcPct val="125000"/>
              </a:lnSpc>
            </a:pPr>
            <a:r>
              <a:rPr lang="en-US" sz="1600" dirty="0"/>
              <a:t>MMS – SCED, LASCED</a:t>
            </a:r>
          </a:p>
          <a:p>
            <a:pPr marL="834390" lvl="1" indent="-285750">
              <a:lnSpc>
                <a:spcPct val="125000"/>
              </a:lnSpc>
            </a:pPr>
            <a:r>
              <a:rPr lang="en-US" sz="1600" dirty="0"/>
              <a:t>Reports</a:t>
            </a:r>
          </a:p>
          <a:p>
            <a:pPr marL="834390" lvl="1" indent="-285750">
              <a:lnSpc>
                <a:spcPct val="125000"/>
              </a:lnSpc>
            </a:pPr>
            <a:endParaRPr lang="en-US" dirty="0"/>
          </a:p>
          <a:p>
            <a:pPr marL="548640" lvl="2" indent="0">
              <a:buNone/>
            </a:pPr>
            <a:endParaRPr lang="en-US" sz="1600" i="1" dirty="0"/>
          </a:p>
        </p:txBody>
      </p:sp>
    </p:spTree>
    <p:extLst>
      <p:ext uri="{BB962C8B-B14F-4D97-AF65-F5344CB8AC3E}">
        <p14:creationId xmlns:p14="http://schemas.microsoft.com/office/powerpoint/2010/main" val="1751449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BF9E6-4E78-AE6B-FC65-DBB96A9E77C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046918-F7EC-1DF6-71CB-17C7C75BEACE}"/>
              </a:ext>
            </a:extLst>
          </p:cNvPr>
          <p:cNvSpPr>
            <a:spLocks noGrp="1"/>
          </p:cNvSpPr>
          <p:nvPr>
            <p:ph type="sldNum" sz="quarter" idx="12"/>
          </p:nvPr>
        </p:nvSpPr>
        <p:spPr/>
        <p:txBody>
          <a:bodyPr/>
          <a:lstStyle/>
          <a:p>
            <a:fld id="{BCDE79FB-97BA-492B-8D57-F1373F9ADA95}" type="slidenum">
              <a:rPr lang="en-US" smtClean="0"/>
              <a:t>4</a:t>
            </a:fld>
            <a:endParaRPr lang="en-US" dirty="0"/>
          </a:p>
        </p:txBody>
      </p:sp>
      <p:sp>
        <p:nvSpPr>
          <p:cNvPr id="4" name="Title 3">
            <a:extLst>
              <a:ext uri="{FF2B5EF4-FFF2-40B4-BE49-F238E27FC236}">
                <a16:creationId xmlns:a16="http://schemas.microsoft.com/office/drawing/2014/main" id="{5B6FCA93-8D58-7F97-BF6C-0B3DE733D4E9}"/>
              </a:ext>
            </a:extLst>
          </p:cNvPr>
          <p:cNvSpPr>
            <a:spLocks noGrp="1"/>
          </p:cNvSpPr>
          <p:nvPr>
            <p:ph type="title"/>
          </p:nvPr>
        </p:nvSpPr>
        <p:spPr/>
        <p:txBody>
          <a:bodyPr/>
          <a:lstStyle/>
          <a:p>
            <a:pPr>
              <a:lnSpc>
                <a:spcPct val="100000"/>
              </a:lnSpc>
              <a:spcBef>
                <a:spcPts val="0"/>
              </a:spcBef>
            </a:pPr>
            <a:r>
              <a:rPr lang="en-US" dirty="0"/>
              <a:t>2026 August (R8) Release – Market Submission Validation Change</a:t>
            </a:r>
          </a:p>
        </p:txBody>
      </p:sp>
      <p:sp>
        <p:nvSpPr>
          <p:cNvPr id="7" name="Content Placeholder 2">
            <a:extLst>
              <a:ext uri="{FF2B5EF4-FFF2-40B4-BE49-F238E27FC236}">
                <a16:creationId xmlns:a16="http://schemas.microsoft.com/office/drawing/2014/main" id="{A2F0F8C0-8A2A-CC14-6158-2A2C625C22A5}"/>
              </a:ext>
            </a:extLst>
          </p:cNvPr>
          <p:cNvSpPr txBox="1">
            <a:spLocks/>
          </p:cNvSpPr>
          <p:nvPr/>
        </p:nvSpPr>
        <p:spPr>
          <a:xfrm>
            <a:off x="622300" y="1346200"/>
            <a:ext cx="10947400" cy="5010150"/>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25000"/>
              </a:lnSpc>
              <a:buFont typeface="Arial" panose="020B0604020202020204" pitchFamily="34" charset="0"/>
              <a:buChar char="•"/>
            </a:pPr>
            <a:r>
              <a:rPr lang="en-US" dirty="0"/>
              <a:t>The minimum quantity should be one MW</a:t>
            </a:r>
          </a:p>
          <a:p>
            <a:pPr marL="834390" lvl="1" indent="-285750">
              <a:lnSpc>
                <a:spcPct val="125000"/>
              </a:lnSpc>
            </a:pPr>
            <a:r>
              <a:rPr lang="en-US" dirty="0"/>
              <a:t>DAM Energy-Only Offers, protocol section 4.4.9.5.1(3), and </a:t>
            </a:r>
          </a:p>
          <a:p>
            <a:pPr marL="834390" lvl="1" indent="-285750">
              <a:lnSpc>
                <a:spcPct val="125000"/>
              </a:lnSpc>
            </a:pPr>
            <a:r>
              <a:rPr lang="en-US" dirty="0"/>
              <a:t>DAM Energy-Only Bids, protocol section 4.4.9.6.1(2),</a:t>
            </a:r>
          </a:p>
          <a:p>
            <a:pPr marL="285750" indent="-285750">
              <a:lnSpc>
                <a:spcPct val="125000"/>
              </a:lnSpc>
              <a:buFont typeface="Arial" panose="020B0604020202020204" pitchFamily="34" charset="0"/>
              <a:buChar char="•"/>
            </a:pPr>
            <a:endParaRPr lang="en-US" dirty="0"/>
          </a:p>
          <a:p>
            <a:pPr marL="285750" indent="-285750">
              <a:lnSpc>
                <a:spcPct val="125000"/>
              </a:lnSpc>
              <a:spcAft>
                <a:spcPts val="600"/>
              </a:spcAft>
              <a:buFont typeface="Arial" panose="020B0604020202020204" pitchFamily="34" charset="0"/>
              <a:buChar char="•"/>
            </a:pPr>
            <a:r>
              <a:rPr lang="en-US" dirty="0"/>
              <a:t>Currently for an Energy-Only offer/bid curve with multiple price-quantity points, only the last quantity on the curve is being validated that it is greater than or equal to one MW. </a:t>
            </a:r>
            <a:endParaRPr lang="en-US" sz="1200" dirty="0"/>
          </a:p>
          <a:p>
            <a:pPr marL="834390" lvl="1" indent="-285750">
              <a:lnSpc>
                <a:spcPct val="125000"/>
              </a:lnSpc>
            </a:pPr>
            <a:r>
              <a:rPr lang="en-US" dirty="0"/>
              <a:t>The market validation will change to check and validate the first quantity on the curve is greater than or equal to one MW.</a:t>
            </a:r>
          </a:p>
          <a:p>
            <a:pPr marL="834390" lvl="1" indent="-285750">
              <a:lnSpc>
                <a:spcPct val="125000"/>
              </a:lnSpc>
            </a:pPr>
            <a:r>
              <a:rPr lang="en-US" dirty="0"/>
              <a:t>Currently this change is planned for August (R8) release with a possibility that it may be re-scheduled to October (R10) release.</a:t>
            </a:r>
          </a:p>
          <a:p>
            <a:pPr marL="834390" lvl="1" indent="-285750">
              <a:lnSpc>
                <a:spcPct val="125000"/>
              </a:lnSpc>
            </a:pPr>
            <a:endParaRPr lang="en-US" dirty="0"/>
          </a:p>
          <a:p>
            <a:pPr lvl="1" indent="0">
              <a:lnSpc>
                <a:spcPct val="125000"/>
              </a:lnSpc>
              <a:buNone/>
            </a:pPr>
            <a:endParaRPr lang="en-US" dirty="0"/>
          </a:p>
          <a:p>
            <a:pPr marL="285750" indent="-285750">
              <a:lnSpc>
                <a:spcPct val="125000"/>
              </a:lnSpc>
              <a:buFont typeface="Arial" panose="020B0604020202020204" pitchFamily="34" charset="0"/>
              <a:buChar char="•"/>
            </a:pPr>
            <a:r>
              <a:rPr lang="en-US" dirty="0"/>
              <a:t>We will provide more information in August TWG meeting.</a:t>
            </a:r>
          </a:p>
          <a:p>
            <a:pPr marL="834390" lvl="1" indent="-285750">
              <a:lnSpc>
                <a:spcPct val="125000"/>
              </a:lnSpc>
            </a:pPr>
            <a:endParaRPr lang="en-US" dirty="0"/>
          </a:p>
          <a:p>
            <a:pPr marL="548640" lvl="2" indent="0">
              <a:buNone/>
            </a:pPr>
            <a:endParaRPr lang="en-US" sz="1600" i="1" dirty="0"/>
          </a:p>
        </p:txBody>
      </p:sp>
    </p:spTree>
    <p:extLst>
      <p:ext uri="{BB962C8B-B14F-4D97-AF65-F5344CB8AC3E}">
        <p14:creationId xmlns:p14="http://schemas.microsoft.com/office/powerpoint/2010/main" val="180859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45439-E484-2EDD-93D0-593E8F21D85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C4595D-D1AA-CEF8-9076-DE21B09A2064}"/>
              </a:ext>
            </a:extLst>
          </p:cNvPr>
          <p:cNvSpPr>
            <a:spLocks noGrp="1"/>
          </p:cNvSpPr>
          <p:nvPr>
            <p:ph type="sldNum" sz="quarter" idx="12"/>
          </p:nvPr>
        </p:nvSpPr>
        <p:spPr/>
        <p:txBody>
          <a:bodyPr/>
          <a:lstStyle/>
          <a:p>
            <a:fld id="{BCDE79FB-97BA-492B-8D57-F1373F9ADA95}" type="slidenum">
              <a:rPr lang="en-US" smtClean="0"/>
              <a:t>5</a:t>
            </a:fld>
            <a:endParaRPr lang="en-US" dirty="0"/>
          </a:p>
        </p:txBody>
      </p:sp>
      <p:sp>
        <p:nvSpPr>
          <p:cNvPr id="4" name="Title 3">
            <a:extLst>
              <a:ext uri="{FF2B5EF4-FFF2-40B4-BE49-F238E27FC236}">
                <a16:creationId xmlns:a16="http://schemas.microsoft.com/office/drawing/2014/main" id="{7EFAFFA5-CA0C-D793-70BC-AD24CEA35CBF}"/>
              </a:ext>
            </a:extLst>
          </p:cNvPr>
          <p:cNvSpPr>
            <a:spLocks noGrp="1"/>
          </p:cNvSpPr>
          <p:nvPr>
            <p:ph type="title"/>
          </p:nvPr>
        </p:nvSpPr>
        <p:spPr/>
        <p:txBody>
          <a:bodyPr/>
          <a:lstStyle/>
          <a:p>
            <a:r>
              <a:rPr lang="en-US" dirty="0"/>
              <a:t>2026 August (R8) Release – Outage Scheduler Submission Changes</a:t>
            </a:r>
          </a:p>
        </p:txBody>
      </p:sp>
      <p:sp>
        <p:nvSpPr>
          <p:cNvPr id="7" name="Content Placeholder 2">
            <a:extLst>
              <a:ext uri="{FF2B5EF4-FFF2-40B4-BE49-F238E27FC236}">
                <a16:creationId xmlns:a16="http://schemas.microsoft.com/office/drawing/2014/main" id="{BCBC8996-4753-FD5F-997C-EB4B9AA46745}"/>
              </a:ext>
            </a:extLst>
          </p:cNvPr>
          <p:cNvSpPr txBox="1">
            <a:spLocks/>
          </p:cNvSpPr>
          <p:nvPr/>
        </p:nvSpPr>
        <p:spPr>
          <a:xfrm>
            <a:off x="622300" y="1346200"/>
            <a:ext cx="10849264" cy="5010150"/>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pPr>
            <a:r>
              <a:rPr lang="en-US" dirty="0"/>
              <a:t>Fixing an issue in Outage Scheduler User Interface (OS UI) to ensure that Resource Planned Outage Limit (RPOL) Violation warning message shall be provided, consistently, for each day that is of the RPOL Violation if the submission has multiple days of RPOL Violation.</a:t>
            </a:r>
          </a:p>
          <a:p>
            <a:pPr marL="285750" indent="-285750">
              <a:lnSpc>
                <a:spcPct val="125000"/>
              </a:lnSpc>
              <a:buFont typeface="Arial" panose="020B0604020202020204" pitchFamily="34" charset="0"/>
              <a:buChar char="•"/>
            </a:pPr>
            <a:endParaRPr lang="en-US" dirty="0"/>
          </a:p>
          <a:p>
            <a:pPr marL="285750" indent="-285750">
              <a:lnSpc>
                <a:spcPct val="125000"/>
              </a:lnSpc>
              <a:buFont typeface="Arial" panose="020B0604020202020204" pitchFamily="34" charset="0"/>
              <a:buChar char="•"/>
            </a:pPr>
            <a:r>
              <a:rPr lang="en-US" dirty="0"/>
              <a:t>Allowing changes to ‘Nature of Work’ for an outage that is in Active state.</a:t>
            </a:r>
          </a:p>
          <a:p>
            <a:pPr marL="285750" indent="-285750">
              <a:lnSpc>
                <a:spcPct val="125000"/>
              </a:lnSpc>
              <a:buFont typeface="Arial" panose="020B0604020202020204" pitchFamily="34" charset="0"/>
              <a:buChar char="•"/>
            </a:pPr>
            <a:endParaRPr lang="en-US" dirty="0"/>
          </a:p>
          <a:p>
            <a:pPr marL="285750" indent="-285750">
              <a:lnSpc>
                <a:spcPct val="125000"/>
              </a:lnSpc>
              <a:buFont typeface="Arial" panose="020B0604020202020204" pitchFamily="34" charset="0"/>
              <a:buChar char="•"/>
            </a:pPr>
            <a:r>
              <a:rPr lang="en-US" dirty="0"/>
              <a:t>Improving messages for a valid update to ‘Nature of Work’ along with a valid update to “Actual End Time”.</a:t>
            </a:r>
          </a:p>
          <a:p>
            <a:pPr marL="834390" lvl="1" indent="-285750">
              <a:lnSpc>
                <a:spcPct val="125000"/>
              </a:lnSpc>
            </a:pPr>
            <a:r>
              <a:rPr lang="en-US" dirty="0"/>
              <a:t>Currently it generates a warning message which is not expected.</a:t>
            </a:r>
          </a:p>
          <a:p>
            <a:pPr marL="834390" lvl="1" indent="-285750">
              <a:lnSpc>
                <a:spcPct val="125000"/>
              </a:lnSpc>
            </a:pPr>
            <a:endParaRPr lang="en-US" dirty="0"/>
          </a:p>
          <a:p>
            <a:pPr lvl="1" indent="0">
              <a:lnSpc>
                <a:spcPct val="125000"/>
              </a:lnSpc>
              <a:buNone/>
            </a:pPr>
            <a:endParaRPr lang="en-US" dirty="0"/>
          </a:p>
        </p:txBody>
      </p:sp>
    </p:spTree>
    <p:extLst>
      <p:ext uri="{BB962C8B-B14F-4D97-AF65-F5344CB8AC3E}">
        <p14:creationId xmlns:p14="http://schemas.microsoft.com/office/powerpoint/2010/main" val="3196473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p:txBody>
          <a:bodyPr/>
          <a:lstStyle/>
          <a:p>
            <a:r>
              <a:rPr lang="en-US" dirty="0"/>
              <a:t>Questions/Comments?</a:t>
            </a:r>
          </a:p>
        </p:txBody>
      </p:sp>
      <p:sp>
        <p:nvSpPr>
          <p:cNvPr id="3" name="Text Placeholder 2">
            <a:extLst>
              <a:ext uri="{FF2B5EF4-FFF2-40B4-BE49-F238E27FC236}">
                <a16:creationId xmlns:a16="http://schemas.microsoft.com/office/drawing/2014/main" id="{7BF6A61A-D7C0-BEE7-3F65-3A3A70395BDB}"/>
              </a:ext>
            </a:extLst>
          </p:cNvPr>
          <p:cNvSpPr>
            <a:spLocks noGrp="1"/>
          </p:cNvSpPr>
          <p:nvPr>
            <p:ph type="body" sz="quarter" idx="13"/>
          </p:nvPr>
        </p:nvSpPr>
        <p:spPr>
          <a:xfrm>
            <a:off x="530868" y="3501136"/>
            <a:ext cx="5565131" cy="1537589"/>
          </a:xfrm>
        </p:spPr>
        <p:txBody>
          <a:bodyPr/>
          <a:lstStyle/>
          <a:p>
            <a:r>
              <a:rPr lang="en-US" dirty="0"/>
              <a:t>Katherine.Li@ercot.com</a:t>
            </a:r>
          </a:p>
          <a:p>
            <a:endParaRPr lang="en-US" dirty="0"/>
          </a:p>
          <a:p>
            <a:r>
              <a:rPr lang="en-US" dirty="0"/>
              <a:t>Sreenivas.Badri@ercot.com</a:t>
            </a:r>
          </a:p>
          <a:p>
            <a:endParaRPr lang="en-US" dirty="0"/>
          </a:p>
          <a:p>
            <a:endParaRPr lang="en-US" dirty="0"/>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6</a:t>
            </a:fld>
            <a:endParaRPr lang="en-US" dirty="0"/>
          </a:p>
        </p:txBody>
      </p:sp>
    </p:spTree>
    <p:extLst>
      <p:ext uri="{BB962C8B-B14F-4D97-AF65-F5344CB8AC3E}">
        <p14:creationId xmlns:p14="http://schemas.microsoft.com/office/powerpoint/2010/main" val="3512297305"/>
      </p:ext>
    </p:extLst>
  </p:cSld>
  <p:clrMapOvr>
    <a:masterClrMapping/>
  </p:clrMapOvr>
</p:sld>
</file>

<file path=ppt/theme/theme1.xml><?xml version="1.0" encoding="utf-8"?>
<a:theme xmlns:a="http://schemas.openxmlformats.org/drawingml/2006/main" name="1_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ECE1372-0C99-4BBD-8C9A-66BB973B0715}" vid="{E42129F1-9979-45CE-AC99-7AED524228ED}"/>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ECE1372-0C99-4BBD-8C9A-66BB973B0715}" vid="{AF2A68AE-DF5A-41FA-8DA3-295978B7C7E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8A853E2A21D478864F317E572DCF9" ma:contentTypeVersion="15" ma:contentTypeDescription="Create a new document." ma:contentTypeScope="" ma:versionID="a891ac5b57a7237e5d68462a0bfcdc3e">
  <xsd:schema xmlns:xsd="http://www.w3.org/2001/XMLSchema" xmlns:xs="http://www.w3.org/2001/XMLSchema" xmlns:p="http://schemas.microsoft.com/office/2006/metadata/properties" xmlns:ns3="ded7f6be-006e-48d8-8435-0405bc84a9a7" xmlns:ns4="97deaf5a-01d9-4834-89d2-802f43df07d1" targetNamespace="http://schemas.microsoft.com/office/2006/metadata/properties" ma:root="true" ma:fieldsID="fb0a5c700978bb7b7ca8f385b404acbf" ns3:_="" ns4:_="">
    <xsd:import namespace="ded7f6be-006e-48d8-8435-0405bc84a9a7"/>
    <xsd:import namespace="97deaf5a-01d9-4834-89d2-802f43df07d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_activity" minOccurs="0"/>
                <xsd:element ref="ns4:MediaServiceDateTaken" minOccurs="0"/>
                <xsd:element ref="ns4:MediaServiceObjectDetectorVersions" minOccurs="0"/>
                <xsd:element ref="ns4:MediaLengthInSecond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d7f6be-006e-48d8-8435-0405bc84a9a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deaf5a-01d9-4834-89d2-802f43df07d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97deaf5a-01d9-4834-89d2-802f43df07d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AA56C6-C396-4A86-84E4-22A2296358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d7f6be-006e-48d8-8435-0405bc84a9a7"/>
    <ds:schemaRef ds:uri="97deaf5a-01d9-4834-89d2-802f43df07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754FD2-17D2-4534-9157-8CFDD0166132}">
  <ds:schemaRefs>
    <ds:schemaRef ds:uri="http://purl.org/dc/elements/1.1/"/>
    <ds:schemaRef ds:uri="http://schemas.microsoft.com/office/2006/documentManagement/types"/>
    <ds:schemaRef ds:uri="http://purl.org/dc/terms/"/>
    <ds:schemaRef ds:uri="http://www.w3.org/XML/1998/namespace"/>
    <ds:schemaRef ds:uri="97deaf5a-01d9-4834-89d2-802f43df07d1"/>
    <ds:schemaRef ds:uri="http://schemas.microsoft.com/office/infopath/2007/PartnerControls"/>
    <ds:schemaRef ds:uri="http://purl.org/dc/dcmitype/"/>
    <ds:schemaRef ds:uri="http://schemas.openxmlformats.org/package/2006/metadata/core-properties"/>
    <ds:schemaRef ds:uri="ded7f6be-006e-48d8-8435-0405bc84a9a7"/>
    <ds:schemaRef ds:uri="http://schemas.microsoft.com/office/2006/metadata/properties"/>
  </ds:schemaRefs>
</ds:datastoreItem>
</file>

<file path=customXml/itemProps3.xml><?xml version="1.0" encoding="utf-8"?>
<ds:datastoreItem xmlns:ds="http://schemas.openxmlformats.org/officeDocument/2006/customXml" ds:itemID="{6A5F3B15-1EDA-47D5-B690-303F08E28C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NPRR1188 update</Template>
  <TotalTime>1843</TotalTime>
  <Words>586</Words>
  <Application>Microsoft Office PowerPoint</Application>
  <PresentationFormat>Widescreen</PresentationFormat>
  <Paragraphs>56</Paragraphs>
  <Slides>6</Slides>
  <Notes>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vt:i4>
      </vt:variant>
    </vt:vector>
  </HeadingPairs>
  <TitlesOfParts>
    <vt:vector size="11" baseType="lpstr">
      <vt:lpstr>Aptos</vt:lpstr>
      <vt:lpstr>Arial</vt:lpstr>
      <vt:lpstr>Wingdings</vt:lpstr>
      <vt:lpstr>1_Cover</vt:lpstr>
      <vt:lpstr>Page Design</vt:lpstr>
      <vt:lpstr>2026 July &amp; August (R7 &amp; R8) Releases – Market &amp; Outage Scheduler Changes     Katherine Li  July 23, 2026</vt:lpstr>
      <vt:lpstr>2026 July/August (R7/R8) Release</vt:lpstr>
      <vt:lpstr>2026 August (R8) Release – NPRR1290/NPRR1323 RTC Gap Resolutions and Clarifications</vt:lpstr>
      <vt:lpstr>2026 August (R8) Release – Market Submission Validation Change</vt:lpstr>
      <vt:lpstr>2026 August (R8) Release – Outage Scheduler Submission Changes</vt:lpstr>
      <vt:lpstr>Questions/Comments?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Xu, Xiangjun</dc:creator>
  <cp:keywords/>
  <cp:lastModifiedBy>Li, Katherine</cp:lastModifiedBy>
  <cp:revision>105</cp:revision>
  <dcterms:created xsi:type="dcterms:W3CDTF">2026-03-17T20:45:51Z</dcterms:created>
  <dcterms:modified xsi:type="dcterms:W3CDTF">2026-07-30T18:49:15Z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0x010100E238A853E2A21D478864F317E572DCF9</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