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2147478804" r:id="rId6"/>
    <p:sldId id="2147478801" r:id="rId7"/>
    <p:sldId id="2147478802" r:id="rId8"/>
    <p:sldId id="2147478803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EAADFC70-D61D-4656-8B06-8883CD9AA798}">
          <p14:sldIdLst>
            <p14:sldId id="2147478804"/>
            <p14:sldId id="2147478801"/>
            <p14:sldId id="2147478802"/>
            <p14:sldId id="2147478803"/>
          </p14:sldIdLst>
        </p14:section>
        <p14:section name="Additional Slides" id="{838F9A2D-6F16-460F-A975-BEEE75FC642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24CEF7A-2E4C-9E46-94A3-5D31EB18D995}" name="Webster, Trudi" initials="WT" userId="S::trudi.webster@ercot.com::8d3e025b-0265-4fbd-b136-a7bc92c16fd8" providerId="AD"/>
  <p188:author id="{A1A611C0-580D-8CEE-432E-BD197FCC0B9E}" name="Lyakhovets, Olha" initials="OL" userId="S::Olha.Lyakhovets@ercot.com::166ff867-0cd3-4db8-a739-f40a5de32105" providerId="AD"/>
  <p188:author id="{FAF841F7-8C07-BB5D-903B-88FBBF7ABABF}" name="Webster, Trudi" initials="WT" userId="S::Trudi.Webster@ercot.com::8d3e025b-0265-4fbd-b136-a7bc92c16fd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A1C"/>
    <a:srgbClr val="D8F2F6"/>
    <a:srgbClr val="005763"/>
    <a:srgbClr val="E6EBEF"/>
    <a:srgbClr val="747474"/>
    <a:srgbClr val="B1E5ED"/>
    <a:srgbClr val="E16823"/>
    <a:srgbClr val="9E170D"/>
    <a:srgbClr val="5B6770"/>
    <a:srgbClr val="789D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24" y="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4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4781F-C11A-4B51-B8FA-D6D1992D50FF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1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9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20" name="Group 19" descr="Confidential document label">
            <a:extLst>
              <a:ext uri="{FF2B5EF4-FFF2-40B4-BE49-F238E27FC236}">
                <a16:creationId xmlns:a16="http://schemas.microsoft.com/office/drawing/2014/main" id="{3B6CFFE6-489D-17D2-9884-1ADAECA66C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FA20CA-1326-E8FD-F266-B055679F20E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3744901-5CF8-A85F-8C67-5BB032900B25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7517-B5A8-4E1F-B27B-622BE826AB2C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16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 with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5FFF-DC93-41E9-8B56-8D2A8B7F6D48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70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86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July 29, 2026</a:t>
            </a:fld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53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8853-B873-F2E3-2665-37A006BD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3D3AE-2541-364A-0DC2-19A646A7D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9699" y="1466849"/>
            <a:ext cx="10248900" cy="2806677"/>
          </a:xfrm>
        </p:spPr>
        <p:txBody>
          <a:bodyPr>
            <a:normAutofit/>
          </a:bodyPr>
          <a:lstStyle>
            <a:lvl1pPr marL="0" indent="0">
              <a:buNone/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1409698" y="4463716"/>
            <a:ext cx="10267867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457200" tIns="182880" rIns="1828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457200" indent="0">
              <a:buNone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7803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8853-B873-F2E3-2665-37A006BD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11182264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6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A4EDD-2B9A-F7F7-92D4-1D72BC4604F4}"/>
              </a:ext>
            </a:extLst>
          </p:cNvPr>
          <p:cNvSpPr txBox="1"/>
          <p:nvPr userDrawn="1"/>
        </p:nvSpPr>
        <p:spPr>
          <a:xfrm>
            <a:off x="1232140" y="112189"/>
            <a:ext cx="522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Item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822C50-D020-6527-762E-148D7DB72F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2268" y="161742"/>
            <a:ext cx="9951868" cy="292963"/>
          </a:xfrm>
        </p:spPr>
        <p:txBody>
          <a:bodyPr/>
          <a:lstStyle>
            <a:lvl1pPr>
              <a:defRPr sz="1200" b="1"/>
            </a:lvl1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1389803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8853-B873-F2E3-2665-37A006BD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3D3AE-2541-364A-0DC2-19A646A7D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9700" y="1466850"/>
            <a:ext cx="5591990" cy="470535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en-US" dirty="0"/>
            </a:lvl1pPr>
            <a:lvl2pPr>
              <a:lnSpc>
                <a:spcPct val="100000"/>
              </a:lnSpc>
              <a:defRPr lang="en-US" dirty="0"/>
            </a:lvl2pPr>
            <a:lvl3pPr>
              <a:lnSpc>
                <a:spcPct val="100000"/>
              </a:lnSpc>
              <a:defRPr lang="en-US" dirty="0"/>
            </a:lvl3pPr>
            <a:lvl4pPr>
              <a:lnSpc>
                <a:spcPct val="100000"/>
              </a:lnSpc>
              <a:defRPr lang="en-US" dirty="0"/>
            </a:lvl4pPr>
            <a:lvl5pPr>
              <a:lnSpc>
                <a:spcPct val="100000"/>
              </a:lnSpc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484182" y="1466850"/>
            <a:ext cx="4174415" cy="1661361"/>
          </a:xfrm>
          <a:prstGeom prst="foldedCorner">
            <a:avLst>
              <a:gd name="adj" fmla="val 28246"/>
            </a:avLst>
          </a:prstGeom>
          <a:solidFill>
            <a:schemeClr val="accent2">
              <a:lumMod val="20000"/>
              <a:lumOff val="80000"/>
              <a:alpha val="6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457200" tIns="182880" rIns="182880" bIns="18288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697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30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July 29, 2026</a:t>
            </a:fld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43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99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782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E4FF8-A3D3-4599-A16A-3A00C58B5537}" type="datetime4">
              <a:rPr lang="en-US" smtClean="0"/>
              <a:t>July 29, 2026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90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7B4C3-4AF8-491E-B32B-CB7FA6991DE8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22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66342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8507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nten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A603D0DD-8A1A-4F2B-838E-2EF7A4EA3CBF}" type="datetime4">
              <a:rPr lang="en-US" smtClean="0"/>
              <a:t>July 29,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3687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E1C13-7F94-4729-9F46-A53B83193E99}" type="datetime4">
              <a:rPr lang="en-US" smtClean="0"/>
              <a:t>July 29, 2026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80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3B202282-D206-4C18-93B8-D205E285190B}" type="datetime4">
              <a:rPr lang="en-US" smtClean="0"/>
              <a:t>July 29,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734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3" r:id="rId2"/>
    <p:sldLayoutId id="2147483767" r:id="rId3"/>
    <p:sldLayoutId id="2147483748" r:id="rId4"/>
    <p:sldLayoutId id="2147483749" r:id="rId5"/>
    <p:sldLayoutId id="2147483761" r:id="rId6"/>
    <p:sldLayoutId id="2147483762" r:id="rId7"/>
    <p:sldLayoutId id="2147483759" r:id="rId8"/>
    <p:sldLayoutId id="2147483752" r:id="rId9"/>
    <p:sldLayoutId id="2147483754" r:id="rId10"/>
    <p:sldLayoutId id="2147483768" r:id="rId11"/>
    <p:sldLayoutId id="2147483756" r:id="rId12"/>
    <p:sldLayoutId id="2147483753" r:id="rId13"/>
    <p:sldLayoutId id="2147483770" r:id="rId14"/>
    <p:sldLayoutId id="2147483771" r:id="rId15"/>
    <p:sldLayoutId id="2147483772" r:id="rId16"/>
    <p:sldLayoutId id="2147483773" r:id="rId17"/>
    <p:sldLayoutId id="2147483774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2160">
          <p15:clr>
            <a:srgbClr val="F26B43"/>
          </p15:clr>
        </p15:guide>
        <p15:guide id="7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19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2F79F2-B3BA-8940-842B-E7FE187268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7713" y="2062263"/>
            <a:ext cx="7664388" cy="3366409"/>
          </a:xfrm>
        </p:spPr>
        <p:txBody>
          <a:bodyPr lIns="91440" tIns="45720" rIns="91440" bIns="45720" anchor="t"/>
          <a:lstStyle/>
          <a:p>
            <a:r>
              <a:rPr lang="en-US" sz="2800" dirty="0"/>
              <a:t>FFSS Offer Cap Determination</a:t>
            </a:r>
            <a:br>
              <a:rPr lang="en-US" sz="2800" dirty="0"/>
            </a:br>
            <a:r>
              <a:rPr lang="en-US" sz="2800" dirty="0"/>
              <a:t>Heat Rate Methodology – 2026-2027 Season</a:t>
            </a:r>
            <a:br>
              <a:rPr lang="en-US" sz="2800" dirty="0"/>
            </a:br>
            <a:br>
              <a:rPr lang="en-US" sz="2800" dirty="0"/>
            </a:br>
            <a:br>
              <a:rPr lang="en-US" dirty="0">
                <a:solidFill>
                  <a:schemeClr val="tx2"/>
                </a:solidFill>
              </a:rPr>
            </a:br>
            <a:br>
              <a:rPr lang="en-US" i="1" dirty="0">
                <a:solidFill>
                  <a:schemeClr val="tx2"/>
                </a:solidFill>
              </a:rPr>
            </a:br>
            <a:br>
              <a:rPr lang="en-US" i="1" dirty="0">
                <a:solidFill>
                  <a:schemeClr val="tx2"/>
                </a:solidFill>
              </a:rPr>
            </a:br>
            <a:r>
              <a:rPr lang="en-US" sz="1800" b="0" i="1" dirty="0">
                <a:cs typeface="Arial"/>
              </a:rPr>
              <a:t>Ino González</a:t>
            </a:r>
            <a:br>
              <a:rPr lang="en-US" sz="1800" b="0" dirty="0"/>
            </a:br>
            <a:r>
              <a:rPr lang="en-US" sz="1800" b="0" dirty="0"/>
              <a:t>Principal Engineer – Market Design and Generation Economics</a:t>
            </a:r>
            <a:br>
              <a:rPr lang="en-US" sz="1800" b="0" dirty="0"/>
            </a:br>
            <a:r>
              <a:rPr lang="en-US" sz="1800" b="0" i="1" dirty="0">
                <a:cs typeface="Arial"/>
              </a:rPr>
              <a:t>ERCOT</a:t>
            </a:r>
            <a:br>
              <a:rPr lang="en-US" sz="1800" b="0" dirty="0"/>
            </a:br>
            <a:br>
              <a:rPr lang="en-US" b="0" dirty="0"/>
            </a:br>
            <a:br>
              <a:rPr lang="en-US" b="0" dirty="0"/>
            </a:br>
            <a:r>
              <a:rPr lang="en-US" sz="1800" b="0" dirty="0"/>
              <a:t>Wholesale Market Subcommittee (WMS) – August 5, 2026</a:t>
            </a:r>
            <a:br>
              <a:rPr lang="en-US" dirty="0">
                <a:solidFill>
                  <a:schemeClr val="tx2"/>
                </a:solidFill>
                <a:cs typeface="Arial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23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3959E-2456-9EF8-1D23-39B0EC294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US"/>
              <a:t>FFSS Offer Cap Determination – 2026-2027 Season Overview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BE3054-A996-44FB-EFA3-18B2D233A1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1" y="1371600"/>
            <a:ext cx="4752974" cy="3801291"/>
          </a:xfrm>
        </p:spPr>
        <p:txBody>
          <a:bodyPr/>
          <a:lstStyle/>
          <a:p>
            <a:pPr marL="285750" indent="-285750">
              <a:lnSpc>
                <a:spcPct val="107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FFSS Offer Cap ($/MW) = Heat Rate × Fuel Price × Hours, per 16 TAC § 25.520.</a:t>
            </a:r>
          </a:p>
          <a:p>
            <a:endParaRPr lang="en-US" dirty="0"/>
          </a:p>
          <a:p>
            <a:pPr marL="285750" indent="-285750">
              <a:lnSpc>
                <a:spcPct val="107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ERCOT must set a single heat rate for each of the three FFSSR categories eligible under § 25.520(c): on-site (Cat. 1), resource-controlled (Cat. 2), and contractual off-site (Cat. 3).</a:t>
            </a:r>
          </a:p>
          <a:p>
            <a:endParaRPr lang="en-US" dirty="0"/>
          </a:p>
          <a:p>
            <a:pPr marL="285750" indent="-285750">
              <a:lnSpc>
                <a:spcPct val="107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Fuel price = commodity index price + price adder, fuel oil index for Categories 1–2, natural gas index for Category 3, price adder $0.05/</a:t>
            </a:r>
            <a:r>
              <a:rPr lang="en-US" dirty="0" err="1"/>
              <a:t>Gl</a:t>
            </a:r>
            <a:r>
              <a:rPr lang="en-US" dirty="0"/>
              <a:t> for Category 1 and $0.50/MMBtu for Category 3.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03A48C-097D-7245-423F-10CE5A71DA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02832" y="5486400"/>
            <a:ext cx="11163300" cy="1123949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Key Takeaway: </a:t>
            </a:r>
            <a:r>
              <a:rPr lang="en-US" b="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For the 2026-2027 obligation period ERCOT calculated three separate FFSS Offer Caps – one per resource category – each combining a category-specific heat rate with the applicable fuel price and deployment hours (48-hour deployment), .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96A458F-057D-9C28-5488-BA002FCA1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557526"/>
              </p:ext>
            </p:extLst>
          </p:nvPr>
        </p:nvGraphicFramePr>
        <p:xfrm>
          <a:off x="6096000" y="1371599"/>
          <a:ext cx="5562601" cy="1654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3971">
                  <a:extLst>
                    <a:ext uri="{9D8B030D-6E8A-4147-A177-3AD203B41FA5}">
                      <a16:colId xmlns:a16="http://schemas.microsoft.com/office/drawing/2014/main" val="100000001"/>
                    </a:ext>
                  </a:extLst>
                </a:gridCol>
                <a:gridCol w="1589314">
                  <a:extLst>
                    <a:ext uri="{9D8B030D-6E8A-4147-A177-3AD203B41FA5}">
                      <a16:colId xmlns:a16="http://schemas.microsoft.com/office/drawing/2014/main" val="100000002"/>
                    </a:ext>
                  </a:extLst>
                </a:gridCol>
                <a:gridCol w="1589316">
                  <a:extLst>
                    <a:ext uri="{9D8B030D-6E8A-4147-A177-3AD203B41FA5}">
                      <a16:colId xmlns:a16="http://schemas.microsoft.com/office/drawing/2014/main" val="100000003"/>
                    </a:ext>
                  </a:extLst>
                </a:gridCol>
              </a:tblGrid>
              <a:tr h="3556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Category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Heat Rate (MMBtu/MWh)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Offer Cap ($/MW)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0501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Cat. 1 – On-site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13.52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17,083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0601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Cat. 2 – Resource-controlled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11.36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14,163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0602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Cat. 3 – Contractual off-site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12.62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2,183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0603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544676A-194E-97D8-E671-BB7EED04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80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3959E-2456-9EF8-1D23-39B0EC294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US"/>
              <a:t>Heat Rate Methodology – Categories 1 &amp; 2 (EPA Operating Data)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03A48C-097D-7245-423F-10CE5A71DA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632348"/>
            <a:ext cx="11163300" cy="1123949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Key Takeaway: </a:t>
            </a:r>
            <a:r>
              <a:rPr lang="en-US" b="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Category 1 and 2 heat rates are grounded in actual historical EPA operating data captured during hours when the Resources burned fuel oil, using a conservative 90th-percentile thresholds.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96A458F-057D-9C28-5488-BA002FCA1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228478"/>
              </p:ext>
            </p:extLst>
          </p:nvPr>
        </p:nvGraphicFramePr>
        <p:xfrm>
          <a:off x="1800439" y="1557228"/>
          <a:ext cx="8312963" cy="3619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9761">
                  <a:extLst>
                    <a:ext uri="{9D8B030D-6E8A-4147-A177-3AD203B41FA5}">
                      <a16:colId xmlns:a16="http://schemas.microsoft.com/office/drawing/2014/main" val="200000001"/>
                    </a:ext>
                  </a:extLst>
                </a:gridCol>
                <a:gridCol w="2681600">
                  <a:extLst>
                    <a:ext uri="{9D8B030D-6E8A-4147-A177-3AD203B41FA5}">
                      <a16:colId xmlns:a16="http://schemas.microsoft.com/office/drawing/2014/main" val="200000002"/>
                    </a:ext>
                  </a:extLst>
                </a:gridCol>
                <a:gridCol w="2681602">
                  <a:extLst>
                    <a:ext uri="{9D8B030D-6E8A-4147-A177-3AD203B41FA5}">
                      <a16:colId xmlns:a16="http://schemas.microsoft.com/office/drawing/2014/main" val="200000003"/>
                    </a:ext>
                  </a:extLst>
                </a:gridCol>
              </a:tblGrid>
              <a:tr h="5209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</a:t>
                      </a:r>
                      <a:endParaRPr lang="en-US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Category 1 (Oil)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Category 2 (NG)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501"/>
                  </a:ext>
                </a:extLst>
              </a:tr>
              <a:tr h="64445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Data source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EPA hourly generation data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EPA hourly generation data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601"/>
                  </a:ext>
                </a:extLst>
              </a:tr>
              <a:tr h="64445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period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2022–2026 (4 seasons)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2022–2026 (4 seasons)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602"/>
                  </a:ext>
                </a:extLst>
              </a:tr>
              <a:tr h="64445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Output band used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0.8–1.2 × midpoint (LSL–HSL)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0.8–1.2 × midpoint (LSL–HSL)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603"/>
                  </a:ext>
                </a:extLst>
              </a:tr>
              <a:tr h="64445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Heat rate basis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90th percentile of resource AHRs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90th percentile of AHRs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604"/>
                  </a:ext>
                </a:extLst>
              </a:tr>
              <a:tr h="5209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Resulting heat rate</a:t>
                      </a:r>
                      <a:endParaRPr lang="en-US" sz="1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13.52 MMBtu/MWh</a:t>
                      </a:r>
                      <a:endParaRPr lang="en-US" sz="1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11.36 MMBtu/MWh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000605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544676A-194E-97D8-E671-BB7EED04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8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3959E-2456-9EF8-1D23-39B0EC294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US"/>
              <a:t>Heat Rate Methodology – Category 3 (Verifiable Cost Data)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BE3054-A996-44FB-EFA3-18B2D233A1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1" y="1371600"/>
            <a:ext cx="4752974" cy="4822723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/>
              <a:t>Category 3 – Contractual off-site FFSS</a:t>
            </a:r>
          </a:p>
          <a:p>
            <a:pPr marL="628650" lvl="1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–"/>
            </a:pPr>
            <a:r>
              <a:rPr lang="en-US" sz="1400"/>
              <a:t>Heat rate determined from ERCOT-approved Verifiable Cost (VC) data, not EPA operating data.</a:t>
            </a:r>
          </a:p>
          <a:p>
            <a:pPr marL="628650" lvl="1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–"/>
            </a:pPr>
            <a:r>
              <a:rPr lang="en-US" sz="1400"/>
              <a:t>Calculated heat rate at the midpoint for all Simple Cycle (SC) and Combined Cycle (CC) resources with approved VC not already included in Category 1.</a:t>
            </a:r>
          </a:p>
          <a:p>
            <a:pPr marL="628650" lvl="1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–"/>
            </a:pPr>
            <a:r>
              <a:rPr lang="en-US" sz="1400"/>
              <a:t>Averaged the individual heat rates separately by unit type – SC and CC.</a:t>
            </a:r>
          </a:p>
          <a:p>
            <a:pPr marL="628650" lvl="1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–"/>
            </a:pPr>
            <a:r>
              <a:rPr lang="en-US" sz="1400"/>
              <a:t>Used the SC average (12.62 MMBtu/MWh) as the Category 3 heat rate to encourage competitive offers from both SC and CC resources.</a:t>
            </a:r>
          </a:p>
          <a:p>
            <a:pPr marL="628650" lvl="1" indent="-285750">
              <a:lnSpc>
                <a:spcPct val="100000"/>
              </a:lnSpc>
              <a:buClr>
                <a:schemeClr val="tx1"/>
              </a:buClr>
              <a:buFont typeface="Arial" panose="020B0604020202020204" pitchFamily="34" charset="0"/>
              <a:buChar char="–"/>
            </a:pPr>
            <a:r>
              <a:rPr lang="en-US" sz="1400"/>
              <a:t>Criteria may be revisited in future years as actual submissions are evaluated.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03A48C-097D-7245-423F-10CE5A71DA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597526"/>
            <a:ext cx="11163300" cy="1123949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Key Takeaway: </a:t>
            </a:r>
            <a:r>
              <a:rPr lang="en-US" b="0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Category 3’s heat rate relies on approved Verifiable Cost data rather than EPA data, and ERCOT selected the higher Simple-Cycle value as the single category heat rate to preserve incentives for competitive offers from all eligible resource types.</a:t>
            </a:r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96A458F-057D-9C28-5488-BA002FCA1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557526"/>
              </p:ext>
            </p:extLst>
          </p:nvPr>
        </p:nvGraphicFramePr>
        <p:xfrm>
          <a:off x="6096000" y="1371599"/>
          <a:ext cx="5562601" cy="156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5957">
                  <a:extLst>
                    <a:ext uri="{9D8B030D-6E8A-4147-A177-3AD203B41FA5}">
                      <a16:colId xmlns:a16="http://schemas.microsoft.com/office/drawing/2014/main" val="300000001"/>
                    </a:ext>
                  </a:extLst>
                </a:gridCol>
                <a:gridCol w="1986644">
                  <a:extLst>
                    <a:ext uri="{9D8B030D-6E8A-4147-A177-3AD203B41FA5}">
                      <a16:colId xmlns:a16="http://schemas.microsoft.com/office/drawing/2014/main" val="300000002"/>
                    </a:ext>
                  </a:extLst>
                </a:gridCol>
              </a:tblGrid>
              <a:tr h="3556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Category 3 – Resource Type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Heat Rate (MMBtu/MWh)</a:t>
                      </a:r>
                      <a:endParaRPr lang="en-US" sz="16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00501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Simple Cycle (SC) average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12.62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00601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Combined Cycle (CC) average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8.04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00602"/>
                  </a:ext>
                </a:extLst>
              </a:tr>
              <a:tr h="3556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Category 3 heat rate used (SC basis)</a:t>
                      </a:r>
                      <a:endParaRPr lang="en-US" sz="1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12.62</a:t>
                      </a:r>
                      <a:endParaRPr lang="en-US" sz="14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00603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544676A-194E-97D8-E671-BB7EED04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80298"/>
      </p:ext>
    </p:extLst>
  </p:cSld>
  <p:clrMapOvr>
    <a:masterClrMapping/>
  </p:clrMapOvr>
</p:sld>
</file>

<file path=ppt/theme/theme1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5A4393E2-984E-4EC6-A57F-55ABEA70BF7E}" vid="{DC19D82D-A86E-431A-8B02-3401DFD6F1FD}"/>
    </a:ext>
  </a:extLst>
</a:theme>
</file>

<file path=ppt/theme/theme2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981C3921-F832-4219-A434-38AF27917B91}" vid="{71A14E5E-F3BA-4FBB-8720-B6B3DBD7DB7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526C54-2038-4DDB-9077-84C80FF069E0}">
  <ds:schemaRefs>
    <ds:schemaRef ds:uri="3c917f14-8d40-4289-92aa-fd10f73581c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C6587B9-578E-4710-98F9-568771623E79}">
  <ds:schemaRefs>
    <ds:schemaRef ds:uri="3c917f14-8d40-4289-92aa-fd10f73581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F18ABE5-2C97-4413-ACB0-B3080BAFCA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552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Wingdings</vt:lpstr>
      <vt:lpstr>Page Design</vt:lpstr>
      <vt:lpstr>Cover</vt:lpstr>
      <vt:lpstr>FFSS Offer Cap Determination Heat Rate Methodology – 2026-2027 Season     Ino González Principal Engineer – Market Design and Generation Economics ERCOT   Wholesale Market Subcommittee (WMS) – August 5, 2026 </vt:lpstr>
      <vt:lpstr>FFSS Offer Cap Determination – 2026-2027 Season Overview</vt:lpstr>
      <vt:lpstr>Heat Rate Methodology – Categories 1 &amp; 2 (EPA Operating Data)</vt:lpstr>
      <vt:lpstr>Heat Rate Methodology – Category 3 (Verifiable Cost Data)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Gonzalez, Ino</cp:lastModifiedBy>
  <cp:revision>18</cp:revision>
  <cp:lastPrinted>2017-10-10T21:31:05Z</cp:lastPrinted>
  <dcterms:created xsi:type="dcterms:W3CDTF">2016-01-21T15:20:31Z</dcterms:created>
  <dcterms:modified xsi:type="dcterms:W3CDTF">2026-07-29T14:36:47Z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Order">
    <vt:r8>2600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Audience">
    <vt:lpwstr>Public</vt:lpwstr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Dimensions">
    <vt:lpwstr>Default Width</vt:lpwstr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  <property fmtid="{D5CDD505-2E9C-101B-9397-08002B2CF9AE}" pid="13" name="MSIP_Label_7084cbda-52b8-46fb-a7b7-cb5bd465ed85_Enabled">
    <vt:lpwstr>true</vt:lpwstr>
  </property>
  <property fmtid="{D5CDD505-2E9C-101B-9397-08002B2CF9AE}" pid="14" name="MSIP_Label_7084cbda-52b8-46fb-a7b7-cb5bd465ed85_SetDate">
    <vt:lpwstr>2026-06-17T18:29:47Z</vt:lpwstr>
  </property>
  <property fmtid="{D5CDD505-2E9C-101B-9397-08002B2CF9AE}" pid="15" name="MSIP_Label_7084cbda-52b8-46fb-a7b7-cb5bd465ed85_Method">
    <vt:lpwstr>Standard</vt:lpwstr>
  </property>
  <property fmtid="{D5CDD505-2E9C-101B-9397-08002B2CF9AE}" pid="16" name="MSIP_Label_7084cbda-52b8-46fb-a7b7-cb5bd465ed85_Name">
    <vt:lpwstr>Internal</vt:lpwstr>
  </property>
  <property fmtid="{D5CDD505-2E9C-101B-9397-08002B2CF9AE}" pid="17" name="MSIP_Label_7084cbda-52b8-46fb-a7b7-cb5bd465ed85_SiteId">
    <vt:lpwstr>0afb747d-bff7-4596-a9fc-950ef9e0ec45</vt:lpwstr>
  </property>
  <property fmtid="{D5CDD505-2E9C-101B-9397-08002B2CF9AE}" pid="18" name="MSIP_Label_7084cbda-52b8-46fb-a7b7-cb5bd465ed85_ActionId">
    <vt:lpwstr>2010146c-0011-47e0-87c0-aaebb2024fc3</vt:lpwstr>
  </property>
  <property fmtid="{D5CDD505-2E9C-101B-9397-08002B2CF9AE}" pid="19" name="MSIP_Label_7084cbda-52b8-46fb-a7b7-cb5bd465ed85_ContentBits">
    <vt:lpwstr>0</vt:lpwstr>
  </property>
  <property fmtid="{D5CDD505-2E9C-101B-9397-08002B2CF9AE}" pid="20" name="MSIP_Label_7084cbda-52b8-46fb-a7b7-cb5bd465ed85_Tag">
    <vt:lpwstr>10, 3, 0, 2</vt:lpwstr>
  </property>
</Properties>
</file>