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notesSlides/notesSlide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drawings/drawing2.xml" ContentType="application/vnd.openxmlformats-officedocument.drawingml.chartshapes+xml"/>
  <Override PartName="/ppt/notesSlides/notesSlide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5" r:id="rId4"/>
    <p:sldMasterId id="2147483764" r:id="rId5"/>
  </p:sldMasterIdLst>
  <p:notesMasterIdLst>
    <p:notesMasterId r:id="rId18"/>
  </p:notesMasterIdLst>
  <p:handoutMasterIdLst>
    <p:handoutMasterId r:id="rId19"/>
  </p:handoutMasterIdLst>
  <p:sldIdLst>
    <p:sldId id="267" r:id="rId6"/>
    <p:sldId id="265" r:id="rId7"/>
    <p:sldId id="281" r:id="rId8"/>
    <p:sldId id="2147478770" r:id="rId9"/>
    <p:sldId id="263" r:id="rId10"/>
    <p:sldId id="2147478771" r:id="rId11"/>
    <p:sldId id="262" r:id="rId12"/>
    <p:sldId id="269" r:id="rId13"/>
    <p:sldId id="268" r:id="rId14"/>
    <p:sldId id="259" r:id="rId15"/>
    <p:sldId id="2147478772" r:id="rId16"/>
    <p:sldId id="299" r:id="rId1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Section" id="{EAADFC70-D61D-4656-8B06-8883CD9AA798}">
          <p14:sldIdLst/>
        </p14:section>
        <p14:section name="Additional Slides" id="{838F9A2D-6F16-460F-A975-BEEE75FC6429}">
          <p14:sldIdLst>
            <p14:sldId id="267"/>
            <p14:sldId id="265"/>
            <p14:sldId id="281"/>
            <p14:sldId id="2147478770"/>
            <p14:sldId id="263"/>
            <p14:sldId id="2147478771"/>
            <p14:sldId id="262"/>
            <p14:sldId id="269"/>
            <p14:sldId id="268"/>
            <p14:sldId id="259"/>
            <p14:sldId id="2147478772"/>
            <p14:sldId id="29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4CEF7A-2E4C-9E46-94A3-5D31EB18D995}" name="Webster, Trudi" initials="WT" userId="S::trudi.webster@ercot.com::8d3e025b-0265-4fbd-b136-a7bc92c16fd8" providerId="AD"/>
  <p188:author id="{A1A611C0-580D-8CEE-432E-BD197FCC0B9E}" name="Lyakhovets, Olha" initials="OL" userId="S::Olha.Lyakhovets@ercot.com::166ff867-0cd3-4db8-a739-f40a5de32105" providerId="AD"/>
  <p188:author id="{FAF841F7-8C07-BB5D-903B-88FBBF7ABABF}" name="Webster, Trudi" initials="WT" userId="S::Trudi.Webster@ercot.com::8d3e025b-0265-4fbd-b136-a7bc92c16fd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9B"/>
    <a:srgbClr val="005763"/>
    <a:srgbClr val="E6EBEF"/>
    <a:srgbClr val="747474"/>
    <a:srgbClr val="B1E5ED"/>
    <a:srgbClr val="E16823"/>
    <a:srgbClr val="9E170D"/>
    <a:srgbClr val="5B6770"/>
    <a:srgbClr val="789DB4"/>
    <a:srgbClr val="7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CAD839-4EA9-4790-BED9-0FE062C34CF4}" v="7" dt="2026-03-16T16:43:48.997"/>
    <p1510:client id="{67A43EC0-3E33-9C2D-2252-BF83F579F87F}" v="6" dt="2026-03-17T22:12:12.148"/>
    <p1510:client id="{7E37EC23-B812-07D2-4EEC-4C2956BAC737}" v="1" dt="2026-03-17T22:28:37.200"/>
    <p1510:client id="{958DAE17-C838-EDBF-CD72-E87FDB54B488}" v="29" dt="2026-03-16T15:50:36.364"/>
    <p1510:client id="{B71744D2-74DA-6223-6C97-6F5DB285BC96}" v="7" dt="2026-03-17T20:27:32.7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69" autoAdjust="0"/>
    <p:restoredTop sz="94660"/>
  </p:normalViewPr>
  <p:slideViewPr>
    <p:cSldViewPr snapToGrid="0">
      <p:cViewPr varScale="1">
        <p:scale>
          <a:sx n="139" d="100"/>
          <a:sy n="139" d="100"/>
        </p:scale>
        <p:origin x="552" y="34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oleObject" Target="file:///C:\Users\jluu\AppData\Local\Microsoft\Olk\Attachments\ooa-38e00e37-d3f4-422d-b82a-01c36f66e457\3aef3e3dca6849dd23f7a5acf918b12c3bb3efe76fa5e37179ee32a8ad77faee\ERCOT%20Volume%20and%20Count%20Report%20Jun26.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5" Type="http://schemas.openxmlformats.org/officeDocument/2006/relationships/chartUserShapes" Target="../drawings/drawing2.xml"/><Relationship Id="rId4" Type="http://schemas.openxmlformats.org/officeDocument/2006/relationships/oleObject" Target="file:///C:\Users\jluu\AppData\Local\Microsoft\Olk\Attachments\ooa-38e00e37-d3f4-422d-b82a-01c36f66e457\3aef3e3dca6849dd23f7a5acf918b12c3bb3efe76fa5e37179ee32a8ad77faee\ERCOT%20Volume%20and%20Count%20Report%20Jun2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1400" b="0" i="0" u="none" strike="noStrike" kern="1200" spc="0" baseline="0">
                <a:solidFill>
                  <a:schemeClr val="tx1">
                    <a:lumMod val="65000"/>
                    <a:lumOff val="35000"/>
                  </a:schemeClr>
                </a:solidFill>
                <a:latin typeface="Arial (Body)"/>
                <a:ea typeface="+mn-ea"/>
                <a:cs typeface="+mn-cs"/>
              </a:defRPr>
            </a:pPr>
            <a:r>
              <a:rPr lang="en-US">
                <a:latin typeface="Arial (Body)"/>
              </a:rPr>
              <a:t>Load Volume Availability %</a:t>
            </a:r>
          </a:p>
        </c:rich>
      </c:tx>
      <c:layout>
        <c:manualLayout>
          <c:xMode val="edge"/>
          <c:yMode val="edge"/>
          <c:x val="0.40048695866141731"/>
          <c:y val="1.3120000846417538E-2"/>
        </c:manualLayout>
      </c:layout>
      <c:overlay val="0"/>
      <c:spPr>
        <a:noFill/>
        <a:ln>
          <a:noFill/>
        </a:ln>
        <a:effectLst/>
      </c:spPr>
      <c:txPr>
        <a:bodyPr rot="0" spcFirstLastPara="1" vertOverflow="ellipsis" vert="horz" wrap="square" anchor="ctr" anchorCtr="1"/>
        <a:lstStyle/>
        <a:p>
          <a:pPr algn="ctr">
            <a:defRPr sz="1400" b="0" i="0" u="none" strike="noStrike" kern="1200" spc="0" baseline="0">
              <a:solidFill>
                <a:schemeClr val="tx1">
                  <a:lumMod val="65000"/>
                  <a:lumOff val="35000"/>
                </a:schemeClr>
              </a:solidFill>
              <a:latin typeface="Arial (Body)"/>
              <a:ea typeface="+mn-ea"/>
              <a:cs typeface="+mn-cs"/>
            </a:defRPr>
          </a:pPr>
          <a:endParaRPr lang="en-US"/>
        </a:p>
      </c:txPr>
    </c:title>
    <c:autoTitleDeleted val="0"/>
    <c:plotArea>
      <c:layout>
        <c:manualLayout>
          <c:layoutTarget val="inner"/>
          <c:xMode val="edge"/>
          <c:yMode val="edge"/>
          <c:x val="4.8051673228346456E-2"/>
          <c:y val="0.12332835275574933"/>
          <c:w val="0.92957258858267722"/>
          <c:h val="0.78371033166308757"/>
        </c:manualLayout>
      </c:layout>
      <c:lineChart>
        <c:grouping val="standard"/>
        <c:varyColors val="0"/>
        <c:ser>
          <c:idx val="0"/>
          <c:order val="0"/>
          <c:tx>
            <c:strRef>
              <c:f>Volume_Data!$A$1</c:f>
              <c:strCache>
                <c:ptCount val="1"/>
                <c:pt idx="0">
                  <c:v>INITIAL (Jan26-Jun26)</c:v>
                </c:pt>
              </c:strCache>
            </c:strRef>
          </c:tx>
          <c:spPr>
            <a:ln w="28575" cap="rnd">
              <a:solidFill>
                <a:schemeClr val="tx2"/>
              </a:solidFill>
              <a:round/>
            </a:ln>
            <a:effectLst/>
          </c:spPr>
          <c:marker>
            <c:symbol val="none"/>
          </c:marker>
          <c:val>
            <c:numRef>
              <c:f>Volume_Data!$A$2:$A$185</c:f>
              <c:numCache>
                <c:formatCode>General</c:formatCode>
                <c:ptCount val="184"/>
                <c:pt idx="0">
                  <c:v>0.7734824525775007</c:v>
                </c:pt>
                <c:pt idx="1">
                  <c:v>0.77177205856198428</c:v>
                </c:pt>
                <c:pt idx="2">
                  <c:v>0.82879447036832199</c:v>
                </c:pt>
                <c:pt idx="3">
                  <c:v>0.85470000777572153</c:v>
                </c:pt>
                <c:pt idx="4">
                  <c:v>0.80815316510742841</c:v>
                </c:pt>
                <c:pt idx="5">
                  <c:v>0.82447809660906235</c:v>
                </c:pt>
                <c:pt idx="6">
                  <c:v>0.78705214557017289</c:v>
                </c:pt>
                <c:pt idx="7">
                  <c:v>0.76530908304305545</c:v>
                </c:pt>
                <c:pt idx="8">
                  <c:v>0.81760169645489644</c:v>
                </c:pt>
                <c:pt idx="9">
                  <c:v>0.82429309707126086</c:v>
                </c:pt>
                <c:pt idx="10">
                  <c:v>0.83730239102937576</c:v>
                </c:pt>
                <c:pt idx="11">
                  <c:v>0.8403063962082129</c:v>
                </c:pt>
                <c:pt idx="12">
                  <c:v>0.83224060906223263</c:v>
                </c:pt>
                <c:pt idx="13">
                  <c:v>0.82586525827402579</c:v>
                </c:pt>
                <c:pt idx="14">
                  <c:v>0.82546051250191921</c:v>
                </c:pt>
                <c:pt idx="15">
                  <c:v>0.77276022744152661</c:v>
                </c:pt>
                <c:pt idx="16">
                  <c:v>0.82932797876005249</c:v>
                </c:pt>
                <c:pt idx="17">
                  <c:v>0.84447636685655569</c:v>
                </c:pt>
                <c:pt idx="18">
                  <c:v>0.84478602978446138</c:v>
                </c:pt>
                <c:pt idx="19">
                  <c:v>0.79177333042927611</c:v>
                </c:pt>
                <c:pt idx="20">
                  <c:v>0.77769353308252553</c:v>
                </c:pt>
                <c:pt idx="21">
                  <c:v>0.77661420309640172</c:v>
                </c:pt>
                <c:pt idx="22">
                  <c:v>0.78473324590666427</c:v>
                </c:pt>
                <c:pt idx="23">
                  <c:v>0.85102308692307171</c:v>
                </c:pt>
                <c:pt idx="24">
                  <c:v>0.87403497749013859</c:v>
                </c:pt>
                <c:pt idx="25">
                  <c:v>0.87195321316144192</c:v>
                </c:pt>
                <c:pt idx="26">
                  <c:v>0.86869615186460758</c:v>
                </c:pt>
                <c:pt idx="27">
                  <c:v>0.85065223752899954</c:v>
                </c:pt>
                <c:pt idx="28">
                  <c:v>0.83196693877317418</c:v>
                </c:pt>
                <c:pt idx="29">
                  <c:v>0.81526224441291151</c:v>
                </c:pt>
                <c:pt idx="30">
                  <c:v>0.89097883138139222</c:v>
                </c:pt>
                <c:pt idx="31">
                  <c:v>0.88256991462733936</c:v>
                </c:pt>
                <c:pt idx="32">
                  <c:v>0.87371640870184153</c:v>
                </c:pt>
                <c:pt idx="33">
                  <c:v>0.87512970988542926</c:v>
                </c:pt>
                <c:pt idx="34">
                  <c:v>0.82361283136009056</c:v>
                </c:pt>
                <c:pt idx="35">
                  <c:v>0.83467707035240124</c:v>
                </c:pt>
                <c:pt idx="36">
                  <c:v>0.82460050298356136</c:v>
                </c:pt>
                <c:pt idx="37">
                  <c:v>0.82453543938792107</c:v>
                </c:pt>
                <c:pt idx="38">
                  <c:v>0.84116996286202383</c:v>
                </c:pt>
                <c:pt idx="39">
                  <c:v>0.84855704165278945</c:v>
                </c:pt>
                <c:pt idx="40">
                  <c:v>0.83972915394514247</c:v>
                </c:pt>
                <c:pt idx="41">
                  <c:v>0.82591044874871167</c:v>
                </c:pt>
                <c:pt idx="42">
                  <c:v>0.82271045051648073</c:v>
                </c:pt>
                <c:pt idx="43">
                  <c:v>0.82195532122107684</c:v>
                </c:pt>
                <c:pt idx="44">
                  <c:v>0.82299517533874111</c:v>
                </c:pt>
                <c:pt idx="45">
                  <c:v>0.83866627928380577</c:v>
                </c:pt>
                <c:pt idx="46">
                  <c:v>0.84298504285965192</c:v>
                </c:pt>
                <c:pt idx="47">
                  <c:v>0.83681491043235467</c:v>
                </c:pt>
                <c:pt idx="48">
                  <c:v>0.82692351202944048</c:v>
                </c:pt>
                <c:pt idx="49">
                  <c:v>0.82582992215572637</c:v>
                </c:pt>
                <c:pt idx="50">
                  <c:v>0.82025627023299164</c:v>
                </c:pt>
                <c:pt idx="51">
                  <c:v>0.82464024506168254</c:v>
                </c:pt>
                <c:pt idx="52">
                  <c:v>0.83822284680143888</c:v>
                </c:pt>
                <c:pt idx="53">
                  <c:v>0.85044436306968629</c:v>
                </c:pt>
                <c:pt idx="54">
                  <c:v>0.84963565903841687</c:v>
                </c:pt>
                <c:pt idx="55">
                  <c:v>0.84221578706494704</c:v>
                </c:pt>
                <c:pt idx="56">
                  <c:v>0.83569874038090253</c:v>
                </c:pt>
                <c:pt idx="57">
                  <c:v>0.84407471408996848</c:v>
                </c:pt>
                <c:pt idx="58">
                  <c:v>0.85628946853293275</c:v>
                </c:pt>
                <c:pt idx="59">
                  <c:v>0.80245520500272738</c:v>
                </c:pt>
                <c:pt idx="60">
                  <c:v>0.8383296660956796</c:v>
                </c:pt>
                <c:pt idx="61">
                  <c:v>0.85477181221738985</c:v>
                </c:pt>
                <c:pt idx="62">
                  <c:v>0.81538033350821226</c:v>
                </c:pt>
                <c:pt idx="63">
                  <c:v>0.84970446234117536</c:v>
                </c:pt>
                <c:pt idx="64">
                  <c:v>0.83084026846780712</c:v>
                </c:pt>
                <c:pt idx="65">
                  <c:v>0.81981799246284615</c:v>
                </c:pt>
                <c:pt idx="66">
                  <c:v>0.80903010690783339</c:v>
                </c:pt>
                <c:pt idx="67">
                  <c:v>0.83401057101966358</c:v>
                </c:pt>
                <c:pt idx="68">
                  <c:v>0.84124806102033245</c:v>
                </c:pt>
                <c:pt idx="69">
                  <c:v>0.82889547013986709</c:v>
                </c:pt>
                <c:pt idx="70">
                  <c:v>0.81054242092780127</c:v>
                </c:pt>
                <c:pt idx="71">
                  <c:v>0.81206467637750579</c:v>
                </c:pt>
                <c:pt idx="72">
                  <c:v>0.81752072948446897</c:v>
                </c:pt>
                <c:pt idx="73">
                  <c:v>0.82623390175821798</c:v>
                </c:pt>
                <c:pt idx="74">
                  <c:v>0.82769215546348573</c:v>
                </c:pt>
                <c:pt idx="75">
                  <c:v>0.82824374132446554</c:v>
                </c:pt>
                <c:pt idx="76">
                  <c:v>0.81631889550754122</c:v>
                </c:pt>
                <c:pt idx="77">
                  <c:v>0.81702808823326833</c:v>
                </c:pt>
                <c:pt idx="78">
                  <c:v>0.82570131161483462</c:v>
                </c:pt>
                <c:pt idx="79">
                  <c:v>0.83023493790737768</c:v>
                </c:pt>
                <c:pt idx="80">
                  <c:v>0.83323868282589175</c:v>
                </c:pt>
                <c:pt idx="81">
                  <c:v>0.82866557067066104</c:v>
                </c:pt>
                <c:pt idx="82">
                  <c:v>0.83752092003261125</c:v>
                </c:pt>
                <c:pt idx="83">
                  <c:v>0.8395135800805491</c:v>
                </c:pt>
                <c:pt idx="84">
                  <c:v>0.83980625723810975</c:v>
                </c:pt>
                <c:pt idx="85">
                  <c:v>0.82674327774487766</c:v>
                </c:pt>
                <c:pt idx="86">
                  <c:v>0.81787871909592014</c:v>
                </c:pt>
                <c:pt idx="87">
                  <c:v>0.86418674797081296</c:v>
                </c:pt>
                <c:pt idx="88">
                  <c:v>0.87993514006091844</c:v>
                </c:pt>
                <c:pt idx="89">
                  <c:v>0.86886455992246892</c:v>
                </c:pt>
                <c:pt idx="90">
                  <c:v>0.83637291379037615</c:v>
                </c:pt>
                <c:pt idx="91">
                  <c:v>0.81333644164305285</c:v>
                </c:pt>
                <c:pt idx="92">
                  <c:v>0.77765779977601934</c:v>
                </c:pt>
                <c:pt idx="93">
                  <c:v>0.78394948036954326</c:v>
                </c:pt>
                <c:pt idx="94">
                  <c:v>0.82886298917688028</c:v>
                </c:pt>
                <c:pt idx="95">
                  <c:v>0.8008556813766109</c:v>
                </c:pt>
                <c:pt idx="96">
                  <c:v>0.76512506671761094</c:v>
                </c:pt>
                <c:pt idx="97">
                  <c:v>0.77965855338936374</c:v>
                </c:pt>
                <c:pt idx="98">
                  <c:v>0.81888087327589998</c:v>
                </c:pt>
                <c:pt idx="99">
                  <c:v>0.78466231191882541</c:v>
                </c:pt>
                <c:pt idx="100">
                  <c:v>0.83135938138875942</c:v>
                </c:pt>
                <c:pt idx="101">
                  <c:v>0.82922919246983728</c:v>
                </c:pt>
                <c:pt idx="102">
                  <c:v>0.84281645592881749</c:v>
                </c:pt>
                <c:pt idx="103">
                  <c:v>0.83999283639804168</c:v>
                </c:pt>
                <c:pt idx="104">
                  <c:v>0.78721176488778499</c:v>
                </c:pt>
                <c:pt idx="105">
                  <c:v>0.82631598100991677</c:v>
                </c:pt>
                <c:pt idx="106">
                  <c:v>0.8360452483328612</c:v>
                </c:pt>
                <c:pt idx="107">
                  <c:v>0.81650047597349951</c:v>
                </c:pt>
                <c:pt idx="108">
                  <c:v>0.80807602442375581</c:v>
                </c:pt>
                <c:pt idx="109">
                  <c:v>0.81103568671385418</c:v>
                </c:pt>
                <c:pt idx="110">
                  <c:v>0.815495643018323</c:v>
                </c:pt>
                <c:pt idx="111">
                  <c:v>0.81680771981356237</c:v>
                </c:pt>
                <c:pt idx="112">
                  <c:v>0.81598878898752236</c:v>
                </c:pt>
                <c:pt idx="113">
                  <c:v>0.79038176056529807</c:v>
                </c:pt>
                <c:pt idx="114">
                  <c:v>0.84828598451535941</c:v>
                </c:pt>
                <c:pt idx="115">
                  <c:v>0.85002403791569281</c:v>
                </c:pt>
                <c:pt idx="116">
                  <c:v>0.86417237186027995</c:v>
                </c:pt>
                <c:pt idx="117">
                  <c:v>0.88555636506870938</c:v>
                </c:pt>
                <c:pt idx="118">
                  <c:v>0.86599251661455146</c:v>
                </c:pt>
                <c:pt idx="119">
                  <c:v>0.84770025076419664</c:v>
                </c:pt>
                <c:pt idx="120">
                  <c:v>0.76414106122069936</c:v>
                </c:pt>
                <c:pt idx="121">
                  <c:v>0.77314699517887608</c:v>
                </c:pt>
                <c:pt idx="122">
                  <c:v>0.84366017012878247</c:v>
                </c:pt>
                <c:pt idx="123">
                  <c:v>0.82395585473551702</c:v>
                </c:pt>
                <c:pt idx="124">
                  <c:v>0.88297321790973426</c:v>
                </c:pt>
                <c:pt idx="125">
                  <c:v>0.76159025568410854</c:v>
                </c:pt>
                <c:pt idx="126">
                  <c:v>0.78234057230941423</c:v>
                </c:pt>
                <c:pt idx="127">
                  <c:v>0.78395198014475453</c:v>
                </c:pt>
                <c:pt idx="128">
                  <c:v>0.80672112630951642</c:v>
                </c:pt>
                <c:pt idx="129">
                  <c:v>0.85016939743298792</c:v>
                </c:pt>
                <c:pt idx="130">
                  <c:v>0.80532972702584904</c:v>
                </c:pt>
                <c:pt idx="131">
                  <c:v>0.85172287386851153</c:v>
                </c:pt>
                <c:pt idx="132">
                  <c:v>0.80469789192669605</c:v>
                </c:pt>
                <c:pt idx="133">
                  <c:v>0.85173076656384061</c:v>
                </c:pt>
                <c:pt idx="134">
                  <c:v>0.84980981061266625</c:v>
                </c:pt>
                <c:pt idx="135">
                  <c:v>0.85046500544015291</c:v>
                </c:pt>
                <c:pt idx="136">
                  <c:v>0.854513721155302</c:v>
                </c:pt>
                <c:pt idx="137">
                  <c:v>0.86767766283033543</c:v>
                </c:pt>
                <c:pt idx="138">
                  <c:v>0.85849822806334364</c:v>
                </c:pt>
                <c:pt idx="139">
                  <c:v>0.83517885959833627</c:v>
                </c:pt>
                <c:pt idx="140">
                  <c:v>0.83172285829248727</c:v>
                </c:pt>
                <c:pt idx="141">
                  <c:v>0.79824545244980749</c:v>
                </c:pt>
                <c:pt idx="142">
                  <c:v>0.78836258185320729</c:v>
                </c:pt>
                <c:pt idx="143">
                  <c:v>0.83761316724407686</c:v>
                </c:pt>
                <c:pt idx="144">
                  <c:v>0.853263113665087</c:v>
                </c:pt>
                <c:pt idx="145">
                  <c:v>0.77305870874583893</c:v>
                </c:pt>
                <c:pt idx="146">
                  <c:v>0.80322658245408407</c:v>
                </c:pt>
                <c:pt idx="147">
                  <c:v>0.84661974067980061</c:v>
                </c:pt>
                <c:pt idx="148">
                  <c:v>0.87655339309106939</c:v>
                </c:pt>
                <c:pt idx="149">
                  <c:v>0.88423936452073248</c:v>
                </c:pt>
                <c:pt idx="150">
                  <c:v>0.90285280571822679</c:v>
                </c:pt>
                <c:pt idx="151">
                  <c:v>0.8664344599568039</c:v>
                </c:pt>
                <c:pt idx="152">
                  <c:v>0.86291184691896383</c:v>
                </c:pt>
                <c:pt idx="153">
                  <c:v>0.76765049621448989</c:v>
                </c:pt>
                <c:pt idx="154">
                  <c:v>0.78667793871005565</c:v>
                </c:pt>
                <c:pt idx="155">
                  <c:v>0.84502189617811485</c:v>
                </c:pt>
                <c:pt idx="156">
                  <c:v>0.84717741406958402</c:v>
                </c:pt>
                <c:pt idx="157">
                  <c:v>0.85718507208188666</c:v>
                </c:pt>
                <c:pt idx="158">
                  <c:v>0.86595055846367164</c:v>
                </c:pt>
                <c:pt idx="159">
                  <c:v>0.86170777872490567</c:v>
                </c:pt>
                <c:pt idx="160">
                  <c:v>0.86188021173295093</c:v>
                </c:pt>
                <c:pt idx="161">
                  <c:v>0.86806313924353318</c:v>
                </c:pt>
                <c:pt idx="162">
                  <c:v>0.81259848658302491</c:v>
                </c:pt>
                <c:pt idx="163">
                  <c:v>0.86338986824034158</c:v>
                </c:pt>
                <c:pt idx="164">
                  <c:v>0.85735912289973915</c:v>
                </c:pt>
                <c:pt idx="165">
                  <c:v>0.85205745278212486</c:v>
                </c:pt>
                <c:pt idx="166">
                  <c:v>0.85720094479224096</c:v>
                </c:pt>
                <c:pt idx="167">
                  <c:v>0.84969623448300302</c:v>
                </c:pt>
                <c:pt idx="168">
                  <c:v>0.81703972279342307</c:v>
                </c:pt>
                <c:pt idx="169">
                  <c:v>0.85575829475314813</c:v>
                </c:pt>
                <c:pt idx="170">
                  <c:v>0.8528571070019435</c:v>
                </c:pt>
                <c:pt idx="171">
                  <c:v>0.85860674234665679</c:v>
                </c:pt>
                <c:pt idx="172">
                  <c:v>0.86689504590895572</c:v>
                </c:pt>
                <c:pt idx="173">
                  <c:v>0.86132067244734467</c:v>
                </c:pt>
                <c:pt idx="174">
                  <c:v>0.82031287670665609</c:v>
                </c:pt>
                <c:pt idx="175">
                  <c:v>0.86831527701105937</c:v>
                </c:pt>
                <c:pt idx="176">
                  <c:v>0.85288203752919578</c:v>
                </c:pt>
                <c:pt idx="177">
                  <c:v>0.860103359734676</c:v>
                </c:pt>
                <c:pt idx="178">
                  <c:v>0.89733484704988531</c:v>
                </c:pt>
                <c:pt idx="179">
                  <c:v>0.91739091836907216</c:v>
                </c:pt>
                <c:pt idx="180">
                  <c:v>0.90453714503803129</c:v>
                </c:pt>
              </c:numCache>
            </c:numRef>
          </c:val>
          <c:smooth val="0"/>
          <c:extLst>
            <c:ext xmlns:c16="http://schemas.microsoft.com/office/drawing/2014/chart" uri="{C3380CC4-5D6E-409C-BE32-E72D297353CC}">
              <c16:uniqueId val="{00000000-B41A-46BC-A520-4631779F420D}"/>
            </c:ext>
          </c:extLst>
        </c:ser>
        <c:ser>
          <c:idx val="1"/>
          <c:order val="1"/>
          <c:tx>
            <c:strRef>
              <c:f>Volume_Data!$B$1</c:f>
              <c:strCache>
                <c:ptCount val="1"/>
                <c:pt idx="0">
                  <c:v>FINAL (Nov25-Apr26)</c:v>
                </c:pt>
              </c:strCache>
            </c:strRef>
          </c:tx>
          <c:spPr>
            <a:ln w="28575" cap="rnd">
              <a:solidFill>
                <a:srgbClr val="0FC0FF"/>
              </a:solidFill>
              <a:round/>
            </a:ln>
            <a:effectLst/>
          </c:spPr>
          <c:marker>
            <c:symbol val="none"/>
          </c:marker>
          <c:val>
            <c:numRef>
              <c:f>Volume_Data!$B$2:$B$185</c:f>
              <c:numCache>
                <c:formatCode>General</c:formatCode>
                <c:ptCount val="184"/>
                <c:pt idx="0">
                  <c:v>0.99929998337695736</c:v>
                </c:pt>
                <c:pt idx="1">
                  <c:v>0.99928615463363857</c:v>
                </c:pt>
                <c:pt idx="2">
                  <c:v>0.99956211534014494</c:v>
                </c:pt>
                <c:pt idx="3">
                  <c:v>0.99955058207971126</c:v>
                </c:pt>
                <c:pt idx="4">
                  <c:v>0.9995537118201524</c:v>
                </c:pt>
                <c:pt idx="5">
                  <c:v>0.99957553139645661</c:v>
                </c:pt>
                <c:pt idx="6">
                  <c:v>0.99940945778642587</c:v>
                </c:pt>
                <c:pt idx="7">
                  <c:v>0.99957123499888223</c:v>
                </c:pt>
                <c:pt idx="8">
                  <c:v>0.99953690532744122</c:v>
                </c:pt>
                <c:pt idx="9">
                  <c:v>0.99956050823930376</c:v>
                </c:pt>
                <c:pt idx="10">
                  <c:v>0.9997800213780258</c:v>
                </c:pt>
                <c:pt idx="11">
                  <c:v>0.99976749424562139</c:v>
                </c:pt>
                <c:pt idx="12">
                  <c:v>0.99978283818382174</c:v>
                </c:pt>
                <c:pt idx="13">
                  <c:v>0.99963350161581388</c:v>
                </c:pt>
                <c:pt idx="14">
                  <c:v>0.99980816966726094</c:v>
                </c:pt>
                <c:pt idx="15">
                  <c:v>0.99990691469096227</c:v>
                </c:pt>
                <c:pt idx="16">
                  <c:v>0.99986765489781881</c:v>
                </c:pt>
                <c:pt idx="17">
                  <c:v>0.99986788878855304</c:v>
                </c:pt>
                <c:pt idx="18">
                  <c:v>0.99986315549704163</c:v>
                </c:pt>
                <c:pt idx="19">
                  <c:v>0.99977769768934666</c:v>
                </c:pt>
                <c:pt idx="20">
                  <c:v>0.99957764215526346</c:v>
                </c:pt>
                <c:pt idx="21">
                  <c:v>0.99979741611321249</c:v>
                </c:pt>
                <c:pt idx="22">
                  <c:v>0.99980991406252651</c:v>
                </c:pt>
                <c:pt idx="23">
                  <c:v>0.9997745141546025</c:v>
                </c:pt>
                <c:pt idx="24">
                  <c:v>0.99969516633479338</c:v>
                </c:pt>
                <c:pt idx="25">
                  <c:v>0.99962605181013575</c:v>
                </c:pt>
                <c:pt idx="26">
                  <c:v>0.99963763479639733</c:v>
                </c:pt>
                <c:pt idx="27">
                  <c:v>0.99947490423353269</c:v>
                </c:pt>
                <c:pt idx="28">
                  <c:v>0.99966391250119324</c:v>
                </c:pt>
                <c:pt idx="29">
                  <c:v>0.99915215458647422</c:v>
                </c:pt>
                <c:pt idx="30">
                  <c:v>0.99917283456303541</c:v>
                </c:pt>
                <c:pt idx="31">
                  <c:v>0.99926761289087918</c:v>
                </c:pt>
                <c:pt idx="32">
                  <c:v>0.99924482511947454</c:v>
                </c:pt>
                <c:pt idx="33">
                  <c:v>0.99922047176977069</c:v>
                </c:pt>
                <c:pt idx="34">
                  <c:v>0.99906411597641731</c:v>
                </c:pt>
                <c:pt idx="35">
                  <c:v>0.99918498714573367</c:v>
                </c:pt>
                <c:pt idx="36">
                  <c:v>0.99934693856820878</c:v>
                </c:pt>
                <c:pt idx="37">
                  <c:v>0.99970134782916409</c:v>
                </c:pt>
                <c:pt idx="38">
                  <c:v>0.99974868144674411</c:v>
                </c:pt>
                <c:pt idx="39">
                  <c:v>0.99972612345041134</c:v>
                </c:pt>
                <c:pt idx="40">
                  <c:v>0.99973533265480707</c:v>
                </c:pt>
                <c:pt idx="41">
                  <c:v>0.99913611280473313</c:v>
                </c:pt>
                <c:pt idx="42">
                  <c:v>0.99936441477042792</c:v>
                </c:pt>
                <c:pt idx="43">
                  <c:v>0.99933747433156461</c:v>
                </c:pt>
                <c:pt idx="44">
                  <c:v>0.99929436882344258</c:v>
                </c:pt>
                <c:pt idx="45">
                  <c:v>0.99920838889159314</c:v>
                </c:pt>
                <c:pt idx="46">
                  <c:v>0.99915292409444645</c:v>
                </c:pt>
                <c:pt idx="47">
                  <c:v>0.99908931007359847</c:v>
                </c:pt>
                <c:pt idx="48">
                  <c:v>0.99933259796377527</c:v>
                </c:pt>
                <c:pt idx="49">
                  <c:v>0.99952180686618508</c:v>
                </c:pt>
                <c:pt idx="50">
                  <c:v>0.99942915376332153</c:v>
                </c:pt>
                <c:pt idx="51">
                  <c:v>0.99959165276924178</c:v>
                </c:pt>
                <c:pt idx="52">
                  <c:v>0.99958538474964242</c:v>
                </c:pt>
                <c:pt idx="53">
                  <c:v>0.99956728291374164</c:v>
                </c:pt>
                <c:pt idx="54">
                  <c:v>0.99953401875014858</c:v>
                </c:pt>
                <c:pt idx="55">
                  <c:v>0.99962078848990399</c:v>
                </c:pt>
                <c:pt idx="56">
                  <c:v>0.99958162584607135</c:v>
                </c:pt>
                <c:pt idx="57">
                  <c:v>0.99976961667885333</c:v>
                </c:pt>
                <c:pt idx="58">
                  <c:v>0.99935479908026525</c:v>
                </c:pt>
                <c:pt idx="59">
                  <c:v>0.99934387775930866</c:v>
                </c:pt>
                <c:pt idx="60">
                  <c:v>0.99932941372819228</c:v>
                </c:pt>
                <c:pt idx="61">
                  <c:v>0.99934835523053334</c:v>
                </c:pt>
                <c:pt idx="62">
                  <c:v>0.99922869855221408</c:v>
                </c:pt>
                <c:pt idx="63">
                  <c:v>0.99929573775802727</c:v>
                </c:pt>
                <c:pt idx="64">
                  <c:v>0.99934799930182827</c:v>
                </c:pt>
                <c:pt idx="65">
                  <c:v>0.99930249824075257</c:v>
                </c:pt>
                <c:pt idx="66">
                  <c:v>0.99925097181543709</c:v>
                </c:pt>
                <c:pt idx="67">
                  <c:v>0.99929238328250658</c:v>
                </c:pt>
                <c:pt idx="68">
                  <c:v>0.99934010694457309</c:v>
                </c:pt>
                <c:pt idx="69">
                  <c:v>0.99971704185598764</c:v>
                </c:pt>
                <c:pt idx="70">
                  <c:v>0.99972192961609885</c:v>
                </c:pt>
                <c:pt idx="71">
                  <c:v>0.99979134495611</c:v>
                </c:pt>
                <c:pt idx="72">
                  <c:v>0.99971144216589602</c:v>
                </c:pt>
                <c:pt idx="73">
                  <c:v>0.9996673430850288</c:v>
                </c:pt>
                <c:pt idx="74">
                  <c:v>0.99882559092558487</c:v>
                </c:pt>
                <c:pt idx="75">
                  <c:v>0.99881839879254852</c:v>
                </c:pt>
                <c:pt idx="76">
                  <c:v>0.99971750054270447</c:v>
                </c:pt>
                <c:pt idx="77">
                  <c:v>0.99975536729785841</c:v>
                </c:pt>
                <c:pt idx="78">
                  <c:v>0.99979846902503977</c:v>
                </c:pt>
                <c:pt idx="79">
                  <c:v>0.99972724617833042</c:v>
                </c:pt>
                <c:pt idx="80">
                  <c:v>0.99967754263107766</c:v>
                </c:pt>
                <c:pt idx="81">
                  <c:v>0.99962868806584426</c:v>
                </c:pt>
                <c:pt idx="82">
                  <c:v>0.99961250500013754</c:v>
                </c:pt>
                <c:pt idx="83">
                  <c:v>0.9997023828285867</c:v>
                </c:pt>
                <c:pt idx="84">
                  <c:v>0.9997655953496295</c:v>
                </c:pt>
                <c:pt idx="85">
                  <c:v>0.99984163318497776</c:v>
                </c:pt>
                <c:pt idx="86">
                  <c:v>0.99977745516620564</c:v>
                </c:pt>
                <c:pt idx="87">
                  <c:v>0.99987088516380207</c:v>
                </c:pt>
                <c:pt idx="88">
                  <c:v>0.99980135616042276</c:v>
                </c:pt>
                <c:pt idx="89">
                  <c:v>0.99984879249431824</c:v>
                </c:pt>
                <c:pt idx="90">
                  <c:v>0.99985743244118408</c:v>
                </c:pt>
                <c:pt idx="91">
                  <c:v>0.99988952813182186</c:v>
                </c:pt>
                <c:pt idx="92">
                  <c:v>0.99943206397432549</c:v>
                </c:pt>
                <c:pt idx="93">
                  <c:v>0.99939239837425653</c:v>
                </c:pt>
                <c:pt idx="94">
                  <c:v>0.9993813928322729</c:v>
                </c:pt>
                <c:pt idx="95">
                  <c:v>0.99926289080040964</c:v>
                </c:pt>
                <c:pt idx="96">
                  <c:v>0.99929544011654836</c:v>
                </c:pt>
                <c:pt idx="97">
                  <c:v>0.99920237606876938</c:v>
                </c:pt>
                <c:pt idx="98">
                  <c:v>0.99915653487222755</c:v>
                </c:pt>
                <c:pt idx="99">
                  <c:v>0.99954002916000073</c:v>
                </c:pt>
                <c:pt idx="100">
                  <c:v>0.99964296390651741</c:v>
                </c:pt>
                <c:pt idx="101">
                  <c:v>0.99959682780463455</c:v>
                </c:pt>
                <c:pt idx="102">
                  <c:v>0.99949982484533584</c:v>
                </c:pt>
                <c:pt idx="103">
                  <c:v>0.99952791449466272</c:v>
                </c:pt>
                <c:pt idx="104">
                  <c:v>0.99955323450955169</c:v>
                </c:pt>
                <c:pt idx="105">
                  <c:v>0.99956801753633928</c:v>
                </c:pt>
                <c:pt idx="106">
                  <c:v>0.99965970900559575</c:v>
                </c:pt>
                <c:pt idx="107">
                  <c:v>0.999695956977116</c:v>
                </c:pt>
                <c:pt idx="108">
                  <c:v>0.99965778460343868</c:v>
                </c:pt>
                <c:pt idx="109">
                  <c:v>0.99958787088963752</c:v>
                </c:pt>
                <c:pt idx="110">
                  <c:v>0.99959045660671575</c:v>
                </c:pt>
                <c:pt idx="111">
                  <c:v>0.99959475413177834</c:v>
                </c:pt>
                <c:pt idx="112">
                  <c:v>0.99957769257238938</c:v>
                </c:pt>
                <c:pt idx="113">
                  <c:v>0.99962397227969146</c:v>
                </c:pt>
                <c:pt idx="114">
                  <c:v>0.99965180934447295</c:v>
                </c:pt>
                <c:pt idx="115">
                  <c:v>0.99961816027215133</c:v>
                </c:pt>
                <c:pt idx="116">
                  <c:v>0.99953609621112738</c:v>
                </c:pt>
                <c:pt idx="117">
                  <c:v>0.99955795216299737</c:v>
                </c:pt>
                <c:pt idx="118">
                  <c:v>0.99855413363958967</c:v>
                </c:pt>
                <c:pt idx="119">
                  <c:v>0.99857434189989003</c:v>
                </c:pt>
                <c:pt idx="120">
                  <c:v>0.9981709342504036</c:v>
                </c:pt>
                <c:pt idx="121">
                  <c:v>0.99701652519061845</c:v>
                </c:pt>
                <c:pt idx="122">
                  <c:v>0.99679330777156505</c:v>
                </c:pt>
                <c:pt idx="123">
                  <c:v>0.99677932459692586</c:v>
                </c:pt>
                <c:pt idx="124">
                  <c:v>0.99683146428239788</c:v>
                </c:pt>
                <c:pt idx="125">
                  <c:v>0.99684212013779294</c:v>
                </c:pt>
                <c:pt idx="126">
                  <c:v>0.99666438459433726</c:v>
                </c:pt>
                <c:pt idx="127">
                  <c:v>0.99653640040773706</c:v>
                </c:pt>
                <c:pt idx="128">
                  <c:v>0.99664478226451436</c:v>
                </c:pt>
                <c:pt idx="129">
                  <c:v>0.99649435775256823</c:v>
                </c:pt>
                <c:pt idx="130">
                  <c:v>0.99670393272578683</c:v>
                </c:pt>
                <c:pt idx="131">
                  <c:v>0.99651172706847191</c:v>
                </c:pt>
                <c:pt idx="132">
                  <c:v>0.99766886944719202</c:v>
                </c:pt>
                <c:pt idx="133">
                  <c:v>0.99766526281400481</c:v>
                </c:pt>
                <c:pt idx="134">
                  <c:v>0.99776186471616068</c:v>
                </c:pt>
                <c:pt idx="135">
                  <c:v>0.99799617079430258</c:v>
                </c:pt>
                <c:pt idx="136">
                  <c:v>0.99792072997003389</c:v>
                </c:pt>
                <c:pt idx="137">
                  <c:v>0.9977599132316054</c:v>
                </c:pt>
                <c:pt idx="138">
                  <c:v>0.99773708502625336</c:v>
                </c:pt>
                <c:pt idx="139">
                  <c:v>0.99775299222315428</c:v>
                </c:pt>
                <c:pt idx="140">
                  <c:v>0.99774533620652783</c:v>
                </c:pt>
                <c:pt idx="141">
                  <c:v>0.99775010950338949</c:v>
                </c:pt>
                <c:pt idx="142">
                  <c:v>0.99802727517067624</c:v>
                </c:pt>
                <c:pt idx="143">
                  <c:v>0.99777894432479908</c:v>
                </c:pt>
                <c:pt idx="144">
                  <c:v>0.99777907242448038</c:v>
                </c:pt>
                <c:pt idx="145">
                  <c:v>0.99782691471996776</c:v>
                </c:pt>
                <c:pt idx="146">
                  <c:v>0.99778333312606693</c:v>
                </c:pt>
                <c:pt idx="147">
                  <c:v>0.99758137980155748</c:v>
                </c:pt>
                <c:pt idx="148">
                  <c:v>0.99769835712349897</c:v>
                </c:pt>
                <c:pt idx="149">
                  <c:v>0.99832481211037449</c:v>
                </c:pt>
                <c:pt idx="150">
                  <c:v>0.99815757702680452</c:v>
                </c:pt>
                <c:pt idx="151">
                  <c:v>0.99968904749545728</c:v>
                </c:pt>
                <c:pt idx="152">
                  <c:v>0.99971329151431776</c:v>
                </c:pt>
                <c:pt idx="153">
                  <c:v>0.99970190110835822</c:v>
                </c:pt>
                <c:pt idx="154">
                  <c:v>0.99969326562121352</c:v>
                </c:pt>
                <c:pt idx="155">
                  <c:v>0.99969910194095291</c:v>
                </c:pt>
                <c:pt idx="156">
                  <c:v>0.99958902001142647</c:v>
                </c:pt>
                <c:pt idx="157">
                  <c:v>0.99959581645487627</c:v>
                </c:pt>
                <c:pt idx="158">
                  <c:v>0.99952852046836183</c:v>
                </c:pt>
                <c:pt idx="159">
                  <c:v>0.99956190416202595</c:v>
                </c:pt>
                <c:pt idx="160">
                  <c:v>0.99956799324094969</c:v>
                </c:pt>
                <c:pt idx="161">
                  <c:v>0.99968117940852153</c:v>
                </c:pt>
                <c:pt idx="162">
                  <c:v>0.99968874548913145</c:v>
                </c:pt>
                <c:pt idx="163">
                  <c:v>0.99951044266789613</c:v>
                </c:pt>
                <c:pt idx="164">
                  <c:v>0.9995089075095287</c:v>
                </c:pt>
                <c:pt idx="165">
                  <c:v>0.99953052293599054</c:v>
                </c:pt>
                <c:pt idx="166">
                  <c:v>0.99955744874777575</c:v>
                </c:pt>
                <c:pt idx="167">
                  <c:v>0.9995484262809311</c:v>
                </c:pt>
                <c:pt idx="168">
                  <c:v>0.99951407211169163</c:v>
                </c:pt>
                <c:pt idx="169">
                  <c:v>0.99951327785792021</c:v>
                </c:pt>
                <c:pt idx="170">
                  <c:v>0.99961049878157748</c:v>
                </c:pt>
                <c:pt idx="171">
                  <c:v>0.99960844516266645</c:v>
                </c:pt>
                <c:pt idx="172">
                  <c:v>0.99960941678070381</c:v>
                </c:pt>
                <c:pt idx="173">
                  <c:v>0.999636559052413</c:v>
                </c:pt>
                <c:pt idx="174">
                  <c:v>0.99965170131705894</c:v>
                </c:pt>
                <c:pt idx="175">
                  <c:v>0.99964244934839697</c:v>
                </c:pt>
                <c:pt idx="176">
                  <c:v>0.99958129157706166</c:v>
                </c:pt>
                <c:pt idx="177">
                  <c:v>0.99957051146751286</c:v>
                </c:pt>
                <c:pt idx="178">
                  <c:v>0.99969624350846753</c:v>
                </c:pt>
                <c:pt idx="179">
                  <c:v>0.99964653516352298</c:v>
                </c:pt>
                <c:pt idx="180">
                  <c:v>0.99964390696247396</c:v>
                </c:pt>
              </c:numCache>
            </c:numRef>
          </c:val>
          <c:smooth val="0"/>
          <c:extLst>
            <c:ext xmlns:c16="http://schemas.microsoft.com/office/drawing/2014/chart" uri="{C3380CC4-5D6E-409C-BE32-E72D297353CC}">
              <c16:uniqueId val="{00000001-B41A-46BC-A520-4631779F420D}"/>
            </c:ext>
          </c:extLst>
        </c:ser>
        <c:ser>
          <c:idx val="2"/>
          <c:order val="2"/>
          <c:tx>
            <c:strRef>
              <c:f>Volume_Data!$C$1</c:f>
              <c:strCache>
                <c:ptCount val="1"/>
                <c:pt idx="0">
                  <c:v>TRUEUP (Jul25-Dec25)</c:v>
                </c:pt>
              </c:strCache>
            </c:strRef>
          </c:tx>
          <c:spPr>
            <a:ln w="28575" cap="rnd">
              <a:solidFill>
                <a:srgbClr val="40D491"/>
              </a:solidFill>
              <a:round/>
            </a:ln>
            <a:effectLst/>
          </c:spPr>
          <c:marker>
            <c:symbol val="none"/>
          </c:marker>
          <c:val>
            <c:numRef>
              <c:f>Volume_Data!$C$2:$C$185</c:f>
              <c:numCache>
                <c:formatCode>General</c:formatCode>
                <c:ptCount val="184"/>
                <c:pt idx="0">
                  <c:v>0.999800692833692</c:v>
                </c:pt>
                <c:pt idx="1">
                  <c:v>0.99993888828056865</c:v>
                </c:pt>
                <c:pt idx="2">
                  <c:v>0.999932331272257</c:v>
                </c:pt>
                <c:pt idx="3">
                  <c:v>0.99993973460775809</c:v>
                </c:pt>
                <c:pt idx="4">
                  <c:v>0.99993905542790218</c:v>
                </c:pt>
                <c:pt idx="5">
                  <c:v>0.99994044332813437</c:v>
                </c:pt>
                <c:pt idx="6">
                  <c:v>0.99993370250991198</c:v>
                </c:pt>
                <c:pt idx="7">
                  <c:v>0.9998089937011565</c:v>
                </c:pt>
                <c:pt idx="8">
                  <c:v>0.9998102691918711</c:v>
                </c:pt>
                <c:pt idx="9">
                  <c:v>0.9998123350240179</c:v>
                </c:pt>
                <c:pt idx="10">
                  <c:v>0.99981669195658851</c:v>
                </c:pt>
                <c:pt idx="11">
                  <c:v>0.99982422709387642</c:v>
                </c:pt>
                <c:pt idx="12">
                  <c:v>0.99981161681247299</c:v>
                </c:pt>
                <c:pt idx="13">
                  <c:v>0.99980952550487556</c:v>
                </c:pt>
                <c:pt idx="14">
                  <c:v>0.99982061630903207</c:v>
                </c:pt>
                <c:pt idx="15">
                  <c:v>0.99978828839153544</c:v>
                </c:pt>
                <c:pt idx="16">
                  <c:v>0.99978538035362796</c:v>
                </c:pt>
                <c:pt idx="17">
                  <c:v>0.99977975224161519</c:v>
                </c:pt>
                <c:pt idx="18">
                  <c:v>0.99979820289551713</c:v>
                </c:pt>
                <c:pt idx="19">
                  <c:v>0.99979499997600685</c:v>
                </c:pt>
                <c:pt idx="20">
                  <c:v>0.99978936422912645</c:v>
                </c:pt>
                <c:pt idx="21">
                  <c:v>0.99979366252792878</c:v>
                </c:pt>
                <c:pt idx="22">
                  <c:v>0.99979856416075163</c:v>
                </c:pt>
                <c:pt idx="23">
                  <c:v>0.99979410946864333</c:v>
                </c:pt>
                <c:pt idx="24">
                  <c:v>0.99978510800697873</c:v>
                </c:pt>
                <c:pt idx="25">
                  <c:v>0.99979261345709203</c:v>
                </c:pt>
                <c:pt idx="26">
                  <c:v>0.99979148033835252</c:v>
                </c:pt>
                <c:pt idx="27">
                  <c:v>0.99979218635949985</c:v>
                </c:pt>
                <c:pt idx="28">
                  <c:v>0.99979594061406563</c:v>
                </c:pt>
                <c:pt idx="29">
                  <c:v>0.99979514663352453</c:v>
                </c:pt>
                <c:pt idx="30">
                  <c:v>0.99955911451738322</c:v>
                </c:pt>
                <c:pt idx="31">
                  <c:v>0.99957307565890174</c:v>
                </c:pt>
                <c:pt idx="32">
                  <c:v>0.99953995948746577</c:v>
                </c:pt>
                <c:pt idx="33">
                  <c:v>0.99952887083181119</c:v>
                </c:pt>
                <c:pt idx="34">
                  <c:v>0.99953595152535468</c:v>
                </c:pt>
                <c:pt idx="35">
                  <c:v>0.99956900570109231</c:v>
                </c:pt>
                <c:pt idx="36">
                  <c:v>0.99970389730733789</c:v>
                </c:pt>
                <c:pt idx="37">
                  <c:v>0.9996649521458898</c:v>
                </c:pt>
                <c:pt idx="38">
                  <c:v>0.9996851868204274</c:v>
                </c:pt>
                <c:pt idx="39">
                  <c:v>0.99967431831379361</c:v>
                </c:pt>
                <c:pt idx="40">
                  <c:v>0.9996709216644194</c:v>
                </c:pt>
                <c:pt idx="41">
                  <c:v>0.99968447332578425</c:v>
                </c:pt>
                <c:pt idx="42">
                  <c:v>0.99968293601828162</c:v>
                </c:pt>
                <c:pt idx="43">
                  <c:v>0.99970263719955199</c:v>
                </c:pt>
                <c:pt idx="44">
                  <c:v>0.99970206410804974</c:v>
                </c:pt>
                <c:pt idx="45">
                  <c:v>0.99971452682185258</c:v>
                </c:pt>
                <c:pt idx="46">
                  <c:v>0.99970083054379555</c:v>
                </c:pt>
                <c:pt idx="47">
                  <c:v>0.99969945432501561</c:v>
                </c:pt>
                <c:pt idx="48">
                  <c:v>0.99972647925502922</c:v>
                </c:pt>
                <c:pt idx="49">
                  <c:v>0.99972683519092154</c:v>
                </c:pt>
                <c:pt idx="50">
                  <c:v>0.99973657121639081</c:v>
                </c:pt>
                <c:pt idx="51">
                  <c:v>0.99967668602448856</c:v>
                </c:pt>
                <c:pt idx="52">
                  <c:v>0.9996883668987433</c:v>
                </c:pt>
                <c:pt idx="53">
                  <c:v>0.99968034473517853</c:v>
                </c:pt>
                <c:pt idx="54">
                  <c:v>0.99969340241947791</c:v>
                </c:pt>
                <c:pt idx="55">
                  <c:v>0.99971737829620178</c:v>
                </c:pt>
                <c:pt idx="56">
                  <c:v>0.99971680509306315</c:v>
                </c:pt>
                <c:pt idx="57">
                  <c:v>0.99972871600418589</c:v>
                </c:pt>
                <c:pt idx="58">
                  <c:v>0.99992098044708877</c:v>
                </c:pt>
                <c:pt idx="59">
                  <c:v>0.99989757804643864</c:v>
                </c:pt>
                <c:pt idx="60">
                  <c:v>0.99990721935990456</c:v>
                </c:pt>
                <c:pt idx="61">
                  <c:v>0.99994463819865775</c:v>
                </c:pt>
                <c:pt idx="62">
                  <c:v>0.99994422921108828</c:v>
                </c:pt>
                <c:pt idx="63">
                  <c:v>0.99993323516980881</c:v>
                </c:pt>
                <c:pt idx="64">
                  <c:v>0.99992865612505977</c:v>
                </c:pt>
                <c:pt idx="65">
                  <c:v>0.99988402969527646</c:v>
                </c:pt>
                <c:pt idx="66">
                  <c:v>0.99989936260604417</c:v>
                </c:pt>
                <c:pt idx="67">
                  <c:v>0.99990504339351383</c:v>
                </c:pt>
                <c:pt idx="68">
                  <c:v>0.99990940205661605</c:v>
                </c:pt>
                <c:pt idx="69">
                  <c:v>0.99989461400781865</c:v>
                </c:pt>
                <c:pt idx="70">
                  <c:v>0.9998960342400337</c:v>
                </c:pt>
                <c:pt idx="71">
                  <c:v>0.99989547476515073</c:v>
                </c:pt>
                <c:pt idx="72">
                  <c:v>0.99989896958774171</c:v>
                </c:pt>
                <c:pt idx="73">
                  <c:v>0.99990589337619706</c:v>
                </c:pt>
                <c:pt idx="74">
                  <c:v>0.99991262639972545</c:v>
                </c:pt>
                <c:pt idx="75">
                  <c:v>0.99991546756335514</c:v>
                </c:pt>
                <c:pt idx="76">
                  <c:v>0.99990888940281153</c:v>
                </c:pt>
                <c:pt idx="77">
                  <c:v>0.99990638901171036</c:v>
                </c:pt>
                <c:pt idx="78">
                  <c:v>0.99990664137786944</c:v>
                </c:pt>
                <c:pt idx="79">
                  <c:v>0.99990198850963741</c:v>
                </c:pt>
                <c:pt idx="80">
                  <c:v>0.99990237275652238</c:v>
                </c:pt>
                <c:pt idx="81">
                  <c:v>0.99991099343839962</c:v>
                </c:pt>
                <c:pt idx="82">
                  <c:v>0.99991227819332318</c:v>
                </c:pt>
                <c:pt idx="83">
                  <c:v>0.9999097657162469</c:v>
                </c:pt>
                <c:pt idx="84">
                  <c:v>0.99994405906782091</c:v>
                </c:pt>
                <c:pt idx="85">
                  <c:v>0.99994164090909454</c:v>
                </c:pt>
                <c:pt idx="86">
                  <c:v>0.99994199503096404</c:v>
                </c:pt>
                <c:pt idx="87">
                  <c:v>0.99994011095552615</c:v>
                </c:pt>
                <c:pt idx="88">
                  <c:v>0.99994272379428573</c:v>
                </c:pt>
                <c:pt idx="89">
                  <c:v>0.99994100915931894</c:v>
                </c:pt>
                <c:pt idx="90">
                  <c:v>0.99993989067398881</c:v>
                </c:pt>
                <c:pt idx="91">
                  <c:v>0.99994336459185806</c:v>
                </c:pt>
                <c:pt idx="92">
                  <c:v>0.99993835980027623</c:v>
                </c:pt>
                <c:pt idx="93">
                  <c:v>0.99993965900424442</c:v>
                </c:pt>
                <c:pt idx="94">
                  <c:v>0.99992969556549238</c:v>
                </c:pt>
                <c:pt idx="95">
                  <c:v>0.99994098378590668</c:v>
                </c:pt>
                <c:pt idx="96">
                  <c:v>0.99994375385254108</c:v>
                </c:pt>
                <c:pt idx="97">
                  <c:v>0.99994158227884511</c:v>
                </c:pt>
                <c:pt idx="98">
                  <c:v>0.99994056102133544</c:v>
                </c:pt>
                <c:pt idx="99">
                  <c:v>0.99994146200161349</c:v>
                </c:pt>
                <c:pt idx="100">
                  <c:v>0.99994247841654971</c:v>
                </c:pt>
                <c:pt idx="101">
                  <c:v>0.99993840421871738</c:v>
                </c:pt>
                <c:pt idx="102">
                  <c:v>0.99993969294342733</c:v>
                </c:pt>
                <c:pt idx="103">
                  <c:v>0.99993981724364378</c:v>
                </c:pt>
                <c:pt idx="104">
                  <c:v>0.99993599293303803</c:v>
                </c:pt>
                <c:pt idx="105">
                  <c:v>0.99993837353079218</c:v>
                </c:pt>
                <c:pt idx="106">
                  <c:v>0.99993204583443807</c:v>
                </c:pt>
                <c:pt idx="107">
                  <c:v>0.9999347216529374</c:v>
                </c:pt>
                <c:pt idx="108">
                  <c:v>0.99994031392277705</c:v>
                </c:pt>
                <c:pt idx="109">
                  <c:v>0.99994430873029783</c:v>
                </c:pt>
                <c:pt idx="110">
                  <c:v>0.99994074963644375</c:v>
                </c:pt>
                <c:pt idx="111">
                  <c:v>0.99993696444940805</c:v>
                </c:pt>
                <c:pt idx="112">
                  <c:v>0.99994323368834093</c:v>
                </c:pt>
                <c:pt idx="113">
                  <c:v>0.99993782976469614</c:v>
                </c:pt>
                <c:pt idx="114">
                  <c:v>0.99994105663435839</c:v>
                </c:pt>
                <c:pt idx="115">
                  <c:v>0.99994182669817466</c:v>
                </c:pt>
                <c:pt idx="116">
                  <c:v>0.9999447132596283</c:v>
                </c:pt>
                <c:pt idx="117">
                  <c:v>0.99994179604006295</c:v>
                </c:pt>
                <c:pt idx="118">
                  <c:v>0.99994905981270332</c:v>
                </c:pt>
                <c:pt idx="119">
                  <c:v>0.99994530842034024</c:v>
                </c:pt>
                <c:pt idx="120">
                  <c:v>0.99991024002755491</c:v>
                </c:pt>
                <c:pt idx="121">
                  <c:v>0.99990584375563474</c:v>
                </c:pt>
                <c:pt idx="122">
                  <c:v>0.99990621338886965</c:v>
                </c:pt>
                <c:pt idx="123">
                  <c:v>0.99991405574614722</c:v>
                </c:pt>
                <c:pt idx="124">
                  <c:v>0.99991751298163078</c:v>
                </c:pt>
                <c:pt idx="125">
                  <c:v>0.99991309921377125</c:v>
                </c:pt>
                <c:pt idx="126">
                  <c:v>0.99991239966067291</c:v>
                </c:pt>
                <c:pt idx="127">
                  <c:v>0.99991357137306125</c:v>
                </c:pt>
                <c:pt idx="128">
                  <c:v>0.99991461214341149</c:v>
                </c:pt>
                <c:pt idx="129">
                  <c:v>0.99991101496752155</c:v>
                </c:pt>
                <c:pt idx="130">
                  <c:v>0.99992134862178972</c:v>
                </c:pt>
                <c:pt idx="131">
                  <c:v>0.99992030111577423</c:v>
                </c:pt>
                <c:pt idx="132">
                  <c:v>0.99991533291205792</c:v>
                </c:pt>
                <c:pt idx="133">
                  <c:v>0.99991636981935939</c:v>
                </c:pt>
                <c:pt idx="134">
                  <c:v>0.99992115183518271</c:v>
                </c:pt>
                <c:pt idx="135">
                  <c:v>0.99991330027376379</c:v>
                </c:pt>
                <c:pt idx="136">
                  <c:v>0.99991852143846272</c:v>
                </c:pt>
                <c:pt idx="137">
                  <c:v>0.99992557405536364</c:v>
                </c:pt>
                <c:pt idx="138">
                  <c:v>0.99992634849981421</c:v>
                </c:pt>
                <c:pt idx="139">
                  <c:v>0.99992172797966694</c:v>
                </c:pt>
                <c:pt idx="140">
                  <c:v>0.99992229376424746</c:v>
                </c:pt>
                <c:pt idx="141">
                  <c:v>0.99992181470397723</c:v>
                </c:pt>
                <c:pt idx="142">
                  <c:v>0.99987649978073201</c:v>
                </c:pt>
                <c:pt idx="143">
                  <c:v>0.99987279966436948</c:v>
                </c:pt>
                <c:pt idx="144">
                  <c:v>0.99987670466023681</c:v>
                </c:pt>
                <c:pt idx="145">
                  <c:v>0.99987625644471523</c:v>
                </c:pt>
                <c:pt idx="146">
                  <c:v>0.99984390525074196</c:v>
                </c:pt>
                <c:pt idx="147">
                  <c:v>0.99986753661925498</c:v>
                </c:pt>
                <c:pt idx="148">
                  <c:v>0.99986318531605434</c:v>
                </c:pt>
                <c:pt idx="149">
                  <c:v>0.99988643072490346</c:v>
                </c:pt>
                <c:pt idx="150">
                  <c:v>0.99988379547185802</c:v>
                </c:pt>
                <c:pt idx="151">
                  <c:v>0.99987531295354892</c:v>
                </c:pt>
                <c:pt idx="152">
                  <c:v>0.99988802089557127</c:v>
                </c:pt>
                <c:pt idx="153">
                  <c:v>0.99986295386623458</c:v>
                </c:pt>
                <c:pt idx="154">
                  <c:v>0.9998663247945544</c:v>
                </c:pt>
                <c:pt idx="155">
                  <c:v>0.99986180834235527</c:v>
                </c:pt>
                <c:pt idx="156">
                  <c:v>0.99986595040697457</c:v>
                </c:pt>
                <c:pt idx="157">
                  <c:v>0.99986206648573772</c:v>
                </c:pt>
                <c:pt idx="158">
                  <c:v>0.99986990758567884</c:v>
                </c:pt>
                <c:pt idx="159">
                  <c:v>0.99987806941150692</c:v>
                </c:pt>
                <c:pt idx="160">
                  <c:v>0.99981780907995998</c:v>
                </c:pt>
                <c:pt idx="161">
                  <c:v>0.99986457191240541</c:v>
                </c:pt>
                <c:pt idx="162">
                  <c:v>0.99989120567609369</c:v>
                </c:pt>
                <c:pt idx="163">
                  <c:v>0.99989778951717789</c:v>
                </c:pt>
                <c:pt idx="164">
                  <c:v>0.99985108045352089</c:v>
                </c:pt>
                <c:pt idx="165">
                  <c:v>0.99987067388991713</c:v>
                </c:pt>
                <c:pt idx="166">
                  <c:v>0.99988319083903499</c:v>
                </c:pt>
                <c:pt idx="167">
                  <c:v>0.99987105618784233</c:v>
                </c:pt>
                <c:pt idx="168">
                  <c:v>0.99986236952977015</c:v>
                </c:pt>
                <c:pt idx="169">
                  <c:v>0.99985094548515208</c:v>
                </c:pt>
                <c:pt idx="170">
                  <c:v>0.9998562679309998</c:v>
                </c:pt>
                <c:pt idx="171">
                  <c:v>0.99985920766486802</c:v>
                </c:pt>
                <c:pt idx="172">
                  <c:v>0.99986429922667708</c:v>
                </c:pt>
                <c:pt idx="173">
                  <c:v>0.9998621912984117</c:v>
                </c:pt>
                <c:pt idx="174">
                  <c:v>0.99989864240715676</c:v>
                </c:pt>
                <c:pt idx="175">
                  <c:v>0.99990155108399303</c:v>
                </c:pt>
                <c:pt idx="176">
                  <c:v>0.99989421069061668</c:v>
                </c:pt>
                <c:pt idx="177">
                  <c:v>0.9998960745353026</c:v>
                </c:pt>
                <c:pt idx="178">
                  <c:v>0.99989486163787633</c:v>
                </c:pt>
                <c:pt idx="179">
                  <c:v>0.9999093414314647</c:v>
                </c:pt>
                <c:pt idx="180">
                  <c:v>0.99990707499118492</c:v>
                </c:pt>
                <c:pt idx="181">
                  <c:v>0.99991073988654255</c:v>
                </c:pt>
                <c:pt idx="182">
                  <c:v>0.99990728707432519</c:v>
                </c:pt>
                <c:pt idx="183">
                  <c:v>0.99990850431655942</c:v>
                </c:pt>
              </c:numCache>
            </c:numRef>
          </c:val>
          <c:smooth val="0"/>
          <c:extLst>
            <c:ext xmlns:c16="http://schemas.microsoft.com/office/drawing/2014/chart" uri="{C3380CC4-5D6E-409C-BE32-E72D297353CC}">
              <c16:uniqueId val="{00000002-B41A-46BC-A520-4631779F420D}"/>
            </c:ext>
          </c:extLst>
        </c:ser>
        <c:dLbls>
          <c:showLegendKey val="0"/>
          <c:showVal val="0"/>
          <c:showCatName val="0"/>
          <c:showSerName val="0"/>
          <c:showPercent val="0"/>
          <c:showBubbleSize val="0"/>
        </c:dLbls>
        <c:smooth val="0"/>
        <c:axId val="486999000"/>
        <c:axId val="487002136"/>
      </c:lineChart>
      <c:catAx>
        <c:axId val="48699900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Arial (Body)"/>
                    <a:ea typeface="+mn-ea"/>
                    <a:cs typeface="+mn-cs"/>
                  </a:defRPr>
                </a:pPr>
                <a:r>
                  <a:rPr lang="en-US">
                    <a:latin typeface="Arial (Body)"/>
                  </a:rPr>
                  <a:t>DAY</a:t>
                </a:r>
              </a:p>
            </c:rich>
          </c:tx>
          <c:layout>
            <c:manualLayout>
              <c:xMode val="edge"/>
              <c:yMode val="edge"/>
              <c:x val="0.48702542650918634"/>
              <c:y val="0.95939888021372288"/>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Arial (Body)"/>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Arial (Body)"/>
                <a:ea typeface="+mn-ea"/>
                <a:cs typeface="+mn-cs"/>
              </a:defRPr>
            </a:pPr>
            <a:endParaRPr lang="en-US"/>
          </a:p>
        </c:txPr>
        <c:crossAx val="487002136"/>
        <c:crosses val="autoZero"/>
        <c:auto val="1"/>
        <c:lblAlgn val="ctr"/>
        <c:lblOffset val="100"/>
        <c:noMultiLvlLbl val="0"/>
      </c:catAx>
      <c:valAx>
        <c:axId val="487002136"/>
        <c:scaling>
          <c:orientation val="minMax"/>
          <c:max val="1"/>
          <c:min val="0.5"/>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Body)"/>
                <a:ea typeface="+mn-ea"/>
                <a:cs typeface="+mn-cs"/>
              </a:defRPr>
            </a:pPr>
            <a:endParaRPr lang="en-US"/>
          </a:p>
        </c:txPr>
        <c:crossAx val="486999000"/>
        <c:crosses val="autoZero"/>
        <c:crossBetween val="between"/>
      </c:valAx>
      <c:spPr>
        <a:noFill/>
        <a:ln>
          <a:noFill/>
        </a:ln>
        <a:effectLst/>
      </c:spPr>
    </c:plotArea>
    <c:legend>
      <c:legendPos val="t"/>
      <c:layout>
        <c:manualLayout>
          <c:xMode val="edge"/>
          <c:yMode val="edge"/>
          <c:x val="9.079770969222907E-2"/>
          <c:y val="6.9894099848714072E-2"/>
          <c:w val="0.81840458061554189"/>
          <c:h val="5.105935888119884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1400" b="0" i="0" u="none" strike="noStrike" kern="1200" spc="0" baseline="0">
                <a:solidFill>
                  <a:schemeClr val="tx1">
                    <a:lumMod val="65000"/>
                    <a:lumOff val="35000"/>
                  </a:schemeClr>
                </a:solidFill>
                <a:latin typeface="Arial (Body)"/>
                <a:ea typeface="+mn-ea"/>
                <a:cs typeface="+mn-cs"/>
              </a:defRPr>
            </a:pPr>
            <a:r>
              <a:rPr lang="en-US" sz="1400">
                <a:latin typeface="Arial (Body)"/>
                <a:cs typeface="Arial" panose="020B0604020202020204" pitchFamily="34" charset="0"/>
              </a:rPr>
              <a:t>ESI ID Count Availability %</a:t>
            </a:r>
          </a:p>
        </c:rich>
      </c:tx>
      <c:layout>
        <c:manualLayout>
          <c:xMode val="edge"/>
          <c:yMode val="edge"/>
          <c:x val="0.40758115752986612"/>
          <c:y val="0"/>
        </c:manualLayout>
      </c:layout>
      <c:overlay val="0"/>
      <c:spPr>
        <a:noFill/>
        <a:ln>
          <a:noFill/>
        </a:ln>
        <a:effectLst/>
      </c:spPr>
      <c:txPr>
        <a:bodyPr rot="0" spcFirstLastPara="1" vertOverflow="ellipsis" vert="horz" wrap="square" anchor="ctr" anchorCtr="1"/>
        <a:lstStyle/>
        <a:p>
          <a:pPr algn="ctr">
            <a:defRPr sz="1400" b="0" i="0" u="none" strike="noStrike" kern="1200" spc="0" baseline="0">
              <a:solidFill>
                <a:schemeClr val="tx1">
                  <a:lumMod val="65000"/>
                  <a:lumOff val="35000"/>
                </a:schemeClr>
              </a:solidFill>
              <a:latin typeface="Arial (Body)"/>
              <a:ea typeface="+mn-ea"/>
              <a:cs typeface="+mn-cs"/>
            </a:defRPr>
          </a:pPr>
          <a:endParaRPr lang="en-US"/>
        </a:p>
      </c:txPr>
    </c:title>
    <c:autoTitleDeleted val="0"/>
    <c:plotArea>
      <c:layout>
        <c:manualLayout>
          <c:layoutTarget val="inner"/>
          <c:xMode val="edge"/>
          <c:yMode val="edge"/>
          <c:x val="5.4146929653571298E-2"/>
          <c:y val="0.1089240697246785"/>
          <c:w val="0.92532742257177647"/>
          <c:h val="0.81890480371950181"/>
        </c:manualLayout>
      </c:layout>
      <c:lineChart>
        <c:grouping val="standard"/>
        <c:varyColors val="0"/>
        <c:ser>
          <c:idx val="0"/>
          <c:order val="0"/>
          <c:tx>
            <c:strRef>
              <c:f>Count_Data!$A$1</c:f>
              <c:strCache>
                <c:ptCount val="1"/>
                <c:pt idx="0">
                  <c:v>INITIAL (Jan26-Jun26)</c:v>
                </c:pt>
              </c:strCache>
            </c:strRef>
          </c:tx>
          <c:spPr>
            <a:ln w="28575" cap="rnd">
              <a:solidFill>
                <a:schemeClr val="tx2"/>
              </a:solidFill>
              <a:round/>
            </a:ln>
            <a:effectLst/>
          </c:spPr>
          <c:marker>
            <c:symbol val="none"/>
          </c:marker>
          <c:val>
            <c:numRef>
              <c:f>Count_Data!$A$2:$A$185</c:f>
              <c:numCache>
                <c:formatCode>General</c:formatCode>
                <c:ptCount val="184"/>
                <c:pt idx="0">
                  <c:v>0.98462656140860039</c:v>
                </c:pt>
                <c:pt idx="1">
                  <c:v>0.98443163607461925</c:v>
                </c:pt>
                <c:pt idx="2">
                  <c:v>0.9853062106329904</c:v>
                </c:pt>
                <c:pt idx="3">
                  <c:v>0.9860452479228452</c:v>
                </c:pt>
                <c:pt idx="4">
                  <c:v>0.98587098498429071</c:v>
                </c:pt>
                <c:pt idx="5">
                  <c:v>0.98589334617615576</c:v>
                </c:pt>
                <c:pt idx="6">
                  <c:v>0.9853253182667312</c:v>
                </c:pt>
                <c:pt idx="7">
                  <c:v>0.98464375842557739</c:v>
                </c:pt>
                <c:pt idx="8">
                  <c:v>0.98492692760599332</c:v>
                </c:pt>
                <c:pt idx="9">
                  <c:v>0.98540965665651403</c:v>
                </c:pt>
                <c:pt idx="10">
                  <c:v>0.98603162173409187</c:v>
                </c:pt>
                <c:pt idx="11">
                  <c:v>0.98609092852018421</c:v>
                </c:pt>
                <c:pt idx="12">
                  <c:v>0.98605797049744282</c:v>
                </c:pt>
                <c:pt idx="13">
                  <c:v>0.98528064969195961</c:v>
                </c:pt>
                <c:pt idx="14">
                  <c:v>0.98439658427146504</c:v>
                </c:pt>
                <c:pt idx="15">
                  <c:v>0.98381135150582488</c:v>
                </c:pt>
                <c:pt idx="16">
                  <c:v>0.98470715568432743</c:v>
                </c:pt>
                <c:pt idx="17">
                  <c:v>0.98549579789427955</c:v>
                </c:pt>
                <c:pt idx="18">
                  <c:v>0.9860328108437898</c:v>
                </c:pt>
                <c:pt idx="19">
                  <c:v>0.98591995263842103</c:v>
                </c:pt>
                <c:pt idx="20">
                  <c:v>0.9854937415666708</c:v>
                </c:pt>
                <c:pt idx="21">
                  <c:v>0.98477661270545636</c:v>
                </c:pt>
                <c:pt idx="22">
                  <c:v>0.98462806393819591</c:v>
                </c:pt>
                <c:pt idx="23">
                  <c:v>0.98492059535313681</c:v>
                </c:pt>
                <c:pt idx="24">
                  <c:v>0.98531929530940121</c:v>
                </c:pt>
                <c:pt idx="25">
                  <c:v>0.98550189675431832</c:v>
                </c:pt>
                <c:pt idx="26">
                  <c:v>0.98555766903394371</c:v>
                </c:pt>
                <c:pt idx="27">
                  <c:v>0.98518438368373229</c:v>
                </c:pt>
                <c:pt idx="28">
                  <c:v>0.98376463395105762</c:v>
                </c:pt>
                <c:pt idx="29">
                  <c:v>0.98457840007145381</c:v>
                </c:pt>
                <c:pt idx="30">
                  <c:v>0.98537726570625883</c:v>
                </c:pt>
                <c:pt idx="31">
                  <c:v>0.98618469345650872</c:v>
                </c:pt>
                <c:pt idx="32">
                  <c:v>0.98574699154144385</c:v>
                </c:pt>
                <c:pt idx="33">
                  <c:v>0.98578554127120588</c:v>
                </c:pt>
                <c:pt idx="34">
                  <c:v>0.98494150381624446</c:v>
                </c:pt>
                <c:pt idx="35">
                  <c:v>0.98429718303987235</c:v>
                </c:pt>
                <c:pt idx="36">
                  <c:v>0.98424759141222307</c:v>
                </c:pt>
                <c:pt idx="37">
                  <c:v>0.98497321461007714</c:v>
                </c:pt>
                <c:pt idx="38">
                  <c:v>0.985979824099533</c:v>
                </c:pt>
                <c:pt idx="39">
                  <c:v>0.98592009284765447</c:v>
                </c:pt>
                <c:pt idx="40">
                  <c:v>0.98586221072017799</c:v>
                </c:pt>
                <c:pt idx="41">
                  <c:v>0.98500927199717159</c:v>
                </c:pt>
                <c:pt idx="42">
                  <c:v>0.98422056038039119</c:v>
                </c:pt>
                <c:pt idx="43">
                  <c:v>0.9844422818234968</c:v>
                </c:pt>
                <c:pt idx="44">
                  <c:v>0.98528668899871263</c:v>
                </c:pt>
                <c:pt idx="45">
                  <c:v>0.98602016058867381</c:v>
                </c:pt>
                <c:pt idx="46">
                  <c:v>0.98573854357368496</c:v>
                </c:pt>
                <c:pt idx="47">
                  <c:v>0.98586238464300657</c:v>
                </c:pt>
                <c:pt idx="48">
                  <c:v>0.98509446708107851</c:v>
                </c:pt>
                <c:pt idx="49">
                  <c:v>0.98440177313783928</c:v>
                </c:pt>
                <c:pt idx="50">
                  <c:v>0.98444880478718155</c:v>
                </c:pt>
                <c:pt idx="51">
                  <c:v>0.98512490993750079</c:v>
                </c:pt>
                <c:pt idx="52">
                  <c:v>0.98584905166398207</c:v>
                </c:pt>
                <c:pt idx="53">
                  <c:v>0.98567725286791796</c:v>
                </c:pt>
                <c:pt idx="54">
                  <c:v>0.98582272501445667</c:v>
                </c:pt>
                <c:pt idx="55">
                  <c:v>0.98512521171498502</c:v>
                </c:pt>
                <c:pt idx="56">
                  <c:v>0.98433135829250751</c:v>
                </c:pt>
                <c:pt idx="57">
                  <c:v>0.98442995305128278</c:v>
                </c:pt>
                <c:pt idx="58">
                  <c:v>0.98481686033626537</c:v>
                </c:pt>
                <c:pt idx="59">
                  <c:v>0.98550147175877445</c:v>
                </c:pt>
                <c:pt idx="60">
                  <c:v>0.98541820803669899</c:v>
                </c:pt>
                <c:pt idx="61">
                  <c:v>0.98585907544789353</c:v>
                </c:pt>
                <c:pt idx="62">
                  <c:v>0.98502359955718544</c:v>
                </c:pt>
                <c:pt idx="63">
                  <c:v>0.98414365930748349</c:v>
                </c:pt>
                <c:pt idx="64">
                  <c:v>0.9841839522999446</c:v>
                </c:pt>
                <c:pt idx="65">
                  <c:v>0.97946960162204699</c:v>
                </c:pt>
                <c:pt idx="66">
                  <c:v>0.96488561372430626</c:v>
                </c:pt>
                <c:pt idx="67">
                  <c:v>0.98581568778674356</c:v>
                </c:pt>
                <c:pt idx="68">
                  <c:v>0.98585020626128228</c:v>
                </c:pt>
                <c:pt idx="69">
                  <c:v>0.98095121713573075</c:v>
                </c:pt>
                <c:pt idx="70">
                  <c:v>0.9841680764458195</c:v>
                </c:pt>
                <c:pt idx="71">
                  <c:v>0.98433959820705119</c:v>
                </c:pt>
                <c:pt idx="72">
                  <c:v>0.9852140758120238</c:v>
                </c:pt>
                <c:pt idx="73">
                  <c:v>0.98603110339601341</c:v>
                </c:pt>
                <c:pt idx="74">
                  <c:v>0.98581544619607309</c:v>
                </c:pt>
                <c:pt idx="75">
                  <c:v>0.98583981327267167</c:v>
                </c:pt>
                <c:pt idx="76">
                  <c:v>0.98499280179851589</c:v>
                </c:pt>
                <c:pt idx="77">
                  <c:v>0.9843153421069637</c:v>
                </c:pt>
                <c:pt idx="78">
                  <c:v>0.9843864924193394</c:v>
                </c:pt>
                <c:pt idx="79">
                  <c:v>0.98509451097810186</c:v>
                </c:pt>
                <c:pt idx="80">
                  <c:v>0.9829590829265209</c:v>
                </c:pt>
                <c:pt idx="81">
                  <c:v>0.98558146242477462</c:v>
                </c:pt>
                <c:pt idx="82">
                  <c:v>0.98566554765000691</c:v>
                </c:pt>
                <c:pt idx="83">
                  <c:v>0.98499156353527673</c:v>
                </c:pt>
                <c:pt idx="84">
                  <c:v>0.9842059958986058</c:v>
                </c:pt>
                <c:pt idx="85">
                  <c:v>0.9842957548424075</c:v>
                </c:pt>
                <c:pt idx="86">
                  <c:v>0.98502198661821483</c:v>
                </c:pt>
                <c:pt idx="87">
                  <c:v>0.98604334491344425</c:v>
                </c:pt>
                <c:pt idx="88">
                  <c:v>0.98587020692145177</c:v>
                </c:pt>
                <c:pt idx="89">
                  <c:v>0.98520042977663769</c:v>
                </c:pt>
                <c:pt idx="90">
                  <c:v>0.98407873256374656</c:v>
                </c:pt>
                <c:pt idx="91">
                  <c:v>0.98348243946908942</c:v>
                </c:pt>
                <c:pt idx="92">
                  <c:v>0.98421423783317818</c:v>
                </c:pt>
                <c:pt idx="93">
                  <c:v>0.98279739134314048</c:v>
                </c:pt>
                <c:pt idx="94">
                  <c:v>0.98571599183425751</c:v>
                </c:pt>
                <c:pt idx="95">
                  <c:v>0.98568631191207678</c:v>
                </c:pt>
                <c:pt idx="96">
                  <c:v>0.97947321484889971</c:v>
                </c:pt>
                <c:pt idx="97">
                  <c:v>0.98486749606688484</c:v>
                </c:pt>
                <c:pt idx="98">
                  <c:v>0.98406718938289572</c:v>
                </c:pt>
                <c:pt idx="99">
                  <c:v>0.98420302218200673</c:v>
                </c:pt>
                <c:pt idx="100">
                  <c:v>0.98509379201399394</c:v>
                </c:pt>
                <c:pt idx="101">
                  <c:v>0.98581212744816049</c:v>
                </c:pt>
                <c:pt idx="102">
                  <c:v>0.98579211636333908</c:v>
                </c:pt>
                <c:pt idx="103">
                  <c:v>0.98594946805731487</c:v>
                </c:pt>
                <c:pt idx="104">
                  <c:v>0.98497076768863079</c:v>
                </c:pt>
                <c:pt idx="105">
                  <c:v>0.98419818178968865</c:v>
                </c:pt>
                <c:pt idx="106">
                  <c:v>0.98413707277632911</c:v>
                </c:pt>
                <c:pt idx="107">
                  <c:v>0.98498466712302024</c:v>
                </c:pt>
                <c:pt idx="108">
                  <c:v>0.98590328852083475</c:v>
                </c:pt>
                <c:pt idx="109">
                  <c:v>0.98596117562445806</c:v>
                </c:pt>
                <c:pt idx="110">
                  <c:v>0.985789659856114</c:v>
                </c:pt>
                <c:pt idx="111">
                  <c:v>0.98493636578002397</c:v>
                </c:pt>
                <c:pt idx="112">
                  <c:v>0.98410027101560249</c:v>
                </c:pt>
                <c:pt idx="113">
                  <c:v>0.98406107009098631</c:v>
                </c:pt>
                <c:pt idx="114">
                  <c:v>0.98489572281572935</c:v>
                </c:pt>
                <c:pt idx="115">
                  <c:v>0.98581078447205317</c:v>
                </c:pt>
                <c:pt idx="116">
                  <c:v>0.98567814871852877</c:v>
                </c:pt>
                <c:pt idx="117">
                  <c:v>0.9858249778874203</c:v>
                </c:pt>
                <c:pt idx="118">
                  <c:v>0.97911568761954082</c:v>
                </c:pt>
                <c:pt idx="119">
                  <c:v>0.98431441937744524</c:v>
                </c:pt>
                <c:pt idx="120">
                  <c:v>0.98415769741008297</c:v>
                </c:pt>
                <c:pt idx="121">
                  <c:v>0.98495725127248379</c:v>
                </c:pt>
                <c:pt idx="122">
                  <c:v>0.98583157183708314</c:v>
                </c:pt>
                <c:pt idx="123">
                  <c:v>0.9857243510918382</c:v>
                </c:pt>
                <c:pt idx="124">
                  <c:v>0.98575875960358827</c:v>
                </c:pt>
                <c:pt idx="125">
                  <c:v>0.98484247040773876</c:v>
                </c:pt>
                <c:pt idx="126">
                  <c:v>0.98415063990480733</c:v>
                </c:pt>
                <c:pt idx="127">
                  <c:v>0.98413339228024344</c:v>
                </c:pt>
                <c:pt idx="128">
                  <c:v>0.98508644236371667</c:v>
                </c:pt>
                <c:pt idx="129">
                  <c:v>0.98169712410384113</c:v>
                </c:pt>
                <c:pt idx="130">
                  <c:v>0.98570699300877718</c:v>
                </c:pt>
                <c:pt idx="131">
                  <c:v>0.98585988853494322</c:v>
                </c:pt>
                <c:pt idx="132">
                  <c:v>0.98501023689442146</c:v>
                </c:pt>
                <c:pt idx="133">
                  <c:v>0.98435920625014994</c:v>
                </c:pt>
                <c:pt idx="134">
                  <c:v>0.9842960838277901</c:v>
                </c:pt>
                <c:pt idx="135">
                  <c:v>0.98498258241995174</c:v>
                </c:pt>
                <c:pt idx="136">
                  <c:v>0.98586936979804984</c:v>
                </c:pt>
                <c:pt idx="137">
                  <c:v>0.98587379959113852</c:v>
                </c:pt>
                <c:pt idx="138">
                  <c:v>0.98591541949361672</c:v>
                </c:pt>
                <c:pt idx="139">
                  <c:v>0.98498149329707907</c:v>
                </c:pt>
                <c:pt idx="140">
                  <c:v>0.98393665567399136</c:v>
                </c:pt>
                <c:pt idx="141">
                  <c:v>0.98337117265111929</c:v>
                </c:pt>
                <c:pt idx="142">
                  <c:v>0.98414210689396331</c:v>
                </c:pt>
                <c:pt idx="143">
                  <c:v>0.98497674713422467</c:v>
                </c:pt>
                <c:pt idx="144">
                  <c:v>0.98574327370849513</c:v>
                </c:pt>
                <c:pt idx="145">
                  <c:v>0.98579839484905429</c:v>
                </c:pt>
                <c:pt idx="146">
                  <c:v>0.98507681306019601</c:v>
                </c:pt>
                <c:pt idx="147">
                  <c:v>0.98439859089877824</c:v>
                </c:pt>
                <c:pt idx="148">
                  <c:v>0.98443096885660808</c:v>
                </c:pt>
                <c:pt idx="149">
                  <c:v>0.98518190380224646</c:v>
                </c:pt>
                <c:pt idx="150">
                  <c:v>0.98599744845638559</c:v>
                </c:pt>
                <c:pt idx="151">
                  <c:v>0.98581658186472931</c:v>
                </c:pt>
                <c:pt idx="152">
                  <c:v>0.98585578367017435</c:v>
                </c:pt>
                <c:pt idx="153">
                  <c:v>0.98500493527821231</c:v>
                </c:pt>
                <c:pt idx="154">
                  <c:v>0.98425527477493135</c:v>
                </c:pt>
                <c:pt idx="155">
                  <c:v>0.98422230980268677</c:v>
                </c:pt>
                <c:pt idx="156">
                  <c:v>0.97949052464717723</c:v>
                </c:pt>
                <c:pt idx="157">
                  <c:v>0.98268551269495841</c:v>
                </c:pt>
                <c:pt idx="158">
                  <c:v>0.98585191252216309</c:v>
                </c:pt>
                <c:pt idx="159">
                  <c:v>0.97544048535533645</c:v>
                </c:pt>
                <c:pt idx="160">
                  <c:v>0.97093536001367531</c:v>
                </c:pt>
                <c:pt idx="161">
                  <c:v>0.98404217560670681</c:v>
                </c:pt>
                <c:pt idx="162">
                  <c:v>0.98204129799794893</c:v>
                </c:pt>
                <c:pt idx="163">
                  <c:v>0.98405568878727434</c:v>
                </c:pt>
                <c:pt idx="164">
                  <c:v>0.98363497300456548</c:v>
                </c:pt>
                <c:pt idx="165">
                  <c:v>0.98573761707692986</c:v>
                </c:pt>
                <c:pt idx="166">
                  <c:v>0.97994664741531234</c:v>
                </c:pt>
                <c:pt idx="167">
                  <c:v>0.98367589799867228</c:v>
                </c:pt>
                <c:pt idx="168">
                  <c:v>0.98415066332426193</c:v>
                </c:pt>
                <c:pt idx="169">
                  <c:v>0.98434706822925921</c:v>
                </c:pt>
                <c:pt idx="170">
                  <c:v>0.98525452552384918</c:v>
                </c:pt>
                <c:pt idx="171">
                  <c:v>0.98591979985032296</c:v>
                </c:pt>
                <c:pt idx="172">
                  <c:v>0.98570111128189075</c:v>
                </c:pt>
                <c:pt idx="173">
                  <c:v>0.98538559599841913</c:v>
                </c:pt>
                <c:pt idx="174">
                  <c:v>0.97926904745592613</c:v>
                </c:pt>
                <c:pt idx="175">
                  <c:v>0.98418456333863802</c:v>
                </c:pt>
                <c:pt idx="176">
                  <c:v>0.98431908847730909</c:v>
                </c:pt>
                <c:pt idx="177">
                  <c:v>0.9851201997779987</c:v>
                </c:pt>
                <c:pt idx="178">
                  <c:v>0.98595287969321532</c:v>
                </c:pt>
                <c:pt idx="179">
                  <c:v>0.98598849929617394</c:v>
                </c:pt>
                <c:pt idx="180">
                  <c:v>0.98524454515365223</c:v>
                </c:pt>
              </c:numCache>
            </c:numRef>
          </c:val>
          <c:smooth val="0"/>
          <c:extLst>
            <c:ext xmlns:c16="http://schemas.microsoft.com/office/drawing/2014/chart" uri="{C3380CC4-5D6E-409C-BE32-E72D297353CC}">
              <c16:uniqueId val="{00000000-BFB7-497E-90E8-49428359C30A}"/>
            </c:ext>
          </c:extLst>
        </c:ser>
        <c:ser>
          <c:idx val="1"/>
          <c:order val="1"/>
          <c:tx>
            <c:strRef>
              <c:f>Count_Data!$B$1</c:f>
              <c:strCache>
                <c:ptCount val="1"/>
                <c:pt idx="0">
                  <c:v>FINAL (Nov25-Apr26)</c:v>
                </c:pt>
              </c:strCache>
            </c:strRef>
          </c:tx>
          <c:spPr>
            <a:ln w="28575" cap="rnd">
              <a:solidFill>
                <a:srgbClr val="0FC0FF"/>
              </a:solidFill>
              <a:round/>
            </a:ln>
            <a:effectLst/>
          </c:spPr>
          <c:marker>
            <c:symbol val="none"/>
          </c:marker>
          <c:val>
            <c:numRef>
              <c:f>Count_Data!$B$2:$B$185</c:f>
              <c:numCache>
                <c:formatCode>General</c:formatCode>
                <c:ptCount val="184"/>
                <c:pt idx="0">
                  <c:v>0.99993504177363068</c:v>
                </c:pt>
                <c:pt idx="1">
                  <c:v>0.99993106956436195</c:v>
                </c:pt>
                <c:pt idx="2">
                  <c:v>0.99992358636528378</c:v>
                </c:pt>
                <c:pt idx="3">
                  <c:v>0.99992522474345957</c:v>
                </c:pt>
                <c:pt idx="4">
                  <c:v>0.99992440647398384</c:v>
                </c:pt>
                <c:pt idx="5">
                  <c:v>0.99992791987868113</c:v>
                </c:pt>
                <c:pt idx="6">
                  <c:v>0.99992687805139591</c:v>
                </c:pt>
                <c:pt idx="7">
                  <c:v>0.99992956713338466</c:v>
                </c:pt>
                <c:pt idx="8">
                  <c:v>0.99993085216414623</c:v>
                </c:pt>
                <c:pt idx="9">
                  <c:v>0.99992793413203029</c:v>
                </c:pt>
                <c:pt idx="10">
                  <c:v>0.99992151466420243</c:v>
                </c:pt>
                <c:pt idx="11">
                  <c:v>0.99992128151819692</c:v>
                </c:pt>
                <c:pt idx="12">
                  <c:v>0.99992035233696985</c:v>
                </c:pt>
                <c:pt idx="13">
                  <c:v>0.99991814076542007</c:v>
                </c:pt>
                <c:pt idx="14">
                  <c:v>0.99991872838887441</c:v>
                </c:pt>
                <c:pt idx="15">
                  <c:v>0.99991931234029596</c:v>
                </c:pt>
                <c:pt idx="16">
                  <c:v>0.9999155800468128</c:v>
                </c:pt>
                <c:pt idx="17">
                  <c:v>0.99991897001785579</c:v>
                </c:pt>
                <c:pt idx="18">
                  <c:v>0.99992177885621769</c:v>
                </c:pt>
                <c:pt idx="19">
                  <c:v>0.99992038661752736</c:v>
                </c:pt>
                <c:pt idx="20">
                  <c:v>0.9999177094033056</c:v>
                </c:pt>
                <c:pt idx="21">
                  <c:v>0.99991619356298866</c:v>
                </c:pt>
                <c:pt idx="22">
                  <c:v>0.99991210848590817</c:v>
                </c:pt>
                <c:pt idx="23">
                  <c:v>0.99990405655200953</c:v>
                </c:pt>
                <c:pt idx="24">
                  <c:v>0.99992062999243181</c:v>
                </c:pt>
                <c:pt idx="25">
                  <c:v>0.99992039753610529</c:v>
                </c:pt>
                <c:pt idx="26">
                  <c:v>0.9999221483234344</c:v>
                </c:pt>
                <c:pt idx="27">
                  <c:v>0.99992506627607758</c:v>
                </c:pt>
                <c:pt idx="28">
                  <c:v>0.99992541434432736</c:v>
                </c:pt>
                <c:pt idx="29">
                  <c:v>0.99992494744570359</c:v>
                </c:pt>
                <c:pt idx="30">
                  <c:v>0.99992423355351523</c:v>
                </c:pt>
                <c:pt idx="31">
                  <c:v>0.99992505263826392</c:v>
                </c:pt>
                <c:pt idx="32">
                  <c:v>0.99992365702017472</c:v>
                </c:pt>
                <c:pt idx="33">
                  <c:v>0.99992331509430898</c:v>
                </c:pt>
                <c:pt idx="34">
                  <c:v>0.99992752293706466</c:v>
                </c:pt>
                <c:pt idx="35">
                  <c:v>0.99992717404725795</c:v>
                </c:pt>
                <c:pt idx="36">
                  <c:v>0.99992822465612607</c:v>
                </c:pt>
                <c:pt idx="37">
                  <c:v>0.9999235604715444</c:v>
                </c:pt>
                <c:pt idx="38">
                  <c:v>0.99991901556534835</c:v>
                </c:pt>
                <c:pt idx="39">
                  <c:v>0.99991820712825463</c:v>
                </c:pt>
                <c:pt idx="40">
                  <c:v>0.99991903123084425</c:v>
                </c:pt>
                <c:pt idx="41">
                  <c:v>0.99992090511612075</c:v>
                </c:pt>
                <c:pt idx="42">
                  <c:v>0.99992125725220704</c:v>
                </c:pt>
                <c:pt idx="43">
                  <c:v>0.99992534034885183</c:v>
                </c:pt>
                <c:pt idx="44">
                  <c:v>0.99992265867511865</c:v>
                </c:pt>
                <c:pt idx="45">
                  <c:v>0.99992569519609531</c:v>
                </c:pt>
                <c:pt idx="46">
                  <c:v>0.9999259332699586</c:v>
                </c:pt>
                <c:pt idx="47">
                  <c:v>0.99992547313189772</c:v>
                </c:pt>
                <c:pt idx="48">
                  <c:v>0.99991299681761947</c:v>
                </c:pt>
                <c:pt idx="49">
                  <c:v>0.99991171517472699</c:v>
                </c:pt>
                <c:pt idx="50">
                  <c:v>0.99990448453839087</c:v>
                </c:pt>
                <c:pt idx="51">
                  <c:v>0.99989842467279855</c:v>
                </c:pt>
                <c:pt idx="52">
                  <c:v>0.99991101776204427</c:v>
                </c:pt>
                <c:pt idx="53">
                  <c:v>0.99991346720803698</c:v>
                </c:pt>
                <c:pt idx="54">
                  <c:v>0.99992186393011606</c:v>
                </c:pt>
                <c:pt idx="55">
                  <c:v>0.99992162685847563</c:v>
                </c:pt>
                <c:pt idx="56">
                  <c:v>0.99992827488144365</c:v>
                </c:pt>
                <c:pt idx="57">
                  <c:v>0.99992874141952226</c:v>
                </c:pt>
                <c:pt idx="58">
                  <c:v>0.99992967286218037</c:v>
                </c:pt>
                <c:pt idx="59">
                  <c:v>0.99993165370964066</c:v>
                </c:pt>
                <c:pt idx="60">
                  <c:v>0.99993071022947977</c:v>
                </c:pt>
                <c:pt idx="61">
                  <c:v>0.99993036018366244</c:v>
                </c:pt>
                <c:pt idx="62">
                  <c:v>0.99993012086873179</c:v>
                </c:pt>
                <c:pt idx="63">
                  <c:v>0.99991880564030156</c:v>
                </c:pt>
                <c:pt idx="64">
                  <c:v>0.99991892241236502</c:v>
                </c:pt>
                <c:pt idx="65">
                  <c:v>0.99991799127861158</c:v>
                </c:pt>
                <c:pt idx="66">
                  <c:v>0.99992581670731395</c:v>
                </c:pt>
                <c:pt idx="67">
                  <c:v>0.99992465571686406</c:v>
                </c:pt>
                <c:pt idx="68">
                  <c:v>0.99992606440723075</c:v>
                </c:pt>
                <c:pt idx="69">
                  <c:v>0.99992770645462425</c:v>
                </c:pt>
                <c:pt idx="70">
                  <c:v>0.9999286412299081</c:v>
                </c:pt>
                <c:pt idx="71">
                  <c:v>0.99992759194598568</c:v>
                </c:pt>
                <c:pt idx="72">
                  <c:v>0.99993144057232664</c:v>
                </c:pt>
                <c:pt idx="73">
                  <c:v>0.99991885318092033</c:v>
                </c:pt>
                <c:pt idx="74">
                  <c:v>0.99992399211150029</c:v>
                </c:pt>
                <c:pt idx="75">
                  <c:v>0.99992738054274122</c:v>
                </c:pt>
                <c:pt idx="76">
                  <c:v>0.99992179538222126</c:v>
                </c:pt>
                <c:pt idx="77">
                  <c:v>0.99992436128407269</c:v>
                </c:pt>
                <c:pt idx="78">
                  <c:v>0.99992191418858822</c:v>
                </c:pt>
                <c:pt idx="79">
                  <c:v>0.99991585444450526</c:v>
                </c:pt>
                <c:pt idx="80">
                  <c:v>0.99992320037441862</c:v>
                </c:pt>
                <c:pt idx="81">
                  <c:v>0.99992321123842565</c:v>
                </c:pt>
                <c:pt idx="82">
                  <c:v>0.99992532266492073</c:v>
                </c:pt>
                <c:pt idx="83">
                  <c:v>0.99992859204718099</c:v>
                </c:pt>
                <c:pt idx="84">
                  <c:v>0.99993010928229109</c:v>
                </c:pt>
                <c:pt idx="85">
                  <c:v>0.99992894447010339</c:v>
                </c:pt>
                <c:pt idx="86">
                  <c:v>0.99992941298158167</c:v>
                </c:pt>
                <c:pt idx="87">
                  <c:v>0.99993442101267238</c:v>
                </c:pt>
                <c:pt idx="88">
                  <c:v>0.9999317469110236</c:v>
                </c:pt>
                <c:pt idx="89">
                  <c:v>0.99993210328080906</c:v>
                </c:pt>
                <c:pt idx="90">
                  <c:v>0.99993269129994289</c:v>
                </c:pt>
                <c:pt idx="91">
                  <c:v>0.99992884188597186</c:v>
                </c:pt>
                <c:pt idx="92">
                  <c:v>0.99992756086605061</c:v>
                </c:pt>
                <c:pt idx="93">
                  <c:v>0.99992359280602972</c:v>
                </c:pt>
                <c:pt idx="94">
                  <c:v>0.99991859167084485</c:v>
                </c:pt>
                <c:pt idx="95">
                  <c:v>0.99992628096432423</c:v>
                </c:pt>
                <c:pt idx="96">
                  <c:v>0.9999247700186864</c:v>
                </c:pt>
                <c:pt idx="97">
                  <c:v>0.99991930545400809</c:v>
                </c:pt>
                <c:pt idx="98">
                  <c:v>0.99990743127732962</c:v>
                </c:pt>
                <c:pt idx="99">
                  <c:v>0.99991895875978953</c:v>
                </c:pt>
                <c:pt idx="100">
                  <c:v>0.99991675048863971</c:v>
                </c:pt>
                <c:pt idx="101">
                  <c:v>0.99992933093392256</c:v>
                </c:pt>
                <c:pt idx="102">
                  <c:v>0.99992328098473227</c:v>
                </c:pt>
                <c:pt idx="103">
                  <c:v>0.99991525693039418</c:v>
                </c:pt>
                <c:pt idx="104">
                  <c:v>0.99992073413460536</c:v>
                </c:pt>
                <c:pt idx="105">
                  <c:v>0.9999313273549334</c:v>
                </c:pt>
                <c:pt idx="106">
                  <c:v>0.99991864041262235</c:v>
                </c:pt>
                <c:pt idx="107">
                  <c:v>0.99990141541623123</c:v>
                </c:pt>
                <c:pt idx="108">
                  <c:v>0.99992038398200211</c:v>
                </c:pt>
                <c:pt idx="109">
                  <c:v>0.99992353126785505</c:v>
                </c:pt>
                <c:pt idx="110">
                  <c:v>0.99992272261270188</c:v>
                </c:pt>
                <c:pt idx="111">
                  <c:v>0.99992552571282944</c:v>
                </c:pt>
                <c:pt idx="112">
                  <c:v>0.9999269257876684</c:v>
                </c:pt>
                <c:pt idx="113">
                  <c:v>0.9999298349317316</c:v>
                </c:pt>
                <c:pt idx="114">
                  <c:v>0.99992634628347188</c:v>
                </c:pt>
                <c:pt idx="115">
                  <c:v>0.99992565147459067</c:v>
                </c:pt>
                <c:pt idx="116">
                  <c:v>0.99992472593609172</c:v>
                </c:pt>
                <c:pt idx="117">
                  <c:v>0.99991368360340938</c:v>
                </c:pt>
                <c:pt idx="118">
                  <c:v>0.99991950466052892</c:v>
                </c:pt>
                <c:pt idx="119">
                  <c:v>0.99992205344271912</c:v>
                </c:pt>
                <c:pt idx="120">
                  <c:v>0.99992100830169017</c:v>
                </c:pt>
                <c:pt idx="121">
                  <c:v>0.99992239578521858</c:v>
                </c:pt>
                <c:pt idx="122">
                  <c:v>0.99992507368433059</c:v>
                </c:pt>
                <c:pt idx="123">
                  <c:v>0.99992415006188984</c:v>
                </c:pt>
                <c:pt idx="124">
                  <c:v>0.99992345769286828</c:v>
                </c:pt>
                <c:pt idx="125">
                  <c:v>0.99992312335503175</c:v>
                </c:pt>
                <c:pt idx="126">
                  <c:v>0.9998666044386646</c:v>
                </c:pt>
                <c:pt idx="127">
                  <c:v>0.99991219470214232</c:v>
                </c:pt>
                <c:pt idx="128">
                  <c:v>0.99991813112904504</c:v>
                </c:pt>
                <c:pt idx="129">
                  <c:v>0.99992278836336912</c:v>
                </c:pt>
                <c:pt idx="130">
                  <c:v>0.99992581893914567</c:v>
                </c:pt>
                <c:pt idx="131">
                  <c:v>0.99992745192440169</c:v>
                </c:pt>
                <c:pt idx="132">
                  <c:v>0.99992792439222244</c:v>
                </c:pt>
                <c:pt idx="133">
                  <c:v>0.99992722867134554</c:v>
                </c:pt>
                <c:pt idx="134">
                  <c:v>0.99992397522615339</c:v>
                </c:pt>
                <c:pt idx="135">
                  <c:v>0.99992107023644639</c:v>
                </c:pt>
                <c:pt idx="136">
                  <c:v>0.99992351813776659</c:v>
                </c:pt>
                <c:pt idx="137">
                  <c:v>0.99991945170438101</c:v>
                </c:pt>
                <c:pt idx="138">
                  <c:v>0.99991666925259293</c:v>
                </c:pt>
                <c:pt idx="139">
                  <c:v>0.99991702357762258</c:v>
                </c:pt>
                <c:pt idx="140">
                  <c:v>0.99990970488838216</c:v>
                </c:pt>
                <c:pt idx="141">
                  <c:v>0.9999085430442104</c:v>
                </c:pt>
                <c:pt idx="142">
                  <c:v>0.99991679575332959</c:v>
                </c:pt>
                <c:pt idx="143">
                  <c:v>0.99992005371274972</c:v>
                </c:pt>
                <c:pt idx="144">
                  <c:v>0.9999169195681491</c:v>
                </c:pt>
                <c:pt idx="145">
                  <c:v>0.99991774453660487</c:v>
                </c:pt>
                <c:pt idx="146">
                  <c:v>0.99992031006123816</c:v>
                </c:pt>
                <c:pt idx="147">
                  <c:v>0.99992124014020645</c:v>
                </c:pt>
                <c:pt idx="148">
                  <c:v>0.99991694233486361</c:v>
                </c:pt>
                <c:pt idx="149">
                  <c:v>0.99991008616045951</c:v>
                </c:pt>
                <c:pt idx="150">
                  <c:v>0.99988624710011442</c:v>
                </c:pt>
                <c:pt idx="151">
                  <c:v>0.99988868743664594</c:v>
                </c:pt>
                <c:pt idx="152">
                  <c:v>0.99989276964165663</c:v>
                </c:pt>
                <c:pt idx="153">
                  <c:v>0.99989021429472613</c:v>
                </c:pt>
                <c:pt idx="154">
                  <c:v>0.99989346748917041</c:v>
                </c:pt>
                <c:pt idx="155">
                  <c:v>0.99988452209165579</c:v>
                </c:pt>
                <c:pt idx="156">
                  <c:v>0.99989231073059093</c:v>
                </c:pt>
                <c:pt idx="157">
                  <c:v>0.99989196839622552</c:v>
                </c:pt>
                <c:pt idx="158">
                  <c:v>0.99988546874876583</c:v>
                </c:pt>
                <c:pt idx="159">
                  <c:v>0.99987840359600166</c:v>
                </c:pt>
                <c:pt idx="160">
                  <c:v>0.99988015927668228</c:v>
                </c:pt>
                <c:pt idx="161">
                  <c:v>0.99987958283406275</c:v>
                </c:pt>
                <c:pt idx="162">
                  <c:v>0.99987644777601936</c:v>
                </c:pt>
                <c:pt idx="163">
                  <c:v>0.99987622653006536</c:v>
                </c:pt>
                <c:pt idx="164">
                  <c:v>0.99988029433428793</c:v>
                </c:pt>
                <c:pt idx="165">
                  <c:v>0.99988471503658416</c:v>
                </c:pt>
                <c:pt idx="166">
                  <c:v>0.99988716732644378</c:v>
                </c:pt>
                <c:pt idx="167">
                  <c:v>0.99988555692399761</c:v>
                </c:pt>
                <c:pt idx="168">
                  <c:v>0.99988892920089611</c:v>
                </c:pt>
                <c:pt idx="169">
                  <c:v>0.99988463518197523</c:v>
                </c:pt>
                <c:pt idx="170">
                  <c:v>0.99988266572335016</c:v>
                </c:pt>
                <c:pt idx="171">
                  <c:v>0.99987756528294547</c:v>
                </c:pt>
                <c:pt idx="172">
                  <c:v>0.99987989412580158</c:v>
                </c:pt>
                <c:pt idx="173">
                  <c:v>0.99987282933836441</c:v>
                </c:pt>
                <c:pt idx="174">
                  <c:v>0.99987759835204459</c:v>
                </c:pt>
                <c:pt idx="175">
                  <c:v>0.99988038727144224</c:v>
                </c:pt>
                <c:pt idx="176">
                  <c:v>0.99988212800712806</c:v>
                </c:pt>
                <c:pt idx="177">
                  <c:v>0.9998790021377062</c:v>
                </c:pt>
                <c:pt idx="178">
                  <c:v>0.9998895533733323</c:v>
                </c:pt>
                <c:pt idx="179">
                  <c:v>0.99988445431403628</c:v>
                </c:pt>
                <c:pt idx="180">
                  <c:v>0.99990114487462278</c:v>
                </c:pt>
              </c:numCache>
            </c:numRef>
          </c:val>
          <c:smooth val="0"/>
          <c:extLst>
            <c:ext xmlns:c16="http://schemas.microsoft.com/office/drawing/2014/chart" uri="{C3380CC4-5D6E-409C-BE32-E72D297353CC}">
              <c16:uniqueId val="{00000001-BFB7-497E-90E8-49428359C30A}"/>
            </c:ext>
          </c:extLst>
        </c:ser>
        <c:ser>
          <c:idx val="2"/>
          <c:order val="2"/>
          <c:tx>
            <c:strRef>
              <c:f>Count_Data!$C$1</c:f>
              <c:strCache>
                <c:ptCount val="1"/>
                <c:pt idx="0">
                  <c:v>TRUEUP (Jul25-Dec25)</c:v>
                </c:pt>
              </c:strCache>
            </c:strRef>
          </c:tx>
          <c:spPr>
            <a:ln w="28575" cap="rnd">
              <a:solidFill>
                <a:srgbClr val="40D491"/>
              </a:solidFill>
              <a:round/>
            </a:ln>
            <a:effectLst/>
          </c:spPr>
          <c:marker>
            <c:symbol val="none"/>
          </c:marker>
          <c:val>
            <c:numRef>
              <c:f>Count_Data!$C$2:$C$185</c:f>
              <c:numCache>
                <c:formatCode>General</c:formatCode>
                <c:ptCount val="184"/>
                <c:pt idx="0">
                  <c:v>0.99993301374672883</c:v>
                </c:pt>
                <c:pt idx="1">
                  <c:v>0.99993067505604061</c:v>
                </c:pt>
                <c:pt idx="2">
                  <c:v>0.99992915806945892</c:v>
                </c:pt>
                <c:pt idx="3">
                  <c:v>0.99992868897614851</c:v>
                </c:pt>
                <c:pt idx="4">
                  <c:v>0.99992810214046846</c:v>
                </c:pt>
                <c:pt idx="5">
                  <c:v>0.99992622561941447</c:v>
                </c:pt>
                <c:pt idx="6">
                  <c:v>0.99992001341710424</c:v>
                </c:pt>
                <c:pt idx="7">
                  <c:v>0.99990114211928549</c:v>
                </c:pt>
                <c:pt idx="8">
                  <c:v>0.9998989259060056</c:v>
                </c:pt>
                <c:pt idx="9">
                  <c:v>0.99989564329518144</c:v>
                </c:pt>
                <c:pt idx="10">
                  <c:v>0.99991324255143343</c:v>
                </c:pt>
                <c:pt idx="11">
                  <c:v>0.99991535546776122</c:v>
                </c:pt>
                <c:pt idx="12">
                  <c:v>0.99992016232020253</c:v>
                </c:pt>
                <c:pt idx="13">
                  <c:v>0.99989496639334874</c:v>
                </c:pt>
                <c:pt idx="14">
                  <c:v>0.99991736237582818</c:v>
                </c:pt>
                <c:pt idx="15">
                  <c:v>0.99991010348881681</c:v>
                </c:pt>
                <c:pt idx="16">
                  <c:v>0.99991995057797911</c:v>
                </c:pt>
                <c:pt idx="17">
                  <c:v>0.99992101207671436</c:v>
                </c:pt>
                <c:pt idx="18">
                  <c:v>0.9999199584393279</c:v>
                </c:pt>
                <c:pt idx="19">
                  <c:v>0.99992077887955555</c:v>
                </c:pt>
                <c:pt idx="20">
                  <c:v>0.9999172662422714</c:v>
                </c:pt>
                <c:pt idx="21">
                  <c:v>0.99993157014757061</c:v>
                </c:pt>
                <c:pt idx="22">
                  <c:v>0.9999336848582614</c:v>
                </c:pt>
                <c:pt idx="23">
                  <c:v>0.9999332170920191</c:v>
                </c:pt>
                <c:pt idx="24">
                  <c:v>0.99993790842054364</c:v>
                </c:pt>
                <c:pt idx="25">
                  <c:v>0.99993743995876194</c:v>
                </c:pt>
                <c:pt idx="26">
                  <c:v>0.99993615131365454</c:v>
                </c:pt>
                <c:pt idx="27">
                  <c:v>0.99993451397950817</c:v>
                </c:pt>
                <c:pt idx="28">
                  <c:v>0.99993580783959646</c:v>
                </c:pt>
                <c:pt idx="29">
                  <c:v>0.99993475459763381</c:v>
                </c:pt>
                <c:pt idx="30">
                  <c:v>0.99993591412351956</c:v>
                </c:pt>
                <c:pt idx="31">
                  <c:v>0.99993638885504621</c:v>
                </c:pt>
                <c:pt idx="32">
                  <c:v>0.99993369472441962</c:v>
                </c:pt>
                <c:pt idx="33">
                  <c:v>0.99991963730417599</c:v>
                </c:pt>
                <c:pt idx="34">
                  <c:v>0.99991530411329144</c:v>
                </c:pt>
                <c:pt idx="35">
                  <c:v>0.9999142608559578</c:v>
                </c:pt>
                <c:pt idx="36">
                  <c:v>0.99991169662520663</c:v>
                </c:pt>
                <c:pt idx="37">
                  <c:v>0.99991287684861507</c:v>
                </c:pt>
                <c:pt idx="38">
                  <c:v>0.99991370675165636</c:v>
                </c:pt>
                <c:pt idx="39">
                  <c:v>0.9999140589490042</c:v>
                </c:pt>
                <c:pt idx="40">
                  <c:v>0.9999132394188095</c:v>
                </c:pt>
                <c:pt idx="41">
                  <c:v>0.99990645411574375</c:v>
                </c:pt>
                <c:pt idx="42">
                  <c:v>0.99989897262298566</c:v>
                </c:pt>
                <c:pt idx="43">
                  <c:v>0.99991618637714907</c:v>
                </c:pt>
                <c:pt idx="44">
                  <c:v>0.9999186534250829</c:v>
                </c:pt>
                <c:pt idx="45">
                  <c:v>0.99991573559374158</c:v>
                </c:pt>
                <c:pt idx="46">
                  <c:v>0.99991667200145307</c:v>
                </c:pt>
                <c:pt idx="47">
                  <c:v>0.99991503375828161</c:v>
                </c:pt>
                <c:pt idx="48">
                  <c:v>0.99990942177388209</c:v>
                </c:pt>
                <c:pt idx="49">
                  <c:v>0.99993353240845084</c:v>
                </c:pt>
                <c:pt idx="50">
                  <c:v>0.99993131186612672</c:v>
                </c:pt>
                <c:pt idx="51">
                  <c:v>0.99992768844531565</c:v>
                </c:pt>
                <c:pt idx="52">
                  <c:v>0.99992313255095455</c:v>
                </c:pt>
                <c:pt idx="53">
                  <c:v>0.99992056106584348</c:v>
                </c:pt>
                <c:pt idx="54">
                  <c:v>0.99991939122003082</c:v>
                </c:pt>
                <c:pt idx="55">
                  <c:v>0.99991868973242015</c:v>
                </c:pt>
                <c:pt idx="56">
                  <c:v>0.99991517927182638</c:v>
                </c:pt>
                <c:pt idx="57">
                  <c:v>0.999923719029575</c:v>
                </c:pt>
                <c:pt idx="58">
                  <c:v>0.99992010219432359</c:v>
                </c:pt>
                <c:pt idx="59">
                  <c:v>0.99993028384418159</c:v>
                </c:pt>
                <c:pt idx="60">
                  <c:v>0.99993097966988631</c:v>
                </c:pt>
                <c:pt idx="61">
                  <c:v>0.99993331942009889</c:v>
                </c:pt>
                <c:pt idx="62">
                  <c:v>0.99993027782531863</c:v>
                </c:pt>
                <c:pt idx="63">
                  <c:v>0.99992990123212333</c:v>
                </c:pt>
                <c:pt idx="64">
                  <c:v>0.9999294408308711</c:v>
                </c:pt>
                <c:pt idx="65">
                  <c:v>0.99993108077052872</c:v>
                </c:pt>
                <c:pt idx="66">
                  <c:v>0.99993050440232378</c:v>
                </c:pt>
                <c:pt idx="67">
                  <c:v>0.9999293358151593</c:v>
                </c:pt>
                <c:pt idx="68">
                  <c:v>0.99992956994260418</c:v>
                </c:pt>
                <c:pt idx="69">
                  <c:v>0.99992734662504013</c:v>
                </c:pt>
                <c:pt idx="70">
                  <c:v>0.99993272943474476</c:v>
                </c:pt>
                <c:pt idx="71">
                  <c:v>0.99992992821092563</c:v>
                </c:pt>
                <c:pt idx="72">
                  <c:v>0.99993519540107267</c:v>
                </c:pt>
                <c:pt idx="73">
                  <c:v>0.99993298099034444</c:v>
                </c:pt>
                <c:pt idx="74">
                  <c:v>0.99993497113291396</c:v>
                </c:pt>
                <c:pt idx="75">
                  <c:v>0.99993590691250966</c:v>
                </c:pt>
                <c:pt idx="76">
                  <c:v>0.99993450595738487</c:v>
                </c:pt>
                <c:pt idx="77">
                  <c:v>0.99993076813687698</c:v>
                </c:pt>
                <c:pt idx="78">
                  <c:v>0.99992971757340154</c:v>
                </c:pt>
                <c:pt idx="79">
                  <c:v>0.99992890255955458</c:v>
                </c:pt>
                <c:pt idx="80">
                  <c:v>0.99993101498471459</c:v>
                </c:pt>
                <c:pt idx="81">
                  <c:v>0.99992973123894235</c:v>
                </c:pt>
                <c:pt idx="82">
                  <c:v>0.99991815629995384</c:v>
                </c:pt>
                <c:pt idx="83">
                  <c:v>0.99991395171264741</c:v>
                </c:pt>
                <c:pt idx="84">
                  <c:v>0.99991757794671121</c:v>
                </c:pt>
                <c:pt idx="85">
                  <c:v>0.99991395866368449</c:v>
                </c:pt>
                <c:pt idx="86">
                  <c:v>0.99991244600496032</c:v>
                </c:pt>
                <c:pt idx="87">
                  <c:v>0.9999132700758151</c:v>
                </c:pt>
                <c:pt idx="88">
                  <c:v>0.99991408993953457</c:v>
                </c:pt>
                <c:pt idx="89">
                  <c:v>0.9999121030582292</c:v>
                </c:pt>
                <c:pt idx="90">
                  <c:v>0.99990812777019322</c:v>
                </c:pt>
                <c:pt idx="91">
                  <c:v>0.99990669321817549</c:v>
                </c:pt>
                <c:pt idx="92">
                  <c:v>0.99992153655513671</c:v>
                </c:pt>
                <c:pt idx="93">
                  <c:v>0.99992014477296676</c:v>
                </c:pt>
                <c:pt idx="94">
                  <c:v>0.99985984070235356</c:v>
                </c:pt>
                <c:pt idx="95">
                  <c:v>0.99991443374190836</c:v>
                </c:pt>
                <c:pt idx="96">
                  <c:v>0.99992179828868</c:v>
                </c:pt>
                <c:pt idx="97">
                  <c:v>0.99991981191569212</c:v>
                </c:pt>
                <c:pt idx="98">
                  <c:v>0.99991664564297544</c:v>
                </c:pt>
                <c:pt idx="99">
                  <c:v>0.99993477035717204</c:v>
                </c:pt>
                <c:pt idx="100">
                  <c:v>0.99993232187063752</c:v>
                </c:pt>
                <c:pt idx="101">
                  <c:v>0.99992812212086724</c:v>
                </c:pt>
                <c:pt idx="102">
                  <c:v>0.99992496809390907</c:v>
                </c:pt>
                <c:pt idx="103">
                  <c:v>0.99991842338822501</c:v>
                </c:pt>
                <c:pt idx="104">
                  <c:v>0.99991737178221818</c:v>
                </c:pt>
                <c:pt idx="105">
                  <c:v>0.99992204719265299</c:v>
                </c:pt>
                <c:pt idx="106">
                  <c:v>0.99991106476974012</c:v>
                </c:pt>
                <c:pt idx="107">
                  <c:v>0.99992696605054843</c:v>
                </c:pt>
                <c:pt idx="108">
                  <c:v>0.99993059415492946</c:v>
                </c:pt>
                <c:pt idx="109">
                  <c:v>0.99993012792665259</c:v>
                </c:pt>
                <c:pt idx="110">
                  <c:v>0.99992568794733283</c:v>
                </c:pt>
                <c:pt idx="111">
                  <c:v>0.99992884248811531</c:v>
                </c:pt>
                <c:pt idx="112">
                  <c:v>0.99992848838228332</c:v>
                </c:pt>
                <c:pt idx="113">
                  <c:v>0.99992989346260042</c:v>
                </c:pt>
                <c:pt idx="114">
                  <c:v>0.99992966749901246</c:v>
                </c:pt>
                <c:pt idx="115">
                  <c:v>0.99993014034197825</c:v>
                </c:pt>
                <c:pt idx="116">
                  <c:v>0.9999382019308567</c:v>
                </c:pt>
                <c:pt idx="117">
                  <c:v>0.99994030484016772</c:v>
                </c:pt>
                <c:pt idx="118">
                  <c:v>0.99993972000643916</c:v>
                </c:pt>
                <c:pt idx="119">
                  <c:v>0.99993995334819075</c:v>
                </c:pt>
                <c:pt idx="120">
                  <c:v>0.999939369690102</c:v>
                </c:pt>
                <c:pt idx="121">
                  <c:v>0.99994135975057097</c:v>
                </c:pt>
                <c:pt idx="122">
                  <c:v>0.99993983487418359</c:v>
                </c:pt>
                <c:pt idx="123">
                  <c:v>0.99994368703638192</c:v>
                </c:pt>
                <c:pt idx="124">
                  <c:v>0.99994135044000021</c:v>
                </c:pt>
                <c:pt idx="125">
                  <c:v>0.99993199855771508</c:v>
                </c:pt>
                <c:pt idx="126">
                  <c:v>0.99993398716032744</c:v>
                </c:pt>
                <c:pt idx="127">
                  <c:v>0.99993316892733675</c:v>
                </c:pt>
                <c:pt idx="128">
                  <c:v>0.99993749909461305</c:v>
                </c:pt>
                <c:pt idx="129">
                  <c:v>0.99993715684483442</c:v>
                </c:pt>
                <c:pt idx="130">
                  <c:v>0.99993972877246784</c:v>
                </c:pt>
                <c:pt idx="131">
                  <c:v>0.99994066338337384</c:v>
                </c:pt>
                <c:pt idx="132">
                  <c:v>0.99993832905374347</c:v>
                </c:pt>
                <c:pt idx="133">
                  <c:v>0.99993179213934769</c:v>
                </c:pt>
                <c:pt idx="134">
                  <c:v>0.99993097499052219</c:v>
                </c:pt>
                <c:pt idx="135">
                  <c:v>0.99993039555064067</c:v>
                </c:pt>
                <c:pt idx="136">
                  <c:v>0.99992853340146792</c:v>
                </c:pt>
                <c:pt idx="137">
                  <c:v>0.99992830319109183</c:v>
                </c:pt>
                <c:pt idx="138">
                  <c:v>0.99992818651328708</c:v>
                </c:pt>
                <c:pt idx="139">
                  <c:v>0.99992398678234062</c:v>
                </c:pt>
                <c:pt idx="140">
                  <c:v>0.99992725959090467</c:v>
                </c:pt>
                <c:pt idx="141">
                  <c:v>0.99992948398387471</c:v>
                </c:pt>
                <c:pt idx="142">
                  <c:v>0.99992832436609669</c:v>
                </c:pt>
                <c:pt idx="143">
                  <c:v>0.99992587984995285</c:v>
                </c:pt>
                <c:pt idx="144">
                  <c:v>0.99992389697892015</c:v>
                </c:pt>
                <c:pt idx="145">
                  <c:v>0.99992004530688128</c:v>
                </c:pt>
                <c:pt idx="146">
                  <c:v>0.99991269348081757</c:v>
                </c:pt>
                <c:pt idx="147">
                  <c:v>0.99993031751751082</c:v>
                </c:pt>
                <c:pt idx="148">
                  <c:v>0.99993043508303492</c:v>
                </c:pt>
                <c:pt idx="149">
                  <c:v>0.99993090194554213</c:v>
                </c:pt>
                <c:pt idx="150">
                  <c:v>0.99993381991453312</c:v>
                </c:pt>
                <c:pt idx="151">
                  <c:v>0.99993393478359327</c:v>
                </c:pt>
                <c:pt idx="152">
                  <c:v>0.99993370133759885</c:v>
                </c:pt>
                <c:pt idx="153">
                  <c:v>0.99993205510541094</c:v>
                </c:pt>
                <c:pt idx="154">
                  <c:v>0.99993217356749053</c:v>
                </c:pt>
                <c:pt idx="155">
                  <c:v>0.99993171126776925</c:v>
                </c:pt>
                <c:pt idx="156">
                  <c:v>0.99993160191239183</c:v>
                </c:pt>
                <c:pt idx="157">
                  <c:v>0.99993627594523138</c:v>
                </c:pt>
                <c:pt idx="158">
                  <c:v>0.99993522666000645</c:v>
                </c:pt>
                <c:pt idx="159">
                  <c:v>0.99993616052348833</c:v>
                </c:pt>
                <c:pt idx="160">
                  <c:v>0.99993172931853491</c:v>
                </c:pt>
                <c:pt idx="161">
                  <c:v>0.99992753378810062</c:v>
                </c:pt>
                <c:pt idx="162">
                  <c:v>0.99992695780786611</c:v>
                </c:pt>
                <c:pt idx="163">
                  <c:v>0.99992848115081645</c:v>
                </c:pt>
                <c:pt idx="164">
                  <c:v>0.99992988758214585</c:v>
                </c:pt>
                <c:pt idx="165">
                  <c:v>0.99993000619328531</c:v>
                </c:pt>
                <c:pt idx="166">
                  <c:v>0.99993408926529948</c:v>
                </c:pt>
                <c:pt idx="167">
                  <c:v>0.99993129075965703</c:v>
                </c:pt>
                <c:pt idx="168">
                  <c:v>0.99993409358617447</c:v>
                </c:pt>
                <c:pt idx="169">
                  <c:v>0.99993444778322693</c:v>
                </c:pt>
                <c:pt idx="170">
                  <c:v>0.99993387030953007</c:v>
                </c:pt>
                <c:pt idx="171">
                  <c:v>0.9999210437802325</c:v>
                </c:pt>
                <c:pt idx="172">
                  <c:v>0.99991894565440242</c:v>
                </c:pt>
                <c:pt idx="173">
                  <c:v>0.99991171502028398</c:v>
                </c:pt>
                <c:pt idx="174">
                  <c:v>0.99990822041840288</c:v>
                </c:pt>
                <c:pt idx="175">
                  <c:v>0.99991836470033668</c:v>
                </c:pt>
                <c:pt idx="176">
                  <c:v>0.9999204642462296</c:v>
                </c:pt>
                <c:pt idx="177">
                  <c:v>0.9999286277483419</c:v>
                </c:pt>
                <c:pt idx="178">
                  <c:v>0.99992804112548817</c:v>
                </c:pt>
                <c:pt idx="179">
                  <c:v>0.99993538889934641</c:v>
                </c:pt>
                <c:pt idx="180">
                  <c:v>0.99993457257464269</c:v>
                </c:pt>
                <c:pt idx="181">
                  <c:v>0.99993422131448673</c:v>
                </c:pt>
                <c:pt idx="182">
                  <c:v>0.99993690205659636</c:v>
                </c:pt>
                <c:pt idx="183">
                  <c:v>0.99993630928398336</c:v>
                </c:pt>
              </c:numCache>
            </c:numRef>
          </c:val>
          <c:smooth val="0"/>
          <c:extLst>
            <c:ext xmlns:c16="http://schemas.microsoft.com/office/drawing/2014/chart" uri="{C3380CC4-5D6E-409C-BE32-E72D297353CC}">
              <c16:uniqueId val="{00000002-BFB7-497E-90E8-49428359C30A}"/>
            </c:ext>
          </c:extLst>
        </c:ser>
        <c:dLbls>
          <c:showLegendKey val="0"/>
          <c:showVal val="0"/>
          <c:showCatName val="0"/>
          <c:showSerName val="0"/>
          <c:showPercent val="0"/>
          <c:showBubbleSize val="0"/>
        </c:dLbls>
        <c:smooth val="0"/>
        <c:axId val="487001744"/>
        <c:axId val="486999784"/>
      </c:lineChart>
      <c:catAx>
        <c:axId val="487001744"/>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000"/>
                  <a:t>DAY</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6999784"/>
        <c:crosses val="autoZero"/>
        <c:auto val="1"/>
        <c:lblAlgn val="ctr"/>
        <c:lblOffset val="100"/>
        <c:noMultiLvlLbl val="0"/>
      </c:catAx>
      <c:valAx>
        <c:axId val="486999784"/>
        <c:scaling>
          <c:orientation val="minMax"/>
          <c:max val="1"/>
          <c:min val="0.9"/>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7001744"/>
        <c:crosses val="autoZero"/>
        <c:crossBetween val="between"/>
      </c:valAx>
      <c:spPr>
        <a:noFill/>
        <a:ln>
          <a:noFill/>
        </a:ln>
        <a:effectLst/>
      </c:spPr>
    </c:plotArea>
    <c:legend>
      <c:legendPos val="t"/>
      <c:layout>
        <c:manualLayout>
          <c:xMode val="edge"/>
          <c:yMode val="edge"/>
          <c:x val="8.2234586714035954E-2"/>
          <c:y val="5.3907140917730113E-2"/>
          <c:w val="0.78980172032951323"/>
          <c:h val="3.290504723218220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Body)"/>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0.36728</cdr:x>
      <cdr:y>0.25304</cdr:y>
    </cdr:from>
    <cdr:to>
      <cdr:x>0.47275</cdr:x>
      <cdr:y>0.39836</cdr:y>
    </cdr:to>
    <cdr:sp macro="" textlink="">
      <cdr:nvSpPr>
        <cdr:cNvPr id="2" name="TextBox 1"/>
        <cdr:cNvSpPr txBox="1"/>
      </cdr:nvSpPr>
      <cdr:spPr>
        <a:xfrm xmlns:a="http://schemas.openxmlformats.org/drawingml/2006/main">
          <a:off x="3184270" y="1592135"/>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0.34902</cdr:x>
      <cdr:y>0.61502</cdr:y>
    </cdr:from>
    <cdr:to>
      <cdr:x>0.71035</cdr:x>
      <cdr:y>0.66602</cdr:y>
    </cdr:to>
    <cdr:sp macro="" textlink="">
      <cdr:nvSpPr>
        <cdr:cNvPr id="3" name="TextBox 2"/>
        <cdr:cNvSpPr txBox="1"/>
      </cdr:nvSpPr>
      <cdr:spPr>
        <a:xfrm xmlns:a="http://schemas.openxmlformats.org/drawingml/2006/main">
          <a:off x="4255293" y="3487776"/>
          <a:ext cx="4405313" cy="28921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000" dirty="0">
              <a:latin typeface="Arial (Body)"/>
            </a:rPr>
            <a:t>Day 1 represents the first operating date of the ranges displayed above </a:t>
          </a:r>
        </a:p>
      </cdr:txBody>
    </cdr:sp>
  </cdr:relSizeAnchor>
</c:userShapes>
</file>

<file path=ppt/drawings/drawing2.xml><?xml version="1.0" encoding="utf-8"?>
<c:userShapes xmlns:c="http://schemas.openxmlformats.org/drawingml/2006/chart">
  <cdr:relSizeAnchor xmlns:cdr="http://schemas.openxmlformats.org/drawingml/2006/chartDrawing">
    <cdr:from>
      <cdr:x>0.32656</cdr:x>
      <cdr:y>0.4527</cdr:y>
    </cdr:from>
    <cdr:to>
      <cdr:x>0.64922</cdr:x>
      <cdr:y>0.5</cdr:y>
    </cdr:to>
    <cdr:sp macro="" textlink="">
      <cdr:nvSpPr>
        <cdr:cNvPr id="2" name="TextBox 1"/>
        <cdr:cNvSpPr txBox="1"/>
      </cdr:nvSpPr>
      <cdr:spPr>
        <a:xfrm xmlns:a="http://schemas.openxmlformats.org/drawingml/2006/main">
          <a:off x="3981450" y="2518189"/>
          <a:ext cx="3933825" cy="26311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000" dirty="0"/>
            <a:t>Day 1 </a:t>
          </a:r>
          <a:r>
            <a:rPr lang="en-US" sz="1000" dirty="0">
              <a:latin typeface="Arial (Body)"/>
            </a:rPr>
            <a:t>represents</a:t>
          </a:r>
          <a:r>
            <a:rPr lang="en-US" sz="1000" dirty="0"/>
            <a:t> the first operating date of the ranges displayed </a:t>
          </a:r>
          <a:r>
            <a:rPr lang="en-US" sz="1000" dirty="0">
              <a:latin typeface="Arial (Body)"/>
            </a:rPr>
            <a:t>above</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7/28/2026</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7/28/2026</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2</a:t>
            </a:fld>
            <a:endParaRPr lang="en-US"/>
          </a:p>
        </p:txBody>
      </p:sp>
    </p:spTree>
    <p:extLst>
      <p:ext uri="{BB962C8B-B14F-4D97-AF65-F5344CB8AC3E}">
        <p14:creationId xmlns:p14="http://schemas.microsoft.com/office/powerpoint/2010/main" val="3504987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3</a:t>
            </a:fld>
            <a:endParaRPr lang="en-US"/>
          </a:p>
        </p:txBody>
      </p:sp>
    </p:spTree>
    <p:extLst>
      <p:ext uri="{BB962C8B-B14F-4D97-AF65-F5344CB8AC3E}">
        <p14:creationId xmlns:p14="http://schemas.microsoft.com/office/powerpoint/2010/main" val="2081837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4</a:t>
            </a:fld>
            <a:endParaRPr lang="en-US"/>
          </a:p>
        </p:txBody>
      </p:sp>
    </p:spTree>
    <p:extLst>
      <p:ext uri="{BB962C8B-B14F-4D97-AF65-F5344CB8AC3E}">
        <p14:creationId xmlns:p14="http://schemas.microsoft.com/office/powerpoint/2010/main" val="2228452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5</a:t>
            </a:fld>
            <a:endParaRPr lang="en-US"/>
          </a:p>
        </p:txBody>
      </p:sp>
    </p:spTree>
    <p:extLst>
      <p:ext uri="{BB962C8B-B14F-4D97-AF65-F5344CB8AC3E}">
        <p14:creationId xmlns:p14="http://schemas.microsoft.com/office/powerpoint/2010/main" val="4087692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6</a:t>
            </a:fld>
            <a:endParaRPr lang="en-US"/>
          </a:p>
        </p:txBody>
      </p:sp>
    </p:spTree>
    <p:extLst>
      <p:ext uri="{BB962C8B-B14F-4D97-AF65-F5344CB8AC3E}">
        <p14:creationId xmlns:p14="http://schemas.microsoft.com/office/powerpoint/2010/main" val="3063412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t>7</a:t>
            </a:fld>
            <a:endParaRPr lang="en-US"/>
          </a:p>
        </p:txBody>
      </p:sp>
    </p:spTree>
    <p:extLst>
      <p:ext uri="{BB962C8B-B14F-4D97-AF65-F5344CB8AC3E}">
        <p14:creationId xmlns:p14="http://schemas.microsoft.com/office/powerpoint/2010/main" val="3335588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8</a:t>
            </a:fld>
            <a:endParaRPr lang="en-US"/>
          </a:p>
        </p:txBody>
      </p:sp>
    </p:spTree>
    <p:extLst>
      <p:ext uri="{BB962C8B-B14F-4D97-AF65-F5344CB8AC3E}">
        <p14:creationId xmlns:p14="http://schemas.microsoft.com/office/powerpoint/2010/main" val="3917464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9</a:t>
            </a:fld>
            <a:endParaRPr lang="en-US"/>
          </a:p>
        </p:txBody>
      </p:sp>
    </p:spTree>
    <p:extLst>
      <p:ext uri="{BB962C8B-B14F-4D97-AF65-F5344CB8AC3E}">
        <p14:creationId xmlns:p14="http://schemas.microsoft.com/office/powerpoint/2010/main" val="3957260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2AC51D-6DAA-4455-8EA7-D54B64909A85}" type="slidenum">
              <a:rPr lang="en-US" smtClean="0"/>
              <a:t>12</a:t>
            </a:fld>
            <a:endParaRPr lang="en-US"/>
          </a:p>
        </p:txBody>
      </p:sp>
    </p:spTree>
    <p:extLst>
      <p:ext uri="{BB962C8B-B14F-4D97-AF65-F5344CB8AC3E}">
        <p14:creationId xmlns:p14="http://schemas.microsoft.com/office/powerpoint/2010/main" val="232960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sv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svg"/><Relationship Id="rId4" Type="http://schemas.openxmlformats.org/officeDocument/2006/relationships/image" Target="../media/image4.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July 28,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998345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673995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ppendix 2">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grpSp>
        <p:nvGrpSpPr>
          <p:cNvPr id="20" name="Group 19" descr="Confidential document label">
            <a:extLst>
              <a:ext uri="{FF2B5EF4-FFF2-40B4-BE49-F238E27FC236}">
                <a16:creationId xmlns:a16="http://schemas.microsoft.com/office/drawing/2014/main" id="{3B6CFFE6-489D-17D2-9884-1ADAECA66CA9}"/>
              </a:ext>
              <a:ext uri="{C183D7F6-B498-43B3-948B-1728B52AA6E4}">
                <adec:decorative xmlns:adec="http://schemas.microsoft.com/office/drawing/2017/decorative" val="0"/>
              </a:ext>
            </a:extLst>
          </p:cNvPr>
          <p:cNvGrpSpPr/>
          <p:nvPr userDrawn="1"/>
        </p:nvGrpSpPr>
        <p:grpSpPr>
          <a:xfrm>
            <a:off x="-91688" y="457199"/>
            <a:ext cx="1162970" cy="358775"/>
            <a:chOff x="-91688" y="6362698"/>
            <a:chExt cx="1162970" cy="358775"/>
          </a:xfrm>
        </p:grpSpPr>
        <p:sp>
          <p:nvSpPr>
            <p:cNvPr id="22" name="Rectangle 21">
              <a:extLst>
                <a:ext uri="{FF2B5EF4-FFF2-40B4-BE49-F238E27FC236}">
                  <a16:creationId xmlns:a16="http://schemas.microsoft.com/office/drawing/2014/main" id="{55FA20CA-1326-E8FD-F266-B055679F20E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13744901-5CF8-A85F-8C67-5BB032900B25}"/>
                </a:ext>
              </a:extLst>
            </p:cNvPr>
            <p:cNvSpPr txBox="1"/>
            <p:nvPr/>
          </p:nvSpPr>
          <p:spPr>
            <a:xfrm>
              <a:off x="-91688" y="6427015"/>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8E997517-B5A8-4E1F-B27B-622BE826AB2C}"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0938166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mpty Slide with 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03E25FFF-DC93-41E9-8B56-8D2A8B7F6D48}"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7284703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79443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243682"/>
            <a:ext cx="11277600" cy="518318"/>
          </a:xfrm>
          <a:prstGeom prst="rect">
            <a:avLst/>
          </a:prstGeom>
        </p:spPr>
        <p:txBody>
          <a:bodyPr/>
          <a:lstStyle>
            <a:lvl1pPr algn="l">
              <a:defRPr sz="21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406400" y="990601"/>
            <a:ext cx="11379200" cy="5052221"/>
          </a:xfrm>
          <a:prstGeom prst="rect">
            <a:avLst/>
          </a:prstGeom>
        </p:spPr>
        <p:txBody>
          <a:bodyPr/>
          <a:lstStyle>
            <a:lvl1pPr>
              <a:defRPr sz="2600">
                <a:solidFill>
                  <a:schemeClr val="tx2"/>
                </a:solidFill>
              </a:defRPr>
            </a:lvl1pPr>
            <a:lvl2pPr>
              <a:defRPr sz="2400">
                <a:solidFill>
                  <a:schemeClr val="tx2"/>
                </a:solidFill>
              </a:defRPr>
            </a:lvl2pPr>
            <a:lvl3pPr>
              <a:defRPr sz="2200">
                <a:solidFill>
                  <a:schemeClr val="tx2"/>
                </a:solidFill>
              </a:defRPr>
            </a:lvl3pPr>
            <a:lvl4pPr>
              <a:defRPr sz="2100">
                <a:solidFill>
                  <a:schemeClr val="tx2"/>
                </a:solidFill>
              </a:defRPr>
            </a:lvl4pPr>
            <a:lvl5pPr>
              <a:defRPr sz="20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406400" y="243682"/>
            <a:ext cx="1016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Footer Placeholder 4"/>
          <p:cNvSpPr>
            <a:spLocks noGrp="1"/>
          </p:cNvSpPr>
          <p:nvPr>
            <p:ph type="ftr" sz="quarter" idx="11"/>
          </p:nvPr>
        </p:nvSpPr>
        <p:spPr>
          <a:xfrm>
            <a:off x="3657600" y="6553200"/>
            <a:ext cx="5384800" cy="228600"/>
          </a:xfrm>
        </p:spPr>
        <p:txBody>
          <a:bodyPr/>
          <a:lstStyle/>
          <a:p>
            <a:r>
              <a:rPr lang="en-US"/>
              <a:t>Footer text goes here.</a:t>
            </a:r>
          </a:p>
        </p:txBody>
      </p:sp>
      <p:cxnSp>
        <p:nvCxnSpPr>
          <p:cNvPr id="5" name="Straight Connector 4"/>
          <p:cNvCxnSpPr/>
          <p:nvPr userDrawn="1"/>
        </p:nvCxnSpPr>
        <p:spPr>
          <a:xfrm>
            <a:off x="406400" y="243682"/>
            <a:ext cx="13208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a:spLocks noGrp="1"/>
          </p:cNvSpPr>
          <p:nvPr>
            <p:ph type="sldNum" sz="quarter" idx="4"/>
          </p:nvPr>
        </p:nvSpPr>
        <p:spPr>
          <a:xfrm>
            <a:off x="11379200" y="6561138"/>
            <a:ext cx="7112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1264732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0303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July 28,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26843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July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161782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3DEE4FF8-A3D3-4599-A16A-3A00C58B5537}" type="datetime4">
              <a:rPr lang="en-US" smtClean="0"/>
              <a:t>July 28,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592902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9B07B4C3-4AF8-491E-B32B-CB7FA6991DE8}" type="datetime4">
              <a:rPr lang="en-US" smtClean="0"/>
              <a:t>July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5722265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F8B62A2-45B4-4ECA-8168-BE9383DA5644}" type="datetime4">
              <a:rPr lang="en-US" smtClean="0"/>
              <a:t>July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066342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6096001" y="0"/>
            <a:ext cx="6096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46482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5EC2E430-0983-479E-8535-00F341009C9B}" type="datetime4">
              <a:rPr lang="en-US" smtClean="0"/>
              <a:t>July 28,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085070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86FE1C13-7F94-4729-9F46-A53B83193E99}" type="datetime4">
              <a:rPr lang="en-US" smtClean="0"/>
              <a:t>July 28,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018809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9F34781F-C11A-4B51-B8FA-D6D1992D50FF}" type="datetime4">
              <a:rPr lang="en-US" smtClean="0"/>
              <a:t>July 28,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075212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theme" Target="../theme/theme2.xml"/><Relationship Id="rId1" Type="http://schemas.openxmlformats.org/officeDocument/2006/relationships/slideLayout" Target="../slideLayouts/slideLayout15.xml"/><Relationship Id="rId4" Type="http://schemas.openxmlformats.org/officeDocument/2006/relationships/image" Target="../media/image8.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3B202282-D206-4C18-93B8-D205E285190B}" type="datetime4">
              <a:rPr lang="en-US" smtClean="0"/>
              <a:t>July 28,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a:extLst>
              <a:ext uri="{96DAC541-7B7A-43D3-8B79-37D633B846F1}">
                <asvg:svgBlip xmlns:asvg="http://schemas.microsoft.com/office/drawing/2016/SVG/main" r:embed="rId16"/>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0">
                  <a:solidFill>
                    <a:schemeClr val="bg1"/>
                  </a:solidFill>
                </a:rPr>
                <a:t>PUBLIC</a:t>
              </a:r>
            </a:p>
          </p:txBody>
        </p:sp>
      </p:grpSp>
    </p:spTree>
    <p:extLst>
      <p:ext uri="{BB962C8B-B14F-4D97-AF65-F5344CB8AC3E}">
        <p14:creationId xmlns:p14="http://schemas.microsoft.com/office/powerpoint/2010/main" val="2775734212"/>
      </p:ext>
    </p:extLst>
  </p:cSld>
  <p:clrMap bg1="lt1" tx1="dk1" bg2="lt2" tx2="dk2" accent1="accent1" accent2="accent2" accent3="accent3" accent4="accent4" accent5="accent5" accent6="accent6" hlink="hlink" folHlink="folHlink"/>
  <p:sldLayoutIdLst>
    <p:sldLayoutId id="2147483766" r:id="rId1"/>
    <p:sldLayoutId id="2147483763" r:id="rId2"/>
    <p:sldLayoutId id="2147483767" r:id="rId3"/>
    <p:sldLayoutId id="2147483748" r:id="rId4"/>
    <p:sldLayoutId id="2147483749" r:id="rId5"/>
    <p:sldLayoutId id="2147483761" r:id="rId6"/>
    <p:sldLayoutId id="2147483762" r:id="rId7"/>
    <p:sldLayoutId id="2147483752" r:id="rId8"/>
    <p:sldLayoutId id="2147483754" r:id="rId9"/>
    <p:sldLayoutId id="2147483768" r:id="rId10"/>
    <p:sldLayoutId id="2147483756" r:id="rId11"/>
    <p:sldLayoutId id="2147483753" r:id="rId12"/>
    <p:sldLayoutId id="2147483769" r:id="rId13"/>
    <p:sldLayoutId id="2147483770" r:id="rId14"/>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guide id="7" orient="horz" pos="86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2918190720"/>
      </p:ext>
    </p:extLst>
  </p:cSld>
  <p:clrMap bg1="lt1" tx1="dk1" bg2="lt2" tx2="dk2" accent1="accent1" accent2="accent2" accent3="accent3" accent4="accent4" accent5="accent5" accent6="accent6" hlink="hlink" folHlink="folHlink"/>
  <p:sldLayoutIdLst>
    <p:sldLayoutId id="214748376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s://www.ercot.com/services/comm/mkt_notices/M-A020526-03"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3195A75-9AE7-205E-BD26-6B5F2FBCE684}"/>
              </a:ext>
            </a:extLst>
          </p:cNvPr>
          <p:cNvSpPr>
            <a:spLocks noGrp="1"/>
          </p:cNvSpPr>
          <p:nvPr>
            <p:ph type="ctrTitle"/>
          </p:nvPr>
        </p:nvSpPr>
        <p:spPr>
          <a:xfrm>
            <a:off x="6251023" y="2362911"/>
            <a:ext cx="4882568" cy="3999346"/>
          </a:xfrm>
        </p:spPr>
        <p:txBody>
          <a:bodyPr/>
          <a:lstStyle/>
          <a:p>
            <a:r>
              <a:rPr lang="en-US" sz="2400" dirty="0"/>
              <a:t>Settlement Stability Report</a:t>
            </a:r>
            <a:br>
              <a:rPr lang="en-US" dirty="0"/>
            </a:br>
            <a:r>
              <a:rPr lang="en-US" sz="2400" dirty="0"/>
              <a:t>2026 Q2 Update to WMS</a:t>
            </a:r>
            <a:br>
              <a:rPr lang="en-US" sz="1800" dirty="0"/>
            </a:br>
            <a:br>
              <a:rPr lang="en-US" sz="1800" dirty="0"/>
            </a:br>
            <a:br>
              <a:rPr lang="en-US" sz="1800" dirty="0"/>
            </a:br>
            <a:br>
              <a:rPr lang="en-US" dirty="0"/>
            </a:br>
            <a:r>
              <a:rPr lang="en-US" sz="1800" b="0" i="1" dirty="0">
                <a:cs typeface="Arial"/>
              </a:rPr>
              <a:t>Magie Shanks</a:t>
            </a:r>
            <a:br>
              <a:rPr lang="en-US" sz="1800" b="0" dirty="0"/>
            </a:br>
            <a:r>
              <a:rPr lang="en-US" sz="1800" b="0" i="1" dirty="0">
                <a:cs typeface="Arial"/>
              </a:rPr>
              <a:t>ERCOT</a:t>
            </a:r>
            <a:br>
              <a:rPr lang="en-US" sz="1800" b="0" dirty="0"/>
            </a:br>
            <a:br>
              <a:rPr lang="en-US" sz="1800" b="0" dirty="0"/>
            </a:br>
            <a:br>
              <a:rPr lang="en-US" sz="1800" b="0" dirty="0"/>
            </a:br>
            <a:r>
              <a:rPr lang="en-US" sz="1800" b="0" dirty="0"/>
              <a:t>August 5, 2026</a:t>
            </a:r>
            <a:endParaRPr lang="en-US" dirty="0"/>
          </a:p>
        </p:txBody>
      </p:sp>
    </p:spTree>
    <p:extLst>
      <p:ext uri="{BB962C8B-B14F-4D97-AF65-F5344CB8AC3E}">
        <p14:creationId xmlns:p14="http://schemas.microsoft.com/office/powerpoint/2010/main" val="1842569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300" y="457200"/>
            <a:ext cx="10401300" cy="396240"/>
          </a:xfrm>
        </p:spPr>
        <p:txBody>
          <a:bodyPr/>
          <a:lstStyle/>
          <a:p>
            <a:r>
              <a:rPr dirty="0"/>
              <a:t>8.2(2)(g) Net Allocation to Load - Totals and $/MWh </a:t>
            </a:r>
          </a:p>
        </p:txBody>
      </p:sp>
      <p:sp>
        <p:nvSpPr>
          <p:cNvPr id="3" name="Slide Number Placeholder 6">
            <a:extLst>
              <a:ext uri="{FF2B5EF4-FFF2-40B4-BE49-F238E27FC236}">
                <a16:creationId xmlns:a16="http://schemas.microsoft.com/office/drawing/2014/main" id="{0C9560D0-7FBD-4380-9C3E-F9B1EB297F1D}"/>
              </a:ext>
            </a:extLst>
          </p:cNvPr>
          <p:cNvSpPr>
            <a:spLocks noGrp="1"/>
          </p:cNvSpPr>
          <p:nvPr>
            <p:ph type="sldNum" sz="quarter" idx="12"/>
          </p:nvPr>
        </p:nvSpPr>
        <p:spPr/>
        <p:txBody>
          <a:bodyPr>
            <a:normAutofit/>
          </a:bodyPr>
          <a:lstStyle/>
          <a:p>
            <a:r>
              <a:rPr lang="en-US" dirty="0"/>
              <a:t>10</a:t>
            </a:r>
          </a:p>
        </p:txBody>
      </p:sp>
      <p:sp>
        <p:nvSpPr>
          <p:cNvPr id="4" name="Title Texts4">
            <a:extLst>
              <a:ext uri="{FF2B5EF4-FFF2-40B4-BE49-F238E27FC236}">
                <a16:creationId xmlns:a16="http://schemas.microsoft.com/office/drawing/2014/main" id="{B80B3DE5-403B-40F9-9E6C-120BC30389DF}"/>
              </a:ext>
            </a:extLst>
          </p:cNvPr>
          <p:cNvSpPr txBox="1">
            <a:spLocks/>
          </p:cNvSpPr>
          <p:nvPr/>
        </p:nvSpPr>
        <p:spPr>
          <a:xfrm>
            <a:off x="6553200" y="5882436"/>
            <a:ext cx="5105400" cy="735339"/>
          </a:xfrm>
          <a:prstGeom prst="rect">
            <a:avLst/>
          </a:prstGeom>
        </p:spPr>
        <p:txBody>
          <a:bodyPr vert="horz" lIns="91440" tIns="45720" rIns="91440" bIns="45720" rtlCol="0" anchor="t" anchorCtr="0"/>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00" baseline="30000" dirty="0">
                <a:solidFill>
                  <a:srgbClr val="000000">
                    <a:alpha val="100000"/>
                  </a:srgbClr>
                </a:solidFill>
                <a:latin typeface="Times New Roman"/>
                <a:ea typeface="Times New Roman"/>
                <a:cs typeface="Times New Roman"/>
              </a:rPr>
              <a:t>1</a:t>
            </a:r>
            <a:r>
              <a:rPr lang="en-US" sz="800" dirty="0">
                <a:solidFill>
                  <a:srgbClr val="000000">
                    <a:alpha val="100000"/>
                  </a:srgbClr>
                </a:solidFill>
                <a:latin typeface="Times New Roman"/>
                <a:ea typeface="Times New Roman"/>
                <a:cs typeface="Times New Roman"/>
              </a:rPr>
              <a:t>The total ERS charges have been evenly allocated across the contract period.</a:t>
            </a:r>
          </a:p>
          <a:p>
            <a:pPr algn="l"/>
            <a:r>
              <a:rPr lang="en-US" sz="800" baseline="30000" dirty="0">
                <a:solidFill>
                  <a:srgbClr val="000000">
                    <a:alpha val="100000"/>
                  </a:srgbClr>
                </a:solidFill>
                <a:latin typeface="Times New Roman"/>
                <a:ea typeface="Times New Roman"/>
                <a:cs typeface="Times New Roman"/>
              </a:rPr>
              <a:t>2</a:t>
            </a:r>
            <a:r>
              <a:rPr lang="en-US" sz="800" dirty="0">
                <a:solidFill>
                  <a:srgbClr val="000000">
                    <a:alpha val="100000"/>
                  </a:srgbClr>
                </a:solidFill>
                <a:latin typeface="Times New Roman"/>
                <a:ea typeface="Times New Roman"/>
                <a:cs typeface="Times New Roman"/>
              </a:rPr>
              <a:t>Zonal Auction Distribution by 2003 Congestion Management Zone, shown below.</a:t>
            </a:r>
          </a:p>
          <a:p>
            <a:pPr algn="l"/>
            <a:r>
              <a:rPr lang="en-US" sz="800" baseline="30000" dirty="0">
                <a:solidFill>
                  <a:srgbClr val="000000">
                    <a:alpha val="100000"/>
                  </a:srgbClr>
                </a:solidFill>
                <a:latin typeface="Times New Roman"/>
                <a:ea typeface="Times New Roman"/>
                <a:cs typeface="Times New Roman"/>
              </a:rPr>
              <a:t>3</a:t>
            </a:r>
            <a:r>
              <a:rPr lang="en-US" sz="800" dirty="0">
                <a:solidFill>
                  <a:srgbClr val="000000">
                    <a:alpha val="100000"/>
                  </a:srgbClr>
                </a:solidFill>
                <a:latin typeface="Times New Roman"/>
                <a:ea typeface="Times New Roman"/>
                <a:cs typeface="Times New Roman"/>
              </a:rPr>
              <a:t>The $/MWh value as calculated per PR 8.2 (2) g</a:t>
            </a:r>
          </a:p>
          <a:p>
            <a:pPr algn="l"/>
            <a:r>
              <a:rPr lang="en-US" sz="800" baseline="30000" dirty="0">
                <a:solidFill>
                  <a:srgbClr val="000000">
                    <a:alpha val="100000"/>
                  </a:srgbClr>
                </a:solidFill>
                <a:latin typeface="Times New Roman"/>
                <a:ea typeface="Times New Roman"/>
                <a:cs typeface="Times New Roman"/>
              </a:rPr>
              <a:t>4</a:t>
            </a:r>
            <a:r>
              <a:rPr lang="en-US" sz="800" dirty="0">
                <a:solidFill>
                  <a:srgbClr val="000000">
                    <a:alpha val="100000"/>
                  </a:srgbClr>
                </a:solidFill>
                <a:latin typeface="Times New Roman"/>
                <a:ea typeface="Times New Roman"/>
                <a:cs typeface="Times New Roman"/>
              </a:rPr>
              <a:t>The $/MWh value by 2003 Congestion Management Zone, as calculated per PR 8.2(2) g</a:t>
            </a:r>
          </a:p>
          <a:p>
            <a:pPr algn="l"/>
            <a:r>
              <a:rPr lang="en-US" sz="800" baseline="30000" dirty="0">
                <a:solidFill>
                  <a:srgbClr val="000000">
                    <a:alpha val="100000"/>
                  </a:srgbClr>
                </a:solidFill>
                <a:latin typeface="Times New Roman"/>
                <a:ea typeface="Times New Roman"/>
                <a:cs typeface="Times New Roman"/>
              </a:rPr>
              <a:t>5</a:t>
            </a:r>
            <a:r>
              <a:rPr lang="en-US" sz="800" dirty="0">
                <a:solidFill>
                  <a:srgbClr val="000000">
                    <a:alpha val="100000"/>
                  </a:srgbClr>
                </a:solidFill>
                <a:latin typeface="Times New Roman"/>
                <a:ea typeface="Times New Roman"/>
                <a:cs typeface="Times New Roman"/>
              </a:rPr>
              <a:t>Allocated to load from two years prior per the </a:t>
            </a:r>
            <a:r>
              <a:rPr lang="en-US" sz="800" i="1" dirty="0">
                <a:solidFill>
                  <a:srgbClr val="000000">
                    <a:alpha val="100000"/>
                  </a:srgbClr>
                </a:solidFill>
                <a:latin typeface="Times New Roman"/>
                <a:ea typeface="Times New Roman"/>
                <a:cs typeface="Times New Roman"/>
              </a:rPr>
              <a:t>Electric Reliability Organization Fee Assessment and Collection Guide</a:t>
            </a:r>
          </a:p>
        </p:txBody>
      </p:sp>
      <p:sp>
        <p:nvSpPr>
          <p:cNvPr id="5" name="Title Texts3">
            <a:extLst>
              <a:ext uri="{FF2B5EF4-FFF2-40B4-BE49-F238E27FC236}">
                <a16:creationId xmlns:a16="http://schemas.microsoft.com/office/drawing/2014/main" id="{3D0A9919-E4CF-4CB5-AA6E-FD19B54E6BF0}"/>
              </a:ext>
            </a:extLst>
          </p:cNvPr>
          <p:cNvSpPr txBox="1">
            <a:spLocks/>
          </p:cNvSpPr>
          <p:nvPr/>
        </p:nvSpPr>
        <p:spPr>
          <a:xfrm>
            <a:off x="377952" y="5587937"/>
            <a:ext cx="11280648" cy="396240"/>
          </a:xfr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None/>
            </a:pPr>
            <a:r>
              <a:rPr lang="en-US" sz="1000" dirty="0">
                <a:solidFill>
                  <a:srgbClr val="000000">
                    <a:alpha val="100000"/>
                  </a:srgbClr>
                </a:solidFill>
                <a:latin typeface="Times New Roman"/>
                <a:ea typeface="Times New Roman"/>
                <a:cs typeface="Times New Roman"/>
              </a:rPr>
              <a:t>Note: The Net Allocation to Load amounts provided in this presentation are for informational purposes only and cannot be relied upon for accurate measurements or forecasts of individual QSE charges and payments.</a:t>
            </a:r>
          </a:p>
        </p:txBody>
      </p:sp>
      <p:sp>
        <p:nvSpPr>
          <p:cNvPr id="6" name="Title Texts5">
            <a:extLst>
              <a:ext uri="{FF2B5EF4-FFF2-40B4-BE49-F238E27FC236}">
                <a16:creationId xmlns:a16="http://schemas.microsoft.com/office/drawing/2014/main" id="{F0AE059C-C99A-4A44-B619-C16EB1FFBA48}"/>
              </a:ext>
            </a:extLst>
          </p:cNvPr>
          <p:cNvSpPr txBox="1">
            <a:spLocks/>
          </p:cNvSpPr>
          <p:nvPr/>
        </p:nvSpPr>
        <p:spPr>
          <a:xfrm>
            <a:off x="3200400" y="815182"/>
            <a:ext cx="5788152" cy="219456"/>
          </a:xfr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buNone/>
            </a:pPr>
            <a:endParaRPr lang="en-US" sz="800" b="1" dirty="0">
              <a:solidFill>
                <a:srgbClr val="005763"/>
              </a:solidFill>
              <a:latin typeface="Times New Roman"/>
              <a:ea typeface="Times New Roman"/>
              <a:cs typeface="Times New Roman"/>
            </a:endParaRPr>
          </a:p>
        </p:txBody>
      </p:sp>
      <p:sp>
        <p:nvSpPr>
          <p:cNvPr id="7" name="TextBox 7">
            <a:extLst>
              <a:ext uri="{FF2B5EF4-FFF2-40B4-BE49-F238E27FC236}">
                <a16:creationId xmlns:a16="http://schemas.microsoft.com/office/drawing/2014/main" id="{05F5AD78-C4D5-8887-58FB-8886608EACD7}"/>
              </a:ext>
            </a:extLst>
          </p:cNvPr>
          <p:cNvSpPr txBox="1"/>
          <p:nvPr/>
        </p:nvSpPr>
        <p:spPr>
          <a:xfrm>
            <a:off x="3024705" y="858075"/>
            <a:ext cx="6139542" cy="215444"/>
          </a:xfrm>
          <a:prstGeom prst="rect">
            <a:avLst/>
          </a:prstGeom>
          <a:noFill/>
        </p:spPr>
        <p:txBody>
          <a:bodyPr wrap="square">
            <a:spAutoFit/>
          </a:bodyPr>
          <a:lstStyle/>
          <a:p>
            <a:pPr marL="0" indent="0" algn="ctr">
              <a:spcBef>
                <a:spcPts val="0"/>
              </a:spcBef>
              <a:buNone/>
            </a:pPr>
            <a:r>
              <a:rPr lang="en-US" sz="800" b="1" dirty="0">
                <a:solidFill>
                  <a:srgbClr val="005763"/>
                </a:solidFill>
                <a:latin typeface="Times New Roman"/>
                <a:ea typeface="Times New Roman"/>
                <a:cs typeface="Times New Roman"/>
              </a:rPr>
              <a:t>NET ALLOCATION TO LOAD ($M)</a:t>
            </a:r>
          </a:p>
        </p:txBody>
      </p:sp>
      <p:graphicFrame>
        <p:nvGraphicFramePr>
          <p:cNvPr id="8" name="Table 7"/>
          <p:cNvGraphicFramePr>
            <a:graphicFrameLocks noGrp="1"/>
          </p:cNvGraphicFramePr>
          <p:nvPr/>
        </p:nvGraphicFramePr>
        <p:xfrm>
          <a:off x="228600" y="1097280"/>
          <a:ext cx="11631168" cy="4480560"/>
        </p:xfrm>
        <a:graphic>
          <a:graphicData uri="http://schemas.openxmlformats.org/drawingml/2006/table">
            <a:tbl>
              <a:tblPr/>
              <a:tblGrid>
                <a:gridCol w="1883664">
                  <a:extLst>
                    <a:ext uri="{9D8B030D-6E8A-4147-A177-3AD203B41FA5}">
                      <a16:colId xmlns:a16="http://schemas.microsoft.com/office/drawing/2014/main" val="20000"/>
                    </a:ext>
                  </a:extLst>
                </a:gridCol>
                <a:gridCol w="749808">
                  <a:extLst>
                    <a:ext uri="{9D8B030D-6E8A-4147-A177-3AD203B41FA5}">
                      <a16:colId xmlns:a16="http://schemas.microsoft.com/office/drawing/2014/main" val="20001"/>
                    </a:ext>
                  </a:extLst>
                </a:gridCol>
                <a:gridCol w="749808">
                  <a:extLst>
                    <a:ext uri="{9D8B030D-6E8A-4147-A177-3AD203B41FA5}">
                      <a16:colId xmlns:a16="http://schemas.microsoft.com/office/drawing/2014/main" val="20002"/>
                    </a:ext>
                  </a:extLst>
                </a:gridCol>
                <a:gridCol w="749808">
                  <a:extLst>
                    <a:ext uri="{9D8B030D-6E8A-4147-A177-3AD203B41FA5}">
                      <a16:colId xmlns:a16="http://schemas.microsoft.com/office/drawing/2014/main" val="20003"/>
                    </a:ext>
                  </a:extLst>
                </a:gridCol>
                <a:gridCol w="749808">
                  <a:extLst>
                    <a:ext uri="{9D8B030D-6E8A-4147-A177-3AD203B41FA5}">
                      <a16:colId xmlns:a16="http://schemas.microsoft.com/office/drawing/2014/main" val="20004"/>
                    </a:ext>
                  </a:extLst>
                </a:gridCol>
                <a:gridCol w="749808">
                  <a:extLst>
                    <a:ext uri="{9D8B030D-6E8A-4147-A177-3AD203B41FA5}">
                      <a16:colId xmlns:a16="http://schemas.microsoft.com/office/drawing/2014/main" val="20005"/>
                    </a:ext>
                  </a:extLst>
                </a:gridCol>
                <a:gridCol w="749808">
                  <a:extLst>
                    <a:ext uri="{9D8B030D-6E8A-4147-A177-3AD203B41FA5}">
                      <a16:colId xmlns:a16="http://schemas.microsoft.com/office/drawing/2014/main" val="20006"/>
                    </a:ext>
                  </a:extLst>
                </a:gridCol>
                <a:gridCol w="749808">
                  <a:extLst>
                    <a:ext uri="{9D8B030D-6E8A-4147-A177-3AD203B41FA5}">
                      <a16:colId xmlns:a16="http://schemas.microsoft.com/office/drawing/2014/main" val="20007"/>
                    </a:ext>
                  </a:extLst>
                </a:gridCol>
                <a:gridCol w="749808">
                  <a:extLst>
                    <a:ext uri="{9D8B030D-6E8A-4147-A177-3AD203B41FA5}">
                      <a16:colId xmlns:a16="http://schemas.microsoft.com/office/drawing/2014/main" val="20008"/>
                    </a:ext>
                  </a:extLst>
                </a:gridCol>
                <a:gridCol w="749808">
                  <a:extLst>
                    <a:ext uri="{9D8B030D-6E8A-4147-A177-3AD203B41FA5}">
                      <a16:colId xmlns:a16="http://schemas.microsoft.com/office/drawing/2014/main" val="20009"/>
                    </a:ext>
                  </a:extLst>
                </a:gridCol>
                <a:gridCol w="749808">
                  <a:extLst>
                    <a:ext uri="{9D8B030D-6E8A-4147-A177-3AD203B41FA5}">
                      <a16:colId xmlns:a16="http://schemas.microsoft.com/office/drawing/2014/main" val="20010"/>
                    </a:ext>
                  </a:extLst>
                </a:gridCol>
                <a:gridCol w="749808">
                  <a:extLst>
                    <a:ext uri="{9D8B030D-6E8A-4147-A177-3AD203B41FA5}">
                      <a16:colId xmlns:a16="http://schemas.microsoft.com/office/drawing/2014/main" val="20011"/>
                    </a:ext>
                  </a:extLst>
                </a:gridCol>
                <a:gridCol w="749808">
                  <a:extLst>
                    <a:ext uri="{9D8B030D-6E8A-4147-A177-3AD203B41FA5}">
                      <a16:colId xmlns:a16="http://schemas.microsoft.com/office/drawing/2014/main" val="20012"/>
                    </a:ext>
                  </a:extLst>
                </a:gridCol>
                <a:gridCol w="749808">
                  <a:extLst>
                    <a:ext uri="{9D8B030D-6E8A-4147-A177-3AD203B41FA5}">
                      <a16:colId xmlns:a16="http://schemas.microsoft.com/office/drawing/2014/main" val="20013"/>
                    </a:ext>
                  </a:extLst>
                </a:gridCol>
              </a:tblGrid>
              <a:tr h="182880">
                <a:tc>
                  <a:txBody>
                    <a:bodyPr/>
                    <a:lstStyle/>
                    <a:p>
                      <a:pPr marL="0" marR="0" algn="l">
                        <a:lnSpc>
                          <a:spcPct val="100000"/>
                        </a:lnSpc>
                        <a:spcBef>
                          <a:spcPts val="0"/>
                        </a:spcBef>
                        <a:spcAft>
                          <a:spcPts val="0"/>
                        </a:spcAft>
                        <a:buNone/>
                      </a:pPr>
                      <a:r>
                        <a:rPr sz="800" b="1" i="0" u="none" cap="none" dirty="0">
                          <a:solidFill>
                            <a:srgbClr val="000000">
                              <a:alpha val="100000"/>
                            </a:srgbClr>
                          </a:solidFill>
                          <a:latin typeface="Arial"/>
                          <a:cs typeface="Arial"/>
                          <a:sym typeface="Arial"/>
                        </a:rPr>
                        <a:t> </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dirty="0">
                          <a:solidFill>
                            <a:srgbClr val="000000">
                              <a:alpha val="100000"/>
                            </a:srgbClr>
                          </a:solidFill>
                          <a:latin typeface="Arial"/>
                          <a:cs typeface="Arial"/>
                          <a:sym typeface="Arial"/>
                        </a:rPr>
                        <a:t>Jun 2025</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dirty="0">
                          <a:solidFill>
                            <a:srgbClr val="000000">
                              <a:alpha val="100000"/>
                            </a:srgbClr>
                          </a:solidFill>
                          <a:latin typeface="Arial"/>
                          <a:cs typeface="Arial"/>
                          <a:sym typeface="Arial"/>
                        </a:rPr>
                        <a:t>Jul 2025</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dirty="0">
                          <a:solidFill>
                            <a:srgbClr val="000000">
                              <a:alpha val="100000"/>
                            </a:srgbClr>
                          </a:solidFill>
                          <a:latin typeface="Arial"/>
                          <a:cs typeface="Arial"/>
                          <a:sym typeface="Arial"/>
                        </a:rPr>
                        <a:t>Aug 2025</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dirty="0">
                          <a:solidFill>
                            <a:srgbClr val="000000">
                              <a:alpha val="100000"/>
                            </a:srgbClr>
                          </a:solidFill>
                          <a:latin typeface="Arial"/>
                          <a:cs typeface="Arial"/>
                          <a:sym typeface="Arial"/>
                        </a:rPr>
                        <a:t>Sep 2025</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dirty="0">
                          <a:solidFill>
                            <a:srgbClr val="000000">
                              <a:alpha val="100000"/>
                            </a:srgbClr>
                          </a:solidFill>
                          <a:latin typeface="Arial"/>
                          <a:cs typeface="Arial"/>
                          <a:sym typeface="Arial"/>
                        </a:rPr>
                        <a:t>Oct 2025</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dirty="0">
                          <a:solidFill>
                            <a:srgbClr val="000000">
                              <a:alpha val="100000"/>
                            </a:srgbClr>
                          </a:solidFill>
                          <a:latin typeface="Arial"/>
                          <a:cs typeface="Arial"/>
                          <a:sym typeface="Arial"/>
                        </a:rPr>
                        <a:t>Nov 2025</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dirty="0">
                          <a:solidFill>
                            <a:srgbClr val="000000">
                              <a:alpha val="100000"/>
                            </a:srgbClr>
                          </a:solidFill>
                          <a:latin typeface="Arial"/>
                          <a:cs typeface="Arial"/>
                          <a:sym typeface="Arial"/>
                        </a:rPr>
                        <a:t>Dec 2025</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dirty="0">
                          <a:solidFill>
                            <a:srgbClr val="000000">
                              <a:alpha val="100000"/>
                            </a:srgbClr>
                          </a:solidFill>
                          <a:latin typeface="Arial"/>
                          <a:cs typeface="Arial"/>
                          <a:sym typeface="Arial"/>
                        </a:rPr>
                        <a:t>Jan 2026</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dirty="0">
                          <a:solidFill>
                            <a:srgbClr val="000000">
                              <a:alpha val="100000"/>
                            </a:srgbClr>
                          </a:solidFill>
                          <a:latin typeface="Arial"/>
                          <a:cs typeface="Arial"/>
                          <a:sym typeface="Arial"/>
                        </a:rPr>
                        <a:t>Feb 2026</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dirty="0">
                          <a:solidFill>
                            <a:srgbClr val="000000">
                              <a:alpha val="100000"/>
                            </a:srgbClr>
                          </a:solidFill>
                          <a:latin typeface="Arial"/>
                          <a:cs typeface="Arial"/>
                          <a:sym typeface="Arial"/>
                        </a:rPr>
                        <a:t>Mar 2026</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dirty="0">
                          <a:solidFill>
                            <a:srgbClr val="000000">
                              <a:alpha val="100000"/>
                            </a:srgbClr>
                          </a:solidFill>
                          <a:latin typeface="Arial"/>
                          <a:cs typeface="Arial"/>
                          <a:sym typeface="Arial"/>
                        </a:rPr>
                        <a:t>Apr 2026</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dirty="0">
                          <a:solidFill>
                            <a:srgbClr val="000000">
                              <a:alpha val="100000"/>
                            </a:srgbClr>
                          </a:solidFill>
                          <a:latin typeface="Arial"/>
                          <a:cs typeface="Arial"/>
                          <a:sym typeface="Arial"/>
                        </a:rPr>
                        <a:t>May 2026</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dirty="0">
                          <a:solidFill>
                            <a:srgbClr val="000000">
                              <a:alpha val="100000"/>
                            </a:srgbClr>
                          </a:solidFill>
                          <a:latin typeface="Arial"/>
                          <a:cs typeface="Arial"/>
                          <a:sym typeface="Arial"/>
                        </a:rPr>
                        <a:t>Jun 2026</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B3B3B3">
                        <a:alpha val="100000"/>
                      </a:srgbClr>
                    </a:solidFill>
                  </a:tcPr>
                </a:tc>
                <a:extLst>
                  <a:ext uri="{0D108BD9-81ED-4DB2-BD59-A6C34878D82A}">
                    <a16:rowId xmlns:a16="http://schemas.microsoft.com/office/drawing/2014/main" val="10000"/>
                  </a:ext>
                </a:extLst>
              </a:tr>
              <a:tr h="182880">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Balancing Account Payout to Load</a:t>
                      </a:r>
                    </a:p>
                  </a:txBody>
                  <a:tcPr marL="0" marR="0" marT="0" marB="0" anchor="ctr">
                    <a:lnL w="0" cap="flat" cmpd="sng" algn="ctr">
                      <a:noFill/>
                      <a:prstDash val="solid"/>
                    </a:lnL>
                    <a:lnR w="0" cap="flat" cmpd="sng" algn="ctr">
                      <a:noFill/>
                      <a:prstDash val="solid"/>
                    </a:lnR>
                    <a:lnT w="1270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-34.7</a:t>
                      </a:r>
                    </a:p>
                  </a:txBody>
                  <a:tcPr marL="0" marR="0" marT="0" marB="0" anchor="ctr">
                    <a:lnL w="0" cap="flat" cmpd="sng" algn="ctr">
                      <a:noFill/>
                      <a:prstDash val="solid"/>
                    </a:lnL>
                    <a:lnR w="0" cap="flat" cmpd="sng" algn="ctr">
                      <a:noFill/>
                      <a:prstDash val="solid"/>
                    </a:lnR>
                    <a:lnT w="1270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-30.5</a:t>
                      </a:r>
                    </a:p>
                  </a:txBody>
                  <a:tcPr marL="0" marR="0" marT="0" marB="0" anchor="ctr">
                    <a:lnL w="0" cap="flat" cmpd="sng" algn="ctr">
                      <a:noFill/>
                      <a:prstDash val="solid"/>
                    </a:lnL>
                    <a:lnR w="0" cap="flat" cmpd="sng" algn="ctr">
                      <a:noFill/>
                      <a:prstDash val="solid"/>
                    </a:lnR>
                    <a:lnT w="1270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-32.4</a:t>
                      </a:r>
                    </a:p>
                  </a:txBody>
                  <a:tcPr marL="0" marR="0" marT="0" marB="0" anchor="ctr">
                    <a:lnL w="0" cap="flat" cmpd="sng" algn="ctr">
                      <a:noFill/>
                      <a:prstDash val="solid"/>
                    </a:lnL>
                    <a:lnR w="0" cap="flat" cmpd="sng" algn="ctr">
                      <a:noFill/>
                      <a:prstDash val="solid"/>
                    </a:lnR>
                    <a:lnT w="1270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-25.2</a:t>
                      </a:r>
                    </a:p>
                  </a:txBody>
                  <a:tcPr marL="0" marR="0" marT="0" marB="0" anchor="ctr">
                    <a:lnL w="0" cap="flat" cmpd="sng" algn="ctr">
                      <a:noFill/>
                      <a:prstDash val="solid"/>
                    </a:lnL>
                    <a:lnR w="0" cap="flat" cmpd="sng" algn="ctr">
                      <a:noFill/>
                      <a:prstDash val="solid"/>
                    </a:lnR>
                    <a:lnT w="1270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-0.3</a:t>
                      </a:r>
                    </a:p>
                  </a:txBody>
                  <a:tcPr marL="0" marR="0" marT="0" marB="0" anchor="ctr">
                    <a:lnL w="0" cap="flat" cmpd="sng" algn="ctr">
                      <a:noFill/>
                      <a:prstDash val="solid"/>
                    </a:lnL>
                    <a:lnR w="0" cap="flat" cmpd="sng" algn="ctr">
                      <a:noFill/>
                      <a:prstDash val="solid"/>
                    </a:lnR>
                    <a:lnT w="1270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-17.2</a:t>
                      </a:r>
                    </a:p>
                  </a:txBody>
                  <a:tcPr marL="0" marR="0" marT="0" marB="0" anchor="ctr">
                    <a:lnL w="0" cap="flat" cmpd="sng" algn="ctr">
                      <a:noFill/>
                      <a:prstDash val="solid"/>
                    </a:lnL>
                    <a:lnR w="0" cap="flat" cmpd="sng" algn="ctr">
                      <a:noFill/>
                      <a:prstDash val="solid"/>
                    </a:lnR>
                    <a:lnT w="1270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-16.4</a:t>
                      </a:r>
                    </a:p>
                  </a:txBody>
                  <a:tcPr marL="0" marR="0" marT="0" marB="0" anchor="ctr">
                    <a:lnL w="0" cap="flat" cmpd="sng" algn="ctr">
                      <a:noFill/>
                      <a:prstDash val="solid"/>
                    </a:lnL>
                    <a:lnR w="0" cap="flat" cmpd="sng" algn="ctr">
                      <a:noFill/>
                      <a:prstDash val="solid"/>
                    </a:lnR>
                    <a:lnT w="1270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-70.3</a:t>
                      </a:r>
                    </a:p>
                  </a:txBody>
                  <a:tcPr marL="0" marR="0" marT="0" marB="0" anchor="ctr">
                    <a:lnL w="0" cap="flat" cmpd="sng" algn="ctr">
                      <a:noFill/>
                      <a:prstDash val="solid"/>
                    </a:lnL>
                    <a:lnR w="0" cap="flat" cmpd="sng" algn="ctr">
                      <a:noFill/>
                      <a:prstDash val="solid"/>
                    </a:lnR>
                    <a:lnT w="1270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-7.6</a:t>
                      </a:r>
                    </a:p>
                  </a:txBody>
                  <a:tcPr marL="0" marR="0" marT="0" marB="0" anchor="ctr">
                    <a:lnL w="0" cap="flat" cmpd="sng" algn="ctr">
                      <a:noFill/>
                      <a:prstDash val="solid"/>
                    </a:lnL>
                    <a:lnR w="0" cap="flat" cmpd="sng" algn="ctr">
                      <a:noFill/>
                      <a:prstDash val="solid"/>
                    </a:lnR>
                    <a:lnT w="1270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1270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1270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-15.2</a:t>
                      </a:r>
                    </a:p>
                  </a:txBody>
                  <a:tcPr marL="0" marR="0" marT="0" marB="0" anchor="ctr">
                    <a:lnL w="0" cap="flat" cmpd="sng" algn="ctr">
                      <a:noFill/>
                      <a:prstDash val="solid"/>
                    </a:lnL>
                    <a:lnR w="0" cap="flat" cmpd="sng" algn="ctr">
                      <a:noFill/>
                      <a:prstDash val="solid"/>
                    </a:lnR>
                    <a:lnT w="1270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-28.4</a:t>
                      </a:r>
                    </a:p>
                  </a:txBody>
                  <a:tcPr marL="0" marR="0" marT="0" marB="0" anchor="ctr">
                    <a:lnL w="0" cap="flat" cmpd="sng" algn="ctr">
                      <a:noFill/>
                      <a:prstDash val="solid"/>
                    </a:lnL>
                    <a:lnR w="0" cap="flat" cmpd="sng" algn="ctr">
                      <a:noFill/>
                      <a:prstDash val="solid"/>
                    </a:lnR>
                    <a:lnT w="1270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extLst>
                  <a:ext uri="{0D108BD9-81ED-4DB2-BD59-A6C34878D82A}">
                    <a16:rowId xmlns:a16="http://schemas.microsoft.com/office/drawing/2014/main" val="10001"/>
                  </a:ext>
                </a:extLst>
              </a:tr>
              <a:tr h="182880">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Base/Set Point Deviation Payments</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-0.7</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-0.7</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-0.7</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Black Start Service Settlement</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03"/>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Block Load Transfer Settlement</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4"/>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DAM Ancillary Service Settlement</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14.8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10.5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10.5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6.2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10.9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15.0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21.4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41.0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8.5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21.1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17.6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12.0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05"/>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Emergency Energy Charges</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0.7</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6"/>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ERCOT Admin Fee Settlement</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28.5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30.2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31.2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27.8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25.9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22.5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23.9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24.4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20.3</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23.2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23.2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25.6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28.9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07"/>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ERO Pass-Through Fee⁵</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8"/>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ERS Settlement¹</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09"/>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Firm Fuel Service Settlement</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4.8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10.7</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12.7</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11.9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6.4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0"/>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High Dispatch Limit Override </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11"/>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Non-Zonal Auction Distribution</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-42.9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-21.9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-26.6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-23.7</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-31.4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-27.1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-24.9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-18.8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-17.6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-31.9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-33.9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-33.7</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-28.7</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2"/>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ORDC Settlement</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0.7</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13"/>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Real-Time Ancillary Service Revenue Neutrality</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4"/>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Real-Time Derated Ancillary Service</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15"/>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Revenue Neutrality Total</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13.5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12.0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10.1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9.8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9.1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8.0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11.0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17.3</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12.2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11.0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6"/>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RMR Settlement</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10.7</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7.7</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6.3</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4.6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5.4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4.8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5.6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17"/>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RUC Settlement</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8"/>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Voltage Services Settlement</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19"/>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Zonal Auction Distribution²</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-126.8</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-138.2</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-138.8</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-110.1</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-124.5</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-110.6</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-107.7</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-123.2</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-120.0</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-135.6</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-127.7</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-121.0</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-129.3</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extLst>
                  <a:ext uri="{0D108BD9-81ED-4DB2-BD59-A6C34878D82A}">
                    <a16:rowId xmlns:a16="http://schemas.microsoft.com/office/drawing/2014/main" val="10020"/>
                  </a:ext>
                </a:extLst>
              </a:tr>
              <a:tr h="182880">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Total Allocation to Load</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-125.4</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-119.0</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-128.3</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-98.1</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-101.8</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-95.2</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-68.4</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-115.5</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-85.0</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-109.0</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-94.8</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-108.1</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-130.0</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21"/>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Adjusted Metered Load (TWh)</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45.2</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47.9</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49.5</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44.1</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41.1</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35.7</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37.9</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40.0</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33.2</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38.1</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38.0</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42.0</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47.4</a:t>
                      </a:r>
                    </a:p>
                  </a:txBody>
                  <a:tcPr marL="0" marR="0" marT="0" marB="0" anchor="ctr">
                    <a:lnL w="0" cap="flat" cmpd="sng" algn="ctr">
                      <a:noFill/>
                      <a:prstDash val="solid"/>
                    </a:lnL>
                    <a:lnR w="0" cap="flat" cmpd="sng" algn="ctr">
                      <a:noFill/>
                      <a:prstDash val="solid"/>
                    </a:lnR>
                    <a:lnT w="0" cap="flat" cmpd="sng" algn="ctr">
                      <a:noFill/>
                      <a:prstDash val="solid"/>
                    </a:lnT>
                    <a:lnB w="12700" cap="flat" cmpd="sng" algn="ctr">
                      <a:solidFill>
                        <a:srgbClr val="000000">
                          <a:alpha val="100000"/>
                        </a:srgbClr>
                      </a:solidFill>
                      <a:prstDash val="solid"/>
                    </a:lnB>
                    <a:solidFill>
                      <a:srgbClr val="FFFFFF">
                        <a:alpha val="0"/>
                      </a:srgbClr>
                    </a:solidFill>
                  </a:tcPr>
                </a:tc>
                <a:extLst>
                  <a:ext uri="{0D108BD9-81ED-4DB2-BD59-A6C34878D82A}">
                    <a16:rowId xmlns:a16="http://schemas.microsoft.com/office/drawing/2014/main" val="10022"/>
                  </a:ext>
                </a:extLst>
              </a:tr>
              <a:tr h="182880">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$/MWh³</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-2.8</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-2.5</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-2.6</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-2.2</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-2.5</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-2.7</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-1.8</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-2.9</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-2.6</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-2.9</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-2.5</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-2.6</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-2.7</a:t>
                      </a:r>
                    </a:p>
                  </a:txBody>
                  <a:tcPr marL="0" marR="0" marT="0" marB="0" anchor="ctr">
                    <a:lnL w="0" cap="flat" cmpd="sng" algn="ctr">
                      <a:noFill/>
                      <a:prstDash val="solid"/>
                    </a:lnL>
                    <a:lnR w="0" cap="flat" cmpd="sng" algn="ctr">
                      <a:noFill/>
                      <a:prstDash val="solid"/>
                    </a:lnR>
                    <a:lnT w="12700" cap="flat" cmpd="sng" algn="ctr">
                      <a:solidFill>
                        <a:srgbClr val="000000">
                          <a:alpha val="100000"/>
                        </a:srgbClr>
                      </a:solid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23"/>
                  </a:ext>
                </a:extLst>
              </a:tr>
            </a:tbl>
          </a:graphicData>
        </a:graphic>
      </p:graphicFrame>
    </p:spTree>
    <p:extLst>
      <p:ext uri="{BB962C8B-B14F-4D97-AF65-F5344CB8AC3E}">
        <p14:creationId xmlns:p14="http://schemas.microsoft.com/office/powerpoint/2010/main" val="16722631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300" y="457200"/>
            <a:ext cx="10401300" cy="365125"/>
          </a:xfrm>
        </p:spPr>
        <p:txBody>
          <a:bodyPr/>
          <a:lstStyle/>
          <a:p>
            <a:r>
              <a:rPr dirty="0"/>
              <a:t>8.2(2)(g) Net Allocation to Load - Totals and $/MWh </a:t>
            </a:r>
          </a:p>
        </p:txBody>
      </p:sp>
      <p:sp>
        <p:nvSpPr>
          <p:cNvPr id="3" name="Slide Number Placeholder 6">
            <a:extLst>
              <a:ext uri="{FF2B5EF4-FFF2-40B4-BE49-F238E27FC236}">
                <a16:creationId xmlns:a16="http://schemas.microsoft.com/office/drawing/2014/main" id="{19E6BA2A-DFAA-48D7-A34B-C973A6FF7F9D}"/>
              </a:ext>
            </a:extLst>
          </p:cNvPr>
          <p:cNvSpPr>
            <a:spLocks noGrp="1"/>
          </p:cNvSpPr>
          <p:nvPr>
            <p:ph type="sldNum" sz="quarter" idx="12"/>
          </p:nvPr>
        </p:nvSpPr>
        <p:spPr>
          <a:xfrm>
            <a:off x="11658600" y="6366182"/>
            <a:ext cx="533400" cy="365125"/>
          </a:xfrm>
        </p:spPr>
        <p:txBody>
          <a:bodyPr>
            <a:normAutofit/>
          </a:bodyPr>
          <a:lstStyle/>
          <a:p>
            <a:r>
              <a:rPr lang="en-US" dirty="0"/>
              <a:t>11</a:t>
            </a:r>
          </a:p>
        </p:txBody>
      </p:sp>
      <p:sp>
        <p:nvSpPr>
          <p:cNvPr id="4" name="Title Texts3">
            <a:extLst>
              <a:ext uri="{FF2B5EF4-FFF2-40B4-BE49-F238E27FC236}">
                <a16:creationId xmlns:a16="http://schemas.microsoft.com/office/drawing/2014/main" id="{CD41E519-4545-BC47-6B32-B67E21D07728}"/>
              </a:ext>
            </a:extLst>
          </p:cNvPr>
          <p:cNvSpPr txBox="1">
            <a:spLocks/>
          </p:cNvSpPr>
          <p:nvPr/>
        </p:nvSpPr>
        <p:spPr>
          <a:xfrm>
            <a:off x="3200400" y="974330"/>
            <a:ext cx="5788152" cy="219456"/>
          </a:xfr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buNone/>
            </a:pPr>
            <a:endParaRPr lang="fr-FR" sz="800" b="1" dirty="0">
              <a:solidFill>
                <a:srgbClr val="005763"/>
              </a:solidFill>
              <a:latin typeface="Times New Roman"/>
              <a:ea typeface="Times New Roman"/>
              <a:cs typeface="Times New Roman"/>
            </a:endParaRPr>
          </a:p>
          <a:p>
            <a:pPr marL="0" indent="0" algn="ctr">
              <a:spcBef>
                <a:spcPts val="0"/>
              </a:spcBef>
              <a:buNone/>
            </a:pPr>
            <a:r>
              <a:rPr lang="fr-FR" sz="800" b="1" dirty="0">
                <a:solidFill>
                  <a:srgbClr val="005763"/>
                </a:solidFill>
                <a:latin typeface="Times New Roman"/>
                <a:ea typeface="Times New Roman"/>
                <a:cs typeface="Times New Roman"/>
              </a:rPr>
              <a:t>ZONAL AUCTION DISTRIBUTION PER CONGESTION MANAGEMENT ZONE ($M)</a:t>
            </a:r>
          </a:p>
        </p:txBody>
      </p:sp>
      <p:sp>
        <p:nvSpPr>
          <p:cNvPr id="5" name="Title Texts5">
            <a:extLst>
              <a:ext uri="{FF2B5EF4-FFF2-40B4-BE49-F238E27FC236}">
                <a16:creationId xmlns:a16="http://schemas.microsoft.com/office/drawing/2014/main" id="{1FB38E5B-010F-551B-7FA6-70B16A723320}"/>
              </a:ext>
            </a:extLst>
          </p:cNvPr>
          <p:cNvSpPr txBox="1">
            <a:spLocks/>
          </p:cNvSpPr>
          <p:nvPr/>
        </p:nvSpPr>
        <p:spPr>
          <a:xfrm>
            <a:off x="3200400" y="2464025"/>
            <a:ext cx="5788152" cy="219456"/>
          </a:xfr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buNone/>
            </a:pPr>
            <a:r>
              <a:rPr lang="en-US" sz="800" b="1" dirty="0">
                <a:solidFill>
                  <a:srgbClr val="005763"/>
                </a:solidFill>
                <a:latin typeface="Times New Roman"/>
                <a:ea typeface="Times New Roman"/>
                <a:cs typeface="Times New Roman"/>
              </a:rPr>
              <a:t>REAL-TIME ADJUSTED METERED LOAD BY CONGESTION MANAGEMENT ZONE (TWh)</a:t>
            </a:r>
          </a:p>
        </p:txBody>
      </p:sp>
      <p:sp>
        <p:nvSpPr>
          <p:cNvPr id="6" name="Title Texts7">
            <a:extLst>
              <a:ext uri="{FF2B5EF4-FFF2-40B4-BE49-F238E27FC236}">
                <a16:creationId xmlns:a16="http://schemas.microsoft.com/office/drawing/2014/main" id="{2D0ED6BA-62E5-FBE1-0B59-0CAFAE9D1163}"/>
              </a:ext>
            </a:extLst>
          </p:cNvPr>
          <p:cNvSpPr txBox="1">
            <a:spLocks/>
          </p:cNvSpPr>
          <p:nvPr/>
        </p:nvSpPr>
        <p:spPr>
          <a:xfrm>
            <a:off x="3200400" y="3797427"/>
            <a:ext cx="5788152" cy="219456"/>
          </a:xfr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buNone/>
            </a:pPr>
            <a:r>
              <a:rPr lang="fr-FR" sz="800" b="1" dirty="0">
                <a:solidFill>
                  <a:srgbClr val="005763"/>
                </a:solidFill>
                <a:latin typeface="Times New Roman"/>
                <a:ea typeface="Times New Roman"/>
                <a:cs typeface="Times New Roman"/>
              </a:rPr>
              <a:t>ZONAL AUCTION REVENUE PER CONGESTION MANAGEMENT ZONE ($/MWh)</a:t>
            </a:r>
          </a:p>
        </p:txBody>
      </p:sp>
      <p:sp>
        <p:nvSpPr>
          <p:cNvPr id="7" name="Title Texts9">
            <a:extLst>
              <a:ext uri="{FF2B5EF4-FFF2-40B4-BE49-F238E27FC236}">
                <a16:creationId xmlns:a16="http://schemas.microsoft.com/office/drawing/2014/main" id="{64CEA5EE-9FFF-4CC7-8324-6B88FACAE8F5}"/>
              </a:ext>
            </a:extLst>
          </p:cNvPr>
          <p:cNvSpPr txBox="1">
            <a:spLocks/>
          </p:cNvSpPr>
          <p:nvPr/>
        </p:nvSpPr>
        <p:spPr>
          <a:xfrm>
            <a:off x="3200400" y="5055997"/>
            <a:ext cx="5788152" cy="219456"/>
          </a:xfr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buNone/>
            </a:pPr>
            <a:endParaRPr lang="en-US" sz="800" b="1" dirty="0">
              <a:solidFill>
                <a:srgbClr val="005763"/>
              </a:solidFill>
              <a:latin typeface="Times New Roman"/>
              <a:ea typeface="Times New Roman"/>
              <a:cs typeface="Times New Roman"/>
            </a:endParaRPr>
          </a:p>
          <a:p>
            <a:pPr marL="0" indent="0" algn="ctr">
              <a:spcBef>
                <a:spcPts val="0"/>
              </a:spcBef>
              <a:buNone/>
            </a:pPr>
            <a:r>
              <a:rPr lang="en-US" sz="800" b="1" dirty="0">
                <a:solidFill>
                  <a:srgbClr val="005763"/>
                </a:solidFill>
                <a:latin typeface="Times New Roman"/>
                <a:ea typeface="Times New Roman"/>
                <a:cs typeface="Times New Roman"/>
              </a:rPr>
              <a:t>NET ALLOCATION TO LOAD PER CONGESTION MANAGEMENT ZONE ($/MWh)</a:t>
            </a:r>
            <a:r>
              <a:rPr lang="en-US" sz="800" b="1" baseline="30000" dirty="0">
                <a:solidFill>
                  <a:srgbClr val="005763"/>
                </a:solidFill>
                <a:latin typeface="Times New Roman"/>
                <a:ea typeface="Times New Roman"/>
                <a:cs typeface="Times New Roman"/>
              </a:rPr>
              <a:t>4</a:t>
            </a:r>
          </a:p>
        </p:txBody>
      </p:sp>
      <p:graphicFrame>
        <p:nvGraphicFramePr>
          <p:cNvPr id="8" name="Table 7"/>
          <p:cNvGraphicFramePr>
            <a:graphicFrameLocks noGrp="1"/>
          </p:cNvGraphicFramePr>
          <p:nvPr/>
        </p:nvGraphicFramePr>
        <p:xfrm>
          <a:off x="228600" y="1293876"/>
          <a:ext cx="11731752" cy="1097280"/>
        </p:xfrm>
        <a:graphic>
          <a:graphicData uri="http://schemas.openxmlformats.org/drawingml/2006/table">
            <a:tbl>
              <a:tblPr/>
              <a:tblGrid>
                <a:gridCol w="795528">
                  <a:extLst>
                    <a:ext uri="{9D8B030D-6E8A-4147-A177-3AD203B41FA5}">
                      <a16:colId xmlns:a16="http://schemas.microsoft.com/office/drawing/2014/main" val="20000"/>
                    </a:ext>
                  </a:extLst>
                </a:gridCol>
                <a:gridCol w="841248">
                  <a:extLst>
                    <a:ext uri="{9D8B030D-6E8A-4147-A177-3AD203B41FA5}">
                      <a16:colId xmlns:a16="http://schemas.microsoft.com/office/drawing/2014/main" val="20001"/>
                    </a:ext>
                  </a:extLst>
                </a:gridCol>
                <a:gridCol w="841248">
                  <a:extLst>
                    <a:ext uri="{9D8B030D-6E8A-4147-A177-3AD203B41FA5}">
                      <a16:colId xmlns:a16="http://schemas.microsoft.com/office/drawing/2014/main" val="20002"/>
                    </a:ext>
                  </a:extLst>
                </a:gridCol>
                <a:gridCol w="841248">
                  <a:extLst>
                    <a:ext uri="{9D8B030D-6E8A-4147-A177-3AD203B41FA5}">
                      <a16:colId xmlns:a16="http://schemas.microsoft.com/office/drawing/2014/main" val="20003"/>
                    </a:ext>
                  </a:extLst>
                </a:gridCol>
                <a:gridCol w="841248">
                  <a:extLst>
                    <a:ext uri="{9D8B030D-6E8A-4147-A177-3AD203B41FA5}">
                      <a16:colId xmlns:a16="http://schemas.microsoft.com/office/drawing/2014/main" val="20004"/>
                    </a:ext>
                  </a:extLst>
                </a:gridCol>
                <a:gridCol w="841248">
                  <a:extLst>
                    <a:ext uri="{9D8B030D-6E8A-4147-A177-3AD203B41FA5}">
                      <a16:colId xmlns:a16="http://schemas.microsoft.com/office/drawing/2014/main" val="20005"/>
                    </a:ext>
                  </a:extLst>
                </a:gridCol>
                <a:gridCol w="841248">
                  <a:extLst>
                    <a:ext uri="{9D8B030D-6E8A-4147-A177-3AD203B41FA5}">
                      <a16:colId xmlns:a16="http://schemas.microsoft.com/office/drawing/2014/main" val="20006"/>
                    </a:ext>
                  </a:extLst>
                </a:gridCol>
                <a:gridCol w="841248">
                  <a:extLst>
                    <a:ext uri="{9D8B030D-6E8A-4147-A177-3AD203B41FA5}">
                      <a16:colId xmlns:a16="http://schemas.microsoft.com/office/drawing/2014/main" val="20007"/>
                    </a:ext>
                  </a:extLst>
                </a:gridCol>
                <a:gridCol w="841248">
                  <a:extLst>
                    <a:ext uri="{9D8B030D-6E8A-4147-A177-3AD203B41FA5}">
                      <a16:colId xmlns:a16="http://schemas.microsoft.com/office/drawing/2014/main" val="20008"/>
                    </a:ext>
                  </a:extLst>
                </a:gridCol>
                <a:gridCol w="841248">
                  <a:extLst>
                    <a:ext uri="{9D8B030D-6E8A-4147-A177-3AD203B41FA5}">
                      <a16:colId xmlns:a16="http://schemas.microsoft.com/office/drawing/2014/main" val="20009"/>
                    </a:ext>
                  </a:extLst>
                </a:gridCol>
                <a:gridCol w="841248">
                  <a:extLst>
                    <a:ext uri="{9D8B030D-6E8A-4147-A177-3AD203B41FA5}">
                      <a16:colId xmlns:a16="http://schemas.microsoft.com/office/drawing/2014/main" val="20010"/>
                    </a:ext>
                  </a:extLst>
                </a:gridCol>
                <a:gridCol w="841248">
                  <a:extLst>
                    <a:ext uri="{9D8B030D-6E8A-4147-A177-3AD203B41FA5}">
                      <a16:colId xmlns:a16="http://schemas.microsoft.com/office/drawing/2014/main" val="20011"/>
                    </a:ext>
                  </a:extLst>
                </a:gridCol>
                <a:gridCol w="841248">
                  <a:extLst>
                    <a:ext uri="{9D8B030D-6E8A-4147-A177-3AD203B41FA5}">
                      <a16:colId xmlns:a16="http://schemas.microsoft.com/office/drawing/2014/main" val="20012"/>
                    </a:ext>
                  </a:extLst>
                </a:gridCol>
                <a:gridCol w="841248">
                  <a:extLst>
                    <a:ext uri="{9D8B030D-6E8A-4147-A177-3AD203B41FA5}">
                      <a16:colId xmlns:a16="http://schemas.microsoft.com/office/drawing/2014/main" val="20013"/>
                    </a:ext>
                  </a:extLst>
                </a:gridCol>
              </a:tblGrid>
              <a:tr h="182880">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 </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Jun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Jul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Aug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Sep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Oct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Nov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Dec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Jan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Feb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Mar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Apr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May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Jun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extLst>
                  <a:ext uri="{0D108BD9-81ED-4DB2-BD59-A6C34878D82A}">
                    <a16:rowId xmlns:a16="http://schemas.microsoft.com/office/drawing/2014/main" val="10000"/>
                  </a:ext>
                </a:extLst>
              </a:tr>
              <a:tr h="182880">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HOUSTON</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-11.6</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-12.4</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-10.9</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-8.6</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-10.6</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-7.9</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-7.9</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-9.4</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-8.9</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-9.0</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-11.5</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-10.4</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-10.4</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extLst>
                  <a:ext uri="{0D108BD9-81ED-4DB2-BD59-A6C34878D82A}">
                    <a16:rowId xmlns:a16="http://schemas.microsoft.com/office/drawing/2014/main" val="10001"/>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NORTH</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-26.3</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-28.3</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-29.9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-21.3</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-19.4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-14.6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-18.2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-20.9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-24.5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-25.1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-23.4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-19.6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-23.0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SOUTH</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-38.6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-44.0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-44.9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-32.2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-31.4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-27.4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-28.9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-32.5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-34.0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-37.4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-36.4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-38.2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-42.8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03"/>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WEST</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-50.4</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-53.5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-53.1</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-48.0</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-63.1</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-60.7</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-52.8</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-60.5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-52.6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-64.0</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-56.5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-52.8</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 -53.1</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extLst>
                  <a:ext uri="{0D108BD9-81ED-4DB2-BD59-A6C34878D82A}">
                    <a16:rowId xmlns:a16="http://schemas.microsoft.com/office/drawing/2014/main" val="10004"/>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TOTAL</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-126.8</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-138.2</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-138.8</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-110.1</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-124.5</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-110.6</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-107.7</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-123.2</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-120.0</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-135.6</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-127.7</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-121.0</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-129.3</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05"/>
                  </a:ext>
                </a:extLst>
              </a:tr>
            </a:tbl>
          </a:graphicData>
        </a:graphic>
      </p:graphicFrame>
      <p:graphicFrame>
        <p:nvGraphicFramePr>
          <p:cNvPr id="9" name="Table 8"/>
          <p:cNvGraphicFramePr>
            <a:graphicFrameLocks noGrp="1"/>
          </p:cNvGraphicFramePr>
          <p:nvPr/>
        </p:nvGraphicFramePr>
        <p:xfrm>
          <a:off x="228600" y="2656332"/>
          <a:ext cx="11731752" cy="1097280"/>
        </p:xfrm>
        <a:graphic>
          <a:graphicData uri="http://schemas.openxmlformats.org/drawingml/2006/table">
            <a:tbl>
              <a:tblPr/>
              <a:tblGrid>
                <a:gridCol w="795528">
                  <a:extLst>
                    <a:ext uri="{9D8B030D-6E8A-4147-A177-3AD203B41FA5}">
                      <a16:colId xmlns:a16="http://schemas.microsoft.com/office/drawing/2014/main" val="20000"/>
                    </a:ext>
                  </a:extLst>
                </a:gridCol>
                <a:gridCol w="841248">
                  <a:extLst>
                    <a:ext uri="{9D8B030D-6E8A-4147-A177-3AD203B41FA5}">
                      <a16:colId xmlns:a16="http://schemas.microsoft.com/office/drawing/2014/main" val="20001"/>
                    </a:ext>
                  </a:extLst>
                </a:gridCol>
                <a:gridCol w="841248">
                  <a:extLst>
                    <a:ext uri="{9D8B030D-6E8A-4147-A177-3AD203B41FA5}">
                      <a16:colId xmlns:a16="http://schemas.microsoft.com/office/drawing/2014/main" val="20002"/>
                    </a:ext>
                  </a:extLst>
                </a:gridCol>
                <a:gridCol w="841248">
                  <a:extLst>
                    <a:ext uri="{9D8B030D-6E8A-4147-A177-3AD203B41FA5}">
                      <a16:colId xmlns:a16="http://schemas.microsoft.com/office/drawing/2014/main" val="20003"/>
                    </a:ext>
                  </a:extLst>
                </a:gridCol>
                <a:gridCol w="841248">
                  <a:extLst>
                    <a:ext uri="{9D8B030D-6E8A-4147-A177-3AD203B41FA5}">
                      <a16:colId xmlns:a16="http://schemas.microsoft.com/office/drawing/2014/main" val="20004"/>
                    </a:ext>
                  </a:extLst>
                </a:gridCol>
                <a:gridCol w="841248">
                  <a:extLst>
                    <a:ext uri="{9D8B030D-6E8A-4147-A177-3AD203B41FA5}">
                      <a16:colId xmlns:a16="http://schemas.microsoft.com/office/drawing/2014/main" val="20005"/>
                    </a:ext>
                  </a:extLst>
                </a:gridCol>
                <a:gridCol w="841248">
                  <a:extLst>
                    <a:ext uri="{9D8B030D-6E8A-4147-A177-3AD203B41FA5}">
                      <a16:colId xmlns:a16="http://schemas.microsoft.com/office/drawing/2014/main" val="20006"/>
                    </a:ext>
                  </a:extLst>
                </a:gridCol>
                <a:gridCol w="841248">
                  <a:extLst>
                    <a:ext uri="{9D8B030D-6E8A-4147-A177-3AD203B41FA5}">
                      <a16:colId xmlns:a16="http://schemas.microsoft.com/office/drawing/2014/main" val="20007"/>
                    </a:ext>
                  </a:extLst>
                </a:gridCol>
                <a:gridCol w="841248">
                  <a:extLst>
                    <a:ext uri="{9D8B030D-6E8A-4147-A177-3AD203B41FA5}">
                      <a16:colId xmlns:a16="http://schemas.microsoft.com/office/drawing/2014/main" val="20008"/>
                    </a:ext>
                  </a:extLst>
                </a:gridCol>
                <a:gridCol w="841248">
                  <a:extLst>
                    <a:ext uri="{9D8B030D-6E8A-4147-A177-3AD203B41FA5}">
                      <a16:colId xmlns:a16="http://schemas.microsoft.com/office/drawing/2014/main" val="20009"/>
                    </a:ext>
                  </a:extLst>
                </a:gridCol>
                <a:gridCol w="841248">
                  <a:extLst>
                    <a:ext uri="{9D8B030D-6E8A-4147-A177-3AD203B41FA5}">
                      <a16:colId xmlns:a16="http://schemas.microsoft.com/office/drawing/2014/main" val="20010"/>
                    </a:ext>
                  </a:extLst>
                </a:gridCol>
                <a:gridCol w="841248">
                  <a:extLst>
                    <a:ext uri="{9D8B030D-6E8A-4147-A177-3AD203B41FA5}">
                      <a16:colId xmlns:a16="http://schemas.microsoft.com/office/drawing/2014/main" val="20011"/>
                    </a:ext>
                  </a:extLst>
                </a:gridCol>
                <a:gridCol w="841248">
                  <a:extLst>
                    <a:ext uri="{9D8B030D-6E8A-4147-A177-3AD203B41FA5}">
                      <a16:colId xmlns:a16="http://schemas.microsoft.com/office/drawing/2014/main" val="20012"/>
                    </a:ext>
                  </a:extLst>
                </a:gridCol>
                <a:gridCol w="841248">
                  <a:extLst>
                    <a:ext uri="{9D8B030D-6E8A-4147-A177-3AD203B41FA5}">
                      <a16:colId xmlns:a16="http://schemas.microsoft.com/office/drawing/2014/main" val="20013"/>
                    </a:ext>
                  </a:extLst>
                </a:gridCol>
              </a:tblGrid>
              <a:tr h="182880">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 </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Jun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Jul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Aug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Sep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Oct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Nov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Dec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Jan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Feb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Mar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Apr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May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Jun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extLst>
                  <a:ext uri="{0D108BD9-81ED-4DB2-BD59-A6C34878D82A}">
                    <a16:rowId xmlns:a16="http://schemas.microsoft.com/office/drawing/2014/main" val="10000"/>
                  </a:ext>
                </a:extLst>
              </a:tr>
              <a:tr h="182880">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HOUSTON</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11.6</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12.2</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12.3</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11.2</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10.3</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8.7</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8.9</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9.0</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7.9</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9.4</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9.5</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10.6</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11.7</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extLst>
                  <a:ext uri="{0D108BD9-81ED-4DB2-BD59-A6C34878D82A}">
                    <a16:rowId xmlns:a16="http://schemas.microsoft.com/office/drawing/2014/main" val="10001"/>
                  </a:ext>
                </a:extLst>
              </a:tr>
              <a:tr h="182880">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NORTH</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14.4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15.7</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15.9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13.6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12.3</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13.4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11.3</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11.4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15.5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182880">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SOUTH</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11.9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12.3</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13.2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11.7</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9.1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9.5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8.5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9.9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11.1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03"/>
                  </a:ext>
                </a:extLst>
              </a:tr>
              <a:tr h="182880">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WEST</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7.3</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7.8</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8.0</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7.2</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6.8</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7.4</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7.1</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7.7</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extLst>
                  <a:ext uri="{0D108BD9-81ED-4DB2-BD59-A6C34878D82A}">
                    <a16:rowId xmlns:a16="http://schemas.microsoft.com/office/drawing/2014/main" val="10004"/>
                  </a:ext>
                </a:extLst>
              </a:tr>
              <a:tr h="182880">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TOTAL</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45.2</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47.9</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49.5</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44.1</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41.1</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35.7</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37.9</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40.0</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33.2</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38.1</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38.0</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42.0</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47.4</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05"/>
                  </a:ext>
                </a:extLst>
              </a:tr>
            </a:tbl>
          </a:graphicData>
        </a:graphic>
      </p:graphicFrame>
      <p:graphicFrame>
        <p:nvGraphicFramePr>
          <p:cNvPr id="10" name="Table 9"/>
          <p:cNvGraphicFramePr>
            <a:graphicFrameLocks noGrp="1"/>
          </p:cNvGraphicFramePr>
          <p:nvPr/>
        </p:nvGraphicFramePr>
        <p:xfrm>
          <a:off x="228600" y="3977640"/>
          <a:ext cx="11731752" cy="1097280"/>
        </p:xfrm>
        <a:graphic>
          <a:graphicData uri="http://schemas.openxmlformats.org/drawingml/2006/table">
            <a:tbl>
              <a:tblPr/>
              <a:tblGrid>
                <a:gridCol w="795528">
                  <a:extLst>
                    <a:ext uri="{9D8B030D-6E8A-4147-A177-3AD203B41FA5}">
                      <a16:colId xmlns:a16="http://schemas.microsoft.com/office/drawing/2014/main" val="20000"/>
                    </a:ext>
                  </a:extLst>
                </a:gridCol>
                <a:gridCol w="841248">
                  <a:extLst>
                    <a:ext uri="{9D8B030D-6E8A-4147-A177-3AD203B41FA5}">
                      <a16:colId xmlns:a16="http://schemas.microsoft.com/office/drawing/2014/main" val="20001"/>
                    </a:ext>
                  </a:extLst>
                </a:gridCol>
                <a:gridCol w="841248">
                  <a:extLst>
                    <a:ext uri="{9D8B030D-6E8A-4147-A177-3AD203B41FA5}">
                      <a16:colId xmlns:a16="http://schemas.microsoft.com/office/drawing/2014/main" val="20002"/>
                    </a:ext>
                  </a:extLst>
                </a:gridCol>
                <a:gridCol w="841248">
                  <a:extLst>
                    <a:ext uri="{9D8B030D-6E8A-4147-A177-3AD203B41FA5}">
                      <a16:colId xmlns:a16="http://schemas.microsoft.com/office/drawing/2014/main" val="20003"/>
                    </a:ext>
                  </a:extLst>
                </a:gridCol>
                <a:gridCol w="841248">
                  <a:extLst>
                    <a:ext uri="{9D8B030D-6E8A-4147-A177-3AD203B41FA5}">
                      <a16:colId xmlns:a16="http://schemas.microsoft.com/office/drawing/2014/main" val="20004"/>
                    </a:ext>
                  </a:extLst>
                </a:gridCol>
                <a:gridCol w="841248">
                  <a:extLst>
                    <a:ext uri="{9D8B030D-6E8A-4147-A177-3AD203B41FA5}">
                      <a16:colId xmlns:a16="http://schemas.microsoft.com/office/drawing/2014/main" val="20005"/>
                    </a:ext>
                  </a:extLst>
                </a:gridCol>
                <a:gridCol w="841248">
                  <a:extLst>
                    <a:ext uri="{9D8B030D-6E8A-4147-A177-3AD203B41FA5}">
                      <a16:colId xmlns:a16="http://schemas.microsoft.com/office/drawing/2014/main" val="20006"/>
                    </a:ext>
                  </a:extLst>
                </a:gridCol>
                <a:gridCol w="841248">
                  <a:extLst>
                    <a:ext uri="{9D8B030D-6E8A-4147-A177-3AD203B41FA5}">
                      <a16:colId xmlns:a16="http://schemas.microsoft.com/office/drawing/2014/main" val="20007"/>
                    </a:ext>
                  </a:extLst>
                </a:gridCol>
                <a:gridCol w="841248">
                  <a:extLst>
                    <a:ext uri="{9D8B030D-6E8A-4147-A177-3AD203B41FA5}">
                      <a16:colId xmlns:a16="http://schemas.microsoft.com/office/drawing/2014/main" val="20008"/>
                    </a:ext>
                  </a:extLst>
                </a:gridCol>
                <a:gridCol w="841248">
                  <a:extLst>
                    <a:ext uri="{9D8B030D-6E8A-4147-A177-3AD203B41FA5}">
                      <a16:colId xmlns:a16="http://schemas.microsoft.com/office/drawing/2014/main" val="20009"/>
                    </a:ext>
                  </a:extLst>
                </a:gridCol>
                <a:gridCol w="841248">
                  <a:extLst>
                    <a:ext uri="{9D8B030D-6E8A-4147-A177-3AD203B41FA5}">
                      <a16:colId xmlns:a16="http://schemas.microsoft.com/office/drawing/2014/main" val="20010"/>
                    </a:ext>
                  </a:extLst>
                </a:gridCol>
                <a:gridCol w="841248">
                  <a:extLst>
                    <a:ext uri="{9D8B030D-6E8A-4147-A177-3AD203B41FA5}">
                      <a16:colId xmlns:a16="http://schemas.microsoft.com/office/drawing/2014/main" val="20011"/>
                    </a:ext>
                  </a:extLst>
                </a:gridCol>
                <a:gridCol w="841248">
                  <a:extLst>
                    <a:ext uri="{9D8B030D-6E8A-4147-A177-3AD203B41FA5}">
                      <a16:colId xmlns:a16="http://schemas.microsoft.com/office/drawing/2014/main" val="20012"/>
                    </a:ext>
                  </a:extLst>
                </a:gridCol>
                <a:gridCol w="841248">
                  <a:extLst>
                    <a:ext uri="{9D8B030D-6E8A-4147-A177-3AD203B41FA5}">
                      <a16:colId xmlns:a16="http://schemas.microsoft.com/office/drawing/2014/main" val="20013"/>
                    </a:ext>
                  </a:extLst>
                </a:gridCol>
              </a:tblGrid>
              <a:tr h="182880">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 </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Jun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Jul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Aug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Sep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Oct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Nov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Dec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Jan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Feb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Mar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Apr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May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Jun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extLst>
                  <a:ext uri="{0D108BD9-81ED-4DB2-BD59-A6C34878D82A}">
                    <a16:rowId xmlns:a16="http://schemas.microsoft.com/office/drawing/2014/main" val="10000"/>
                  </a:ext>
                </a:extLst>
              </a:tr>
              <a:tr h="182880">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HOUSTON</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-1.0</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-0.9</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-0.8</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-0.9</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-0.9</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-1.1</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-0.9</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extLst>
                  <a:ext uri="{0D108BD9-81ED-4DB2-BD59-A6C34878D82A}">
                    <a16:rowId xmlns:a16="http://schemas.microsoft.com/office/drawing/2014/main" val="10001"/>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NORTH</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-1.8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-2.4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-2.2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-2.1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SOUTH</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-3.2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-3.6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-3.4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-2.8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-2.9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-3.0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-3.0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-3.2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-4.0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-3.8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-3.6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-3.4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-3.4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03"/>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WEST</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-6.9</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-6.9</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-6.6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-6.3</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-8.4</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-8.4</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-7.0</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-8.1</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-7.7</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-8.6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-8.0</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-7.0</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-6.9</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extLst>
                  <a:ext uri="{0D108BD9-81ED-4DB2-BD59-A6C34878D82A}">
                    <a16:rowId xmlns:a16="http://schemas.microsoft.com/office/drawing/2014/main" val="10004"/>
                  </a:ext>
                </a:extLst>
              </a:tr>
              <a:tr h="182880">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TOTAL</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-2.8</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-2.9</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-2.8</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-2.5</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-3.0</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-3.1</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-2.8</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-3.1</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-3.6</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-3.6</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-3.4</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-2.9</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-2.7</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05"/>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3237392317"/>
              </p:ext>
            </p:extLst>
          </p:nvPr>
        </p:nvGraphicFramePr>
        <p:xfrm>
          <a:off x="228600" y="5358384"/>
          <a:ext cx="11731752" cy="1097280"/>
        </p:xfrm>
        <a:graphic>
          <a:graphicData uri="http://schemas.openxmlformats.org/drawingml/2006/table">
            <a:tbl>
              <a:tblPr/>
              <a:tblGrid>
                <a:gridCol w="795528">
                  <a:extLst>
                    <a:ext uri="{9D8B030D-6E8A-4147-A177-3AD203B41FA5}">
                      <a16:colId xmlns:a16="http://schemas.microsoft.com/office/drawing/2014/main" val="20000"/>
                    </a:ext>
                  </a:extLst>
                </a:gridCol>
                <a:gridCol w="841248">
                  <a:extLst>
                    <a:ext uri="{9D8B030D-6E8A-4147-A177-3AD203B41FA5}">
                      <a16:colId xmlns:a16="http://schemas.microsoft.com/office/drawing/2014/main" val="20001"/>
                    </a:ext>
                  </a:extLst>
                </a:gridCol>
                <a:gridCol w="841248">
                  <a:extLst>
                    <a:ext uri="{9D8B030D-6E8A-4147-A177-3AD203B41FA5}">
                      <a16:colId xmlns:a16="http://schemas.microsoft.com/office/drawing/2014/main" val="20002"/>
                    </a:ext>
                  </a:extLst>
                </a:gridCol>
                <a:gridCol w="841248">
                  <a:extLst>
                    <a:ext uri="{9D8B030D-6E8A-4147-A177-3AD203B41FA5}">
                      <a16:colId xmlns:a16="http://schemas.microsoft.com/office/drawing/2014/main" val="20003"/>
                    </a:ext>
                  </a:extLst>
                </a:gridCol>
                <a:gridCol w="841248">
                  <a:extLst>
                    <a:ext uri="{9D8B030D-6E8A-4147-A177-3AD203B41FA5}">
                      <a16:colId xmlns:a16="http://schemas.microsoft.com/office/drawing/2014/main" val="20004"/>
                    </a:ext>
                  </a:extLst>
                </a:gridCol>
                <a:gridCol w="841248">
                  <a:extLst>
                    <a:ext uri="{9D8B030D-6E8A-4147-A177-3AD203B41FA5}">
                      <a16:colId xmlns:a16="http://schemas.microsoft.com/office/drawing/2014/main" val="20005"/>
                    </a:ext>
                  </a:extLst>
                </a:gridCol>
                <a:gridCol w="841248">
                  <a:extLst>
                    <a:ext uri="{9D8B030D-6E8A-4147-A177-3AD203B41FA5}">
                      <a16:colId xmlns:a16="http://schemas.microsoft.com/office/drawing/2014/main" val="20006"/>
                    </a:ext>
                  </a:extLst>
                </a:gridCol>
                <a:gridCol w="841248">
                  <a:extLst>
                    <a:ext uri="{9D8B030D-6E8A-4147-A177-3AD203B41FA5}">
                      <a16:colId xmlns:a16="http://schemas.microsoft.com/office/drawing/2014/main" val="20007"/>
                    </a:ext>
                  </a:extLst>
                </a:gridCol>
                <a:gridCol w="841248">
                  <a:extLst>
                    <a:ext uri="{9D8B030D-6E8A-4147-A177-3AD203B41FA5}">
                      <a16:colId xmlns:a16="http://schemas.microsoft.com/office/drawing/2014/main" val="20008"/>
                    </a:ext>
                  </a:extLst>
                </a:gridCol>
                <a:gridCol w="841248">
                  <a:extLst>
                    <a:ext uri="{9D8B030D-6E8A-4147-A177-3AD203B41FA5}">
                      <a16:colId xmlns:a16="http://schemas.microsoft.com/office/drawing/2014/main" val="20009"/>
                    </a:ext>
                  </a:extLst>
                </a:gridCol>
                <a:gridCol w="841248">
                  <a:extLst>
                    <a:ext uri="{9D8B030D-6E8A-4147-A177-3AD203B41FA5}">
                      <a16:colId xmlns:a16="http://schemas.microsoft.com/office/drawing/2014/main" val="20010"/>
                    </a:ext>
                  </a:extLst>
                </a:gridCol>
                <a:gridCol w="841248">
                  <a:extLst>
                    <a:ext uri="{9D8B030D-6E8A-4147-A177-3AD203B41FA5}">
                      <a16:colId xmlns:a16="http://schemas.microsoft.com/office/drawing/2014/main" val="20011"/>
                    </a:ext>
                  </a:extLst>
                </a:gridCol>
                <a:gridCol w="841248">
                  <a:extLst>
                    <a:ext uri="{9D8B030D-6E8A-4147-A177-3AD203B41FA5}">
                      <a16:colId xmlns:a16="http://schemas.microsoft.com/office/drawing/2014/main" val="20012"/>
                    </a:ext>
                  </a:extLst>
                </a:gridCol>
                <a:gridCol w="841248">
                  <a:extLst>
                    <a:ext uri="{9D8B030D-6E8A-4147-A177-3AD203B41FA5}">
                      <a16:colId xmlns:a16="http://schemas.microsoft.com/office/drawing/2014/main" val="20013"/>
                    </a:ext>
                  </a:extLst>
                </a:gridCol>
              </a:tblGrid>
              <a:tr h="182880">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 </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Jun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Jul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Aug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Sep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Oct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Nov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Dec 2025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Jan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Feb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Mar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Apr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May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tc>
                  <a:txBody>
                    <a:bodyPr/>
                    <a:lstStyle/>
                    <a:p>
                      <a:pPr marL="0" marR="0" algn="l">
                        <a:lnSpc>
                          <a:spcPct val="100000"/>
                        </a:lnSpc>
                        <a:spcBef>
                          <a:spcPts val="0"/>
                        </a:spcBef>
                        <a:spcAft>
                          <a:spcPts val="0"/>
                        </a:spcAft>
                        <a:buNone/>
                      </a:pPr>
                      <a:r>
                        <a:rPr sz="800" b="1" i="0" u="none" cap="none">
                          <a:solidFill>
                            <a:srgbClr val="000000">
                              <a:alpha val="100000"/>
                            </a:srgbClr>
                          </a:solidFill>
                          <a:latin typeface="Arial"/>
                          <a:cs typeface="Arial"/>
                          <a:sym typeface="Arial"/>
                        </a:rPr>
                        <a:t>Jun 2026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B3B3B3">
                        <a:alpha val="100000"/>
                      </a:srgbClr>
                    </a:solidFill>
                  </a:tcPr>
                </a:tc>
                <a:extLst>
                  <a:ext uri="{0D108BD9-81ED-4DB2-BD59-A6C34878D82A}">
                    <a16:rowId xmlns:a16="http://schemas.microsoft.com/office/drawing/2014/main" val="10000"/>
                  </a:ext>
                </a:extLst>
              </a:tr>
              <a:tr h="182880">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HOUSTON</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-0.6</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-0.7</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-0.5</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-0.4</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-0.5</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0.1</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-0.8</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 0.0</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-0.3</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-0.3</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-0.7</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-0.9</a:t>
                      </a:r>
                    </a:p>
                  </a:txBody>
                  <a:tcPr marL="0" marR="0" marT="0" marB="0" anchor="ctr">
                    <a:lnL w="0" cap="flat" cmpd="sng" algn="ctr">
                      <a:noFill/>
                      <a:prstDash val="solid"/>
                    </a:lnL>
                    <a:lnR w="0" cap="flat" cmpd="sng" algn="ctr">
                      <a:noFill/>
                      <a:prstDash val="solid"/>
                    </a:lnR>
                    <a:lnT w="19050" cap="flat" cmpd="sng" algn="ctr">
                      <a:solidFill>
                        <a:srgbClr val="000000"/>
                      </a:solidFill>
                      <a:prstDash val="solid"/>
                      <a:round/>
                      <a:headEnd type="none" w="med" len="med"/>
                      <a:tailEnd type="none" w="med" len="med"/>
                    </a:lnT>
                    <a:lnB w="0" cap="flat" cmpd="sng" algn="ctr">
                      <a:noFill/>
                      <a:prstDash val="solid"/>
                    </a:lnB>
                    <a:solidFill>
                      <a:srgbClr val="EFEFEF">
                        <a:alpha val="100000"/>
                      </a:srgbClr>
                    </a:solidFill>
                  </a:tcPr>
                </a:tc>
                <a:extLst>
                  <a:ext uri="{0D108BD9-81ED-4DB2-BD59-A6C34878D82A}">
                    <a16:rowId xmlns:a16="http://schemas.microsoft.com/office/drawing/2014/main" val="10001"/>
                  </a:ext>
                </a:extLst>
              </a:tr>
              <a:tr h="182880">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NORTH</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-1.8</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-1.7</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-1.3</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-0.5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-1.3</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-1.5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182880">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SOUTH</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-3.2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-3.2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-3.2</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-2.5</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-2.3</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-2.6</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-2.0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-3.0</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-2.9</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-3.1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-2.7</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-3.1</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-3.4</a:t>
                      </a:r>
                    </a:p>
                  </a:txBody>
                  <a:tcPr marL="0" marR="0" marT="0" marB="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03"/>
                  </a:ext>
                </a:extLst>
              </a:tr>
              <a:tr h="182880">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WEST</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-6.9</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-6.5</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-6.4</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-6.0</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-7.8</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-8.0</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-6.0</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-7.9</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-6.6</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-7.9</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-7.1</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-6.7</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tc>
                  <a:txBody>
                    <a:bodyPr/>
                    <a:lstStyle/>
                    <a:p>
                      <a:pPr marL="0" marR="0" algn="l">
                        <a:lnSpc>
                          <a:spcPct val="100000"/>
                        </a:lnSpc>
                        <a:spcBef>
                          <a:spcPts val="0"/>
                        </a:spcBef>
                        <a:spcAft>
                          <a:spcPts val="0"/>
                        </a:spcAft>
                        <a:buNone/>
                      </a:pPr>
                      <a:r>
                        <a:rPr sz="900" b="0" i="0" u="none" cap="none">
                          <a:solidFill>
                            <a:srgbClr val="000000">
                              <a:alpha val="100000"/>
                            </a:srgbClr>
                          </a:solidFill>
                          <a:latin typeface="Arial"/>
                          <a:cs typeface="Arial"/>
                          <a:sym typeface="Arial"/>
                        </a:rPr>
                        <a:t>-6.9</a:t>
                      </a:r>
                    </a:p>
                  </a:txBody>
                  <a:tcPr marL="0" marR="0" marT="0" marB="0" anchor="ctr">
                    <a:lnL w="0" cap="flat" cmpd="sng" algn="ctr">
                      <a:noFill/>
                      <a:prstDash val="solid"/>
                    </a:lnL>
                    <a:lnR w="0" cap="flat" cmpd="sng" algn="ctr">
                      <a:noFill/>
                      <a:prstDash val="solid"/>
                    </a:lnR>
                    <a:lnT w="0" cap="flat" cmpd="sng" algn="ctr">
                      <a:noFill/>
                      <a:prstDash val="solid"/>
                    </a:lnT>
                    <a:lnB w="19050" cap="flat" cmpd="sng" algn="ctr">
                      <a:solidFill>
                        <a:srgbClr val="000000">
                          <a:alpha val="100000"/>
                        </a:srgbClr>
                      </a:solidFill>
                      <a:prstDash val="solid"/>
                    </a:lnB>
                    <a:solidFill>
                      <a:srgbClr val="FFFFFF">
                        <a:alpha val="0"/>
                      </a:srgbClr>
                    </a:solidFill>
                  </a:tcPr>
                </a:tc>
                <a:extLst>
                  <a:ext uri="{0D108BD9-81ED-4DB2-BD59-A6C34878D82A}">
                    <a16:rowId xmlns:a16="http://schemas.microsoft.com/office/drawing/2014/main" val="10004"/>
                  </a:ext>
                </a:extLst>
              </a:tr>
              <a:tr h="182880">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TOTAL</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lang="en-US" sz="900" b="0" i="0" u="none" cap="none" dirty="0">
                          <a:solidFill>
                            <a:srgbClr val="000000">
                              <a:alpha val="100000"/>
                            </a:srgbClr>
                          </a:solidFill>
                          <a:latin typeface="Arial"/>
                          <a:cs typeface="Arial"/>
                          <a:sym typeface="Arial"/>
                        </a:rPr>
                        <a:t>-</a:t>
                      </a:r>
                      <a:r>
                        <a:rPr sz="900" b="0" i="0" u="none" cap="none" dirty="0">
                          <a:solidFill>
                            <a:srgbClr val="000000">
                              <a:alpha val="100000"/>
                            </a:srgbClr>
                          </a:solidFill>
                          <a:latin typeface="Arial"/>
                          <a:cs typeface="Arial"/>
                          <a:sym typeface="Arial"/>
                        </a:rPr>
                        <a:t>2.8</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-2.5</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-2.6</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-2.2</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-2.5</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-2.7</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-1.8</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-2.9</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-2.6</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-2.9</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-2.5</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-2.6</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tc>
                  <a:txBody>
                    <a:bodyPr/>
                    <a:lstStyle/>
                    <a:p>
                      <a:pPr marL="0" marR="0" algn="l">
                        <a:lnSpc>
                          <a:spcPct val="100000"/>
                        </a:lnSpc>
                        <a:spcBef>
                          <a:spcPts val="0"/>
                        </a:spcBef>
                        <a:spcAft>
                          <a:spcPts val="0"/>
                        </a:spcAft>
                        <a:buNone/>
                      </a:pPr>
                      <a:r>
                        <a:rPr sz="900" b="0" i="0" u="none" cap="none" dirty="0">
                          <a:solidFill>
                            <a:srgbClr val="000000">
                              <a:alpha val="100000"/>
                            </a:srgbClr>
                          </a:solidFill>
                          <a:latin typeface="Arial"/>
                          <a:cs typeface="Arial"/>
                          <a:sym typeface="Arial"/>
                        </a:rPr>
                        <a:t>-2.7</a:t>
                      </a:r>
                    </a:p>
                  </a:txBody>
                  <a:tcPr marL="0" marR="0" marT="0" marB="0" anchor="ctr">
                    <a:lnL w="0" cap="flat" cmpd="sng" algn="ctr">
                      <a:noFill/>
                      <a:prstDash val="solid"/>
                    </a:lnL>
                    <a:lnR w="0" cap="flat" cmpd="sng" algn="ctr">
                      <a:noFill/>
                      <a:prstDash val="solid"/>
                    </a:lnR>
                    <a:lnT w="19050" cap="flat" cmpd="sng" algn="ctr">
                      <a:solidFill>
                        <a:srgbClr val="000000">
                          <a:alpha val="100000"/>
                        </a:srgbClr>
                      </a:solidFill>
                      <a:prstDash val="solid"/>
                    </a:lnT>
                    <a:lnB w="0" cap="flat" cmpd="sng" algn="ctr">
                      <a:noFill/>
                      <a:prstDash val="solid"/>
                    </a:lnB>
                    <a:solidFill>
                      <a:srgbClr val="EFEFEF">
                        <a:alpha val="100000"/>
                      </a:srgb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708988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73110-00D6-457C-B513-43599C1E58CB}"/>
              </a:ext>
            </a:extLst>
          </p:cNvPr>
          <p:cNvSpPr>
            <a:spLocks noGrp="1"/>
          </p:cNvSpPr>
          <p:nvPr>
            <p:ph type="title"/>
          </p:nvPr>
        </p:nvSpPr>
        <p:spPr>
          <a:xfrm>
            <a:off x="1257300" y="457200"/>
            <a:ext cx="10401300" cy="707571"/>
          </a:xfrm>
        </p:spPr>
        <p:txBody>
          <a:bodyPr/>
          <a:lstStyle/>
          <a:p>
            <a:r>
              <a:rPr lang="en-US" dirty="0"/>
              <a:t>26.2 Securitization Default Charge</a:t>
            </a:r>
            <a:br>
              <a:rPr lang="en-US" dirty="0"/>
            </a:br>
            <a:r>
              <a:rPr lang="en-US" dirty="0"/>
              <a:t>27.3 Securitization Uplift Charge</a:t>
            </a:r>
          </a:p>
        </p:txBody>
      </p:sp>
      <p:sp>
        <p:nvSpPr>
          <p:cNvPr id="3" name="Slide Number Placeholder 3">
            <a:extLst>
              <a:ext uri="{FF2B5EF4-FFF2-40B4-BE49-F238E27FC236}">
                <a16:creationId xmlns:a16="http://schemas.microsoft.com/office/drawing/2014/main" id="{E50D0AA4-9074-475F-9A01-F6376BF8E476}"/>
              </a:ext>
            </a:extLst>
          </p:cNvPr>
          <p:cNvSpPr>
            <a:spLocks noGrp="1"/>
          </p:cNvSpPr>
          <p:nvPr>
            <p:ph type="sldNum" sz="quarter" idx="12"/>
          </p:nvPr>
        </p:nvSpPr>
        <p:spPr/>
        <p:txBody>
          <a:bodyPr>
            <a:normAutofit/>
          </a:bodyPr>
          <a:lstStyle/>
          <a:p>
            <a:fld id="{1D93BD3E-1E9A-4970-A6F7-E7AC52762E0C}" type="slidenum">
              <a:rPr lang="en-US" smtClean="0"/>
              <a:pPr/>
              <a:t>12</a:t>
            </a:fld>
            <a:endParaRPr lang="en-US"/>
          </a:p>
        </p:txBody>
      </p:sp>
      <p:sp>
        <p:nvSpPr>
          <p:cNvPr id="4" name="TextBox 7">
            <a:extLst>
              <a:ext uri="{FF2B5EF4-FFF2-40B4-BE49-F238E27FC236}">
                <a16:creationId xmlns:a16="http://schemas.microsoft.com/office/drawing/2014/main" id="{C2EC64D6-D670-4B37-A069-99419820F195}"/>
              </a:ext>
            </a:extLst>
          </p:cNvPr>
          <p:cNvSpPr txBox="1"/>
          <p:nvPr/>
        </p:nvSpPr>
        <p:spPr>
          <a:xfrm>
            <a:off x="7871460" y="6110129"/>
            <a:ext cx="3787140" cy="24622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000" baseline="30000" dirty="0">
                <a:solidFill>
                  <a:srgbClr val="000000">
                    <a:alpha val="100000"/>
                  </a:srgbClr>
                </a:solidFill>
                <a:latin typeface="Times New Roman"/>
                <a:ea typeface="Times New Roman"/>
                <a:cs typeface="Times New Roman"/>
              </a:rPr>
              <a:t>1</a:t>
            </a:r>
            <a:r>
              <a:rPr lang="en-US" sz="1000" dirty="0">
                <a:solidFill>
                  <a:srgbClr val="000000">
                    <a:alpha val="100000"/>
                  </a:srgbClr>
                </a:solidFill>
                <a:latin typeface="Times New Roman"/>
                <a:ea typeface="Times New Roman"/>
                <a:cs typeface="Times New Roman"/>
              </a:rPr>
              <a:t>The data provided is grouped by the month the amount was invoiced. </a:t>
            </a:r>
          </a:p>
        </p:txBody>
      </p:sp>
      <p:graphicFrame>
        <p:nvGraphicFramePr>
          <p:cNvPr id="5" name="Table 4">
            <a:extLst>
              <a:ext uri="{FF2B5EF4-FFF2-40B4-BE49-F238E27FC236}">
                <a16:creationId xmlns:a16="http://schemas.microsoft.com/office/drawing/2014/main" id="{04FABD55-C516-BE22-EA61-EEF38FFC8C06}"/>
              </a:ext>
            </a:extLst>
          </p:cNvPr>
          <p:cNvGraphicFramePr>
            <a:graphicFrameLocks noGrp="1"/>
          </p:cNvGraphicFramePr>
          <p:nvPr>
            <p:extLst>
              <p:ext uri="{D42A27DB-BD31-4B8C-83A1-F6EECF244321}">
                <p14:modId xmlns:p14="http://schemas.microsoft.com/office/powerpoint/2010/main" val="896916561"/>
              </p:ext>
            </p:extLst>
          </p:nvPr>
        </p:nvGraphicFramePr>
        <p:xfrm>
          <a:off x="371453" y="1343025"/>
          <a:ext cx="5219722" cy="4685196"/>
        </p:xfrm>
        <a:graphic>
          <a:graphicData uri="http://schemas.openxmlformats.org/drawingml/2006/table">
            <a:tbl>
              <a:tblPr/>
              <a:tblGrid>
                <a:gridCol w="1478150">
                  <a:extLst>
                    <a:ext uri="{9D8B030D-6E8A-4147-A177-3AD203B41FA5}">
                      <a16:colId xmlns:a16="http://schemas.microsoft.com/office/drawing/2014/main" val="3877628444"/>
                    </a:ext>
                  </a:extLst>
                </a:gridCol>
                <a:gridCol w="1297583">
                  <a:extLst>
                    <a:ext uri="{9D8B030D-6E8A-4147-A177-3AD203B41FA5}">
                      <a16:colId xmlns:a16="http://schemas.microsoft.com/office/drawing/2014/main" val="1735079822"/>
                    </a:ext>
                  </a:extLst>
                </a:gridCol>
                <a:gridCol w="1196799">
                  <a:extLst>
                    <a:ext uri="{9D8B030D-6E8A-4147-A177-3AD203B41FA5}">
                      <a16:colId xmlns:a16="http://schemas.microsoft.com/office/drawing/2014/main" val="2051531450"/>
                    </a:ext>
                  </a:extLst>
                </a:gridCol>
                <a:gridCol w="1247190">
                  <a:extLst>
                    <a:ext uri="{9D8B030D-6E8A-4147-A177-3AD203B41FA5}">
                      <a16:colId xmlns:a16="http://schemas.microsoft.com/office/drawing/2014/main" val="1630269059"/>
                    </a:ext>
                  </a:extLst>
                </a:gridCol>
              </a:tblGrid>
              <a:tr h="644666">
                <a:tc>
                  <a:txBody>
                    <a:bodyPr/>
                    <a:lstStyle/>
                    <a:p>
                      <a:pPr algn="ctr" rtl="0" fontAlgn="ctr"/>
                      <a:r>
                        <a:rPr lang="en-US" sz="900" b="1" i="0" u="none" strike="noStrike" dirty="0">
                          <a:solidFill>
                            <a:srgbClr val="000000"/>
                          </a:solidFill>
                          <a:effectLst/>
                          <a:latin typeface="Arial" panose="020B0604020202020204" pitchFamily="34" charset="0"/>
                        </a:rPr>
                        <a:t>Subchapter M Invoice Month</a:t>
                      </a:r>
                    </a:p>
                  </a:txBody>
                  <a:tcPr marL="8677" marR="8677" marT="867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rtl="0" fontAlgn="ctr"/>
                      <a:r>
                        <a:rPr lang="en-US" sz="900" b="1" i="0" u="none" strike="noStrike" dirty="0">
                          <a:solidFill>
                            <a:srgbClr val="000000"/>
                          </a:solidFill>
                          <a:effectLst/>
                          <a:latin typeface="Arial" panose="020B0604020202020204" pitchFamily="34" charset="0"/>
                        </a:rPr>
                        <a:t>Reference Month (RTM_FINAL data)</a:t>
                      </a:r>
                    </a:p>
                  </a:txBody>
                  <a:tcPr marL="8677" marR="8677" marT="867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rtl="0" fontAlgn="ctr"/>
                      <a:r>
                        <a:rPr lang="en-US" sz="900" b="1" i="0" u="none" strike="noStrike" dirty="0">
                          <a:solidFill>
                            <a:srgbClr val="000000"/>
                          </a:solidFill>
                          <a:effectLst/>
                          <a:latin typeface="Arial" panose="020B0604020202020204" pitchFamily="34" charset="0"/>
                        </a:rPr>
                        <a:t>Monthly Uplift ($) (TSDCMA)</a:t>
                      </a:r>
                    </a:p>
                  </a:txBody>
                  <a:tcPr marL="8677" marR="8677" marT="867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rtl="0" fontAlgn="ctr"/>
                      <a:r>
                        <a:rPr lang="en-US" sz="900" b="1" i="0" u="none" strike="noStrike" dirty="0">
                          <a:solidFill>
                            <a:srgbClr val="000000"/>
                          </a:solidFill>
                          <a:effectLst/>
                          <a:latin typeface="Arial" panose="020B0604020202020204" pitchFamily="34" charset="0"/>
                        </a:rPr>
                        <a:t>SDCMMATOT (MWh)</a:t>
                      </a:r>
                    </a:p>
                  </a:txBody>
                  <a:tcPr marL="8677" marR="8677" marT="867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2746559365"/>
                  </a:ext>
                </a:extLst>
              </a:tr>
              <a:tr h="310810">
                <a:tc>
                  <a:txBody>
                    <a:bodyPr/>
                    <a:lstStyle/>
                    <a:p>
                      <a:pPr algn="ctr" rtl="0" fontAlgn="ctr">
                        <a:buNone/>
                      </a:pPr>
                      <a:r>
                        <a:rPr lang="en-US" sz="1000" b="0" i="0" u="none" strike="noStrike" dirty="0">
                          <a:solidFill>
                            <a:srgbClr val="000000"/>
                          </a:solidFill>
                          <a:effectLst/>
                          <a:latin typeface="Arial" panose="020B0604020202020204" pitchFamily="34" charset="0"/>
                        </a:rPr>
                        <a:t>Jun-25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dirty="0">
                          <a:solidFill>
                            <a:srgbClr val="000000"/>
                          </a:solidFill>
                          <a:effectLst/>
                          <a:latin typeface="Arial" panose="020B0604020202020204" pitchFamily="34" charset="0"/>
                        </a:rPr>
                        <a:t>Mar-25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a:solidFill>
                            <a:srgbClr val="000000"/>
                          </a:solidFill>
                          <a:effectLst/>
                          <a:latin typeface="Arial" panose="020B0604020202020204" pitchFamily="34" charset="0"/>
                        </a:rPr>
                        <a:t>2,393,201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a:solidFill>
                            <a:srgbClr val="000000"/>
                          </a:solidFill>
                          <a:effectLst/>
                          <a:latin typeface="Arial" panose="020B0604020202020204" pitchFamily="34" charset="0"/>
                        </a:rPr>
                        <a:t>266,900,167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4187710244"/>
                  </a:ext>
                </a:extLst>
              </a:tr>
              <a:tr h="310810">
                <a:tc>
                  <a:txBody>
                    <a:bodyPr/>
                    <a:lstStyle/>
                    <a:p>
                      <a:pPr algn="ctr" rtl="0" fontAlgn="ctr">
                        <a:buNone/>
                      </a:pPr>
                      <a:r>
                        <a:rPr lang="en-US" sz="1000" b="0" i="0" u="none" strike="noStrike" dirty="0">
                          <a:solidFill>
                            <a:srgbClr val="000000"/>
                          </a:solidFill>
                          <a:effectLst/>
                          <a:latin typeface="Arial" panose="020B0604020202020204" pitchFamily="34" charset="0"/>
                        </a:rPr>
                        <a:t>Jul-25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dirty="0">
                          <a:solidFill>
                            <a:srgbClr val="000000"/>
                          </a:solidFill>
                          <a:effectLst/>
                          <a:latin typeface="Arial" panose="020B0604020202020204" pitchFamily="34" charset="0"/>
                        </a:rPr>
                        <a:t>Apr-25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a:solidFill>
                            <a:srgbClr val="000000"/>
                          </a:solidFill>
                          <a:effectLst/>
                          <a:latin typeface="Arial" panose="020B0604020202020204" pitchFamily="34" charset="0"/>
                        </a:rPr>
                        <a:t>2,393,201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a:solidFill>
                            <a:srgbClr val="000000"/>
                          </a:solidFill>
                          <a:effectLst/>
                          <a:latin typeface="Arial" panose="020B0604020202020204" pitchFamily="34" charset="0"/>
                        </a:rPr>
                        <a:t>270,472,809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3680090260"/>
                  </a:ext>
                </a:extLst>
              </a:tr>
              <a:tr h="310810">
                <a:tc>
                  <a:txBody>
                    <a:bodyPr/>
                    <a:lstStyle/>
                    <a:p>
                      <a:pPr algn="ctr" rtl="0" fontAlgn="ctr">
                        <a:buNone/>
                      </a:pPr>
                      <a:r>
                        <a:rPr lang="en-US" sz="1000" b="0" i="0" u="none" strike="noStrike">
                          <a:solidFill>
                            <a:srgbClr val="000000"/>
                          </a:solidFill>
                          <a:effectLst/>
                          <a:latin typeface="Arial" panose="020B0604020202020204" pitchFamily="34" charset="0"/>
                        </a:rPr>
                        <a:t>Aug-25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dirty="0">
                          <a:solidFill>
                            <a:srgbClr val="000000"/>
                          </a:solidFill>
                          <a:effectLst/>
                          <a:latin typeface="Arial" panose="020B0604020202020204" pitchFamily="34" charset="0"/>
                        </a:rPr>
                        <a:t>May-25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a:solidFill>
                            <a:srgbClr val="000000"/>
                          </a:solidFill>
                          <a:effectLst/>
                          <a:latin typeface="Arial" panose="020B0604020202020204" pitchFamily="34" charset="0"/>
                        </a:rPr>
                        <a:t>2,393,201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a:solidFill>
                            <a:srgbClr val="000000"/>
                          </a:solidFill>
                          <a:effectLst/>
                          <a:latin typeface="Arial" panose="020B0604020202020204" pitchFamily="34" charset="0"/>
                        </a:rPr>
                        <a:t>268,649,078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1052568208"/>
                  </a:ext>
                </a:extLst>
              </a:tr>
              <a:tr h="310810">
                <a:tc>
                  <a:txBody>
                    <a:bodyPr/>
                    <a:lstStyle/>
                    <a:p>
                      <a:pPr algn="ctr" rtl="0" fontAlgn="ctr">
                        <a:buNone/>
                      </a:pPr>
                      <a:r>
                        <a:rPr lang="en-US" sz="1000" b="0" i="0" u="none" strike="noStrike" dirty="0">
                          <a:solidFill>
                            <a:srgbClr val="000000"/>
                          </a:solidFill>
                          <a:effectLst/>
                          <a:latin typeface="Arial" panose="020B0604020202020204" pitchFamily="34" charset="0"/>
                        </a:rPr>
                        <a:t>Sep-25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dirty="0">
                          <a:solidFill>
                            <a:srgbClr val="000000"/>
                          </a:solidFill>
                          <a:effectLst/>
                          <a:latin typeface="Arial" panose="020B0604020202020204" pitchFamily="34" charset="0"/>
                        </a:rPr>
                        <a:t>Jun-25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a:solidFill>
                            <a:srgbClr val="000000"/>
                          </a:solidFill>
                          <a:effectLst/>
                          <a:latin typeface="Arial" panose="020B0604020202020204" pitchFamily="34" charset="0"/>
                        </a:rPr>
                        <a:t>2,226,786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a:solidFill>
                            <a:srgbClr val="000000"/>
                          </a:solidFill>
                          <a:effectLst/>
                          <a:latin typeface="Arial" panose="020B0604020202020204" pitchFamily="34" charset="0"/>
                        </a:rPr>
                        <a:t>266,278,515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3513327973"/>
                  </a:ext>
                </a:extLst>
              </a:tr>
              <a:tr h="310810">
                <a:tc>
                  <a:txBody>
                    <a:bodyPr/>
                    <a:lstStyle/>
                    <a:p>
                      <a:pPr algn="ctr" rtl="0" fontAlgn="ctr">
                        <a:buNone/>
                      </a:pPr>
                      <a:r>
                        <a:rPr lang="en-US" sz="1000" b="0" i="0" u="none" strike="noStrike" dirty="0">
                          <a:solidFill>
                            <a:srgbClr val="000000"/>
                          </a:solidFill>
                          <a:effectLst/>
                          <a:latin typeface="Arial" panose="020B0604020202020204" pitchFamily="34" charset="0"/>
                        </a:rPr>
                        <a:t>Oct-25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dirty="0">
                          <a:solidFill>
                            <a:srgbClr val="000000"/>
                          </a:solidFill>
                          <a:effectLst/>
                          <a:latin typeface="Arial" panose="020B0604020202020204" pitchFamily="34" charset="0"/>
                        </a:rPr>
                        <a:t>Jul-25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a:solidFill>
                            <a:srgbClr val="000000"/>
                          </a:solidFill>
                          <a:effectLst/>
                          <a:latin typeface="Arial" panose="020B0604020202020204" pitchFamily="34" charset="0"/>
                        </a:rPr>
                        <a:t>2,226,786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a:solidFill>
                            <a:srgbClr val="000000"/>
                          </a:solidFill>
                          <a:effectLst/>
                          <a:latin typeface="Arial" panose="020B0604020202020204" pitchFamily="34" charset="0"/>
                        </a:rPr>
                        <a:t>290,092,789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4153084073"/>
                  </a:ext>
                </a:extLst>
              </a:tr>
              <a:tr h="310810">
                <a:tc>
                  <a:txBody>
                    <a:bodyPr/>
                    <a:lstStyle/>
                    <a:p>
                      <a:pPr algn="ctr" rtl="0" fontAlgn="ctr">
                        <a:buNone/>
                      </a:pPr>
                      <a:r>
                        <a:rPr lang="en-US" sz="1000" b="0" i="0" u="none" strike="noStrike" dirty="0">
                          <a:solidFill>
                            <a:srgbClr val="000000"/>
                          </a:solidFill>
                          <a:effectLst/>
                          <a:latin typeface="Arial" panose="020B0604020202020204" pitchFamily="34" charset="0"/>
                        </a:rPr>
                        <a:t>Nov-25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dirty="0">
                          <a:solidFill>
                            <a:srgbClr val="000000"/>
                          </a:solidFill>
                          <a:effectLst/>
                          <a:latin typeface="Arial" panose="020B0604020202020204" pitchFamily="34" charset="0"/>
                        </a:rPr>
                        <a:t>Aug-25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a:solidFill>
                            <a:srgbClr val="000000"/>
                          </a:solidFill>
                          <a:effectLst/>
                          <a:latin typeface="Arial" panose="020B0604020202020204" pitchFamily="34" charset="0"/>
                        </a:rPr>
                        <a:t>2,226,786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a:solidFill>
                            <a:srgbClr val="000000"/>
                          </a:solidFill>
                          <a:effectLst/>
                          <a:latin typeface="Arial" panose="020B0604020202020204" pitchFamily="34" charset="0"/>
                        </a:rPr>
                        <a:t>293,689,057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27312673"/>
                  </a:ext>
                </a:extLst>
              </a:tr>
              <a:tr h="310810">
                <a:tc>
                  <a:txBody>
                    <a:bodyPr/>
                    <a:lstStyle/>
                    <a:p>
                      <a:pPr algn="ctr" rtl="0" fontAlgn="ctr">
                        <a:buNone/>
                      </a:pPr>
                      <a:r>
                        <a:rPr lang="en-US" sz="1000" b="0" i="0" u="none" strike="noStrike" dirty="0">
                          <a:solidFill>
                            <a:srgbClr val="000000"/>
                          </a:solidFill>
                          <a:effectLst/>
                          <a:latin typeface="Arial" panose="020B0604020202020204" pitchFamily="34" charset="0"/>
                        </a:rPr>
                        <a:t>Dec-25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dirty="0">
                          <a:solidFill>
                            <a:srgbClr val="000000"/>
                          </a:solidFill>
                          <a:effectLst/>
                          <a:latin typeface="Arial" panose="020B0604020202020204" pitchFamily="34" charset="0"/>
                        </a:rPr>
                        <a:t>Sep-25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a:solidFill>
                            <a:srgbClr val="000000"/>
                          </a:solidFill>
                          <a:effectLst/>
                          <a:latin typeface="Arial" panose="020B0604020202020204" pitchFamily="34" charset="0"/>
                        </a:rPr>
                        <a:t>2,226,786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a:solidFill>
                            <a:srgbClr val="000000"/>
                          </a:solidFill>
                          <a:effectLst/>
                          <a:latin typeface="Arial" panose="020B0604020202020204" pitchFamily="34" charset="0"/>
                        </a:rPr>
                        <a:t>300,611,656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648201971"/>
                  </a:ext>
                </a:extLst>
              </a:tr>
              <a:tr h="310810">
                <a:tc>
                  <a:txBody>
                    <a:bodyPr/>
                    <a:lstStyle/>
                    <a:p>
                      <a:pPr algn="ctr" rtl="0" fontAlgn="ctr">
                        <a:buNone/>
                      </a:pPr>
                      <a:r>
                        <a:rPr lang="en-US" sz="1000" b="0" i="0" u="none" strike="noStrike" dirty="0">
                          <a:solidFill>
                            <a:srgbClr val="000000"/>
                          </a:solidFill>
                          <a:effectLst/>
                          <a:latin typeface="Arial" panose="020B0604020202020204" pitchFamily="34" charset="0"/>
                        </a:rPr>
                        <a:t>Jan-26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dirty="0">
                          <a:solidFill>
                            <a:srgbClr val="000000"/>
                          </a:solidFill>
                          <a:effectLst/>
                          <a:latin typeface="Arial" panose="020B0604020202020204" pitchFamily="34" charset="0"/>
                        </a:rPr>
                        <a:t>Oct-25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a:solidFill>
                            <a:srgbClr val="000000"/>
                          </a:solidFill>
                          <a:effectLst/>
                          <a:latin typeface="Arial" panose="020B0604020202020204" pitchFamily="34" charset="0"/>
                        </a:rPr>
                        <a:t>2,226,786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a:solidFill>
                            <a:srgbClr val="000000"/>
                          </a:solidFill>
                          <a:effectLst/>
                          <a:latin typeface="Arial" panose="020B0604020202020204" pitchFamily="34" charset="0"/>
                        </a:rPr>
                        <a:t>311,264,186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632747044"/>
                  </a:ext>
                </a:extLst>
              </a:tr>
              <a:tr h="310810">
                <a:tc>
                  <a:txBody>
                    <a:bodyPr/>
                    <a:lstStyle/>
                    <a:p>
                      <a:pPr algn="ctr" rtl="0" fontAlgn="ctr">
                        <a:buNone/>
                      </a:pPr>
                      <a:r>
                        <a:rPr lang="en-US" sz="1000" b="0" i="0" u="none" strike="noStrike" dirty="0">
                          <a:solidFill>
                            <a:srgbClr val="000000"/>
                          </a:solidFill>
                          <a:effectLst/>
                          <a:latin typeface="Arial" panose="020B0604020202020204" pitchFamily="34" charset="0"/>
                        </a:rPr>
                        <a:t>Feb-26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dirty="0">
                          <a:solidFill>
                            <a:srgbClr val="000000"/>
                          </a:solidFill>
                          <a:effectLst/>
                          <a:latin typeface="Arial" panose="020B0604020202020204" pitchFamily="34" charset="0"/>
                        </a:rPr>
                        <a:t>Nov-25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a:solidFill>
                            <a:srgbClr val="000000"/>
                          </a:solidFill>
                          <a:effectLst/>
                          <a:latin typeface="Arial" panose="020B0604020202020204" pitchFamily="34" charset="0"/>
                        </a:rPr>
                        <a:t>2,226,786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a:solidFill>
                            <a:srgbClr val="000000"/>
                          </a:solidFill>
                          <a:effectLst/>
                          <a:latin typeface="Arial" panose="020B0604020202020204" pitchFamily="34" charset="0"/>
                        </a:rPr>
                        <a:t>294,353,452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2926823464"/>
                  </a:ext>
                </a:extLst>
              </a:tr>
              <a:tr h="310810">
                <a:tc>
                  <a:txBody>
                    <a:bodyPr/>
                    <a:lstStyle/>
                    <a:p>
                      <a:pPr algn="ctr" rtl="0" fontAlgn="ctr">
                        <a:buNone/>
                      </a:pPr>
                      <a:r>
                        <a:rPr lang="en-US" sz="1000" b="0" i="0" u="none" strike="noStrike" dirty="0">
                          <a:solidFill>
                            <a:srgbClr val="000000"/>
                          </a:solidFill>
                          <a:effectLst/>
                          <a:latin typeface="Arial" panose="020B0604020202020204" pitchFamily="34" charset="0"/>
                        </a:rPr>
                        <a:t>Mar-26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dirty="0">
                          <a:solidFill>
                            <a:srgbClr val="000000"/>
                          </a:solidFill>
                          <a:effectLst/>
                          <a:latin typeface="Arial" panose="020B0604020202020204" pitchFamily="34" charset="0"/>
                        </a:rPr>
                        <a:t>Dec-25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dirty="0">
                          <a:solidFill>
                            <a:srgbClr val="000000"/>
                          </a:solidFill>
                          <a:effectLst/>
                          <a:latin typeface="Arial" panose="020B0604020202020204" pitchFamily="34" charset="0"/>
                        </a:rPr>
                        <a:t>2,226,786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dirty="0">
                          <a:solidFill>
                            <a:srgbClr val="000000"/>
                          </a:solidFill>
                          <a:effectLst/>
                          <a:latin typeface="Arial" panose="020B0604020202020204" pitchFamily="34" charset="0"/>
                        </a:rPr>
                        <a:t>309,765,874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2413346149"/>
                  </a:ext>
                </a:extLst>
              </a:tr>
              <a:tr h="310810">
                <a:tc>
                  <a:txBody>
                    <a:bodyPr/>
                    <a:lstStyle/>
                    <a:p>
                      <a:pPr algn="ctr" rtl="0" fontAlgn="ctr">
                        <a:buNone/>
                      </a:pPr>
                      <a:r>
                        <a:rPr lang="en-US" sz="1000" b="0" i="0" u="none" strike="noStrike" dirty="0">
                          <a:solidFill>
                            <a:srgbClr val="000000"/>
                          </a:solidFill>
                          <a:effectLst/>
                          <a:latin typeface="Arial" panose="020B0604020202020204" pitchFamily="34" charset="0"/>
                        </a:rPr>
                        <a:t>Apr-26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dirty="0">
                          <a:solidFill>
                            <a:srgbClr val="000000"/>
                          </a:solidFill>
                          <a:effectLst/>
                          <a:latin typeface="Arial" panose="020B0604020202020204" pitchFamily="34" charset="0"/>
                        </a:rPr>
                        <a:t>Jan-26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a:solidFill>
                            <a:srgbClr val="000000"/>
                          </a:solidFill>
                          <a:effectLst/>
                          <a:latin typeface="Arial" panose="020B0604020202020204" pitchFamily="34" charset="0"/>
                        </a:rPr>
                        <a:t>2,255,839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fontAlgn="b">
                        <a:buNone/>
                      </a:pPr>
                      <a:r>
                        <a:rPr lang="en-US" sz="1000" b="0" i="0" u="none" strike="noStrike" dirty="0">
                          <a:solidFill>
                            <a:srgbClr val="000000"/>
                          </a:solidFill>
                          <a:effectLst/>
                          <a:latin typeface="+mj-lt"/>
                        </a:rPr>
                        <a:t>314,950,632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3430070345"/>
                  </a:ext>
                </a:extLst>
              </a:tr>
              <a:tr h="310810">
                <a:tc>
                  <a:txBody>
                    <a:bodyPr/>
                    <a:lstStyle/>
                    <a:p>
                      <a:pPr algn="ctr" rtl="0" fontAlgn="ctr">
                        <a:buNone/>
                      </a:pPr>
                      <a:r>
                        <a:rPr lang="en-US" sz="1000" b="0" i="0" u="none" strike="noStrike" dirty="0">
                          <a:solidFill>
                            <a:srgbClr val="000000"/>
                          </a:solidFill>
                          <a:effectLst/>
                          <a:latin typeface="Arial" panose="020B0604020202020204" pitchFamily="34" charset="0"/>
                        </a:rPr>
                        <a:t>May-26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dirty="0">
                          <a:solidFill>
                            <a:srgbClr val="000000"/>
                          </a:solidFill>
                          <a:effectLst/>
                          <a:latin typeface="Arial" panose="020B0604020202020204" pitchFamily="34" charset="0"/>
                        </a:rPr>
                        <a:t>Feb-26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buNone/>
                      </a:pPr>
                      <a:r>
                        <a:rPr lang="en-US" sz="1000" b="0" i="0" u="none" strike="noStrike" dirty="0">
                          <a:solidFill>
                            <a:srgbClr val="000000"/>
                          </a:solidFill>
                          <a:effectLst/>
                          <a:latin typeface="Arial" panose="020B0604020202020204" pitchFamily="34" charset="0"/>
                        </a:rPr>
                        <a:t>2,255,839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b">
                        <a:buNone/>
                      </a:pPr>
                      <a:r>
                        <a:rPr lang="en-US" sz="1000" b="0" i="0" u="none" strike="noStrike" dirty="0">
                          <a:solidFill>
                            <a:srgbClr val="000000"/>
                          </a:solidFill>
                          <a:effectLst/>
                          <a:latin typeface="+mj-lt"/>
                        </a:rPr>
                        <a:t>307,133,579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3683135460"/>
                  </a:ext>
                </a:extLst>
              </a:tr>
              <a:tr h="310810">
                <a:tc>
                  <a:txBody>
                    <a:bodyPr/>
                    <a:lstStyle/>
                    <a:p>
                      <a:pPr algn="ctr" rtl="0" fontAlgn="ctr">
                        <a:buNone/>
                      </a:pPr>
                      <a:r>
                        <a:rPr lang="en-US" sz="1000" b="0" i="0" u="none" strike="noStrike" dirty="0">
                          <a:solidFill>
                            <a:srgbClr val="000000"/>
                          </a:solidFill>
                          <a:effectLst/>
                          <a:latin typeface="Arial" panose="020B0604020202020204" pitchFamily="34" charset="0"/>
                        </a:rPr>
                        <a:t>Jun-26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dirty="0">
                          <a:solidFill>
                            <a:srgbClr val="000000"/>
                          </a:solidFill>
                          <a:effectLst/>
                          <a:latin typeface="Arial" panose="020B0604020202020204" pitchFamily="34" charset="0"/>
                        </a:rPr>
                        <a:t>Mar-26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rtl="0" fontAlgn="ctr">
                        <a:buNone/>
                      </a:pPr>
                      <a:r>
                        <a:rPr lang="en-US" sz="1000" b="0" i="0" u="none" strike="noStrike" dirty="0">
                          <a:solidFill>
                            <a:srgbClr val="000000"/>
                          </a:solidFill>
                          <a:effectLst/>
                          <a:latin typeface="Arial" panose="020B0604020202020204" pitchFamily="34" charset="0"/>
                        </a:rPr>
                        <a:t>2,255,839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fontAlgn="b">
                        <a:buNone/>
                      </a:pPr>
                      <a:r>
                        <a:rPr lang="en-US" sz="1000" b="0" i="0" u="none" strike="noStrike" dirty="0">
                          <a:solidFill>
                            <a:srgbClr val="000000"/>
                          </a:solidFill>
                          <a:effectLst/>
                          <a:latin typeface="+mj-lt"/>
                        </a:rPr>
                        <a:t>316,304,650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3340061880"/>
                  </a:ext>
                </a:extLst>
              </a:tr>
            </a:tbl>
          </a:graphicData>
        </a:graphic>
      </p:graphicFrame>
      <p:graphicFrame>
        <p:nvGraphicFramePr>
          <p:cNvPr id="6" name="Table 5">
            <a:extLst>
              <a:ext uri="{FF2B5EF4-FFF2-40B4-BE49-F238E27FC236}">
                <a16:creationId xmlns:a16="http://schemas.microsoft.com/office/drawing/2014/main" id="{CCF5AFB2-CE73-5603-12BB-83C27C74939A}"/>
              </a:ext>
            </a:extLst>
          </p:cNvPr>
          <p:cNvGraphicFramePr>
            <a:graphicFrameLocks noGrp="1"/>
          </p:cNvGraphicFramePr>
          <p:nvPr>
            <p:extLst>
              <p:ext uri="{D42A27DB-BD31-4B8C-83A1-F6EECF244321}">
                <p14:modId xmlns:p14="http://schemas.microsoft.com/office/powerpoint/2010/main" val="3826749401"/>
              </p:ext>
            </p:extLst>
          </p:nvPr>
        </p:nvGraphicFramePr>
        <p:xfrm>
          <a:off x="6343629" y="1343024"/>
          <a:ext cx="5221224" cy="4678398"/>
        </p:xfrm>
        <a:graphic>
          <a:graphicData uri="http://schemas.openxmlformats.org/drawingml/2006/table">
            <a:tbl>
              <a:tblPr/>
              <a:tblGrid>
                <a:gridCol w="1769034">
                  <a:extLst>
                    <a:ext uri="{9D8B030D-6E8A-4147-A177-3AD203B41FA5}">
                      <a16:colId xmlns:a16="http://schemas.microsoft.com/office/drawing/2014/main" val="3665758827"/>
                    </a:ext>
                  </a:extLst>
                </a:gridCol>
                <a:gridCol w="1339657">
                  <a:extLst>
                    <a:ext uri="{9D8B030D-6E8A-4147-A177-3AD203B41FA5}">
                      <a16:colId xmlns:a16="http://schemas.microsoft.com/office/drawing/2014/main" val="2822741041"/>
                    </a:ext>
                  </a:extLst>
                </a:gridCol>
                <a:gridCol w="1288130">
                  <a:extLst>
                    <a:ext uri="{9D8B030D-6E8A-4147-A177-3AD203B41FA5}">
                      <a16:colId xmlns:a16="http://schemas.microsoft.com/office/drawing/2014/main" val="1145590561"/>
                    </a:ext>
                  </a:extLst>
                </a:gridCol>
                <a:gridCol w="824403">
                  <a:extLst>
                    <a:ext uri="{9D8B030D-6E8A-4147-A177-3AD203B41FA5}">
                      <a16:colId xmlns:a16="http://schemas.microsoft.com/office/drawing/2014/main" val="2306494115"/>
                    </a:ext>
                  </a:extLst>
                </a:gridCol>
              </a:tblGrid>
              <a:tr h="643731">
                <a:tc>
                  <a:txBody>
                    <a:bodyPr/>
                    <a:lstStyle/>
                    <a:p>
                      <a:pPr algn="ctr" rtl="0" fontAlgn="ctr"/>
                      <a:r>
                        <a:rPr lang="en-US" sz="900" b="1" i="0" u="none" strike="noStrike" dirty="0">
                          <a:solidFill>
                            <a:srgbClr val="000000"/>
                          </a:solidFill>
                          <a:effectLst/>
                          <a:latin typeface="Arial" panose="020B0604020202020204" pitchFamily="34" charset="0"/>
                        </a:rPr>
                        <a:t>Subchapter N</a:t>
                      </a:r>
                      <a:r>
                        <a:rPr lang="en-US" sz="900" b="1" i="0" u="none" strike="noStrike" baseline="30000" dirty="0">
                          <a:solidFill>
                            <a:srgbClr val="000000"/>
                          </a:solidFill>
                          <a:effectLst/>
                          <a:latin typeface="Arial" panose="020B0604020202020204" pitchFamily="34" charset="0"/>
                        </a:rPr>
                        <a:t>1</a:t>
                      </a:r>
                      <a:r>
                        <a:rPr lang="en-US" sz="900" b="1" i="0" u="none" strike="noStrike" dirty="0">
                          <a:solidFill>
                            <a:srgbClr val="000000"/>
                          </a:solidFill>
                          <a:effectLst/>
                          <a:latin typeface="Arial" panose="020B0604020202020204" pitchFamily="34" charset="0"/>
                        </a:rPr>
                        <a:t> Invoice Month</a:t>
                      </a:r>
                    </a:p>
                  </a:txBody>
                  <a:tcPr marL="8677" marR="8677" marT="867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rtl="0" fontAlgn="ctr"/>
                      <a:r>
                        <a:rPr lang="en-US" sz="900" b="1" i="0" u="none" strike="noStrike">
                          <a:solidFill>
                            <a:srgbClr val="000000"/>
                          </a:solidFill>
                          <a:effectLst/>
                          <a:latin typeface="Arial" panose="020B0604020202020204" pitchFamily="34" charset="0"/>
                        </a:rPr>
                        <a:t>Monthly Uplift ($) (MTSUCDA)</a:t>
                      </a:r>
                    </a:p>
                  </a:txBody>
                  <a:tcPr marL="8677" marR="8677" marT="867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rtl="0" fontAlgn="ctr"/>
                      <a:r>
                        <a:rPr lang="en-US" sz="900" b="1" i="0" u="none" strike="noStrike" dirty="0">
                          <a:solidFill>
                            <a:srgbClr val="000000"/>
                          </a:solidFill>
                          <a:effectLst/>
                          <a:latin typeface="Arial" panose="020B0604020202020204" pitchFamily="34" charset="0"/>
                        </a:rPr>
                        <a:t>Non-Optout RTAML (MWh)</a:t>
                      </a:r>
                    </a:p>
                  </a:txBody>
                  <a:tcPr marL="8677" marR="8677" marT="867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rtl="0" fontAlgn="ctr"/>
                      <a:r>
                        <a:rPr lang="en-US" sz="900" b="1" i="0" u="none" strike="noStrike">
                          <a:solidFill>
                            <a:srgbClr val="000000"/>
                          </a:solidFill>
                          <a:effectLst/>
                          <a:latin typeface="Arial" panose="020B0604020202020204" pitchFamily="34" charset="0"/>
                        </a:rPr>
                        <a:t>$/MWh</a:t>
                      </a:r>
                    </a:p>
                  </a:txBody>
                  <a:tcPr marL="8677" marR="8677" marT="867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4270564177"/>
                  </a:ext>
                </a:extLst>
              </a:tr>
              <a:tr h="310359">
                <a:tc>
                  <a:txBody>
                    <a:bodyPr/>
                    <a:lstStyle/>
                    <a:p>
                      <a:pPr algn="ctr" rtl="0" fontAlgn="ctr">
                        <a:buNone/>
                      </a:pPr>
                      <a:r>
                        <a:rPr lang="en-US" sz="1000" b="0" i="0" u="none" strike="noStrike" dirty="0">
                          <a:solidFill>
                            <a:srgbClr val="000000"/>
                          </a:solidFill>
                          <a:effectLst/>
                          <a:latin typeface="Arial" panose="020B0604020202020204" pitchFamily="34" charset="0"/>
                        </a:rPr>
                        <a:t>Jun-25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12,173,452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26,566,583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fontAlgn="b">
                        <a:buNone/>
                      </a:pPr>
                      <a:r>
                        <a:rPr lang="en-US" sz="1000" b="0" i="0" u="none" strike="noStrike" dirty="0">
                          <a:solidFill>
                            <a:srgbClr val="000000"/>
                          </a:solidFill>
                          <a:effectLst/>
                          <a:latin typeface="+mj-lt"/>
                        </a:rPr>
                        <a:t>0.46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2133633839"/>
                  </a:ext>
                </a:extLst>
              </a:tr>
              <a:tr h="310359">
                <a:tc>
                  <a:txBody>
                    <a:bodyPr/>
                    <a:lstStyle/>
                    <a:p>
                      <a:pPr algn="ctr" rtl="0" fontAlgn="ctr">
                        <a:buNone/>
                      </a:pPr>
                      <a:r>
                        <a:rPr lang="en-US" sz="1000" b="0" i="0" u="none" strike="noStrike" dirty="0">
                          <a:solidFill>
                            <a:srgbClr val="000000"/>
                          </a:solidFill>
                          <a:effectLst/>
                          <a:latin typeface="Arial" panose="020B0604020202020204" pitchFamily="34" charset="0"/>
                        </a:rPr>
                        <a:t>Jul-25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12,173,452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28,031,431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b">
                        <a:buNone/>
                      </a:pPr>
                      <a:r>
                        <a:rPr lang="en-US" sz="1000" b="0" i="0" u="none" strike="noStrike" dirty="0">
                          <a:solidFill>
                            <a:srgbClr val="000000"/>
                          </a:solidFill>
                          <a:effectLst/>
                          <a:latin typeface="+mj-lt"/>
                        </a:rPr>
                        <a:t>0.43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3387999044"/>
                  </a:ext>
                </a:extLst>
              </a:tr>
              <a:tr h="310359">
                <a:tc>
                  <a:txBody>
                    <a:bodyPr/>
                    <a:lstStyle/>
                    <a:p>
                      <a:pPr algn="ctr" rtl="0" fontAlgn="ctr">
                        <a:buNone/>
                      </a:pPr>
                      <a:r>
                        <a:rPr lang="en-US" sz="1000" b="0" i="0" u="none" strike="noStrike" dirty="0">
                          <a:solidFill>
                            <a:srgbClr val="000000"/>
                          </a:solidFill>
                          <a:effectLst/>
                          <a:latin typeface="Arial" panose="020B0604020202020204" pitchFamily="34" charset="0"/>
                        </a:rPr>
                        <a:t>Aug-25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11,180,138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27,680,590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fontAlgn="b">
                        <a:buNone/>
                      </a:pPr>
                      <a:r>
                        <a:rPr lang="en-US" sz="1000" b="0" i="0" u="none" strike="noStrike" dirty="0">
                          <a:solidFill>
                            <a:srgbClr val="000000"/>
                          </a:solidFill>
                          <a:effectLst/>
                          <a:latin typeface="+mj-lt"/>
                        </a:rPr>
                        <a:t>0.40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3707452586"/>
                  </a:ext>
                </a:extLst>
              </a:tr>
              <a:tr h="310359">
                <a:tc>
                  <a:txBody>
                    <a:bodyPr/>
                    <a:lstStyle/>
                    <a:p>
                      <a:pPr algn="ctr" rtl="0" fontAlgn="ctr">
                        <a:buNone/>
                      </a:pPr>
                      <a:r>
                        <a:rPr lang="en-US" sz="1000" b="0" i="0" u="none" strike="noStrike" dirty="0">
                          <a:solidFill>
                            <a:srgbClr val="000000"/>
                          </a:solidFill>
                          <a:effectLst/>
                          <a:latin typeface="Arial" panose="020B0604020202020204" pitchFamily="34" charset="0"/>
                        </a:rPr>
                        <a:t>Sep-25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12,336,704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28,160,942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fontAlgn="b">
                        <a:buNone/>
                      </a:pPr>
                      <a:r>
                        <a:rPr lang="en-US" sz="1000" b="0" i="0" u="none" strike="noStrike" dirty="0">
                          <a:solidFill>
                            <a:srgbClr val="000000"/>
                          </a:solidFill>
                          <a:effectLst/>
                          <a:latin typeface="+mj-lt"/>
                        </a:rPr>
                        <a:t>0.44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982274738"/>
                  </a:ext>
                </a:extLst>
              </a:tr>
              <a:tr h="310359">
                <a:tc>
                  <a:txBody>
                    <a:bodyPr/>
                    <a:lstStyle/>
                    <a:p>
                      <a:pPr algn="ctr" rtl="0" fontAlgn="ctr">
                        <a:buNone/>
                      </a:pPr>
                      <a:r>
                        <a:rPr lang="en-US" sz="1000" b="0" i="0" u="none" strike="noStrike" dirty="0">
                          <a:solidFill>
                            <a:srgbClr val="000000"/>
                          </a:solidFill>
                          <a:effectLst/>
                          <a:latin typeface="Arial" panose="020B0604020202020204" pitchFamily="34" charset="0"/>
                        </a:rPr>
                        <a:t>Oct-25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11,951,182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24,432,817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0.49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3113303230"/>
                  </a:ext>
                </a:extLst>
              </a:tr>
              <a:tr h="310359">
                <a:tc>
                  <a:txBody>
                    <a:bodyPr/>
                    <a:lstStyle/>
                    <a:p>
                      <a:pPr algn="ctr" rtl="0" fontAlgn="ctr">
                        <a:buNone/>
                      </a:pPr>
                      <a:r>
                        <a:rPr lang="en-US" sz="1000" b="0" i="0" u="none" strike="noStrike" dirty="0">
                          <a:solidFill>
                            <a:srgbClr val="000000"/>
                          </a:solidFill>
                          <a:effectLst/>
                          <a:latin typeface="Arial" panose="020B0604020202020204" pitchFamily="34" charset="0"/>
                        </a:rPr>
                        <a:t>Nov-25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9,872,694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17,618,119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0.56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3245109851"/>
                  </a:ext>
                </a:extLst>
              </a:tr>
              <a:tr h="310359">
                <a:tc>
                  <a:txBody>
                    <a:bodyPr/>
                    <a:lstStyle/>
                    <a:p>
                      <a:pPr algn="ctr" rtl="0" fontAlgn="ctr">
                        <a:buNone/>
                      </a:pPr>
                      <a:r>
                        <a:rPr lang="en-US" sz="1000" b="0" i="0" u="none" strike="noStrike" dirty="0">
                          <a:solidFill>
                            <a:srgbClr val="000000"/>
                          </a:solidFill>
                          <a:effectLst/>
                          <a:latin typeface="Arial" panose="020B0604020202020204" pitchFamily="34" charset="0"/>
                        </a:rPr>
                        <a:t>Dec-25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13,290,165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23,766,601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0.56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2584153553"/>
                  </a:ext>
                </a:extLst>
              </a:tr>
              <a:tr h="310359">
                <a:tc>
                  <a:txBody>
                    <a:bodyPr/>
                    <a:lstStyle/>
                    <a:p>
                      <a:pPr algn="ctr" rtl="0" fontAlgn="ctr">
                        <a:buNone/>
                      </a:pPr>
                      <a:r>
                        <a:rPr lang="en-US" sz="1000" b="0" i="0" u="none" strike="noStrike" dirty="0">
                          <a:solidFill>
                            <a:srgbClr val="000000"/>
                          </a:solidFill>
                          <a:effectLst/>
                          <a:latin typeface="Arial" panose="020B0604020202020204" pitchFamily="34" charset="0"/>
                        </a:rPr>
                        <a:t>Jan-26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11,391,570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21,070,825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0.54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2854805498"/>
                  </a:ext>
                </a:extLst>
              </a:tr>
              <a:tr h="310359">
                <a:tc>
                  <a:txBody>
                    <a:bodyPr/>
                    <a:lstStyle/>
                    <a:p>
                      <a:pPr algn="ctr" rtl="0" fontAlgn="ctr">
                        <a:buNone/>
                      </a:pPr>
                      <a:r>
                        <a:rPr lang="en-US" sz="1000" b="0" i="0" u="none" strike="noStrike" dirty="0">
                          <a:solidFill>
                            <a:srgbClr val="000000"/>
                          </a:solidFill>
                          <a:effectLst/>
                          <a:latin typeface="Arial" panose="020B0604020202020204" pitchFamily="34" charset="0"/>
                        </a:rPr>
                        <a:t>Feb-26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11,046,336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19,698,816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0.56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3242372196"/>
                  </a:ext>
                </a:extLst>
              </a:tr>
              <a:tr h="310359">
                <a:tc>
                  <a:txBody>
                    <a:bodyPr/>
                    <a:lstStyle/>
                    <a:p>
                      <a:pPr algn="ctr" rtl="0" fontAlgn="ctr">
                        <a:buNone/>
                      </a:pPr>
                      <a:r>
                        <a:rPr lang="en-US" sz="1000" b="0" i="0" u="none" strike="noStrike" dirty="0">
                          <a:solidFill>
                            <a:srgbClr val="000000"/>
                          </a:solidFill>
                          <a:effectLst/>
                          <a:latin typeface="Arial" panose="020B0604020202020204" pitchFamily="34" charset="0"/>
                        </a:rPr>
                        <a:t>Mar-26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12,624,384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22,126,172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0.57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712038788"/>
                  </a:ext>
                </a:extLst>
              </a:tr>
              <a:tr h="310359">
                <a:tc>
                  <a:txBody>
                    <a:bodyPr/>
                    <a:lstStyle/>
                    <a:p>
                      <a:pPr algn="ctr" rtl="0" fontAlgn="ctr">
                        <a:buNone/>
                      </a:pPr>
                      <a:r>
                        <a:rPr lang="en-US" sz="1000" b="0" i="0" u="none" strike="noStrike" dirty="0">
                          <a:solidFill>
                            <a:srgbClr val="000000"/>
                          </a:solidFill>
                          <a:effectLst/>
                          <a:latin typeface="Arial" panose="020B0604020202020204" pitchFamily="34" charset="0"/>
                        </a:rPr>
                        <a:t>Apr-26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11,835,360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21,270,511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0.56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1991872400"/>
                  </a:ext>
                </a:extLst>
              </a:tr>
              <a:tr h="310359">
                <a:tc>
                  <a:txBody>
                    <a:bodyPr/>
                    <a:lstStyle/>
                    <a:p>
                      <a:pPr algn="ctr" rtl="0" fontAlgn="ctr">
                        <a:buNone/>
                      </a:pPr>
                      <a:r>
                        <a:rPr lang="en-US" sz="1000" b="0" i="0" u="none" strike="noStrike" dirty="0">
                          <a:solidFill>
                            <a:srgbClr val="000000"/>
                          </a:solidFill>
                          <a:effectLst/>
                          <a:latin typeface="Arial" panose="020B0604020202020204" pitchFamily="34" charset="0"/>
                        </a:rPr>
                        <a:t>May-26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11,302,286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22,472,227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0.50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3973007019"/>
                  </a:ext>
                </a:extLst>
              </a:tr>
              <a:tr h="310359">
                <a:tc>
                  <a:txBody>
                    <a:bodyPr/>
                    <a:lstStyle/>
                    <a:p>
                      <a:pPr algn="ctr" rtl="0" fontAlgn="ctr">
                        <a:buNone/>
                      </a:pPr>
                      <a:r>
                        <a:rPr lang="en-US" sz="1000" b="0" i="0" u="none" strike="noStrike" dirty="0">
                          <a:solidFill>
                            <a:srgbClr val="000000"/>
                          </a:solidFill>
                          <a:effectLst/>
                          <a:latin typeface="Arial" panose="020B0604020202020204" pitchFamily="34" charset="0"/>
                        </a:rPr>
                        <a:t>Jun-26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12,471,488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a:solidFill>
                            <a:srgbClr val="000000"/>
                          </a:solidFill>
                          <a:effectLst/>
                          <a:latin typeface="+mj-lt"/>
                          <a:ea typeface="+mn-ea"/>
                          <a:cs typeface="+mn-cs"/>
                        </a:rPr>
                        <a:t>29,060,544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algn="ctr" defTabSz="914400" rtl="0" eaLnBrk="1" fontAlgn="b" latinLnBrk="0" hangingPunct="1">
                        <a:buNone/>
                      </a:pPr>
                      <a:r>
                        <a:rPr lang="en-US" sz="1000" b="0" i="0" u="none" strike="noStrike" kern="1200" dirty="0">
                          <a:solidFill>
                            <a:srgbClr val="000000"/>
                          </a:solidFill>
                          <a:effectLst/>
                          <a:latin typeface="+mj-lt"/>
                          <a:ea typeface="+mn-ea"/>
                          <a:cs typeface="+mn-cs"/>
                        </a:rPr>
                        <a:t>0.43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3295096573"/>
                  </a:ext>
                </a:extLst>
              </a:tr>
            </a:tbl>
          </a:graphicData>
        </a:graphic>
      </p:graphicFrame>
    </p:spTree>
    <p:extLst>
      <p:ext uri="{BB962C8B-B14F-4D97-AF65-F5344CB8AC3E}">
        <p14:creationId xmlns:p14="http://schemas.microsoft.com/office/powerpoint/2010/main" val="3367707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300" y="448861"/>
            <a:ext cx="10401300" cy="365125"/>
          </a:xfrm>
        </p:spPr>
        <p:txBody>
          <a:bodyPr/>
          <a:lstStyle/>
          <a:p>
            <a:r>
              <a:rPr lang="en-US" sz="2000" dirty="0"/>
              <a:t>8.2(2)(c)(</a:t>
            </a:r>
            <a:r>
              <a:rPr lang="en-US" sz="2000" dirty="0" err="1"/>
              <a:t>i</a:t>
            </a:r>
            <a:r>
              <a:rPr lang="en-US" sz="2000" dirty="0"/>
              <a:t>) Track number of price changes</a:t>
            </a:r>
          </a:p>
        </p:txBody>
      </p:sp>
      <p:sp>
        <p:nvSpPr>
          <p:cNvPr id="3" name="Slide Number Placeholder 5"/>
          <p:cNvSpPr>
            <a:spLocks noGrp="1"/>
          </p:cNvSpPr>
          <p:nvPr>
            <p:ph type="sldNum" sz="quarter" idx="12"/>
          </p:nvPr>
        </p:nvSpPr>
        <p:spPr/>
        <p:txBody>
          <a:bodyPr>
            <a:normAutofit/>
          </a:bodyPr>
          <a:lstStyle/>
          <a:p>
            <a:fld id="{1D93BD3E-1E9A-4970-A6F7-E7AC52762E0C}" type="slidenum">
              <a:rPr lang="en-US" smtClean="0"/>
              <a:t>2</a:t>
            </a:fld>
            <a:endParaRPr lang="en-US"/>
          </a:p>
        </p:txBody>
      </p:sp>
      <p:sp>
        <p:nvSpPr>
          <p:cNvPr id="4" name="TextBox 8">
            <a:extLst>
              <a:ext uri="{FF2B5EF4-FFF2-40B4-BE49-F238E27FC236}">
                <a16:creationId xmlns:a16="http://schemas.microsoft.com/office/drawing/2014/main" id="{624221D1-439F-4440-A650-31D787DC01D4}"/>
              </a:ext>
            </a:extLst>
          </p:cNvPr>
          <p:cNvSpPr txBox="1"/>
          <p:nvPr/>
        </p:nvSpPr>
        <p:spPr>
          <a:xfrm>
            <a:off x="412279" y="3768347"/>
            <a:ext cx="11034219" cy="600164"/>
          </a:xfrm>
          <a:prstGeom prst="rect">
            <a:avLst/>
          </a:prstGeom>
          <a:noFill/>
          <a:ln>
            <a:solidFill>
              <a:schemeClr val="tx1"/>
            </a:solidFill>
          </a:ln>
        </p:spPr>
        <p:txBody>
          <a:bodyPr wrap="square" rtlCol="0">
            <a:spAutoFit/>
          </a:bodyPr>
          <a:lstStyle/>
          <a:p>
            <a:pPr defTabSz="457200"/>
            <a:r>
              <a:rPr lang="en-US" sz="1100" b="1" u="sng" dirty="0">
                <a:solidFill>
                  <a:prstClr val="black"/>
                </a:solidFill>
              </a:rPr>
              <a:t>Notes:</a:t>
            </a:r>
          </a:p>
          <a:p>
            <a:pPr defTabSz="457200"/>
            <a:endParaRPr lang="en-US" sz="1100" dirty="0">
              <a:solidFill>
                <a:prstClr val="black"/>
              </a:solidFill>
            </a:endParaRPr>
          </a:p>
          <a:p>
            <a:pPr defTabSz="457200"/>
            <a:r>
              <a:rPr lang="en-US" sz="1100" dirty="0">
                <a:solidFill>
                  <a:prstClr val="black"/>
                </a:solidFill>
              </a:rPr>
              <a:t>The price changes reported on this slide display the price corrections that have been done after the Settlement Statement has posted for the Operating Day.</a:t>
            </a:r>
          </a:p>
        </p:txBody>
      </p:sp>
      <p:graphicFrame>
        <p:nvGraphicFramePr>
          <p:cNvPr id="9" name="Table 8">
            <a:extLst>
              <a:ext uri="{FF2B5EF4-FFF2-40B4-BE49-F238E27FC236}">
                <a16:creationId xmlns:a16="http://schemas.microsoft.com/office/drawing/2014/main" id="{70A47678-6818-D235-8CC8-ABF23721F966}"/>
              </a:ext>
            </a:extLst>
          </p:cNvPr>
          <p:cNvGraphicFramePr>
            <a:graphicFrameLocks noGrp="1"/>
          </p:cNvGraphicFramePr>
          <p:nvPr>
            <p:extLst>
              <p:ext uri="{D42A27DB-BD31-4B8C-83A1-F6EECF244321}">
                <p14:modId xmlns:p14="http://schemas.microsoft.com/office/powerpoint/2010/main" val="3037490422"/>
              </p:ext>
            </p:extLst>
          </p:nvPr>
        </p:nvGraphicFramePr>
        <p:xfrm>
          <a:off x="292377" y="956267"/>
          <a:ext cx="11565005" cy="2133385"/>
        </p:xfrm>
        <a:graphic>
          <a:graphicData uri="http://schemas.openxmlformats.org/drawingml/2006/table">
            <a:tbl>
              <a:tblPr/>
              <a:tblGrid>
                <a:gridCol w="872394">
                  <a:extLst>
                    <a:ext uri="{9D8B030D-6E8A-4147-A177-3AD203B41FA5}">
                      <a16:colId xmlns:a16="http://schemas.microsoft.com/office/drawing/2014/main" val="1993499948"/>
                    </a:ext>
                  </a:extLst>
                </a:gridCol>
                <a:gridCol w="607731">
                  <a:extLst>
                    <a:ext uri="{9D8B030D-6E8A-4147-A177-3AD203B41FA5}">
                      <a16:colId xmlns:a16="http://schemas.microsoft.com/office/drawing/2014/main" val="950455775"/>
                    </a:ext>
                  </a:extLst>
                </a:gridCol>
                <a:gridCol w="607731">
                  <a:extLst>
                    <a:ext uri="{9D8B030D-6E8A-4147-A177-3AD203B41FA5}">
                      <a16:colId xmlns:a16="http://schemas.microsoft.com/office/drawing/2014/main" val="2538537373"/>
                    </a:ext>
                  </a:extLst>
                </a:gridCol>
                <a:gridCol w="607731">
                  <a:extLst>
                    <a:ext uri="{9D8B030D-6E8A-4147-A177-3AD203B41FA5}">
                      <a16:colId xmlns:a16="http://schemas.microsoft.com/office/drawing/2014/main" val="3748745426"/>
                    </a:ext>
                  </a:extLst>
                </a:gridCol>
                <a:gridCol w="607731">
                  <a:extLst>
                    <a:ext uri="{9D8B030D-6E8A-4147-A177-3AD203B41FA5}">
                      <a16:colId xmlns:a16="http://schemas.microsoft.com/office/drawing/2014/main" val="2516266787"/>
                    </a:ext>
                  </a:extLst>
                </a:gridCol>
                <a:gridCol w="607731">
                  <a:extLst>
                    <a:ext uri="{9D8B030D-6E8A-4147-A177-3AD203B41FA5}">
                      <a16:colId xmlns:a16="http://schemas.microsoft.com/office/drawing/2014/main" val="4081364967"/>
                    </a:ext>
                  </a:extLst>
                </a:gridCol>
                <a:gridCol w="607731">
                  <a:extLst>
                    <a:ext uri="{9D8B030D-6E8A-4147-A177-3AD203B41FA5}">
                      <a16:colId xmlns:a16="http://schemas.microsoft.com/office/drawing/2014/main" val="4187770228"/>
                    </a:ext>
                  </a:extLst>
                </a:gridCol>
                <a:gridCol w="607731">
                  <a:extLst>
                    <a:ext uri="{9D8B030D-6E8A-4147-A177-3AD203B41FA5}">
                      <a16:colId xmlns:a16="http://schemas.microsoft.com/office/drawing/2014/main" val="1943058688"/>
                    </a:ext>
                  </a:extLst>
                </a:gridCol>
                <a:gridCol w="607731">
                  <a:extLst>
                    <a:ext uri="{9D8B030D-6E8A-4147-A177-3AD203B41FA5}">
                      <a16:colId xmlns:a16="http://schemas.microsoft.com/office/drawing/2014/main" val="1412360488"/>
                    </a:ext>
                  </a:extLst>
                </a:gridCol>
                <a:gridCol w="607731">
                  <a:extLst>
                    <a:ext uri="{9D8B030D-6E8A-4147-A177-3AD203B41FA5}">
                      <a16:colId xmlns:a16="http://schemas.microsoft.com/office/drawing/2014/main" val="3718197242"/>
                    </a:ext>
                  </a:extLst>
                </a:gridCol>
                <a:gridCol w="607731">
                  <a:extLst>
                    <a:ext uri="{9D8B030D-6E8A-4147-A177-3AD203B41FA5}">
                      <a16:colId xmlns:a16="http://schemas.microsoft.com/office/drawing/2014/main" val="694615251"/>
                    </a:ext>
                  </a:extLst>
                </a:gridCol>
                <a:gridCol w="607731">
                  <a:extLst>
                    <a:ext uri="{9D8B030D-6E8A-4147-A177-3AD203B41FA5}">
                      <a16:colId xmlns:a16="http://schemas.microsoft.com/office/drawing/2014/main" val="208675025"/>
                    </a:ext>
                  </a:extLst>
                </a:gridCol>
                <a:gridCol w="607731">
                  <a:extLst>
                    <a:ext uri="{9D8B030D-6E8A-4147-A177-3AD203B41FA5}">
                      <a16:colId xmlns:a16="http://schemas.microsoft.com/office/drawing/2014/main" val="2128180001"/>
                    </a:ext>
                  </a:extLst>
                </a:gridCol>
                <a:gridCol w="607731">
                  <a:extLst>
                    <a:ext uri="{9D8B030D-6E8A-4147-A177-3AD203B41FA5}">
                      <a16:colId xmlns:a16="http://schemas.microsoft.com/office/drawing/2014/main" val="4124555439"/>
                    </a:ext>
                  </a:extLst>
                </a:gridCol>
                <a:gridCol w="607731">
                  <a:extLst>
                    <a:ext uri="{9D8B030D-6E8A-4147-A177-3AD203B41FA5}">
                      <a16:colId xmlns:a16="http://schemas.microsoft.com/office/drawing/2014/main" val="3969144781"/>
                    </a:ext>
                  </a:extLst>
                </a:gridCol>
                <a:gridCol w="607731">
                  <a:extLst>
                    <a:ext uri="{9D8B030D-6E8A-4147-A177-3AD203B41FA5}">
                      <a16:colId xmlns:a16="http://schemas.microsoft.com/office/drawing/2014/main" val="237946191"/>
                    </a:ext>
                  </a:extLst>
                </a:gridCol>
                <a:gridCol w="607731">
                  <a:extLst>
                    <a:ext uri="{9D8B030D-6E8A-4147-A177-3AD203B41FA5}">
                      <a16:colId xmlns:a16="http://schemas.microsoft.com/office/drawing/2014/main" val="1110600721"/>
                    </a:ext>
                  </a:extLst>
                </a:gridCol>
                <a:gridCol w="968915">
                  <a:extLst>
                    <a:ext uri="{9D8B030D-6E8A-4147-A177-3AD203B41FA5}">
                      <a16:colId xmlns:a16="http://schemas.microsoft.com/office/drawing/2014/main" val="2378802275"/>
                    </a:ext>
                  </a:extLst>
                </a:gridCol>
              </a:tblGrid>
              <a:tr h="255079">
                <a:tc gridSpan="18">
                  <a:txBody>
                    <a:bodyPr/>
                    <a:lstStyle/>
                    <a:p>
                      <a:pPr algn="ctr" rtl="0" fontAlgn="ctr">
                        <a:buNone/>
                      </a:pPr>
                      <a:r>
                        <a:rPr lang="en-US" sz="1200" b="1" i="0" u="none" strike="noStrike">
                          <a:solidFill>
                            <a:srgbClr val="FFFFFF"/>
                          </a:solidFill>
                          <a:effectLst/>
                          <a:latin typeface="Arial" panose="020B0604020202020204" pitchFamily="34" charset="0"/>
                        </a:rPr>
                        <a:t>Reporting Period: 2026 Q2</a:t>
                      </a:r>
                    </a:p>
                  </a:txBody>
                  <a:tcPr marL="9525" marR="9525" marT="9525"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829B"/>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76873910"/>
                  </a:ext>
                </a:extLst>
              </a:tr>
              <a:tr h="255079">
                <a:tc rowSpan="2">
                  <a:txBody>
                    <a:bodyPr/>
                    <a:lstStyle/>
                    <a:p>
                      <a:pPr algn="ctr" rtl="0" fontAlgn="ctr">
                        <a:buNone/>
                      </a:pPr>
                      <a:r>
                        <a:rPr lang="en-US" sz="1200" b="1" i="0" u="none" strike="noStrike">
                          <a:solidFill>
                            <a:srgbClr val="FFFFFF"/>
                          </a:solidFill>
                          <a:effectLst/>
                          <a:latin typeface="Arial" panose="020B0604020202020204" pitchFamily="34" charset="0"/>
                        </a:rPr>
                        <a:t>Operating Day</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829B"/>
                    </a:solidFill>
                  </a:tcPr>
                </a:tc>
                <a:tc gridSpan="8">
                  <a:txBody>
                    <a:bodyPr/>
                    <a:lstStyle/>
                    <a:p>
                      <a:pPr algn="ctr" rtl="0" fontAlgn="ctr">
                        <a:buNone/>
                      </a:pPr>
                      <a:r>
                        <a:rPr lang="en-US" sz="1200" b="0" i="0" u="none" strike="noStrike">
                          <a:solidFill>
                            <a:srgbClr val="000000"/>
                          </a:solidFill>
                          <a:effectLst/>
                          <a:latin typeface="Arial" panose="020B0604020202020204" pitchFamily="34" charset="0"/>
                        </a:rPr>
                        <a:t># of Corrected Prices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8">
                  <a:txBody>
                    <a:bodyPr/>
                    <a:lstStyle/>
                    <a:p>
                      <a:pPr algn="ctr" rtl="0" fontAlgn="ctr">
                        <a:buNone/>
                      </a:pPr>
                      <a:r>
                        <a:rPr lang="en-US" sz="1200" b="0" i="0" u="none" strike="noStrike">
                          <a:solidFill>
                            <a:srgbClr val="000000"/>
                          </a:solidFill>
                          <a:effectLst/>
                          <a:latin typeface="Arial" panose="020B0604020202020204" pitchFamily="34" charset="0"/>
                        </a:rPr>
                        <a:t># of Intervals Affected</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algn="ctr" rtl="0" fontAlgn="ctr">
                        <a:buNone/>
                      </a:pPr>
                      <a:r>
                        <a:rPr lang="en-US" sz="1200" b="1" i="0" u="none" strike="noStrike">
                          <a:solidFill>
                            <a:srgbClr val="000000"/>
                          </a:solidFill>
                          <a:effectLst/>
                          <a:latin typeface="Arial" panose="020B0604020202020204" pitchFamily="34" charset="0"/>
                        </a:rPr>
                        <a:t>Market Notice</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extLst>
                  <a:ext uri="{0D108BD9-81ED-4DB2-BD59-A6C34878D82A}">
                    <a16:rowId xmlns:a16="http://schemas.microsoft.com/office/drawing/2014/main" val="569865670"/>
                  </a:ext>
                </a:extLst>
              </a:tr>
              <a:tr h="405807">
                <a:tc vMerge="1">
                  <a:txBody>
                    <a:bodyPr/>
                    <a:lstStyle/>
                    <a:p>
                      <a:endParaRPr lang="en-US"/>
                    </a:p>
                  </a:txBody>
                  <a:tcPr/>
                </a:tc>
                <a:tc>
                  <a:txBody>
                    <a:bodyPr/>
                    <a:lstStyle/>
                    <a:p>
                      <a:pPr algn="ctr" rtl="0" fontAlgn="ctr">
                        <a:buNone/>
                      </a:pPr>
                      <a:r>
                        <a:rPr lang="en-US" sz="800" b="1" i="0" u="none" strike="noStrike" dirty="0">
                          <a:solidFill>
                            <a:srgbClr val="000000"/>
                          </a:solidFill>
                          <a:effectLst/>
                          <a:latin typeface="Arial" panose="020B0604020202020204" pitchFamily="34" charset="0"/>
                        </a:rPr>
                        <a:t>DASPP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1E3"/>
                    </a:solidFill>
                  </a:tcPr>
                </a:tc>
                <a:tc>
                  <a:txBody>
                    <a:bodyPr/>
                    <a:lstStyle/>
                    <a:p>
                      <a:pPr algn="ctr" rtl="0" fontAlgn="ctr">
                        <a:buNone/>
                      </a:pPr>
                      <a:r>
                        <a:rPr lang="en-US" sz="800" b="1" i="0" u="none" strike="noStrike" dirty="0">
                          <a:solidFill>
                            <a:srgbClr val="000000"/>
                          </a:solidFill>
                          <a:effectLst/>
                          <a:latin typeface="Arial" panose="020B0604020202020204" pitchFamily="34" charset="0"/>
                        </a:rPr>
                        <a:t>MCPC</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1E3"/>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800" b="1" i="0" u="none" strike="noStrike" dirty="0">
                          <a:solidFill>
                            <a:srgbClr val="000000"/>
                          </a:solidFill>
                          <a:effectLst/>
                          <a:latin typeface="Arial" panose="020B0604020202020204" pitchFamily="34" charset="0"/>
                        </a:rPr>
                        <a:t>RTMCPC</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1E3"/>
                    </a:solidFill>
                  </a:tcPr>
                </a:tc>
                <a:tc>
                  <a:txBody>
                    <a:bodyPr/>
                    <a:lstStyle/>
                    <a:p>
                      <a:pPr algn="ctr" rtl="0" fontAlgn="ctr">
                        <a:buNone/>
                      </a:pPr>
                      <a:r>
                        <a:rPr lang="en-US" sz="800" b="1" i="0" u="none" strike="noStrike" dirty="0">
                          <a:solidFill>
                            <a:srgbClr val="000000"/>
                          </a:solidFill>
                          <a:effectLst/>
                          <a:latin typeface="Arial" panose="020B0604020202020204" pitchFamily="34" charset="0"/>
                        </a:rPr>
                        <a:t>RTMCPC_R</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1E3"/>
                    </a:solidFill>
                  </a:tcPr>
                </a:tc>
                <a:tc>
                  <a:txBody>
                    <a:bodyPr/>
                    <a:lstStyle/>
                    <a:p>
                      <a:pPr algn="ctr" rtl="0" fontAlgn="ctr">
                        <a:buNone/>
                      </a:pPr>
                      <a:r>
                        <a:rPr lang="en-US" sz="800" b="1" i="0" u="none" strike="noStrike" dirty="0">
                          <a:solidFill>
                            <a:srgbClr val="000000"/>
                          </a:solidFill>
                          <a:effectLst/>
                          <a:latin typeface="Arial" panose="020B0604020202020204" pitchFamily="34" charset="0"/>
                        </a:rPr>
                        <a:t>RTSPP</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1E3"/>
                    </a:solidFill>
                  </a:tcPr>
                </a:tc>
                <a:tc>
                  <a:txBody>
                    <a:bodyPr/>
                    <a:lstStyle/>
                    <a:p>
                      <a:pPr algn="ctr" rtl="0" fontAlgn="ctr">
                        <a:buNone/>
                      </a:pPr>
                      <a:r>
                        <a:rPr lang="en-US" sz="800" b="1" i="0" u="none" strike="noStrike" dirty="0">
                          <a:solidFill>
                            <a:srgbClr val="000000"/>
                          </a:solidFill>
                          <a:effectLst/>
                          <a:latin typeface="Arial" panose="020B0604020202020204" pitchFamily="34" charset="0"/>
                        </a:rPr>
                        <a:t>RTRMPR</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1E3"/>
                    </a:solidFill>
                  </a:tcPr>
                </a:tc>
                <a:tc>
                  <a:txBody>
                    <a:bodyPr/>
                    <a:lstStyle/>
                    <a:p>
                      <a:pPr algn="ctr" rtl="0" fontAlgn="ctr">
                        <a:buNone/>
                      </a:pPr>
                      <a:r>
                        <a:rPr lang="en-US" sz="800" b="1" i="0" u="none" strike="noStrike" dirty="0">
                          <a:solidFill>
                            <a:srgbClr val="000000"/>
                          </a:solidFill>
                          <a:effectLst/>
                          <a:latin typeface="Arial" panose="020B0604020202020204" pitchFamily="34" charset="0"/>
                        </a:rPr>
                        <a:t>RTRDP</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1E3"/>
                    </a:solidFill>
                  </a:tcPr>
                </a:tc>
                <a:tc>
                  <a:txBody>
                    <a:bodyPr/>
                    <a:lstStyle/>
                    <a:p>
                      <a:pPr algn="ctr" rtl="0" fontAlgn="ctr">
                        <a:buNone/>
                      </a:pPr>
                      <a:r>
                        <a:rPr lang="en-US" sz="800" b="1" i="0" u="none" strike="noStrike" dirty="0">
                          <a:solidFill>
                            <a:srgbClr val="000000"/>
                          </a:solidFill>
                          <a:effectLst/>
                          <a:latin typeface="Arial" panose="020B0604020202020204" pitchFamily="34" charset="0"/>
                        </a:rPr>
                        <a:t>RTESOGPR</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1E3"/>
                    </a:solidFill>
                  </a:tcPr>
                </a:tc>
                <a:tc>
                  <a:txBody>
                    <a:bodyPr/>
                    <a:lstStyle/>
                    <a:p>
                      <a:pPr algn="ctr" rtl="0" fontAlgn="ctr">
                        <a:buNone/>
                      </a:pPr>
                      <a:r>
                        <a:rPr lang="en-US" sz="800" b="1" i="0" u="none" strike="noStrike" dirty="0">
                          <a:solidFill>
                            <a:srgbClr val="000000"/>
                          </a:solidFill>
                          <a:effectLst/>
                          <a:latin typeface="Arial" panose="020B0604020202020204" pitchFamily="34" charset="0"/>
                        </a:rPr>
                        <a:t>DASPP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1E3"/>
                    </a:solidFill>
                  </a:tcPr>
                </a:tc>
                <a:tc>
                  <a:txBody>
                    <a:bodyPr/>
                    <a:lstStyle/>
                    <a:p>
                      <a:pPr algn="ctr" rtl="0" fontAlgn="ctr">
                        <a:buNone/>
                      </a:pPr>
                      <a:r>
                        <a:rPr lang="en-US" sz="800" b="1" i="0" u="none" strike="noStrike" dirty="0">
                          <a:solidFill>
                            <a:srgbClr val="000000"/>
                          </a:solidFill>
                          <a:effectLst/>
                          <a:latin typeface="Arial" panose="020B0604020202020204" pitchFamily="34" charset="0"/>
                        </a:rPr>
                        <a:t>MCPC</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1E3"/>
                    </a:solidFill>
                  </a:tcPr>
                </a:tc>
                <a:tc>
                  <a:txBody>
                    <a:bodyPr/>
                    <a:lstStyle/>
                    <a:p>
                      <a:pPr algn="ctr" rtl="0" fontAlgn="ctr">
                        <a:buNone/>
                      </a:pPr>
                      <a:r>
                        <a:rPr lang="en-US" sz="800" b="1" i="0" u="none" strike="noStrike" dirty="0">
                          <a:solidFill>
                            <a:srgbClr val="000000"/>
                          </a:solidFill>
                          <a:effectLst/>
                          <a:latin typeface="Arial" panose="020B0604020202020204" pitchFamily="34" charset="0"/>
                        </a:rPr>
                        <a:t>RTMCPC</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1E3"/>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800" b="1" i="0" u="none" strike="noStrike" dirty="0">
                          <a:solidFill>
                            <a:srgbClr val="000000"/>
                          </a:solidFill>
                          <a:effectLst/>
                          <a:latin typeface="Arial" panose="020B0604020202020204" pitchFamily="34" charset="0"/>
                        </a:rPr>
                        <a:t>RTMCPC_R</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1E3"/>
                    </a:solidFill>
                  </a:tcPr>
                </a:tc>
                <a:tc>
                  <a:txBody>
                    <a:bodyPr/>
                    <a:lstStyle/>
                    <a:p>
                      <a:pPr algn="ctr" rtl="0" fontAlgn="ctr">
                        <a:buNone/>
                      </a:pPr>
                      <a:r>
                        <a:rPr lang="en-US" sz="800" b="1" i="0" u="none" strike="noStrike" dirty="0">
                          <a:solidFill>
                            <a:srgbClr val="000000"/>
                          </a:solidFill>
                          <a:effectLst/>
                          <a:latin typeface="Arial" panose="020B0604020202020204" pitchFamily="34" charset="0"/>
                        </a:rPr>
                        <a:t>RTSPP</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1E3"/>
                    </a:solidFill>
                  </a:tcPr>
                </a:tc>
                <a:tc>
                  <a:txBody>
                    <a:bodyPr/>
                    <a:lstStyle/>
                    <a:p>
                      <a:pPr algn="ctr" rtl="0" fontAlgn="ctr">
                        <a:buNone/>
                      </a:pPr>
                      <a:r>
                        <a:rPr lang="en-US" sz="800" b="1" i="0" u="none" strike="noStrike" dirty="0">
                          <a:solidFill>
                            <a:srgbClr val="000000"/>
                          </a:solidFill>
                          <a:effectLst/>
                          <a:latin typeface="Arial" panose="020B0604020202020204" pitchFamily="34" charset="0"/>
                        </a:rPr>
                        <a:t>RTRMPR</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1E3"/>
                    </a:solidFill>
                  </a:tcPr>
                </a:tc>
                <a:tc>
                  <a:txBody>
                    <a:bodyPr/>
                    <a:lstStyle/>
                    <a:p>
                      <a:pPr algn="ctr" rtl="0" fontAlgn="ctr">
                        <a:buNone/>
                      </a:pPr>
                      <a:r>
                        <a:rPr lang="en-US" sz="800" b="1" i="0" u="none" strike="noStrike" dirty="0">
                          <a:solidFill>
                            <a:srgbClr val="000000"/>
                          </a:solidFill>
                          <a:effectLst/>
                          <a:latin typeface="Arial" panose="020B0604020202020204" pitchFamily="34" charset="0"/>
                        </a:rPr>
                        <a:t>RTRDP</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1E3"/>
                    </a:solidFill>
                  </a:tcPr>
                </a:tc>
                <a:tc>
                  <a:txBody>
                    <a:bodyPr/>
                    <a:lstStyle/>
                    <a:p>
                      <a:pPr algn="ctr" rtl="0" fontAlgn="ctr">
                        <a:buNone/>
                      </a:pPr>
                      <a:r>
                        <a:rPr lang="en-US" sz="800" b="1" i="0" u="none" strike="noStrike" dirty="0">
                          <a:solidFill>
                            <a:srgbClr val="000000"/>
                          </a:solidFill>
                          <a:effectLst/>
                          <a:latin typeface="Arial" panose="020B0604020202020204" pitchFamily="34" charset="0"/>
                        </a:rPr>
                        <a:t>RTESOGPR</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1E3"/>
                    </a:solidFill>
                  </a:tcPr>
                </a:tc>
                <a:tc vMerge="1">
                  <a:txBody>
                    <a:bodyPr/>
                    <a:lstStyle/>
                    <a:p>
                      <a:endParaRPr lang="en-US"/>
                    </a:p>
                  </a:txBody>
                  <a:tcPr/>
                </a:tc>
                <a:extLst>
                  <a:ext uri="{0D108BD9-81ED-4DB2-BD59-A6C34878D82A}">
                    <a16:rowId xmlns:a16="http://schemas.microsoft.com/office/drawing/2014/main" val="1849741660"/>
                  </a:ext>
                </a:extLst>
              </a:tr>
              <a:tr h="243484">
                <a:tc>
                  <a:txBody>
                    <a:bodyPr/>
                    <a:lstStyle/>
                    <a:p>
                      <a:pPr algn="ctr" rtl="0" fontAlgn="b">
                        <a:buNone/>
                      </a:pPr>
                      <a:r>
                        <a:rPr lang="en-US" sz="1100" b="1" i="0" u="none" strike="noStrike">
                          <a:solidFill>
                            <a:srgbClr val="FFFFFF"/>
                          </a:solidFill>
                          <a:effectLst/>
                          <a:latin typeface="Arial" panose="020B0604020202020204" pitchFamily="34" charset="0"/>
                        </a:rPr>
                        <a:t>1/10/2026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829B"/>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24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948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88306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103827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36920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0</a:t>
                      </a:r>
                      <a:endParaRPr lang="en-US" sz="11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0</a:t>
                      </a:r>
                      <a:endParaRPr lang="en-US" sz="11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23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33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96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96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96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rowSpan="5">
                  <a:txBody>
                    <a:bodyPr/>
                    <a:lstStyle/>
                    <a:p>
                      <a:pPr algn="ctr" rtl="0" fontAlgn="ctr">
                        <a:buNone/>
                      </a:pPr>
                      <a:r>
                        <a:rPr lang="en-US" sz="1100" b="0" i="0" u="sng" strike="noStrike">
                          <a:solidFill>
                            <a:srgbClr val="467886"/>
                          </a:solidFill>
                          <a:effectLst/>
                          <a:latin typeface="Aptos Narrow" panose="020B0004020202020204" pitchFamily="34" charset="0"/>
                          <a:hlinkClick r:id="rId3"/>
                        </a:rPr>
                        <a:t>M-A020526-03</a:t>
                      </a:r>
                      <a:endParaRPr lang="en-US" sz="1100" b="0" i="0" u="sng" strike="noStrike">
                        <a:solidFill>
                          <a:srgbClr val="467886"/>
                        </a:solidFill>
                        <a:effectLst/>
                        <a:latin typeface="Aptos Narrow" panose="020B0004020202020204" pitchFamily="34" charset="0"/>
                      </a:endParaRPr>
                    </a:p>
                  </a:txBody>
                  <a:tcPr marL="9525" marR="9525" marT="9525"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3BAC1"/>
                    </a:solidFill>
                  </a:tcPr>
                </a:tc>
                <a:extLst>
                  <a:ext uri="{0D108BD9-81ED-4DB2-BD59-A6C34878D82A}">
                    <a16:rowId xmlns:a16="http://schemas.microsoft.com/office/drawing/2014/main" val="1326464956"/>
                  </a:ext>
                </a:extLst>
              </a:tr>
              <a:tr h="243484">
                <a:tc>
                  <a:txBody>
                    <a:bodyPr/>
                    <a:lstStyle/>
                    <a:p>
                      <a:pPr algn="ctr" rtl="0" fontAlgn="b">
                        <a:buNone/>
                      </a:pPr>
                      <a:r>
                        <a:rPr lang="en-US" sz="1100" b="1" i="0" u="none" strike="noStrike">
                          <a:solidFill>
                            <a:srgbClr val="FFFFFF"/>
                          </a:solidFill>
                          <a:effectLst/>
                          <a:latin typeface="Arial" panose="020B0604020202020204" pitchFamily="34" charset="0"/>
                        </a:rPr>
                        <a:t>1/22/2026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829B"/>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24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3147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97698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115441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40341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0</a:t>
                      </a:r>
                      <a:endParaRPr lang="en-US" sz="11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0</a:t>
                      </a:r>
                      <a:endParaRPr lang="en-US" sz="11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27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96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94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vMerge="1">
                  <a:txBody>
                    <a:bodyPr/>
                    <a:lstStyle/>
                    <a:p>
                      <a:endParaRPr lang="en-US"/>
                    </a:p>
                  </a:txBody>
                  <a:tcPr/>
                </a:tc>
                <a:extLst>
                  <a:ext uri="{0D108BD9-81ED-4DB2-BD59-A6C34878D82A}">
                    <a16:rowId xmlns:a16="http://schemas.microsoft.com/office/drawing/2014/main" val="1756870799"/>
                  </a:ext>
                </a:extLst>
              </a:tr>
              <a:tr h="243484">
                <a:tc>
                  <a:txBody>
                    <a:bodyPr/>
                    <a:lstStyle/>
                    <a:p>
                      <a:pPr algn="ctr" rtl="0" fontAlgn="b">
                        <a:buNone/>
                      </a:pPr>
                      <a:r>
                        <a:rPr lang="en-US" sz="1100" b="1" i="0" u="none" strike="noStrike">
                          <a:solidFill>
                            <a:srgbClr val="FFFFFF"/>
                          </a:solidFill>
                          <a:effectLst/>
                          <a:latin typeface="Arial" panose="020B0604020202020204" pitchFamily="34" charset="0"/>
                        </a:rPr>
                        <a:t>1/24/2026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829B"/>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7699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104567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123760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42631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0</a:t>
                      </a:r>
                      <a:endParaRPr lang="en-US" sz="11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0</a:t>
                      </a:r>
                      <a:endParaRPr lang="en-US" sz="11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47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96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96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96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vMerge="1">
                  <a:txBody>
                    <a:bodyPr/>
                    <a:lstStyle/>
                    <a:p>
                      <a:endParaRPr lang="en-US"/>
                    </a:p>
                  </a:txBody>
                  <a:tcPr/>
                </a:tc>
                <a:extLst>
                  <a:ext uri="{0D108BD9-81ED-4DB2-BD59-A6C34878D82A}">
                    <a16:rowId xmlns:a16="http://schemas.microsoft.com/office/drawing/2014/main" val="1811290394"/>
                  </a:ext>
                </a:extLst>
              </a:tr>
              <a:tr h="243484">
                <a:tc>
                  <a:txBody>
                    <a:bodyPr/>
                    <a:lstStyle/>
                    <a:p>
                      <a:pPr algn="ctr" rtl="0" fontAlgn="b">
                        <a:buNone/>
                      </a:pPr>
                      <a:r>
                        <a:rPr lang="en-US" sz="1100" b="1" i="0" u="none" strike="noStrike">
                          <a:solidFill>
                            <a:srgbClr val="FFFFFF"/>
                          </a:solidFill>
                          <a:effectLst/>
                          <a:latin typeface="Arial" panose="020B0604020202020204" pitchFamily="34" charset="0"/>
                        </a:rPr>
                        <a:t>1/25/2026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829B"/>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100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10413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104328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123538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79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42514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0</a:t>
                      </a:r>
                      <a:endParaRPr lang="en-US" sz="11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0</a:t>
                      </a:r>
                      <a:endParaRPr lang="en-US" sz="11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71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96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96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79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96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vMerge="1">
                  <a:txBody>
                    <a:bodyPr/>
                    <a:lstStyle/>
                    <a:p>
                      <a:endParaRPr lang="en-US"/>
                    </a:p>
                  </a:txBody>
                  <a:tcPr/>
                </a:tc>
                <a:extLst>
                  <a:ext uri="{0D108BD9-81ED-4DB2-BD59-A6C34878D82A}">
                    <a16:rowId xmlns:a16="http://schemas.microsoft.com/office/drawing/2014/main" val="233761831"/>
                  </a:ext>
                </a:extLst>
              </a:tr>
              <a:tr h="243484">
                <a:tc>
                  <a:txBody>
                    <a:bodyPr/>
                    <a:lstStyle/>
                    <a:p>
                      <a:pPr algn="ctr" rtl="0" fontAlgn="b">
                        <a:buNone/>
                      </a:pPr>
                      <a:r>
                        <a:rPr lang="en-US" sz="1100" b="1" i="0" u="none" strike="noStrike">
                          <a:solidFill>
                            <a:srgbClr val="FFFFFF"/>
                          </a:solidFill>
                          <a:effectLst/>
                          <a:latin typeface="Arial" panose="020B0604020202020204" pitchFamily="34" charset="0"/>
                        </a:rPr>
                        <a:t>1/26/2026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829B"/>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115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12882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99151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117240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83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40532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47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59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93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a:solidFill>
                            <a:srgbClr val="000000"/>
                          </a:solidFill>
                          <a:effectLst/>
                          <a:latin typeface="Arial" panose="020B0604020202020204" pitchFamily="34" charset="0"/>
                        </a:rPr>
                        <a:t>83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a:txBody>
                    <a:bodyPr/>
                    <a:lstStyle/>
                    <a:p>
                      <a:pPr algn="ctr" rtl="0" fontAlgn="ctr">
                        <a:buNone/>
                      </a:pPr>
                      <a:r>
                        <a:rPr lang="en-US" sz="1100" b="0" i="0" u="none" strike="noStrike" dirty="0">
                          <a:solidFill>
                            <a:srgbClr val="000000"/>
                          </a:solidFill>
                          <a:effectLst/>
                          <a:latin typeface="Arial" panose="020B0604020202020204" pitchFamily="34" charset="0"/>
                        </a:rPr>
                        <a:t>93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BC3C8"/>
                    </a:solidFill>
                  </a:tcPr>
                </a:tc>
                <a:tc vMerge="1">
                  <a:txBody>
                    <a:bodyPr/>
                    <a:lstStyle/>
                    <a:p>
                      <a:endParaRPr lang="en-US"/>
                    </a:p>
                  </a:txBody>
                  <a:tcPr/>
                </a:tc>
                <a:extLst>
                  <a:ext uri="{0D108BD9-81ED-4DB2-BD59-A6C34878D82A}">
                    <a16:rowId xmlns:a16="http://schemas.microsoft.com/office/drawing/2014/main" val="4225559895"/>
                  </a:ext>
                </a:extLst>
              </a:tr>
            </a:tbl>
          </a:graphicData>
        </a:graphic>
      </p:graphicFrame>
    </p:spTree>
    <p:extLst>
      <p:ext uri="{BB962C8B-B14F-4D97-AF65-F5344CB8AC3E}">
        <p14:creationId xmlns:p14="http://schemas.microsoft.com/office/powerpoint/2010/main" val="1444010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300" y="457200"/>
            <a:ext cx="10401300" cy="365125"/>
          </a:xfrm>
        </p:spPr>
        <p:txBody>
          <a:bodyPr/>
          <a:lstStyle/>
          <a:p>
            <a:r>
              <a:rPr lang="en-US" sz="2000" dirty="0"/>
              <a:t>8.2(2)(c)(iv) Track number of resettlements due to non-price errors</a:t>
            </a:r>
          </a:p>
        </p:txBody>
      </p:sp>
      <p:sp>
        <p:nvSpPr>
          <p:cNvPr id="3" name="Slide Number Placeholder 5"/>
          <p:cNvSpPr>
            <a:spLocks noGrp="1"/>
          </p:cNvSpPr>
          <p:nvPr>
            <p:ph type="sldNum" sz="quarter" idx="12"/>
          </p:nvPr>
        </p:nvSpPr>
        <p:spPr/>
        <p:txBody>
          <a:bodyPr>
            <a:normAutofit/>
          </a:bodyPr>
          <a:lstStyle/>
          <a:p>
            <a:fld id="{1D93BD3E-1E9A-4970-A6F7-E7AC52762E0C}" type="slidenum">
              <a:rPr lang="en-US" smtClean="0"/>
              <a:t>3</a:t>
            </a:fld>
            <a:endParaRPr lang="en-US"/>
          </a:p>
        </p:txBody>
      </p:sp>
      <p:graphicFrame>
        <p:nvGraphicFramePr>
          <p:cNvPr id="4" name="Table 6">
            <a:extLst>
              <a:ext uri="{FF2B5EF4-FFF2-40B4-BE49-F238E27FC236}">
                <a16:creationId xmlns:a16="http://schemas.microsoft.com/office/drawing/2014/main" id="{6B7D6A1A-7CE1-4ABA-8178-2396C79FBE5F}"/>
              </a:ext>
            </a:extLst>
          </p:cNvPr>
          <p:cNvGraphicFramePr>
            <a:graphicFrameLocks noGrp="1"/>
          </p:cNvGraphicFramePr>
          <p:nvPr>
            <p:extLst>
              <p:ext uri="{D42A27DB-BD31-4B8C-83A1-F6EECF244321}">
                <p14:modId xmlns:p14="http://schemas.microsoft.com/office/powerpoint/2010/main" val="3596460608"/>
              </p:ext>
            </p:extLst>
          </p:nvPr>
        </p:nvGraphicFramePr>
        <p:xfrm>
          <a:off x="423153" y="1128411"/>
          <a:ext cx="11186810" cy="1310244"/>
        </p:xfrm>
        <a:graphic>
          <a:graphicData uri="http://schemas.openxmlformats.org/drawingml/2006/table">
            <a:tbl>
              <a:tblPr firstRow="1" firstCol="1" bandRow="1"/>
              <a:tblGrid>
                <a:gridCol w="1505917">
                  <a:extLst>
                    <a:ext uri="{9D8B030D-6E8A-4147-A177-3AD203B41FA5}">
                      <a16:colId xmlns:a16="http://schemas.microsoft.com/office/drawing/2014/main" val="20000"/>
                    </a:ext>
                  </a:extLst>
                </a:gridCol>
                <a:gridCol w="3323556">
                  <a:extLst>
                    <a:ext uri="{9D8B030D-6E8A-4147-A177-3AD203B41FA5}">
                      <a16:colId xmlns:a16="http://schemas.microsoft.com/office/drawing/2014/main" val="20001"/>
                    </a:ext>
                  </a:extLst>
                </a:gridCol>
                <a:gridCol w="3512341">
                  <a:extLst>
                    <a:ext uri="{9D8B030D-6E8A-4147-A177-3AD203B41FA5}">
                      <a16:colId xmlns:a16="http://schemas.microsoft.com/office/drawing/2014/main" val="20002"/>
                    </a:ext>
                  </a:extLst>
                </a:gridCol>
                <a:gridCol w="2844996">
                  <a:extLst>
                    <a:ext uri="{9D8B030D-6E8A-4147-A177-3AD203B41FA5}">
                      <a16:colId xmlns:a16="http://schemas.microsoft.com/office/drawing/2014/main" val="20003"/>
                    </a:ext>
                  </a:extLst>
                </a:gridCol>
              </a:tblGrid>
              <a:tr h="178142">
                <a:tc gridSpan="3">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lt1"/>
                          </a:solidFill>
                          <a:effectLst/>
                          <a:latin typeface="+mn-lt"/>
                          <a:ea typeface="+mn-ea"/>
                          <a:cs typeface="+mn-cs"/>
                        </a:rPr>
                        <a:t>Reporting Period</a:t>
                      </a:r>
                      <a:r>
                        <a:rPr lang="en-US" sz="1200" b="1" kern="1200" dirty="0">
                          <a:solidFill>
                            <a:schemeClr val="bg1"/>
                          </a:solidFill>
                          <a:effectLst/>
                          <a:latin typeface="+mn-lt"/>
                          <a:ea typeface="+mn-ea"/>
                          <a:cs typeface="+mn-cs"/>
                        </a:rPr>
                        <a:t>: 2026 Q2</a:t>
                      </a:r>
                    </a:p>
                  </a:txBody>
                  <a:tcPr marL="68580" marR="68580" marT="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0829B"/>
                    </a:solidFill>
                  </a:tcPr>
                </a:tc>
                <a:tc hMerge="1">
                  <a:txBody>
                    <a:bodyPr/>
                    <a:lstStyle/>
                    <a:p>
                      <a:pPr marL="0" marR="0" algn="ctr">
                        <a:spcBef>
                          <a:spcPts val="0"/>
                        </a:spcBef>
                        <a:spcAft>
                          <a:spcPts val="0"/>
                        </a:spcAft>
                      </a:pPr>
                      <a:endParaRPr lang="en-US" sz="1100" dirty="0">
                        <a:effectLst/>
                        <a:latin typeface="Calibri"/>
                        <a:ea typeface="Calibri"/>
                        <a:cs typeface="Times New Roman"/>
                      </a:endParaRPr>
                    </a:p>
                  </a:txBody>
                  <a:tcPr marL="68580" marR="68580" marT="0" marB="0" anchor="ctr"/>
                </a:tc>
                <a:tc hMerge="1">
                  <a:txBody>
                    <a:bodyPr/>
                    <a:lstStyle/>
                    <a:p>
                      <a:pPr marL="0" marR="0" algn="ctr">
                        <a:spcBef>
                          <a:spcPts val="0"/>
                        </a:spcBef>
                        <a:spcAft>
                          <a:spcPts val="0"/>
                        </a:spcAft>
                      </a:pPr>
                      <a:endParaRPr lang="en-US" sz="1100" dirty="0">
                        <a:effectLst/>
                        <a:latin typeface="Calibri"/>
                        <a:ea typeface="Calibri"/>
                        <a:cs typeface="Times New Roman"/>
                      </a:endParaRPr>
                    </a:p>
                  </a:txBody>
                  <a:tcPr marL="68580" marR="68580" marT="0" marB="0"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bg1"/>
                        </a:solidFill>
                        <a:effectLst/>
                        <a:latin typeface="+mn-lt"/>
                        <a:ea typeface="+mn-ea"/>
                        <a:cs typeface="+mn-cs"/>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829B"/>
                    </a:solidFill>
                  </a:tcPr>
                </a:tc>
                <a:extLst>
                  <a:ext uri="{0D108BD9-81ED-4DB2-BD59-A6C34878D82A}">
                    <a16:rowId xmlns:a16="http://schemas.microsoft.com/office/drawing/2014/main" val="10000"/>
                  </a:ext>
                </a:extLst>
              </a:tr>
              <a:tr h="731124">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marR="0" algn="ctr">
                        <a:spcBef>
                          <a:spcPts val="0"/>
                        </a:spcBef>
                        <a:spcAft>
                          <a:spcPts val="0"/>
                        </a:spcAft>
                      </a:pPr>
                      <a:endParaRPr lang="en-US" sz="1200" dirty="0">
                        <a:effectLst/>
                        <a:latin typeface="+mn-lt"/>
                      </a:endParaRPr>
                    </a:p>
                    <a:p>
                      <a:pPr marL="0" marR="0" algn="ctr">
                        <a:spcBef>
                          <a:spcPts val="0"/>
                        </a:spcBef>
                        <a:spcAft>
                          <a:spcPts val="0"/>
                        </a:spcAft>
                      </a:pPr>
                      <a:r>
                        <a:rPr lang="en-US" sz="1200" dirty="0">
                          <a:effectLst/>
                          <a:latin typeface="+mn-lt"/>
                        </a:rPr>
                        <a:t>Operating Day(s) Resettled</a:t>
                      </a:r>
                    </a:p>
                    <a:p>
                      <a:pPr marL="0" marR="0" algn="ctr">
                        <a:spcBef>
                          <a:spcPts val="0"/>
                        </a:spcBef>
                        <a:spcAft>
                          <a:spcPts val="0"/>
                        </a:spcAft>
                      </a:pPr>
                      <a:endParaRPr lang="en-US" sz="1050" dirty="0">
                        <a:effectLst/>
                        <a:latin typeface="+mn-lt"/>
                        <a:ea typeface="Calibri"/>
                        <a:cs typeface="Times New Roman"/>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0829B"/>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spcBef>
                          <a:spcPts val="0"/>
                        </a:spcBef>
                        <a:spcAft>
                          <a:spcPts val="0"/>
                        </a:spcAft>
                      </a:pPr>
                      <a:r>
                        <a:rPr lang="en-US" sz="1200" b="1" dirty="0">
                          <a:solidFill>
                            <a:schemeClr val="tx1"/>
                          </a:solidFill>
                          <a:effectLst/>
                          <a:latin typeface="+mn-lt"/>
                          <a:ea typeface="+mn-ea"/>
                          <a:cs typeface="+mn-cs"/>
                        </a:rPr>
                        <a:t>R</a:t>
                      </a:r>
                      <a:r>
                        <a:rPr lang="en-US" sz="1200" b="1" baseline="0" dirty="0">
                          <a:solidFill>
                            <a:schemeClr val="tx1"/>
                          </a:solidFill>
                          <a:effectLst/>
                          <a:latin typeface="+mn-lt"/>
                          <a:ea typeface="+mn-ea"/>
                          <a:cs typeface="+mn-cs"/>
                        </a:rPr>
                        <a:t>eason for Resettlement</a:t>
                      </a:r>
                      <a:endParaRPr lang="en-US" sz="1200" b="1" dirty="0">
                        <a:solidFill>
                          <a:schemeClr val="tx1"/>
                        </a:solidFill>
                        <a:effectLst/>
                        <a:latin typeface="+mn-lt"/>
                        <a:ea typeface="Calibri"/>
                        <a:cs typeface="Times New Roman"/>
                      </a:endParaRPr>
                    </a:p>
                  </a:txBody>
                  <a:tcPr marL="68580" marR="68580" marT="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56BB8">
                        <a:tint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spcBef>
                          <a:spcPts val="0"/>
                        </a:spcBef>
                        <a:spcAft>
                          <a:spcPts val="0"/>
                        </a:spcAft>
                      </a:pPr>
                      <a:r>
                        <a:rPr lang="en-US" sz="1200" b="1" dirty="0">
                          <a:effectLst/>
                          <a:latin typeface="+mn-lt"/>
                          <a:ea typeface="+mn-ea"/>
                          <a:cs typeface="+mn-cs"/>
                        </a:rPr>
                        <a:t>Affected Charge Types</a:t>
                      </a:r>
                      <a:endParaRPr lang="en-US" sz="1200" b="1" dirty="0">
                        <a:effectLst/>
                        <a:latin typeface="+mn-lt"/>
                        <a:ea typeface="Calibri"/>
                        <a:cs typeface="Times New Roman"/>
                      </a:endParaRPr>
                    </a:p>
                  </a:txBody>
                  <a:tcPr marL="68580" marR="6858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56BB8">
                        <a:tint val="40000"/>
                      </a:srgbClr>
                    </a:solidFill>
                  </a:tcPr>
                </a:tc>
                <a:tc>
                  <a:txBody>
                    <a:bodyPr/>
                    <a:lstStyle/>
                    <a:p>
                      <a:pPr marL="0" marR="0" algn="ctr">
                        <a:spcBef>
                          <a:spcPts val="0"/>
                        </a:spcBef>
                        <a:spcAft>
                          <a:spcPts val="0"/>
                        </a:spcAft>
                      </a:pPr>
                      <a:r>
                        <a:rPr lang="en-US" sz="1200" b="1" dirty="0">
                          <a:effectLst/>
                          <a:latin typeface="+mn-lt"/>
                          <a:ea typeface="Calibri"/>
                          <a:cs typeface="Times New Roman"/>
                        </a:rPr>
                        <a:t>Market</a:t>
                      </a:r>
                      <a:r>
                        <a:rPr lang="en-US" sz="1200" b="1" baseline="0" dirty="0">
                          <a:effectLst/>
                          <a:latin typeface="+mn-lt"/>
                          <a:ea typeface="Calibri"/>
                          <a:cs typeface="Times New Roman"/>
                        </a:rPr>
                        <a:t> Notice Number</a:t>
                      </a:r>
                      <a:endParaRPr lang="en-US" sz="1200" b="1" dirty="0">
                        <a:effectLst/>
                        <a:latin typeface="+mn-lt"/>
                        <a:ea typeface="Calibri"/>
                        <a:cs typeface="Times New Roman"/>
                      </a:endParaRPr>
                    </a:p>
                  </a:txBody>
                  <a:tcPr marL="68580" marR="6858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56BB8">
                        <a:tint val="40000"/>
                      </a:srgbClr>
                    </a:solidFill>
                  </a:tcPr>
                </a:tc>
                <a:extLst>
                  <a:ext uri="{0D108BD9-81ED-4DB2-BD59-A6C34878D82A}">
                    <a16:rowId xmlns:a16="http://schemas.microsoft.com/office/drawing/2014/main" val="10001"/>
                  </a:ext>
                </a:extLst>
              </a:tr>
              <a:tr h="385975">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fontAlgn="b"/>
                      <a:r>
                        <a:rPr lang="en-US" sz="1000" b="1" i="0" u="none" strike="noStrike" dirty="0">
                          <a:solidFill>
                            <a:schemeClr val="bg1"/>
                          </a:solidFill>
                          <a:effectLst/>
                          <a:latin typeface="+mn-lt"/>
                        </a:rPr>
                        <a:t>-</a:t>
                      </a:r>
                    </a:p>
                  </a:txBody>
                  <a:tcPr marL="9525" marR="9525" marT="9525"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829B"/>
                    </a:solidFill>
                  </a:tcPr>
                </a:tc>
                <a:tc>
                  <a:txBody>
                    <a:bodyPr/>
                    <a:lstStyle/>
                    <a:p>
                      <a:pPr algn="ctr"/>
                      <a:r>
                        <a:rPr lang="en-US" sz="1100" dirty="0"/>
                        <a:t>-</a:t>
                      </a:r>
                    </a:p>
                  </a:txBody>
                  <a:tcPr marL="68580" marR="6858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56BB8">
                        <a:tint val="40000"/>
                      </a:srgbClr>
                    </a:solidFill>
                  </a:tcPr>
                </a:tc>
                <a:tc>
                  <a:txBody>
                    <a:bodyPr/>
                    <a:lstStyle/>
                    <a:p>
                      <a:pPr marL="0" marR="0" algn="ctr" fontAlgn="t">
                        <a:spcBef>
                          <a:spcPts val="0"/>
                        </a:spcBef>
                        <a:spcAft>
                          <a:spcPts val="0"/>
                        </a:spcAft>
                      </a:pPr>
                      <a:br>
                        <a:rPr lang="en-US" sz="1000" kern="1200" dirty="0">
                          <a:solidFill>
                            <a:schemeClr val="tx1"/>
                          </a:solidFill>
                          <a:effectLst/>
                          <a:latin typeface="Arial" panose="020B0604020202020204" pitchFamily="34" charset="0"/>
                          <a:ea typeface="Calibri" panose="020F0502020204030204" pitchFamily="34" charset="0"/>
                          <a:cs typeface="+mn-cs"/>
                        </a:rPr>
                      </a:br>
                      <a:r>
                        <a:rPr lang="en-US" sz="1000" kern="1200" dirty="0">
                          <a:solidFill>
                            <a:schemeClr val="tx1"/>
                          </a:solidFill>
                          <a:effectLst/>
                          <a:latin typeface="Arial" panose="020B0604020202020204" pitchFamily="34" charset="0"/>
                          <a:ea typeface="Calibri" panose="020F0502020204030204" pitchFamily="34" charset="0"/>
                          <a:cs typeface="+mn-cs"/>
                        </a:rPr>
                        <a:t>-</a:t>
                      </a:r>
                    </a:p>
                  </a:txBody>
                  <a:tcPr marL="45720" marR="45720">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56BB8">
                        <a:tint val="40000"/>
                      </a:srgbClr>
                    </a:solidFill>
                  </a:tcPr>
                </a:tc>
                <a:tc>
                  <a:txBody>
                    <a:bodyPr/>
                    <a:lstStyle/>
                    <a:p>
                      <a:pPr marL="0" marR="0" algn="ctr" defTabSz="457200" rtl="0" eaLnBrk="1" latinLnBrk="0" hangingPunct="1">
                        <a:spcBef>
                          <a:spcPts val="0"/>
                        </a:spcBef>
                        <a:spcAft>
                          <a:spcPts val="0"/>
                        </a:spcAft>
                      </a:pPr>
                      <a:r>
                        <a:rPr lang="en-US" sz="1000" kern="1200" dirty="0">
                          <a:solidFill>
                            <a:schemeClr val="tx1"/>
                          </a:solidFill>
                          <a:effectLst/>
                          <a:latin typeface="Arial" panose="020B0604020202020204" pitchFamily="34" charset="0"/>
                          <a:ea typeface="Calibri" panose="020F0502020204030204" pitchFamily="34" charset="0"/>
                          <a:cs typeface="+mn-cs"/>
                        </a:rPr>
                        <a:t>-</a:t>
                      </a:r>
                    </a:p>
                  </a:txBody>
                  <a:tcPr marL="68580" marR="6858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56BB8">
                        <a:tint val="40000"/>
                      </a:srgbClr>
                    </a:solidFill>
                  </a:tcPr>
                </a:tc>
                <a:extLst>
                  <a:ext uri="{0D108BD9-81ED-4DB2-BD59-A6C34878D82A}">
                    <a16:rowId xmlns:a16="http://schemas.microsoft.com/office/drawing/2014/main" val="10002"/>
                  </a:ext>
                </a:extLst>
              </a:tr>
            </a:tbl>
          </a:graphicData>
        </a:graphic>
      </p:graphicFrame>
      <p:sp>
        <p:nvSpPr>
          <p:cNvPr id="5" name="TextBox 9">
            <a:extLst>
              <a:ext uri="{FF2B5EF4-FFF2-40B4-BE49-F238E27FC236}">
                <a16:creationId xmlns:a16="http://schemas.microsoft.com/office/drawing/2014/main" id="{294814AC-57A0-4160-884E-BB4A642E98DB}"/>
              </a:ext>
            </a:extLst>
          </p:cNvPr>
          <p:cNvSpPr txBox="1"/>
          <p:nvPr/>
        </p:nvSpPr>
        <p:spPr>
          <a:xfrm>
            <a:off x="423154" y="2728611"/>
            <a:ext cx="11186808" cy="938719"/>
          </a:xfrm>
          <a:prstGeom prst="rect">
            <a:avLst/>
          </a:prstGeom>
          <a:noFill/>
          <a:ln>
            <a:solidFill>
              <a:schemeClr val="tx1"/>
            </a:solidFill>
          </a:ln>
        </p:spPr>
        <p:txBody>
          <a:bodyPr wrap="square" rtlCol="0">
            <a:spAutoFit/>
          </a:bodyPr>
          <a:lstStyle/>
          <a:p>
            <a:pPr defTabSz="457200"/>
            <a:r>
              <a:rPr lang="en-US" sz="1100" b="1" u="sng" dirty="0">
                <a:solidFill>
                  <a:prstClr val="black"/>
                </a:solidFill>
              </a:rPr>
              <a:t>Notes:</a:t>
            </a:r>
          </a:p>
          <a:p>
            <a:pPr defTabSz="457200"/>
            <a:endParaRPr lang="en-US" sz="1100" dirty="0">
              <a:solidFill>
                <a:prstClr val="black"/>
              </a:solidFill>
            </a:endParaRPr>
          </a:p>
          <a:p>
            <a:pPr defTabSz="457200"/>
            <a:r>
              <a:rPr lang="en-US" sz="1100" dirty="0">
                <a:solidFill>
                  <a:prstClr val="black"/>
                </a:solidFill>
              </a:rPr>
              <a:t>There were no resettlements due to non-price errors in </a:t>
            </a:r>
            <a:r>
              <a:rPr lang="en-US" sz="1100" dirty="0"/>
              <a:t>Q2 2026</a:t>
            </a:r>
            <a:r>
              <a:rPr lang="en-US" sz="1100" dirty="0">
                <a:solidFill>
                  <a:prstClr val="black"/>
                </a:solidFill>
              </a:rPr>
              <a:t>.</a:t>
            </a:r>
          </a:p>
          <a:p>
            <a:pPr defTabSz="457200"/>
            <a:endParaRPr lang="en-US" sz="1100" dirty="0">
              <a:solidFill>
                <a:prstClr val="black"/>
              </a:solidFill>
            </a:endParaRPr>
          </a:p>
          <a:p>
            <a:pPr defTabSz="457200"/>
            <a:endParaRPr lang="en-US" sz="1100" dirty="0">
              <a:solidFill>
                <a:prstClr val="black"/>
              </a:solidFill>
            </a:endParaRPr>
          </a:p>
        </p:txBody>
      </p:sp>
    </p:spTree>
    <p:extLst>
      <p:ext uri="{BB962C8B-B14F-4D97-AF65-F5344CB8AC3E}">
        <p14:creationId xmlns:p14="http://schemas.microsoft.com/office/powerpoint/2010/main" val="3971881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300" y="424706"/>
            <a:ext cx="10401300" cy="587829"/>
          </a:xfrm>
        </p:spPr>
        <p:txBody>
          <a:bodyPr/>
          <a:lstStyle/>
          <a:p>
            <a:r>
              <a:rPr lang="en-US" sz="2000" dirty="0"/>
              <a:t>8.2(2)(c)(ii) Track number and types of disputes submitted</a:t>
            </a:r>
            <a:br>
              <a:rPr lang="en-US" sz="2000" dirty="0"/>
            </a:br>
            <a:r>
              <a:rPr lang="en-US" sz="2000" dirty="0"/>
              <a:t>8.2(2)(c)(iii) Compliance with timeliness of response to disputes </a:t>
            </a:r>
          </a:p>
        </p:txBody>
      </p:sp>
      <p:sp>
        <p:nvSpPr>
          <p:cNvPr id="3" name="Slide Number Placeholder 5"/>
          <p:cNvSpPr>
            <a:spLocks noGrp="1"/>
          </p:cNvSpPr>
          <p:nvPr>
            <p:ph type="sldNum" sz="quarter" idx="12"/>
          </p:nvPr>
        </p:nvSpPr>
        <p:spPr/>
        <p:txBody>
          <a:bodyPr>
            <a:normAutofit/>
          </a:bodyPr>
          <a:lstStyle/>
          <a:p>
            <a:fld id="{1D93BD3E-1E9A-4970-A6F7-E7AC52762E0C}" type="slidenum">
              <a:rPr lang="en-US" smtClean="0"/>
              <a:t>4</a:t>
            </a:fld>
            <a:endParaRPr lang="en-US"/>
          </a:p>
        </p:txBody>
      </p:sp>
      <p:sp>
        <p:nvSpPr>
          <p:cNvPr id="4" name="TextBox 4">
            <a:extLst>
              <a:ext uri="{FF2B5EF4-FFF2-40B4-BE49-F238E27FC236}">
                <a16:creationId xmlns:a16="http://schemas.microsoft.com/office/drawing/2014/main" id="{EBAB549E-B828-452B-99E5-63357B486A21}"/>
              </a:ext>
            </a:extLst>
          </p:cNvPr>
          <p:cNvSpPr txBox="1"/>
          <p:nvPr/>
        </p:nvSpPr>
        <p:spPr>
          <a:xfrm>
            <a:off x="376238" y="5754082"/>
            <a:ext cx="2618014" cy="784830"/>
          </a:xfrm>
          <a:prstGeom prst="rect">
            <a:avLst/>
          </a:prstGeom>
          <a:noFill/>
        </p:spPr>
        <p:txBody>
          <a:bodyPr wrap="square" rtlCol="0">
            <a:spAutoFit/>
          </a:bodyPr>
          <a:lstStyle/>
          <a:p>
            <a:r>
              <a:rPr lang="en-US" sz="900" dirty="0"/>
              <a:t>Submitted but not resolved disputes may be:</a:t>
            </a:r>
          </a:p>
          <a:p>
            <a:pPr marL="171450" indent="-171450">
              <a:buFont typeface="Arial" panose="020B0604020202020204" pitchFamily="34" charset="0"/>
              <a:buChar char="•"/>
            </a:pPr>
            <a:r>
              <a:rPr lang="en-US" sz="900" dirty="0"/>
              <a:t>Not started</a:t>
            </a:r>
          </a:p>
          <a:p>
            <a:pPr marL="171450" indent="-171450">
              <a:buFont typeface="Arial" panose="020B0604020202020204" pitchFamily="34" charset="0"/>
              <a:buChar char="•"/>
            </a:pPr>
            <a:r>
              <a:rPr lang="en-US" sz="900" dirty="0"/>
              <a:t>Open</a:t>
            </a:r>
          </a:p>
          <a:p>
            <a:pPr marL="171450" indent="-171450">
              <a:buFont typeface="Arial" panose="020B0604020202020204" pitchFamily="34" charset="0"/>
              <a:buChar char="•"/>
            </a:pPr>
            <a:r>
              <a:rPr lang="en-US" sz="900" dirty="0"/>
              <a:t>Rejected</a:t>
            </a:r>
          </a:p>
          <a:p>
            <a:pPr marL="171450" indent="-171450">
              <a:buFont typeface="Arial" panose="020B0604020202020204" pitchFamily="34" charset="0"/>
              <a:buChar char="•"/>
            </a:pPr>
            <a:r>
              <a:rPr lang="en-US" sz="900" dirty="0"/>
              <a:t>Withdrawn</a:t>
            </a:r>
          </a:p>
        </p:txBody>
      </p:sp>
      <p:graphicFrame>
        <p:nvGraphicFramePr>
          <p:cNvPr id="5" name="Table 4">
            <a:extLst>
              <a:ext uri="{FF2B5EF4-FFF2-40B4-BE49-F238E27FC236}">
                <a16:creationId xmlns:a16="http://schemas.microsoft.com/office/drawing/2014/main" id="{283A3E1A-EBE1-DA67-0CB4-6F6CACC28F9B}"/>
              </a:ext>
            </a:extLst>
          </p:cNvPr>
          <p:cNvGraphicFramePr>
            <a:graphicFrameLocks noGrp="1"/>
          </p:cNvGraphicFramePr>
          <p:nvPr>
            <p:extLst>
              <p:ext uri="{D42A27DB-BD31-4B8C-83A1-F6EECF244321}">
                <p14:modId xmlns:p14="http://schemas.microsoft.com/office/powerpoint/2010/main" val="3034914033"/>
              </p:ext>
            </p:extLst>
          </p:nvPr>
        </p:nvGraphicFramePr>
        <p:xfrm>
          <a:off x="376238" y="1247614"/>
          <a:ext cx="11093716" cy="4386018"/>
        </p:xfrm>
        <a:graphic>
          <a:graphicData uri="http://schemas.openxmlformats.org/drawingml/2006/table">
            <a:tbl>
              <a:tblPr>
                <a:tableStyleId>{5940675A-B579-460E-94D1-54222C63F5DA}</a:tableStyleId>
              </a:tblPr>
              <a:tblGrid>
                <a:gridCol w="3890006">
                  <a:extLst>
                    <a:ext uri="{9D8B030D-6E8A-4147-A177-3AD203B41FA5}">
                      <a16:colId xmlns:a16="http://schemas.microsoft.com/office/drawing/2014/main" val="2690913049"/>
                    </a:ext>
                  </a:extLst>
                </a:gridCol>
                <a:gridCol w="1440742">
                  <a:extLst>
                    <a:ext uri="{9D8B030D-6E8A-4147-A177-3AD203B41FA5}">
                      <a16:colId xmlns:a16="http://schemas.microsoft.com/office/drawing/2014/main" val="3292942697"/>
                    </a:ext>
                  </a:extLst>
                </a:gridCol>
                <a:gridCol w="1440742">
                  <a:extLst>
                    <a:ext uri="{9D8B030D-6E8A-4147-A177-3AD203B41FA5}">
                      <a16:colId xmlns:a16="http://schemas.microsoft.com/office/drawing/2014/main" val="499083936"/>
                    </a:ext>
                  </a:extLst>
                </a:gridCol>
                <a:gridCol w="1440742">
                  <a:extLst>
                    <a:ext uri="{9D8B030D-6E8A-4147-A177-3AD203B41FA5}">
                      <a16:colId xmlns:a16="http://schemas.microsoft.com/office/drawing/2014/main" val="1169571464"/>
                    </a:ext>
                  </a:extLst>
                </a:gridCol>
                <a:gridCol w="1440742">
                  <a:extLst>
                    <a:ext uri="{9D8B030D-6E8A-4147-A177-3AD203B41FA5}">
                      <a16:colId xmlns:a16="http://schemas.microsoft.com/office/drawing/2014/main" val="10812401"/>
                    </a:ext>
                  </a:extLst>
                </a:gridCol>
                <a:gridCol w="1440742">
                  <a:extLst>
                    <a:ext uri="{9D8B030D-6E8A-4147-A177-3AD203B41FA5}">
                      <a16:colId xmlns:a16="http://schemas.microsoft.com/office/drawing/2014/main" val="1717254640"/>
                    </a:ext>
                  </a:extLst>
                </a:gridCol>
              </a:tblGrid>
              <a:tr h="416152">
                <a:tc>
                  <a:txBody>
                    <a:bodyPr/>
                    <a:lstStyle/>
                    <a:p>
                      <a:pPr algn="ctr" rtl="0" fontAlgn="ctr">
                        <a:buNone/>
                      </a:pPr>
                      <a:r>
                        <a:rPr lang="en-US" sz="1600" b="1" u="none" strike="noStrike" dirty="0">
                          <a:solidFill>
                            <a:schemeClr val="bg1"/>
                          </a:solidFill>
                          <a:effectLst/>
                          <a:latin typeface="+mj-lt"/>
                        </a:rPr>
                        <a:t>YEAR</a:t>
                      </a:r>
                      <a:endParaRPr lang="en-US" sz="1600" b="1" i="0" u="none" strike="noStrike" dirty="0">
                        <a:solidFill>
                          <a:schemeClr val="bg1"/>
                        </a:solidFill>
                        <a:effectLst/>
                        <a:latin typeface="+mj-lt"/>
                      </a:endParaRPr>
                    </a:p>
                  </a:txBody>
                  <a:tcPr marL="7620" marR="7620" marT="7620" marB="0" anchor="ctr">
                    <a:solidFill>
                      <a:schemeClr val="accent2">
                        <a:lumMod val="75000"/>
                      </a:schemeClr>
                    </a:solidFill>
                  </a:tcPr>
                </a:tc>
                <a:tc gridSpan="2">
                  <a:txBody>
                    <a:bodyPr/>
                    <a:lstStyle/>
                    <a:p>
                      <a:pPr algn="ctr" rtl="0" fontAlgn="ctr">
                        <a:buNone/>
                      </a:pPr>
                      <a:r>
                        <a:rPr lang="en-US" sz="1600" b="1" u="none" strike="noStrike" dirty="0">
                          <a:solidFill>
                            <a:schemeClr val="bg1"/>
                          </a:solidFill>
                          <a:effectLst/>
                          <a:latin typeface="+mj-lt"/>
                        </a:rPr>
                        <a:t>2026</a:t>
                      </a:r>
                      <a:endParaRPr lang="en-US" sz="1600" b="1" i="0" u="none" strike="noStrike" dirty="0">
                        <a:solidFill>
                          <a:schemeClr val="bg1"/>
                        </a:solidFill>
                        <a:effectLst/>
                        <a:latin typeface="+mj-lt"/>
                      </a:endParaRPr>
                    </a:p>
                  </a:txBody>
                  <a:tcPr marL="7620" marR="7620" marT="7620" marB="0" anchor="ctr">
                    <a:solidFill>
                      <a:schemeClr val="accent2">
                        <a:lumMod val="75000"/>
                      </a:schemeClr>
                    </a:solidFill>
                  </a:tcPr>
                </a:tc>
                <a:tc hMerge="1">
                  <a:txBody>
                    <a:bodyPr/>
                    <a:lstStyle/>
                    <a:p>
                      <a:endParaRPr lang="en-US"/>
                    </a:p>
                  </a:txBody>
                  <a:tcPr/>
                </a:tc>
                <a:tc rowSpan="2" gridSpan="3">
                  <a:txBody>
                    <a:bodyPr/>
                    <a:lstStyle/>
                    <a:p>
                      <a:pPr algn="ctr" rtl="0" fontAlgn="ctr">
                        <a:buNone/>
                      </a:pPr>
                      <a:r>
                        <a:rPr lang="en-US" sz="1600" b="1" u="none" strike="noStrike" dirty="0">
                          <a:solidFill>
                            <a:schemeClr val="bg1"/>
                          </a:solidFill>
                          <a:effectLst/>
                          <a:latin typeface="+mj-lt"/>
                        </a:rPr>
                        <a:t>100% of dispute resolutions were timely.</a:t>
                      </a:r>
                      <a:endParaRPr lang="en-US" sz="1600" b="1" i="0" u="none" strike="noStrike" dirty="0">
                        <a:solidFill>
                          <a:schemeClr val="bg1"/>
                        </a:solidFill>
                        <a:effectLst/>
                        <a:latin typeface="+mj-lt"/>
                      </a:endParaRPr>
                    </a:p>
                  </a:txBody>
                  <a:tcPr marL="7620" marR="7620" marT="7620" marB="0" anchor="ctr">
                    <a:solidFill>
                      <a:schemeClr val="accent2">
                        <a:lumMod val="75000"/>
                      </a:schemeClr>
                    </a:solidFill>
                  </a:tcPr>
                </a:tc>
                <a:tc rowSpan="2" hMerge="1">
                  <a:txBody>
                    <a:bodyPr/>
                    <a:lstStyle/>
                    <a:p>
                      <a:endParaRPr lang="en-US"/>
                    </a:p>
                  </a:txBody>
                  <a:tcPr/>
                </a:tc>
                <a:tc rowSpan="2" hMerge="1">
                  <a:txBody>
                    <a:bodyPr/>
                    <a:lstStyle/>
                    <a:p>
                      <a:endParaRPr lang="en-US"/>
                    </a:p>
                  </a:txBody>
                  <a:tcPr/>
                </a:tc>
                <a:extLst>
                  <a:ext uri="{0D108BD9-81ED-4DB2-BD59-A6C34878D82A}">
                    <a16:rowId xmlns:a16="http://schemas.microsoft.com/office/drawing/2014/main" val="2067481261"/>
                  </a:ext>
                </a:extLst>
              </a:tr>
              <a:tr h="416152">
                <a:tc>
                  <a:txBody>
                    <a:bodyPr/>
                    <a:lstStyle/>
                    <a:p>
                      <a:pPr algn="ctr" rtl="0" fontAlgn="ctr">
                        <a:buNone/>
                      </a:pPr>
                      <a:r>
                        <a:rPr lang="en-US" sz="1600" b="1" u="none" strike="noStrike" dirty="0">
                          <a:solidFill>
                            <a:schemeClr val="bg1"/>
                          </a:solidFill>
                          <a:effectLst/>
                          <a:latin typeface="+mj-lt"/>
                        </a:rPr>
                        <a:t>CALENDAR QUARTER REPORTED</a:t>
                      </a:r>
                      <a:endParaRPr lang="en-US" sz="1600" b="1" i="0" u="none" strike="noStrike" dirty="0">
                        <a:solidFill>
                          <a:schemeClr val="bg1"/>
                        </a:solidFill>
                        <a:effectLst/>
                        <a:latin typeface="+mj-lt"/>
                      </a:endParaRPr>
                    </a:p>
                  </a:txBody>
                  <a:tcPr marL="7620" marR="7620" marT="7620" marB="0" anchor="ctr">
                    <a:solidFill>
                      <a:schemeClr val="accent2">
                        <a:lumMod val="75000"/>
                      </a:schemeClr>
                    </a:solidFill>
                  </a:tcPr>
                </a:tc>
                <a:tc gridSpan="2">
                  <a:txBody>
                    <a:bodyPr/>
                    <a:lstStyle/>
                    <a:p>
                      <a:pPr algn="ctr" rtl="0" fontAlgn="ctr">
                        <a:buNone/>
                      </a:pPr>
                      <a:r>
                        <a:rPr lang="en-US" sz="1600" b="1" u="none" strike="noStrike" dirty="0">
                          <a:solidFill>
                            <a:schemeClr val="bg1"/>
                          </a:solidFill>
                          <a:effectLst/>
                          <a:latin typeface="+mj-lt"/>
                        </a:rPr>
                        <a:t>Q2</a:t>
                      </a:r>
                      <a:endParaRPr lang="en-US" sz="1600" b="1" i="0" u="none" strike="noStrike" dirty="0">
                        <a:solidFill>
                          <a:schemeClr val="bg1"/>
                        </a:solidFill>
                        <a:effectLst/>
                        <a:latin typeface="+mj-lt"/>
                      </a:endParaRPr>
                    </a:p>
                  </a:txBody>
                  <a:tcPr marL="7620" marR="7620" marT="7620" marB="0" anchor="ctr">
                    <a:solidFill>
                      <a:schemeClr val="accent2">
                        <a:lumMod val="75000"/>
                      </a:schemeClr>
                    </a:solidFill>
                  </a:tcPr>
                </a:tc>
                <a:tc hMerge="1">
                  <a:txBody>
                    <a:bodyPr/>
                    <a:lstStyle/>
                    <a:p>
                      <a:endParaRPr lang="en-US"/>
                    </a:p>
                  </a:txBody>
                  <a:tcPr/>
                </a:tc>
                <a:tc gridSpan="3"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889620537"/>
                  </a:ext>
                </a:extLst>
              </a:tr>
              <a:tr h="717715">
                <a:tc>
                  <a:txBody>
                    <a:bodyPr/>
                    <a:lstStyle/>
                    <a:p>
                      <a:pPr algn="ctr" rtl="0" fontAlgn="ctr">
                        <a:buNone/>
                      </a:pPr>
                      <a:r>
                        <a:rPr lang="en-US" sz="1600" b="1" u="none" strike="noStrike" dirty="0">
                          <a:solidFill>
                            <a:schemeClr val="bg1"/>
                          </a:solidFill>
                          <a:effectLst/>
                          <a:latin typeface="+mj-lt"/>
                        </a:rPr>
                        <a:t>Disputed Charge Sub-Type</a:t>
                      </a:r>
                      <a:endParaRPr lang="en-US" sz="1600" b="1" i="0" u="none" strike="noStrike" dirty="0">
                        <a:solidFill>
                          <a:schemeClr val="bg1"/>
                        </a:solidFill>
                        <a:effectLst/>
                        <a:latin typeface="+mj-lt"/>
                      </a:endParaRPr>
                    </a:p>
                  </a:txBody>
                  <a:tcPr marL="7620" marR="7620" marT="7620" marB="0" anchor="ctr">
                    <a:solidFill>
                      <a:schemeClr val="accent2">
                        <a:lumMod val="75000"/>
                      </a:schemeClr>
                    </a:solidFill>
                  </a:tcPr>
                </a:tc>
                <a:tc>
                  <a:txBody>
                    <a:bodyPr/>
                    <a:lstStyle/>
                    <a:p>
                      <a:pPr algn="ctr" rtl="0" fontAlgn="ctr">
                        <a:buNone/>
                      </a:pPr>
                      <a:r>
                        <a:rPr lang="en-US" sz="1600" b="1" u="none" strike="noStrike" dirty="0">
                          <a:solidFill>
                            <a:schemeClr val="bg1"/>
                          </a:solidFill>
                          <a:effectLst/>
                          <a:latin typeface="+mj-lt"/>
                        </a:rPr>
                        <a:t>Submitted</a:t>
                      </a:r>
                      <a:endParaRPr lang="en-US" sz="1600" b="1" i="0" u="none" strike="noStrike" dirty="0">
                        <a:solidFill>
                          <a:schemeClr val="bg1"/>
                        </a:solidFill>
                        <a:effectLst/>
                        <a:latin typeface="+mj-lt"/>
                      </a:endParaRPr>
                    </a:p>
                  </a:txBody>
                  <a:tcPr marL="7620" marR="7620" marT="7620" marB="0" anchor="ctr">
                    <a:solidFill>
                      <a:schemeClr val="accent2">
                        <a:lumMod val="75000"/>
                      </a:schemeClr>
                    </a:solidFill>
                  </a:tcPr>
                </a:tc>
                <a:tc>
                  <a:txBody>
                    <a:bodyPr/>
                    <a:lstStyle/>
                    <a:p>
                      <a:pPr algn="ctr" rtl="0" fontAlgn="ctr">
                        <a:buNone/>
                      </a:pPr>
                      <a:r>
                        <a:rPr lang="en-US" sz="1600" b="1" u="none" strike="noStrike" dirty="0">
                          <a:solidFill>
                            <a:schemeClr val="bg1"/>
                          </a:solidFill>
                          <a:effectLst/>
                          <a:latin typeface="+mj-lt"/>
                        </a:rPr>
                        <a:t>Resolved</a:t>
                      </a:r>
                      <a:endParaRPr lang="en-US" sz="1600" b="1" i="0" u="none" strike="noStrike" dirty="0">
                        <a:solidFill>
                          <a:schemeClr val="bg1"/>
                        </a:solidFill>
                        <a:effectLst/>
                        <a:latin typeface="+mj-lt"/>
                      </a:endParaRPr>
                    </a:p>
                  </a:txBody>
                  <a:tcPr marL="7620" marR="7620" marT="7620" marB="0" anchor="ctr">
                    <a:solidFill>
                      <a:schemeClr val="accent2">
                        <a:lumMod val="75000"/>
                      </a:schemeClr>
                    </a:solidFill>
                  </a:tcPr>
                </a:tc>
                <a:tc>
                  <a:txBody>
                    <a:bodyPr/>
                    <a:lstStyle/>
                    <a:p>
                      <a:pPr algn="ctr" rtl="0" fontAlgn="ctr">
                        <a:buNone/>
                      </a:pPr>
                      <a:r>
                        <a:rPr lang="en-US" sz="1600" b="1" u="none" strike="noStrike" dirty="0">
                          <a:solidFill>
                            <a:schemeClr val="bg1"/>
                          </a:solidFill>
                          <a:effectLst/>
                          <a:latin typeface="+mj-lt"/>
                        </a:rPr>
                        <a:t>Denied</a:t>
                      </a:r>
                      <a:endParaRPr lang="en-US" sz="1600" b="1" i="0" u="none" strike="noStrike" dirty="0">
                        <a:solidFill>
                          <a:schemeClr val="bg1"/>
                        </a:solidFill>
                        <a:effectLst/>
                        <a:latin typeface="+mj-lt"/>
                      </a:endParaRPr>
                    </a:p>
                  </a:txBody>
                  <a:tcPr marL="7620" marR="7620" marT="7620" marB="0" anchor="ctr">
                    <a:solidFill>
                      <a:schemeClr val="accent2">
                        <a:lumMod val="75000"/>
                      </a:schemeClr>
                    </a:solidFill>
                  </a:tcPr>
                </a:tc>
                <a:tc>
                  <a:txBody>
                    <a:bodyPr/>
                    <a:lstStyle/>
                    <a:p>
                      <a:pPr algn="ctr" rtl="0" fontAlgn="ctr">
                        <a:buNone/>
                      </a:pPr>
                      <a:r>
                        <a:rPr lang="en-US" sz="1600" b="1" u="none" strike="noStrike" dirty="0">
                          <a:solidFill>
                            <a:schemeClr val="bg1"/>
                          </a:solidFill>
                          <a:effectLst/>
                          <a:latin typeface="+mj-lt"/>
                        </a:rPr>
                        <a:t>Granted</a:t>
                      </a:r>
                      <a:endParaRPr lang="en-US" sz="1600" b="1" i="0" u="none" strike="noStrike" dirty="0">
                        <a:solidFill>
                          <a:schemeClr val="bg1"/>
                        </a:solidFill>
                        <a:effectLst/>
                        <a:latin typeface="+mj-lt"/>
                      </a:endParaRPr>
                    </a:p>
                  </a:txBody>
                  <a:tcPr marL="7620" marR="7620" marT="7620" marB="0" anchor="ctr">
                    <a:solidFill>
                      <a:schemeClr val="accent2">
                        <a:lumMod val="75000"/>
                      </a:schemeClr>
                    </a:solidFill>
                  </a:tcPr>
                </a:tc>
                <a:tc>
                  <a:txBody>
                    <a:bodyPr/>
                    <a:lstStyle/>
                    <a:p>
                      <a:pPr algn="ctr" rtl="0" fontAlgn="ctr">
                        <a:buNone/>
                      </a:pPr>
                      <a:r>
                        <a:rPr lang="en-US" sz="1600" b="1" u="none" strike="noStrike" dirty="0">
                          <a:solidFill>
                            <a:schemeClr val="bg1"/>
                          </a:solidFill>
                          <a:effectLst/>
                          <a:latin typeface="+mj-lt"/>
                        </a:rPr>
                        <a:t>Granted with Exceptions</a:t>
                      </a:r>
                      <a:endParaRPr lang="en-US" sz="1600" b="1" i="0" u="none" strike="noStrike" dirty="0">
                        <a:solidFill>
                          <a:schemeClr val="bg1"/>
                        </a:solidFill>
                        <a:effectLst/>
                        <a:latin typeface="+mj-lt"/>
                      </a:endParaRPr>
                    </a:p>
                  </a:txBody>
                  <a:tcPr marL="7620" marR="7620" marT="7620" marB="0" anchor="ctr">
                    <a:solidFill>
                      <a:schemeClr val="accent2">
                        <a:lumMod val="75000"/>
                      </a:schemeClr>
                    </a:solidFill>
                  </a:tcPr>
                </a:tc>
                <a:extLst>
                  <a:ext uri="{0D108BD9-81ED-4DB2-BD59-A6C34878D82A}">
                    <a16:rowId xmlns:a16="http://schemas.microsoft.com/office/drawing/2014/main" val="801113991"/>
                  </a:ext>
                </a:extLst>
              </a:tr>
              <a:tr h="400739">
                <a:tc>
                  <a:txBody>
                    <a:bodyPr/>
                    <a:lstStyle/>
                    <a:p>
                      <a:pPr marL="0" algn="ctr" defTabSz="914400" rtl="0" eaLnBrk="1" fontAlgn="ctr" latinLnBrk="0" hangingPunct="1">
                        <a:buNone/>
                      </a:pPr>
                      <a:r>
                        <a:rPr lang="en-US" sz="1600" u="none" strike="noStrike" kern="1200" dirty="0">
                          <a:solidFill>
                            <a:schemeClr val="tx2"/>
                          </a:solidFill>
                          <a:effectLst/>
                          <a:latin typeface="+mn-lt"/>
                          <a:ea typeface="+mn-ea"/>
                          <a:cs typeface="+mn-cs"/>
                        </a:rPr>
                        <a:t>DA/RT Invoice</a:t>
                      </a:r>
                    </a:p>
                  </a:txBody>
                  <a:tcPr marL="9525" marR="9525" marT="9525" marB="0" anchor="ctr"/>
                </a:tc>
                <a:tc>
                  <a:txBody>
                    <a:bodyPr/>
                    <a:lstStyle/>
                    <a:p>
                      <a:pPr algn="ctr" rtl="0" fontAlgn="ctr">
                        <a:buNone/>
                      </a:pPr>
                      <a:r>
                        <a:rPr lang="en-US" sz="1400" u="none" strike="noStrike" dirty="0">
                          <a:effectLst/>
                        </a:rPr>
                        <a:t>1</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a:effectLst/>
                        </a:rPr>
                        <a:t>1</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dirty="0">
                          <a:effectLst/>
                        </a:rPr>
                        <a:t>0</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dirty="0">
                          <a:effectLst/>
                        </a:rPr>
                        <a:t>1</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dirty="0">
                          <a:effectLst/>
                        </a:rPr>
                        <a:t>0</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959391349"/>
                  </a:ext>
                </a:extLst>
              </a:tr>
              <a:tr h="400739">
                <a:tc>
                  <a:txBody>
                    <a:bodyPr/>
                    <a:lstStyle/>
                    <a:p>
                      <a:pPr marL="0" algn="ctr" defTabSz="914400" rtl="0" eaLnBrk="1" fontAlgn="ctr" latinLnBrk="0" hangingPunct="1">
                        <a:buNone/>
                      </a:pPr>
                      <a:r>
                        <a:rPr lang="en-US" sz="1600" u="none" strike="noStrike" kern="1200" dirty="0">
                          <a:solidFill>
                            <a:schemeClr val="tx2"/>
                          </a:solidFill>
                          <a:effectLst/>
                          <a:latin typeface="+mn-lt"/>
                          <a:ea typeface="+mn-ea"/>
                          <a:cs typeface="+mn-cs"/>
                        </a:rPr>
                        <a:t>Energy-DAM</a:t>
                      </a:r>
                    </a:p>
                  </a:txBody>
                  <a:tcPr marL="9525" marR="9525" marT="9525" marB="0" anchor="ctr"/>
                </a:tc>
                <a:tc>
                  <a:txBody>
                    <a:bodyPr/>
                    <a:lstStyle/>
                    <a:p>
                      <a:pPr algn="ctr" rtl="0" fontAlgn="ctr">
                        <a:buNone/>
                      </a:pPr>
                      <a:r>
                        <a:rPr lang="en-US" sz="1400" u="none" strike="noStrike" dirty="0">
                          <a:effectLst/>
                        </a:rPr>
                        <a:t>1</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dirty="0">
                          <a:effectLst/>
                        </a:rPr>
                        <a:t>0</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dirty="0">
                          <a:effectLst/>
                        </a:rPr>
                        <a:t>0</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dirty="0">
                          <a:effectLst/>
                        </a:rPr>
                        <a:t>0</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dirty="0">
                          <a:effectLst/>
                        </a:rPr>
                        <a:t>0</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644561238"/>
                  </a:ext>
                </a:extLst>
              </a:tr>
              <a:tr h="400739">
                <a:tc>
                  <a:txBody>
                    <a:bodyPr/>
                    <a:lstStyle/>
                    <a:p>
                      <a:pPr algn="ctr" rtl="0" fontAlgn="ctr">
                        <a:buNone/>
                      </a:pPr>
                      <a:r>
                        <a:rPr lang="en-US" sz="1600" u="none" strike="noStrike" dirty="0">
                          <a:solidFill>
                            <a:schemeClr val="tx2"/>
                          </a:solidFill>
                          <a:effectLst/>
                        </a:rPr>
                        <a:t>Emergency Operations</a:t>
                      </a:r>
                      <a:endParaRPr lang="en-US" sz="1600" b="0" i="0" u="none" strike="noStrike" dirty="0">
                        <a:solidFill>
                          <a:schemeClr val="tx2"/>
                        </a:solidFill>
                        <a:effectLst/>
                        <a:latin typeface="Calibri" panose="020F0502020204030204" pitchFamily="34" charset="0"/>
                      </a:endParaRPr>
                    </a:p>
                  </a:txBody>
                  <a:tcPr marL="7620" marR="7620" marT="7620" marB="0" anchor="ctr"/>
                </a:tc>
                <a:tc>
                  <a:txBody>
                    <a:bodyPr/>
                    <a:lstStyle/>
                    <a:p>
                      <a:pPr algn="ctr" rtl="0" fontAlgn="ctr">
                        <a:buNone/>
                      </a:pPr>
                      <a:r>
                        <a:rPr lang="en-US" sz="1400" u="none" strike="noStrike">
                          <a:effectLst/>
                        </a:rPr>
                        <a:t>0</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dirty="0">
                          <a:effectLst/>
                        </a:rPr>
                        <a:t>1</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dirty="0">
                          <a:effectLst/>
                        </a:rPr>
                        <a:t>1</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dirty="0">
                          <a:effectLst/>
                        </a:rPr>
                        <a:t>0</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a:effectLst/>
                        </a:rPr>
                        <a:t>0</a:t>
                      </a:r>
                      <a:endParaRPr lang="en-US"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315603279"/>
                  </a:ext>
                </a:extLst>
              </a:tr>
              <a:tr h="400739">
                <a:tc>
                  <a:txBody>
                    <a:bodyPr/>
                    <a:lstStyle/>
                    <a:p>
                      <a:pPr algn="ctr" rtl="0" fontAlgn="ctr">
                        <a:buNone/>
                      </a:pPr>
                      <a:r>
                        <a:rPr lang="en-US" sz="1600" u="none" strike="noStrike" dirty="0">
                          <a:solidFill>
                            <a:schemeClr val="tx2"/>
                          </a:solidFill>
                          <a:effectLst/>
                        </a:rPr>
                        <a:t>Energy-RTM</a:t>
                      </a:r>
                      <a:endParaRPr lang="en-US" sz="1600" b="0" i="0" u="none" strike="noStrike" dirty="0">
                        <a:solidFill>
                          <a:schemeClr val="tx2"/>
                        </a:solidFill>
                        <a:effectLst/>
                        <a:latin typeface="Calibri" panose="020F0502020204030204" pitchFamily="34" charset="0"/>
                      </a:endParaRPr>
                    </a:p>
                  </a:txBody>
                  <a:tcPr marL="7620" marR="7620" marT="7620" marB="0" anchor="ctr"/>
                </a:tc>
                <a:tc>
                  <a:txBody>
                    <a:bodyPr/>
                    <a:lstStyle/>
                    <a:p>
                      <a:pPr algn="ctr" rtl="0" fontAlgn="ctr">
                        <a:buNone/>
                      </a:pPr>
                      <a:r>
                        <a:rPr lang="en-US" sz="1400" u="none" strike="noStrike" dirty="0">
                          <a:effectLst/>
                        </a:rPr>
                        <a:t>36</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a:effectLst/>
                        </a:rPr>
                        <a:t>35</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a:effectLst/>
                        </a:rPr>
                        <a:t>5</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dirty="0">
                          <a:effectLst/>
                        </a:rPr>
                        <a:t>30</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a:effectLst/>
                        </a:rPr>
                        <a:t>0</a:t>
                      </a:r>
                      <a:endParaRPr lang="en-US"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519982458"/>
                  </a:ext>
                </a:extLst>
              </a:tr>
              <a:tr h="400739">
                <a:tc>
                  <a:txBody>
                    <a:bodyPr/>
                    <a:lstStyle/>
                    <a:p>
                      <a:pPr algn="ctr" fontAlgn="ctr">
                        <a:buNone/>
                      </a:pPr>
                      <a:r>
                        <a:rPr lang="en-US" sz="1600" u="none" strike="noStrike">
                          <a:solidFill>
                            <a:schemeClr val="tx2"/>
                          </a:solidFill>
                          <a:effectLst/>
                        </a:rPr>
                        <a:t>Reliability Unit Commitment</a:t>
                      </a:r>
                      <a:endParaRPr lang="en-US" sz="1600" b="0" i="0" u="none" strike="noStrike">
                        <a:solidFill>
                          <a:schemeClr val="tx2"/>
                        </a:solidFill>
                        <a:effectLst/>
                        <a:latin typeface="Aptos Narrow" panose="020B0004020202020204" pitchFamily="34" charset="0"/>
                      </a:endParaRPr>
                    </a:p>
                  </a:txBody>
                  <a:tcPr marL="7620" marR="7620" marT="7620" marB="0" anchor="ctr"/>
                </a:tc>
                <a:tc>
                  <a:txBody>
                    <a:bodyPr/>
                    <a:lstStyle/>
                    <a:p>
                      <a:pPr algn="ctr" rtl="0" fontAlgn="ctr">
                        <a:buNone/>
                      </a:pPr>
                      <a:r>
                        <a:rPr lang="en-US" sz="1400" u="none" strike="noStrike">
                          <a:effectLst/>
                        </a:rPr>
                        <a:t>21</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a:effectLst/>
                        </a:rPr>
                        <a:t>20</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a:effectLst/>
                        </a:rPr>
                        <a:t>1</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dirty="0">
                          <a:effectLst/>
                        </a:rPr>
                        <a:t>19</a:t>
                      </a:r>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dirty="0">
                          <a:effectLst/>
                        </a:rPr>
                        <a:t>0</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781633874"/>
                  </a:ext>
                </a:extLst>
              </a:tr>
              <a:tr h="416152">
                <a:tc>
                  <a:txBody>
                    <a:bodyPr/>
                    <a:lstStyle/>
                    <a:p>
                      <a:pPr algn="ctr" fontAlgn="ctr">
                        <a:buNone/>
                      </a:pPr>
                      <a:r>
                        <a:rPr lang="en-US" sz="1600" u="none" strike="noStrike">
                          <a:solidFill>
                            <a:schemeClr val="tx2"/>
                          </a:solidFill>
                          <a:effectLst/>
                        </a:rPr>
                        <a:t>Set Point Deviation</a:t>
                      </a:r>
                      <a:endParaRPr lang="en-US" sz="1600" b="0" i="0" u="none" strike="noStrike">
                        <a:solidFill>
                          <a:schemeClr val="tx2"/>
                        </a:solidFill>
                        <a:effectLst/>
                        <a:latin typeface="Aptos Narrow" panose="020B0004020202020204" pitchFamily="34" charset="0"/>
                      </a:endParaRPr>
                    </a:p>
                  </a:txBody>
                  <a:tcPr marL="7620" marR="7620" marT="7620" marB="0" anchor="ctr"/>
                </a:tc>
                <a:tc>
                  <a:txBody>
                    <a:bodyPr/>
                    <a:lstStyle/>
                    <a:p>
                      <a:pPr algn="ctr" rtl="0" fontAlgn="ctr">
                        <a:buNone/>
                      </a:pPr>
                      <a:r>
                        <a:rPr lang="en-US" sz="1400" u="none" strike="noStrike">
                          <a:effectLst/>
                        </a:rPr>
                        <a:t>4</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a:effectLst/>
                        </a:rPr>
                        <a:t>4</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a:effectLst/>
                        </a:rPr>
                        <a:t>1</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a:effectLst/>
                        </a:rPr>
                        <a:t>2</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dirty="0">
                          <a:effectLst/>
                        </a:rPr>
                        <a:t>1</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28538940"/>
                  </a:ext>
                </a:extLst>
              </a:tr>
              <a:tr h="416152">
                <a:tc>
                  <a:txBody>
                    <a:bodyPr/>
                    <a:lstStyle/>
                    <a:p>
                      <a:pPr algn="ctr" rtl="0" fontAlgn="ctr">
                        <a:buNone/>
                      </a:pPr>
                      <a:r>
                        <a:rPr lang="en-US" sz="1600" u="none" strike="noStrike" dirty="0">
                          <a:solidFill>
                            <a:schemeClr val="tx2"/>
                          </a:solidFill>
                          <a:effectLst/>
                        </a:rPr>
                        <a:t>TOTAL</a:t>
                      </a:r>
                      <a:endParaRPr lang="en-US" sz="1600" b="0" i="0" u="none" strike="noStrike" dirty="0">
                        <a:solidFill>
                          <a:schemeClr val="tx2"/>
                        </a:solidFill>
                        <a:effectLst/>
                        <a:latin typeface="Calibri" panose="020F0502020204030204" pitchFamily="34" charset="0"/>
                      </a:endParaRPr>
                    </a:p>
                  </a:txBody>
                  <a:tcPr marL="7620" marR="7620" marT="7620" marB="0" anchor="ctr"/>
                </a:tc>
                <a:tc>
                  <a:txBody>
                    <a:bodyPr/>
                    <a:lstStyle/>
                    <a:p>
                      <a:pPr algn="ctr" rtl="0" fontAlgn="ctr">
                        <a:buNone/>
                      </a:pPr>
                      <a:r>
                        <a:rPr lang="en-US" sz="1400" u="none" strike="noStrike">
                          <a:effectLst/>
                        </a:rPr>
                        <a:t>63</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a:effectLst/>
                        </a:rPr>
                        <a:t>61</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a:effectLst/>
                        </a:rPr>
                        <a:t>8</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a:effectLst/>
                        </a:rPr>
                        <a:t>52</a:t>
                      </a:r>
                      <a:endParaRPr lang="en-US"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rtl="0" fontAlgn="ctr">
                        <a:buNone/>
                      </a:pPr>
                      <a:r>
                        <a:rPr lang="en-US" sz="1400" u="none" strike="noStrike" dirty="0">
                          <a:effectLst/>
                        </a:rPr>
                        <a:t>1</a:t>
                      </a:r>
                      <a:endParaRPr lang="en-US"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582697300"/>
                  </a:ext>
                </a:extLst>
              </a:tr>
            </a:tbl>
          </a:graphicData>
        </a:graphic>
      </p:graphicFrame>
    </p:spTree>
    <p:extLst>
      <p:ext uri="{BB962C8B-B14F-4D97-AF65-F5344CB8AC3E}">
        <p14:creationId xmlns:p14="http://schemas.microsoft.com/office/powerpoint/2010/main" val="2231758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300" y="457200"/>
            <a:ext cx="10401300" cy="365125"/>
          </a:xfrm>
        </p:spPr>
        <p:txBody>
          <a:bodyPr/>
          <a:lstStyle/>
          <a:p>
            <a:r>
              <a:rPr lang="en-US" sz="2000" dirty="0"/>
              <a:t>8.2(2)(c)(v) Other Settlement metrics</a:t>
            </a:r>
          </a:p>
        </p:txBody>
      </p:sp>
      <p:sp>
        <p:nvSpPr>
          <p:cNvPr id="3" name="Slide Number Placeholder 5"/>
          <p:cNvSpPr>
            <a:spLocks noGrp="1"/>
          </p:cNvSpPr>
          <p:nvPr>
            <p:ph type="sldNum" sz="quarter" idx="12"/>
          </p:nvPr>
        </p:nvSpPr>
        <p:spPr/>
        <p:txBody>
          <a:bodyPr>
            <a:normAutofit/>
          </a:bodyPr>
          <a:lstStyle/>
          <a:p>
            <a:fld id="{1D93BD3E-1E9A-4970-A6F7-E7AC52762E0C}" type="slidenum">
              <a:rPr lang="en-US" smtClean="0"/>
              <a:t>5</a:t>
            </a:fld>
            <a:endParaRPr lang="en-US"/>
          </a:p>
        </p:txBody>
      </p:sp>
      <p:sp>
        <p:nvSpPr>
          <p:cNvPr id="4" name="TextBox 7">
            <a:extLst>
              <a:ext uri="{FF2B5EF4-FFF2-40B4-BE49-F238E27FC236}">
                <a16:creationId xmlns:a16="http://schemas.microsoft.com/office/drawing/2014/main" id="{738B510A-57D6-4EC7-9485-2DBDD80FD154}"/>
              </a:ext>
            </a:extLst>
          </p:cNvPr>
          <p:cNvSpPr txBox="1">
            <a:spLocks/>
          </p:cNvSpPr>
          <p:nvPr/>
        </p:nvSpPr>
        <p:spPr>
          <a:xfrm>
            <a:off x="302623" y="4705523"/>
            <a:ext cx="2286000" cy="276999"/>
          </a:xfrm>
          <a:prstGeom prst="rect">
            <a:avLst/>
          </a:prstGeom>
          <a:noFill/>
        </p:spPr>
        <p:txBody>
          <a:bodyPr wrap="square" rtlCol="0">
            <a:spAutoFit/>
          </a:bodyPr>
          <a:lstStyle/>
          <a:p>
            <a:r>
              <a:rPr lang="en-US" sz="1200" b="1" dirty="0"/>
              <a:t>Average percent change</a:t>
            </a:r>
          </a:p>
        </p:txBody>
      </p:sp>
      <p:sp>
        <p:nvSpPr>
          <p:cNvPr id="5" name="TextBox 6">
            <a:extLst>
              <a:ext uri="{FF2B5EF4-FFF2-40B4-BE49-F238E27FC236}">
                <a16:creationId xmlns:a16="http://schemas.microsoft.com/office/drawing/2014/main" id="{0CEEE17A-855C-4A39-978A-63919E23D4BB}"/>
              </a:ext>
            </a:extLst>
          </p:cNvPr>
          <p:cNvSpPr txBox="1"/>
          <p:nvPr/>
        </p:nvSpPr>
        <p:spPr>
          <a:xfrm>
            <a:off x="302623" y="4086358"/>
            <a:ext cx="3276600" cy="215444"/>
          </a:xfrm>
          <a:prstGeom prst="rect">
            <a:avLst/>
          </a:prstGeom>
          <a:noFill/>
        </p:spPr>
        <p:txBody>
          <a:bodyPr wrap="square" rtlCol="0">
            <a:spAutoFit/>
          </a:bodyPr>
          <a:lstStyle/>
          <a:p>
            <a:r>
              <a:rPr lang="en-US" sz="800" b="1" dirty="0"/>
              <a:t>NOTE: </a:t>
            </a:r>
            <a:r>
              <a:rPr lang="en-US" sz="800" dirty="0"/>
              <a:t>ERS Final settlement OD data is not represented in graph.</a:t>
            </a:r>
          </a:p>
        </p:txBody>
      </p:sp>
      <p:pic>
        <p:nvPicPr>
          <p:cNvPr id="6" name="Content Placeholder 5"/>
          <p:cNvPicPr>
            <a:picLocks noGrp="1"/>
          </p:cNvPicPr>
          <p:nvPr>
            <p:ph/>
          </p:nvPr>
        </p:nvPicPr>
        <p:blipFill>
          <a:blip r:embed="rId3"/>
          <a:stretch>
            <a:fillRect/>
          </a:stretch>
        </p:blipFill>
        <p:spPr>
          <a:xfrm>
            <a:off x="152400" y="995358"/>
            <a:ext cx="11887200" cy="3133411"/>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669716820"/>
              </p:ext>
            </p:extLst>
          </p:nvPr>
        </p:nvGraphicFramePr>
        <p:xfrm>
          <a:off x="381001" y="5057775"/>
          <a:ext cx="11429997" cy="883920"/>
        </p:xfrm>
        <a:graphic>
          <a:graphicData uri="http://schemas.openxmlformats.org/drawingml/2006/table">
            <a:tbl>
              <a:tblPr/>
              <a:tblGrid>
                <a:gridCol w="1101687">
                  <a:extLst>
                    <a:ext uri="{9D8B030D-6E8A-4147-A177-3AD203B41FA5}">
                      <a16:colId xmlns:a16="http://schemas.microsoft.com/office/drawing/2014/main" val="20000"/>
                    </a:ext>
                  </a:extLst>
                </a:gridCol>
                <a:gridCol w="1032831">
                  <a:extLst>
                    <a:ext uri="{9D8B030D-6E8A-4147-A177-3AD203B41FA5}">
                      <a16:colId xmlns:a16="http://schemas.microsoft.com/office/drawing/2014/main" val="20001"/>
                    </a:ext>
                  </a:extLst>
                </a:gridCol>
                <a:gridCol w="1032831">
                  <a:extLst>
                    <a:ext uri="{9D8B030D-6E8A-4147-A177-3AD203B41FA5}">
                      <a16:colId xmlns:a16="http://schemas.microsoft.com/office/drawing/2014/main" val="20002"/>
                    </a:ext>
                  </a:extLst>
                </a:gridCol>
                <a:gridCol w="1032831">
                  <a:extLst>
                    <a:ext uri="{9D8B030D-6E8A-4147-A177-3AD203B41FA5}">
                      <a16:colId xmlns:a16="http://schemas.microsoft.com/office/drawing/2014/main" val="20003"/>
                    </a:ext>
                  </a:extLst>
                </a:gridCol>
                <a:gridCol w="1032831">
                  <a:extLst>
                    <a:ext uri="{9D8B030D-6E8A-4147-A177-3AD203B41FA5}">
                      <a16:colId xmlns:a16="http://schemas.microsoft.com/office/drawing/2014/main" val="20004"/>
                    </a:ext>
                  </a:extLst>
                </a:gridCol>
                <a:gridCol w="1032831">
                  <a:extLst>
                    <a:ext uri="{9D8B030D-6E8A-4147-A177-3AD203B41FA5}">
                      <a16:colId xmlns:a16="http://schemas.microsoft.com/office/drawing/2014/main" val="20005"/>
                    </a:ext>
                  </a:extLst>
                </a:gridCol>
                <a:gridCol w="1032831">
                  <a:extLst>
                    <a:ext uri="{9D8B030D-6E8A-4147-A177-3AD203B41FA5}">
                      <a16:colId xmlns:a16="http://schemas.microsoft.com/office/drawing/2014/main" val="20006"/>
                    </a:ext>
                  </a:extLst>
                </a:gridCol>
                <a:gridCol w="1032831">
                  <a:extLst>
                    <a:ext uri="{9D8B030D-6E8A-4147-A177-3AD203B41FA5}">
                      <a16:colId xmlns:a16="http://schemas.microsoft.com/office/drawing/2014/main" val="20007"/>
                    </a:ext>
                  </a:extLst>
                </a:gridCol>
                <a:gridCol w="1032831">
                  <a:extLst>
                    <a:ext uri="{9D8B030D-6E8A-4147-A177-3AD203B41FA5}">
                      <a16:colId xmlns:a16="http://schemas.microsoft.com/office/drawing/2014/main" val="20008"/>
                    </a:ext>
                  </a:extLst>
                </a:gridCol>
                <a:gridCol w="1032831">
                  <a:extLst>
                    <a:ext uri="{9D8B030D-6E8A-4147-A177-3AD203B41FA5}">
                      <a16:colId xmlns:a16="http://schemas.microsoft.com/office/drawing/2014/main" val="20009"/>
                    </a:ext>
                  </a:extLst>
                </a:gridCol>
                <a:gridCol w="1032831">
                  <a:extLst>
                    <a:ext uri="{9D8B030D-6E8A-4147-A177-3AD203B41FA5}">
                      <a16:colId xmlns:a16="http://schemas.microsoft.com/office/drawing/2014/main" val="20010"/>
                    </a:ext>
                  </a:extLst>
                </a:gridCol>
              </a:tblGrid>
              <a:tr h="228600">
                <a:tc>
                  <a:txBody>
                    <a:bodyPr/>
                    <a:lstStyle/>
                    <a:p>
                      <a:pPr marL="63500" marR="63500" algn="ctr">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BCBCBC">
                        <a:alpha val="100000"/>
                      </a:srgbClr>
                    </a:solidFill>
                  </a:tcPr>
                </a:tc>
                <a:tc>
                  <a:txBody>
                    <a:bodyPr/>
                    <a:lstStyle/>
                    <a:p>
                      <a:pPr marL="63500" marR="63500" algn="ctr">
                        <a:lnSpc>
                          <a:spcPct val="100000"/>
                        </a:lnSpc>
                        <a:spcBef>
                          <a:spcPts val="500"/>
                        </a:spcBef>
                        <a:spcAft>
                          <a:spcPts val="500"/>
                        </a:spcAft>
                        <a:buNone/>
                      </a:pPr>
                      <a:r>
                        <a:rPr sz="1100" b="1" i="0" u="none" cap="none" dirty="0">
                          <a:solidFill>
                            <a:srgbClr val="000000">
                              <a:alpha val="100000"/>
                            </a:srgbClr>
                          </a:solidFill>
                          <a:latin typeface="Arial"/>
                          <a:cs typeface="Arial"/>
                          <a:sym typeface="Arial"/>
                        </a:rPr>
                        <a:t>2017</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BCBCBC">
                        <a:alpha val="10000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2018</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BCBCBC">
                        <a:alpha val="10000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2019</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BCBCBC">
                        <a:alpha val="10000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2020</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BCBCBC">
                        <a:alpha val="10000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BCBCBC">
                        <a:alpha val="10000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BCBCBC">
                        <a:alpha val="10000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BCBCBC">
                        <a:alpha val="10000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BCBCBC">
                        <a:alpha val="10000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2025</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BCBCBC">
                        <a:alpha val="10000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2026</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BCBCBC">
                        <a:alpha val="100000"/>
                      </a:srgbClr>
                    </a:solidFill>
                  </a:tcPr>
                </a:tc>
                <a:extLst>
                  <a:ext uri="{0D108BD9-81ED-4DB2-BD59-A6C34878D82A}">
                    <a16:rowId xmlns:a16="http://schemas.microsoft.com/office/drawing/2014/main" val="10000"/>
                  </a:ext>
                </a:extLst>
              </a:tr>
              <a:tr h="228600">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FINAL</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9050" cap="flat" cmpd="sng" algn="ctr">
                      <a:solidFill>
                        <a:srgbClr val="666666"/>
                      </a:solidFill>
                      <a:prstDash val="solid"/>
                      <a:round/>
                      <a:headEnd type="none" w="med" len="med"/>
                      <a:tailEnd type="none" w="med" len="med"/>
                    </a:lnT>
                    <a:lnB w="12700" cap="flat" cmpd="sng" algn="ctr">
                      <a:solidFill>
                        <a:srgbClr val="FFFFFF">
                          <a:alpha val="100000"/>
                        </a:srgbClr>
                      </a:solidFill>
                      <a:prstDash val="solid"/>
                    </a:lnB>
                    <a:solidFill>
                      <a:srgbClr val="F3F6F4">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3.01</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9050" cap="flat" cmpd="sng" algn="ctr">
                      <a:solidFill>
                        <a:srgbClr val="666666"/>
                      </a:solidFill>
                      <a:prstDash val="solid"/>
                      <a:round/>
                      <a:headEnd type="none" w="med" len="med"/>
                      <a:tailEnd type="none" w="med" len="med"/>
                    </a:lnT>
                    <a:lnB w="12700" cap="flat" cmpd="sng" algn="ctr">
                      <a:solidFill>
                        <a:srgbClr val="FFFFFF">
                          <a:alpha val="100000"/>
                        </a:srgbClr>
                      </a:solidFill>
                      <a:prstDash val="solid"/>
                    </a:lnB>
                    <a:solidFill>
                      <a:srgbClr val="F3F6F4">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2.93</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9050" cap="flat" cmpd="sng" algn="ctr">
                      <a:solidFill>
                        <a:srgbClr val="666666"/>
                      </a:solidFill>
                      <a:prstDash val="solid"/>
                      <a:round/>
                      <a:headEnd type="none" w="med" len="med"/>
                      <a:tailEnd type="none" w="med" len="med"/>
                    </a:lnT>
                    <a:lnB w="12700" cap="flat" cmpd="sng" algn="ctr">
                      <a:solidFill>
                        <a:srgbClr val="FFFFFF">
                          <a:alpha val="100000"/>
                        </a:srgbClr>
                      </a:solidFill>
                      <a:prstDash val="solid"/>
                    </a:lnB>
                    <a:solidFill>
                      <a:srgbClr val="F3F6F4">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2.66</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9050" cap="flat" cmpd="sng" algn="ctr">
                      <a:solidFill>
                        <a:srgbClr val="666666"/>
                      </a:solidFill>
                      <a:prstDash val="solid"/>
                      <a:round/>
                      <a:headEnd type="none" w="med" len="med"/>
                      <a:tailEnd type="none" w="med" len="med"/>
                    </a:lnT>
                    <a:lnB w="12700" cap="flat" cmpd="sng" algn="ctr">
                      <a:solidFill>
                        <a:srgbClr val="FFFFFF">
                          <a:alpha val="100000"/>
                        </a:srgbClr>
                      </a:solidFill>
                      <a:prstDash val="solid"/>
                    </a:lnB>
                    <a:solidFill>
                      <a:srgbClr val="F3F6F4">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3.09</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9050" cap="flat" cmpd="sng" algn="ctr">
                      <a:solidFill>
                        <a:srgbClr val="666666"/>
                      </a:solidFill>
                      <a:prstDash val="solid"/>
                      <a:round/>
                      <a:headEnd type="none" w="med" len="med"/>
                      <a:tailEnd type="none" w="med" len="med"/>
                    </a:lnT>
                    <a:lnB w="12700" cap="flat" cmpd="sng" algn="ctr">
                      <a:solidFill>
                        <a:srgbClr val="FFFFFF">
                          <a:alpha val="100000"/>
                        </a:srgbClr>
                      </a:solidFill>
                      <a:prstDash val="solid"/>
                    </a:lnB>
                    <a:solidFill>
                      <a:srgbClr val="F3F6F4">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3.53</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9050" cap="flat" cmpd="sng" algn="ctr">
                      <a:solidFill>
                        <a:srgbClr val="666666"/>
                      </a:solidFill>
                      <a:prstDash val="solid"/>
                      <a:round/>
                      <a:headEnd type="none" w="med" len="med"/>
                      <a:tailEnd type="none" w="med" len="med"/>
                    </a:lnT>
                    <a:lnB w="12700" cap="flat" cmpd="sng" algn="ctr">
                      <a:solidFill>
                        <a:srgbClr val="FFFFFF">
                          <a:alpha val="100000"/>
                        </a:srgbClr>
                      </a:solidFill>
                      <a:prstDash val="solid"/>
                    </a:lnB>
                    <a:solidFill>
                      <a:srgbClr val="F3F6F4">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3.36</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9050" cap="flat" cmpd="sng" algn="ctr">
                      <a:solidFill>
                        <a:srgbClr val="666666"/>
                      </a:solidFill>
                      <a:prstDash val="solid"/>
                      <a:round/>
                      <a:headEnd type="none" w="med" len="med"/>
                      <a:tailEnd type="none" w="med" len="med"/>
                    </a:lnT>
                    <a:lnB w="12700" cap="flat" cmpd="sng" algn="ctr">
                      <a:solidFill>
                        <a:srgbClr val="FFFFFF">
                          <a:alpha val="100000"/>
                        </a:srgbClr>
                      </a:solidFill>
                      <a:prstDash val="solid"/>
                    </a:lnB>
                    <a:solidFill>
                      <a:srgbClr val="F3F6F4">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2.90</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9050" cap="flat" cmpd="sng" algn="ctr">
                      <a:solidFill>
                        <a:srgbClr val="666666"/>
                      </a:solidFill>
                      <a:prstDash val="solid"/>
                      <a:round/>
                      <a:headEnd type="none" w="med" len="med"/>
                      <a:tailEnd type="none" w="med" len="med"/>
                    </a:lnT>
                    <a:lnB w="12700" cap="flat" cmpd="sng" algn="ctr">
                      <a:solidFill>
                        <a:srgbClr val="FFFFFF">
                          <a:alpha val="100000"/>
                        </a:srgbClr>
                      </a:solidFill>
                      <a:prstDash val="solid"/>
                    </a:lnB>
                    <a:solidFill>
                      <a:srgbClr val="F3F6F4">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2.32</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9050" cap="flat" cmpd="sng" algn="ctr">
                      <a:solidFill>
                        <a:srgbClr val="666666"/>
                      </a:solidFill>
                      <a:prstDash val="solid"/>
                      <a:round/>
                      <a:headEnd type="none" w="med" len="med"/>
                      <a:tailEnd type="none" w="med" len="med"/>
                    </a:lnT>
                    <a:lnB w="12700" cap="flat" cmpd="sng" algn="ctr">
                      <a:solidFill>
                        <a:srgbClr val="FFFFFF">
                          <a:alpha val="100000"/>
                        </a:srgbClr>
                      </a:solidFill>
                      <a:prstDash val="solid"/>
                    </a:lnB>
                    <a:solidFill>
                      <a:srgbClr val="F3F6F4">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1.98</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9050" cap="flat" cmpd="sng" algn="ctr">
                      <a:solidFill>
                        <a:srgbClr val="666666"/>
                      </a:solidFill>
                      <a:prstDash val="solid"/>
                      <a:round/>
                      <a:headEnd type="none" w="med" len="med"/>
                      <a:tailEnd type="none" w="med" len="med"/>
                    </a:lnT>
                    <a:lnB w="12700" cap="flat" cmpd="sng" algn="ctr">
                      <a:solidFill>
                        <a:srgbClr val="FFFFFF">
                          <a:alpha val="100000"/>
                        </a:srgbClr>
                      </a:solidFill>
                      <a:prstDash val="solid"/>
                    </a:lnB>
                    <a:solidFill>
                      <a:srgbClr val="F3F6F4">
                        <a:alpha val="100000"/>
                      </a:srgbClr>
                    </a:solidFill>
                  </a:tcPr>
                </a:tc>
                <a:tc>
                  <a:txBody>
                    <a:bodyPr/>
                    <a:lstStyle/>
                    <a:p>
                      <a:pPr marL="63500" marR="63500" algn="ctr">
                        <a:lnSpc>
                          <a:spcPct val="100000"/>
                        </a:lnSpc>
                        <a:spcBef>
                          <a:spcPts val="500"/>
                        </a:spcBef>
                        <a:spcAft>
                          <a:spcPts val="500"/>
                        </a:spcAft>
                        <a:buNone/>
                      </a:pPr>
                      <a:r>
                        <a:rPr sz="1100" b="0" i="0" u="none" cap="none" dirty="0">
                          <a:solidFill>
                            <a:srgbClr val="000000">
                              <a:alpha val="100000"/>
                            </a:srgbClr>
                          </a:solidFill>
                          <a:latin typeface="Arial"/>
                          <a:cs typeface="Arial"/>
                          <a:sym typeface="Arial"/>
                        </a:rPr>
                        <a:t>1.89</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9050" cap="flat" cmpd="sng" algn="ctr">
                      <a:solidFill>
                        <a:srgbClr val="666666"/>
                      </a:solidFill>
                      <a:prstDash val="solid"/>
                      <a:round/>
                      <a:headEnd type="none" w="med" len="med"/>
                      <a:tailEnd type="none" w="med" len="med"/>
                    </a:lnT>
                    <a:lnB w="12700" cap="flat" cmpd="sng" algn="ctr">
                      <a:solidFill>
                        <a:srgbClr val="FFFFFF">
                          <a:alpha val="100000"/>
                        </a:srgbClr>
                      </a:solidFill>
                      <a:prstDash val="solid"/>
                    </a:lnB>
                    <a:solidFill>
                      <a:srgbClr val="F3F6F4">
                        <a:alpha val="100000"/>
                      </a:srgbClr>
                    </a:solidFill>
                  </a:tcPr>
                </a:tc>
                <a:extLst>
                  <a:ext uri="{0D108BD9-81ED-4DB2-BD59-A6C34878D82A}">
                    <a16:rowId xmlns:a16="http://schemas.microsoft.com/office/drawing/2014/main" val="10001"/>
                  </a:ext>
                </a:extLst>
              </a:tr>
              <a:tr h="228600">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TRUEUP</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2700" cap="flat" cmpd="sng" algn="ctr">
                      <a:solidFill>
                        <a:srgbClr val="FFFFFF">
                          <a:alpha val="100000"/>
                        </a:srgbClr>
                      </a:solidFill>
                      <a:prstDash val="solid"/>
                    </a:lnT>
                    <a:lnB w="12700" cap="flat" cmpd="sng" algn="ctr">
                      <a:solidFill>
                        <a:srgbClr val="FFFFFF">
                          <a:alpha val="100000"/>
                        </a:srgbClr>
                      </a:solidFill>
                      <a:prstDash val="solid"/>
                    </a:lnB>
                    <a:solidFill>
                      <a:srgbClr val="EEEEEE">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0.27</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2700" cap="flat" cmpd="sng" algn="ctr">
                      <a:solidFill>
                        <a:srgbClr val="FFFFFF">
                          <a:alpha val="100000"/>
                        </a:srgbClr>
                      </a:solidFill>
                      <a:prstDash val="solid"/>
                    </a:lnT>
                    <a:lnB w="12700" cap="flat" cmpd="sng" algn="ctr">
                      <a:solidFill>
                        <a:srgbClr val="FFFFFF">
                          <a:alpha val="100000"/>
                        </a:srgbClr>
                      </a:solidFill>
                      <a:prstDash val="solid"/>
                    </a:lnB>
                    <a:solidFill>
                      <a:srgbClr val="EEEEEE">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0.26</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2700" cap="flat" cmpd="sng" algn="ctr">
                      <a:solidFill>
                        <a:srgbClr val="FFFFFF">
                          <a:alpha val="100000"/>
                        </a:srgbClr>
                      </a:solidFill>
                      <a:prstDash val="solid"/>
                    </a:lnT>
                    <a:lnB w="12700" cap="flat" cmpd="sng" algn="ctr">
                      <a:solidFill>
                        <a:srgbClr val="FFFFFF">
                          <a:alpha val="100000"/>
                        </a:srgbClr>
                      </a:solidFill>
                      <a:prstDash val="solid"/>
                    </a:lnB>
                    <a:solidFill>
                      <a:srgbClr val="EEEEEE">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0.20</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2700" cap="flat" cmpd="sng" algn="ctr">
                      <a:solidFill>
                        <a:srgbClr val="FFFFFF">
                          <a:alpha val="100000"/>
                        </a:srgbClr>
                      </a:solidFill>
                      <a:prstDash val="solid"/>
                    </a:lnT>
                    <a:lnB w="12700" cap="flat" cmpd="sng" algn="ctr">
                      <a:solidFill>
                        <a:srgbClr val="FFFFFF">
                          <a:alpha val="100000"/>
                        </a:srgbClr>
                      </a:solidFill>
                      <a:prstDash val="solid"/>
                    </a:lnB>
                    <a:solidFill>
                      <a:srgbClr val="EEEEEE">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0.26</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2700" cap="flat" cmpd="sng" algn="ctr">
                      <a:solidFill>
                        <a:srgbClr val="FFFFFF">
                          <a:alpha val="100000"/>
                        </a:srgbClr>
                      </a:solidFill>
                      <a:prstDash val="solid"/>
                    </a:lnT>
                    <a:lnB w="12700" cap="flat" cmpd="sng" algn="ctr">
                      <a:solidFill>
                        <a:srgbClr val="FFFFFF">
                          <a:alpha val="100000"/>
                        </a:srgbClr>
                      </a:solidFill>
                      <a:prstDash val="solid"/>
                    </a:lnB>
                    <a:solidFill>
                      <a:srgbClr val="EEEEEE">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0.46</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2700" cap="flat" cmpd="sng" algn="ctr">
                      <a:solidFill>
                        <a:srgbClr val="FFFFFF">
                          <a:alpha val="100000"/>
                        </a:srgbClr>
                      </a:solidFill>
                      <a:prstDash val="solid"/>
                    </a:lnT>
                    <a:lnB w="12700" cap="flat" cmpd="sng" algn="ctr">
                      <a:solidFill>
                        <a:srgbClr val="FFFFFF">
                          <a:alpha val="100000"/>
                        </a:srgbClr>
                      </a:solidFill>
                      <a:prstDash val="solid"/>
                    </a:lnB>
                    <a:solidFill>
                      <a:srgbClr val="EEEEEE">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0.99</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2700" cap="flat" cmpd="sng" algn="ctr">
                      <a:solidFill>
                        <a:srgbClr val="FFFFFF">
                          <a:alpha val="100000"/>
                        </a:srgbClr>
                      </a:solidFill>
                      <a:prstDash val="solid"/>
                    </a:lnT>
                    <a:lnB w="12700" cap="flat" cmpd="sng" algn="ctr">
                      <a:solidFill>
                        <a:srgbClr val="FFFFFF">
                          <a:alpha val="100000"/>
                        </a:srgbClr>
                      </a:solidFill>
                      <a:prstDash val="solid"/>
                    </a:lnB>
                    <a:solidFill>
                      <a:srgbClr val="EEEEEE">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0.83</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2700" cap="flat" cmpd="sng" algn="ctr">
                      <a:solidFill>
                        <a:srgbClr val="FFFFFF">
                          <a:alpha val="100000"/>
                        </a:srgbClr>
                      </a:solidFill>
                      <a:prstDash val="solid"/>
                    </a:lnT>
                    <a:lnB w="12700" cap="flat" cmpd="sng" algn="ctr">
                      <a:solidFill>
                        <a:srgbClr val="FFFFFF">
                          <a:alpha val="100000"/>
                        </a:srgbClr>
                      </a:solidFill>
                      <a:prstDash val="solid"/>
                    </a:lnB>
                    <a:solidFill>
                      <a:srgbClr val="EEEEEE">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0.41</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2700" cap="flat" cmpd="sng" algn="ctr">
                      <a:solidFill>
                        <a:srgbClr val="FFFFFF">
                          <a:alpha val="100000"/>
                        </a:srgbClr>
                      </a:solidFill>
                      <a:prstDash val="solid"/>
                    </a:lnT>
                    <a:lnB w="12700" cap="flat" cmpd="sng" algn="ctr">
                      <a:solidFill>
                        <a:srgbClr val="FFFFFF">
                          <a:alpha val="100000"/>
                        </a:srgbClr>
                      </a:solidFill>
                      <a:prstDash val="solid"/>
                    </a:lnB>
                    <a:solidFill>
                      <a:srgbClr val="EEEEEE">
                        <a:alpha val="10000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0.79</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2700" cap="flat" cmpd="sng" algn="ctr">
                      <a:solidFill>
                        <a:srgbClr val="FFFFFF">
                          <a:alpha val="100000"/>
                        </a:srgbClr>
                      </a:solidFill>
                      <a:prstDash val="solid"/>
                    </a:lnT>
                    <a:lnB w="12700" cap="flat" cmpd="sng" algn="ctr">
                      <a:solidFill>
                        <a:srgbClr val="FFFFFF">
                          <a:alpha val="100000"/>
                        </a:srgbClr>
                      </a:solidFill>
                      <a:prstDash val="solid"/>
                    </a:lnB>
                    <a:solidFill>
                      <a:srgbClr val="EEEEEE">
                        <a:alpha val="100000"/>
                      </a:srgbClr>
                    </a:solidFill>
                  </a:tcPr>
                </a:tc>
                <a:tc>
                  <a:txBody>
                    <a:bodyPr/>
                    <a:lstStyle/>
                    <a:p>
                      <a:pPr marL="63500" marR="63500" algn="ctr">
                        <a:lnSpc>
                          <a:spcPct val="100000"/>
                        </a:lnSpc>
                        <a:spcBef>
                          <a:spcPts val="500"/>
                        </a:spcBef>
                        <a:spcAft>
                          <a:spcPts val="500"/>
                        </a:spcAft>
                        <a:buNone/>
                      </a:pPr>
                      <a:r>
                        <a:rPr sz="1100" b="0" i="0" u="none" cap="none" dirty="0">
                          <a:solidFill>
                            <a:srgbClr val="000000">
                              <a:alpha val="100000"/>
                            </a:srgbClr>
                          </a:solidFill>
                          <a:latin typeface="Arial"/>
                          <a:cs typeface="Arial"/>
                          <a:sym typeface="Arial"/>
                        </a:rPr>
                        <a:t>1.31</a:t>
                      </a:r>
                    </a:p>
                  </a:txBody>
                  <a:tcPr marL="0" marR="0" marT="63500" marB="63500" anchor="ctr">
                    <a:lnL w="12700" cap="flat" cmpd="sng" algn="ctr">
                      <a:solidFill>
                        <a:srgbClr val="FFFFFF">
                          <a:alpha val="100000"/>
                        </a:srgbClr>
                      </a:solidFill>
                      <a:prstDash val="solid"/>
                    </a:lnL>
                    <a:lnR w="12700" cap="flat" cmpd="sng" algn="ctr">
                      <a:solidFill>
                        <a:srgbClr val="FFFFFF">
                          <a:alpha val="100000"/>
                        </a:srgbClr>
                      </a:solidFill>
                      <a:prstDash val="solid"/>
                    </a:lnR>
                    <a:lnT w="12700" cap="flat" cmpd="sng" algn="ctr">
                      <a:solidFill>
                        <a:srgbClr val="FFFFFF">
                          <a:alpha val="100000"/>
                        </a:srgbClr>
                      </a:solidFill>
                      <a:prstDash val="solid"/>
                    </a:lnT>
                    <a:lnB w="12700" cap="flat" cmpd="sng" algn="ctr">
                      <a:solidFill>
                        <a:srgbClr val="FFFFFF">
                          <a:alpha val="100000"/>
                        </a:srgbClr>
                      </a:solidFill>
                      <a:prstDash val="solid"/>
                    </a:lnB>
                    <a:solidFill>
                      <a:srgbClr val="EEEEEE">
                        <a:alpha val="100000"/>
                      </a:srgb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559534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300" y="457200"/>
            <a:ext cx="10401300" cy="365125"/>
          </a:xfrm>
        </p:spPr>
        <p:txBody>
          <a:bodyPr/>
          <a:lstStyle/>
          <a:p>
            <a:r>
              <a:rPr lang="en-US" sz="2000" dirty="0"/>
              <a:t>8.2(2)(c)(v) Other Settlement metrics</a:t>
            </a:r>
          </a:p>
        </p:txBody>
      </p:sp>
      <p:sp>
        <p:nvSpPr>
          <p:cNvPr id="3" name="Slide Number Placeholder 5"/>
          <p:cNvSpPr>
            <a:spLocks noGrp="1"/>
          </p:cNvSpPr>
          <p:nvPr>
            <p:ph type="sldNum" sz="quarter" idx="12"/>
          </p:nvPr>
        </p:nvSpPr>
        <p:spPr/>
        <p:txBody>
          <a:bodyPr>
            <a:normAutofit/>
          </a:bodyPr>
          <a:lstStyle/>
          <a:p>
            <a:fld id="{1D93BD3E-1E9A-4970-A6F7-E7AC52762E0C}" type="slidenum">
              <a:rPr lang="en-US" smtClean="0"/>
              <a:t>6</a:t>
            </a:fld>
            <a:endParaRPr lang="en-US"/>
          </a:p>
        </p:txBody>
      </p:sp>
      <p:pic>
        <p:nvPicPr>
          <p:cNvPr id="4" name="Content Placeholder 3"/>
          <p:cNvPicPr>
            <a:picLocks noGrp="1"/>
          </p:cNvPicPr>
          <p:nvPr>
            <p:ph/>
          </p:nvPr>
        </p:nvPicPr>
        <p:blipFill>
          <a:blip r:embed="rId3"/>
          <a:stretch>
            <a:fillRect/>
          </a:stretch>
        </p:blipFill>
        <p:spPr>
          <a:xfrm>
            <a:off x="228600" y="914400"/>
            <a:ext cx="5669280" cy="2743200"/>
          </a:xfrm>
          <a:prstGeom prst="rect">
            <a:avLst/>
          </a:prstGeom>
        </p:spPr>
      </p:pic>
      <p:pic>
        <p:nvPicPr>
          <p:cNvPr id="5" name="Content Placeholder 4"/>
          <p:cNvPicPr>
            <a:picLocks noGrp="1"/>
          </p:cNvPicPr>
          <p:nvPr>
            <p:ph/>
          </p:nvPr>
        </p:nvPicPr>
        <p:blipFill>
          <a:blip r:embed="rId4"/>
          <a:stretch>
            <a:fillRect/>
          </a:stretch>
        </p:blipFill>
        <p:spPr>
          <a:xfrm>
            <a:off x="6126480" y="914400"/>
            <a:ext cx="5669280" cy="2743200"/>
          </a:xfrm>
          <a:prstGeom prst="rect">
            <a:avLst/>
          </a:prstGeom>
        </p:spPr>
      </p:pic>
      <p:pic>
        <p:nvPicPr>
          <p:cNvPr id="6" name="Content Placeholder 5"/>
          <p:cNvPicPr>
            <a:picLocks noGrp="1"/>
          </p:cNvPicPr>
          <p:nvPr>
            <p:ph/>
          </p:nvPr>
        </p:nvPicPr>
        <p:blipFill>
          <a:blip r:embed="rId5"/>
          <a:stretch>
            <a:fillRect/>
          </a:stretch>
        </p:blipFill>
        <p:spPr>
          <a:xfrm>
            <a:off x="228600" y="3840480"/>
            <a:ext cx="5669280" cy="2743200"/>
          </a:xfrm>
          <a:prstGeom prst="rect">
            <a:avLst/>
          </a:prstGeom>
        </p:spPr>
      </p:pic>
      <p:pic>
        <p:nvPicPr>
          <p:cNvPr id="7" name="Content Placeholder 6"/>
          <p:cNvPicPr>
            <a:picLocks noGrp="1"/>
          </p:cNvPicPr>
          <p:nvPr>
            <p:ph/>
          </p:nvPr>
        </p:nvPicPr>
        <p:blipFill>
          <a:blip r:embed="rId6"/>
          <a:stretch>
            <a:fillRect/>
          </a:stretch>
        </p:blipFill>
        <p:spPr>
          <a:xfrm>
            <a:off x="6126480" y="3840480"/>
            <a:ext cx="5669280" cy="2743200"/>
          </a:xfrm>
          <a:prstGeom prst="rect">
            <a:avLst/>
          </a:prstGeom>
        </p:spPr>
      </p:pic>
    </p:spTree>
    <p:extLst>
      <p:ext uri="{BB962C8B-B14F-4D97-AF65-F5344CB8AC3E}">
        <p14:creationId xmlns:p14="http://schemas.microsoft.com/office/powerpoint/2010/main" val="3042759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300" y="457200"/>
            <a:ext cx="10401300" cy="365125"/>
          </a:xfrm>
        </p:spPr>
        <p:txBody>
          <a:bodyPr/>
          <a:lstStyle/>
          <a:p>
            <a:r>
              <a:rPr lang="en-US" sz="2000" dirty="0"/>
              <a:t>8.2(2)(c)(v) Other Settlement metrics</a:t>
            </a:r>
          </a:p>
        </p:txBody>
      </p:sp>
      <p:sp>
        <p:nvSpPr>
          <p:cNvPr id="3" name="Slide Number Placeholder 5"/>
          <p:cNvSpPr>
            <a:spLocks noGrp="1"/>
          </p:cNvSpPr>
          <p:nvPr>
            <p:ph type="sldNum" sz="quarter" idx="12"/>
          </p:nvPr>
        </p:nvSpPr>
        <p:spPr/>
        <p:txBody>
          <a:bodyPr>
            <a:normAutofit/>
          </a:bodyPr>
          <a:lstStyle/>
          <a:p>
            <a:fld id="{1D93BD3E-1E9A-4970-A6F7-E7AC52762E0C}" type="slidenum">
              <a:rPr lang="en-US" smtClean="0"/>
              <a:t>7</a:t>
            </a:fld>
            <a:endParaRPr lang="en-US"/>
          </a:p>
        </p:txBody>
      </p:sp>
      <p:pic>
        <p:nvPicPr>
          <p:cNvPr id="4" name="Content Placeholder 3"/>
          <p:cNvPicPr>
            <a:picLocks noGrp="1"/>
          </p:cNvPicPr>
          <p:nvPr>
            <p:ph/>
          </p:nvPr>
        </p:nvPicPr>
        <p:blipFill>
          <a:blip r:embed="rId3"/>
          <a:stretch>
            <a:fillRect/>
          </a:stretch>
        </p:blipFill>
        <p:spPr>
          <a:xfrm>
            <a:off x="228600" y="914400"/>
            <a:ext cx="5669280" cy="2743200"/>
          </a:xfrm>
          <a:prstGeom prst="rect">
            <a:avLst/>
          </a:prstGeom>
        </p:spPr>
      </p:pic>
      <p:pic>
        <p:nvPicPr>
          <p:cNvPr id="5" name="Content Placeholder 4"/>
          <p:cNvPicPr>
            <a:picLocks noGrp="1"/>
          </p:cNvPicPr>
          <p:nvPr>
            <p:ph/>
          </p:nvPr>
        </p:nvPicPr>
        <p:blipFill>
          <a:blip r:embed="rId4"/>
          <a:stretch>
            <a:fillRect/>
          </a:stretch>
        </p:blipFill>
        <p:spPr>
          <a:xfrm>
            <a:off x="6126480" y="914400"/>
            <a:ext cx="5669280" cy="2743200"/>
          </a:xfrm>
          <a:prstGeom prst="rect">
            <a:avLst/>
          </a:prstGeom>
        </p:spPr>
      </p:pic>
      <p:pic>
        <p:nvPicPr>
          <p:cNvPr id="6" name="Content Placeholder 5"/>
          <p:cNvPicPr>
            <a:picLocks noGrp="1"/>
          </p:cNvPicPr>
          <p:nvPr>
            <p:ph/>
          </p:nvPr>
        </p:nvPicPr>
        <p:blipFill>
          <a:blip r:embed="rId5"/>
          <a:stretch>
            <a:fillRect/>
          </a:stretch>
        </p:blipFill>
        <p:spPr>
          <a:xfrm>
            <a:off x="228600" y="3840480"/>
            <a:ext cx="5669280" cy="2743200"/>
          </a:xfrm>
          <a:prstGeom prst="rect">
            <a:avLst/>
          </a:prstGeom>
        </p:spPr>
      </p:pic>
      <p:pic>
        <p:nvPicPr>
          <p:cNvPr id="7" name="Content Placeholder 6"/>
          <p:cNvPicPr>
            <a:picLocks noGrp="1"/>
          </p:cNvPicPr>
          <p:nvPr>
            <p:ph/>
          </p:nvPr>
        </p:nvPicPr>
        <p:blipFill>
          <a:blip r:embed="rId6"/>
          <a:stretch>
            <a:fillRect/>
          </a:stretch>
        </p:blipFill>
        <p:spPr>
          <a:xfrm>
            <a:off x="6126480" y="3840480"/>
            <a:ext cx="5669280" cy="2743200"/>
          </a:xfrm>
          <a:prstGeom prst="rect">
            <a:avLst/>
          </a:prstGeom>
        </p:spPr>
      </p:pic>
    </p:spTree>
    <p:extLst>
      <p:ext uri="{BB962C8B-B14F-4D97-AF65-F5344CB8AC3E}">
        <p14:creationId xmlns:p14="http://schemas.microsoft.com/office/powerpoint/2010/main" val="23363180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300" y="457200"/>
            <a:ext cx="10401300" cy="365125"/>
          </a:xfrm>
        </p:spPr>
        <p:txBody>
          <a:bodyPr/>
          <a:lstStyle/>
          <a:p>
            <a:r>
              <a:rPr lang="en-US" sz="2000" dirty="0"/>
              <a:t>8.2(2)(c)(vi) Availability of ESIID consumption data</a:t>
            </a:r>
          </a:p>
        </p:txBody>
      </p:sp>
      <p:sp>
        <p:nvSpPr>
          <p:cNvPr id="3" name="Slide Number Placeholder 5"/>
          <p:cNvSpPr>
            <a:spLocks noGrp="1"/>
          </p:cNvSpPr>
          <p:nvPr>
            <p:ph type="sldNum" sz="quarter" idx="12"/>
          </p:nvPr>
        </p:nvSpPr>
        <p:spPr/>
        <p:txBody>
          <a:bodyPr>
            <a:normAutofit/>
          </a:bodyPr>
          <a:lstStyle/>
          <a:p>
            <a:fld id="{1D93BD3E-1E9A-4970-A6F7-E7AC52762E0C}" type="slidenum">
              <a:rPr lang="en-US" smtClean="0"/>
              <a:t>8</a:t>
            </a:fld>
            <a:endParaRPr lang="en-US"/>
          </a:p>
        </p:txBody>
      </p:sp>
      <p:graphicFrame>
        <p:nvGraphicFramePr>
          <p:cNvPr id="4" name="Chart 3">
            <a:extLst>
              <a:ext uri="{FF2B5EF4-FFF2-40B4-BE49-F238E27FC236}">
                <a16:creationId xmlns:a16="http://schemas.microsoft.com/office/drawing/2014/main" id="{00000000-0008-0000-0100-000002000000}"/>
              </a:ext>
            </a:extLst>
          </p:cNvPr>
          <p:cNvGraphicFramePr>
            <a:graphicFrameLocks noGrp="1"/>
          </p:cNvGraphicFramePr>
          <p:nvPr>
            <p:extLst>
              <p:ext uri="{D42A27DB-BD31-4B8C-83A1-F6EECF244321}">
                <p14:modId xmlns:p14="http://schemas.microsoft.com/office/powerpoint/2010/main" val="2865728981"/>
              </p:ext>
            </p:extLst>
          </p:nvPr>
        </p:nvGraphicFramePr>
        <p:xfrm>
          <a:off x="0" y="822325"/>
          <a:ext cx="12192000" cy="56709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1273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300" y="457200"/>
            <a:ext cx="10401300" cy="365125"/>
          </a:xfrm>
        </p:spPr>
        <p:txBody>
          <a:bodyPr/>
          <a:lstStyle/>
          <a:p>
            <a:r>
              <a:rPr lang="en-US" sz="2000" dirty="0"/>
              <a:t>8.2(2)(c)(vi) Availability of ESIID consumption data</a:t>
            </a:r>
          </a:p>
        </p:txBody>
      </p:sp>
      <p:sp>
        <p:nvSpPr>
          <p:cNvPr id="3" name="Slide Number Placeholder 5"/>
          <p:cNvSpPr>
            <a:spLocks noGrp="1"/>
          </p:cNvSpPr>
          <p:nvPr>
            <p:ph type="sldNum" sz="quarter" idx="12"/>
          </p:nvPr>
        </p:nvSpPr>
        <p:spPr/>
        <p:txBody>
          <a:bodyPr>
            <a:normAutofit/>
          </a:bodyPr>
          <a:lstStyle/>
          <a:p>
            <a:fld id="{1D93BD3E-1E9A-4970-A6F7-E7AC52762E0C}" type="slidenum">
              <a:rPr lang="en-US" smtClean="0"/>
              <a:t>9</a:t>
            </a:fld>
            <a:endParaRPr lang="en-US"/>
          </a:p>
        </p:txBody>
      </p:sp>
      <p:graphicFrame>
        <p:nvGraphicFramePr>
          <p:cNvPr id="7" name="Chart 6">
            <a:extLst>
              <a:ext uri="{FF2B5EF4-FFF2-40B4-BE49-F238E27FC236}">
                <a16:creationId xmlns:a16="http://schemas.microsoft.com/office/drawing/2014/main" id="{00000000-0008-0000-0000-000002000000}"/>
              </a:ext>
            </a:extLst>
          </p:cNvPr>
          <p:cNvGraphicFramePr>
            <a:graphicFrameLocks noGrp="1"/>
          </p:cNvGraphicFramePr>
          <p:nvPr>
            <p:extLst>
              <p:ext uri="{D42A27DB-BD31-4B8C-83A1-F6EECF244321}">
                <p14:modId xmlns:p14="http://schemas.microsoft.com/office/powerpoint/2010/main" val="193552057"/>
              </p:ext>
            </p:extLst>
          </p:nvPr>
        </p:nvGraphicFramePr>
        <p:xfrm>
          <a:off x="0" y="942975"/>
          <a:ext cx="12192000" cy="5562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37234579"/>
      </p:ext>
    </p:extLst>
  </p:cSld>
  <p:clrMapOvr>
    <a:masterClrMapping/>
  </p:clrMapOvr>
</p:sld>
</file>

<file path=ppt/theme/theme1.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5A4393E2-984E-4EC6-A57F-55ABEA70BF7E}" vid="{DC19D82D-A86E-431A-8B02-3401DFD6F1FD}"/>
    </a:ext>
  </a:extLst>
</a:theme>
</file>

<file path=ppt/theme/theme2.xml><?xml version="1.0" encoding="utf-8"?>
<a:theme xmlns:a="http://schemas.openxmlformats.org/drawingml/2006/main" name="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981C3921-F832-4219-A434-38AF27917B91}" vid="{71A14E5E-F3BA-4FBB-8720-B6B3DBD7DB7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6779995893D9842BA3FA5B9B5E7FD29" ma:contentTypeVersion="5" ma:contentTypeDescription="Create a new document." ma:contentTypeScope="" ma:versionID="6d199b3ad5f5b9d872d256308c85908b">
  <xsd:schema xmlns:xsd="http://www.w3.org/2001/XMLSchema" xmlns:xs="http://www.w3.org/2001/XMLSchema" xmlns:p="http://schemas.microsoft.com/office/2006/metadata/properties" xmlns:ns2="3c917f14-8d40-4289-92aa-fd10f73581c9" targetNamespace="http://schemas.microsoft.com/office/2006/metadata/properties" ma:root="true" ma:fieldsID="dcedc2ff92fcc6164a822d33fd796499" ns2:_="">
    <xsd:import namespace="3c917f14-8d40-4289-92aa-fd10f73581c9"/>
    <xsd:element name="properties">
      <xsd:complexType>
        <xsd:sequence>
          <xsd:element name="documentManagement">
            <xsd:complexType>
              <xsd:all>
                <xsd:element ref="ns2:Audience" minOccurs="0"/>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917f14-8d40-4289-92aa-fd10f73581c9" elementFormDefault="qualified">
    <xsd:import namespace="http://schemas.microsoft.com/office/2006/documentManagement/types"/>
    <xsd:import namespace="http://schemas.microsoft.com/office/infopath/2007/PartnerControls"/>
    <xsd:element name="Audience" ma:index="8" nillable="true" ma:displayName="Audience" ma:format="Dropdown" ma:internalName="Audience">
      <xsd:simpleType>
        <xsd:restriction base="dms:Choice">
          <xsd:enumeration value="Public"/>
          <xsd:enumeration value="Internal"/>
          <xsd:enumeration value="Confidential"/>
          <xsd:enumeration value="Board of Directors"/>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Audience xmlns="3c917f14-8d40-4289-92aa-fd10f73581c9">Public</Audie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C6587B9-578E-4710-98F9-568771623E79}">
  <ds:schemaRefs>
    <ds:schemaRef ds:uri="3c917f14-8d40-4289-92aa-fd10f73581c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A526C54-2038-4DDB-9077-84C80FF069E0}">
  <ds:schemaRefs>
    <ds:schemaRef ds:uri="http://schemas.microsoft.com/office/infopath/2007/PartnerControls"/>
    <ds:schemaRef ds:uri="http://purl.org/dc/terms/"/>
    <ds:schemaRef ds:uri="http://purl.org/dc/elements/1.1/"/>
    <ds:schemaRef ds:uri="http://schemas.microsoft.com/office/2006/documentManagement/types"/>
    <ds:schemaRef ds:uri="http://schemas.openxmlformats.org/package/2006/metadata/core-properties"/>
    <ds:schemaRef ds:uri="3c917f14-8d40-4289-92aa-fd10f73581c9"/>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9F18ABE5-2C97-4413-ACB0-B3080BAFCAD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706</TotalTime>
  <Words>2288</Words>
  <Application>Microsoft Office PowerPoint</Application>
  <PresentationFormat>Widescreen</PresentationFormat>
  <Paragraphs>1051</Paragraphs>
  <Slides>12</Slides>
  <Notes>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12</vt:i4>
      </vt:variant>
    </vt:vector>
  </HeadingPairs>
  <TitlesOfParts>
    <vt:vector size="20" baseType="lpstr">
      <vt:lpstr>Aptos Narrow</vt:lpstr>
      <vt:lpstr>Arial</vt:lpstr>
      <vt:lpstr>Arial (Body)</vt:lpstr>
      <vt:lpstr>Calibri</vt:lpstr>
      <vt:lpstr>Times New Roman</vt:lpstr>
      <vt:lpstr>Wingdings</vt:lpstr>
      <vt:lpstr>Page Design</vt:lpstr>
      <vt:lpstr>Cover</vt:lpstr>
      <vt:lpstr>Settlement Stability Report 2026 Q2 Update to WMS    Magie Shanks ERCOT   August 5, 2026</vt:lpstr>
      <vt:lpstr>8.2(2)(c)(i) Track number of price changes</vt:lpstr>
      <vt:lpstr>8.2(2)(c)(iv) Track number of resettlements due to non-price errors</vt:lpstr>
      <vt:lpstr>8.2(2)(c)(ii) Track number and types of disputes submitted 8.2(2)(c)(iii) Compliance with timeliness of response to disputes </vt:lpstr>
      <vt:lpstr>8.2(2)(c)(v) Other Settlement metrics</vt:lpstr>
      <vt:lpstr>8.2(2)(c)(v) Other Settlement metrics</vt:lpstr>
      <vt:lpstr>8.2(2)(c)(v) Other Settlement metrics</vt:lpstr>
      <vt:lpstr>8.2(2)(c)(vi) Availability of ESIID consumption data</vt:lpstr>
      <vt:lpstr>8.2(2)(c)(vi) Availability of ESIID consumption data</vt:lpstr>
      <vt:lpstr>8.2(2)(g) Net Allocation to Load - Totals and $/MWh </vt:lpstr>
      <vt:lpstr>8.2(2)(g) Net Allocation to Load - Totals and $/MWh </vt:lpstr>
      <vt:lpstr>26.2 Securitization Default Charge 27.3 Securitization Uplift Charge</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Shanks, Magie</cp:lastModifiedBy>
  <cp:revision>31</cp:revision>
  <cp:lastPrinted>2017-10-10T21:31:05Z</cp:lastPrinted>
  <dcterms:created xsi:type="dcterms:W3CDTF">2016-01-21T15:20:31Z</dcterms:created>
  <dcterms:modified xsi:type="dcterms:W3CDTF">2026-07-28T14:33:56Z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0x01010056779995893D9842BA3FA5B9B5E7FD29</vt:lpwstr>
  </property>
  <property fmtid="{D5CDD505-2E9C-101B-9397-08002B2CF9AE}" pid="3" name="Order">
    <vt:r8>2600</vt:r8>
  </property>
  <property fmtid="{D5CDD505-2E9C-101B-9397-08002B2CF9AE}" pid="4" name="xd_Signature">
    <vt:bool>false</vt:bool>
  </property>
  <property fmtid="{D5CDD505-2E9C-101B-9397-08002B2CF9AE}" pid="5" name="xd_ProgID">
    <vt:lpwstr/>
  </property>
  <property fmtid="{D5CDD505-2E9C-101B-9397-08002B2CF9AE}" pid="6" name="Audience">
    <vt:lpwstr>Public</vt:lpwstr>
  </property>
  <property fmtid="{D5CDD505-2E9C-101B-9397-08002B2CF9AE}" pid="7" name="ComplianceAssetId">
    <vt:lpwstr/>
  </property>
  <property fmtid="{D5CDD505-2E9C-101B-9397-08002B2CF9AE}" pid="8" name="TemplateUrl">
    <vt:lpwstr/>
  </property>
  <property fmtid="{D5CDD505-2E9C-101B-9397-08002B2CF9AE}" pid="9" name="Dimensions">
    <vt:lpwstr>Default Width</vt:lpwstr>
  </property>
  <property fmtid="{D5CDD505-2E9C-101B-9397-08002B2CF9AE}" pid="10" name="_ExtendedDescription">
    <vt:lpwstr/>
  </property>
  <property fmtid="{D5CDD505-2E9C-101B-9397-08002B2CF9AE}" pid="11" name="TriggerFlowInfo">
    <vt:lpwstr/>
  </property>
  <property fmtid="{D5CDD505-2E9C-101B-9397-08002B2CF9AE}" pid="12" name="MediaServiceImageTags">
    <vt:lpwstr/>
  </property>
  <property fmtid="{D5CDD505-2E9C-101B-9397-08002B2CF9AE}" pid="13" name="MSIP_Label_7084cbda-52b8-46fb-a7b7-cb5bd465ed85_Enabled">
    <vt:lpwstr>true</vt:lpwstr>
  </property>
  <property fmtid="{D5CDD505-2E9C-101B-9397-08002B2CF9AE}" pid="14" name="MSIP_Label_7084cbda-52b8-46fb-a7b7-cb5bd465ed85_SetDate">
    <vt:lpwstr>2026-02-20T15:18:43Z</vt:lpwstr>
  </property>
  <property fmtid="{D5CDD505-2E9C-101B-9397-08002B2CF9AE}" pid="15" name="MSIP_Label_7084cbda-52b8-46fb-a7b7-cb5bd465ed85_Method">
    <vt:lpwstr>Standard</vt:lpwstr>
  </property>
  <property fmtid="{D5CDD505-2E9C-101B-9397-08002B2CF9AE}" pid="16" name="MSIP_Label_7084cbda-52b8-46fb-a7b7-cb5bd465ed85_Name">
    <vt:lpwstr>Internal</vt:lpwstr>
  </property>
  <property fmtid="{D5CDD505-2E9C-101B-9397-08002B2CF9AE}" pid="17" name="MSIP_Label_7084cbda-52b8-46fb-a7b7-cb5bd465ed85_SiteId">
    <vt:lpwstr>0afb747d-bff7-4596-a9fc-950ef9e0ec45</vt:lpwstr>
  </property>
  <property fmtid="{D5CDD505-2E9C-101B-9397-08002B2CF9AE}" pid="18" name="MSIP_Label_7084cbda-52b8-46fb-a7b7-cb5bd465ed85_ActionId">
    <vt:lpwstr>2010146c-0011-47e0-87c0-aaebb2024fc3</vt:lpwstr>
  </property>
  <property fmtid="{D5CDD505-2E9C-101B-9397-08002B2CF9AE}" pid="19" name="MSIP_Label_7084cbda-52b8-46fb-a7b7-cb5bd465ed85_ContentBits">
    <vt:lpwstr>0</vt:lpwstr>
  </property>
  <property fmtid="{D5CDD505-2E9C-101B-9397-08002B2CF9AE}" pid="20" name="MSIP_Label_7084cbda-52b8-46fb-a7b7-cb5bd465ed85_Tag">
    <vt:lpwstr>10, 3, 0, 2</vt:lpwstr>
  </property>
</Properties>
</file>