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25"/>
  </p:notesMasterIdLst>
  <p:handoutMasterIdLst>
    <p:handoutMasterId r:id="rId26"/>
  </p:handoutMasterIdLst>
  <p:sldIdLst>
    <p:sldId id="272" r:id="rId6"/>
    <p:sldId id="2147478819" r:id="rId7"/>
    <p:sldId id="265" r:id="rId8"/>
    <p:sldId id="2147478808" r:id="rId9"/>
    <p:sldId id="266" r:id="rId10"/>
    <p:sldId id="2147478812" r:id="rId11"/>
    <p:sldId id="279" r:id="rId12"/>
    <p:sldId id="2147478813" r:id="rId13"/>
    <p:sldId id="2147478816" r:id="rId14"/>
    <p:sldId id="2147478821" r:id="rId15"/>
    <p:sldId id="2147478814" r:id="rId16"/>
    <p:sldId id="2147478824" r:id="rId17"/>
    <p:sldId id="2147478815" r:id="rId18"/>
    <p:sldId id="2147478809" r:id="rId19"/>
    <p:sldId id="2147478820" r:id="rId20"/>
    <p:sldId id="2147478818" r:id="rId21"/>
    <p:sldId id="284" r:id="rId22"/>
    <p:sldId id="2147478826" r:id="rId23"/>
    <p:sldId id="257" r:id="rId24"/>
  </p:sldIdLst>
  <p:sldSz cx="12192000"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3B3B016-B1F8-F4E9-D855-C60F83F9E236}" name="Post" initials="NVM2" userId="Post" providerId="None"/>
  <p188:author id="{417EF241-D177-A944-4894-83113FDB6824}" name="Woodfin, Dan" initials="DW" userId="S::Dan.Woodfin@ercot.com::241f4bb4-a54f-4ff5-bea3-a7be5eec2bbc" providerId="AD"/>
  <p188:author id="{DCE2E846-A41C-7095-E2BA-36D0669FFA49}" name="Drake, Gordon" initials="GD" userId="S::Gordon.Drake@ercot.com::d3aa080c-bd91-4052-98d6-063a86a83a9f" providerId="AD"/>
  <p188:author id="{427BC14A-399C-324C-3ADF-B47ABA790C1D}" name="Julie Gauldin" initials="JG" userId="S::jgauldin@puc.texas.gov::074ec873-a6f9-4a1e-b17c-b4304979b637" providerId="AD"/>
  <p188:author id="{0AD4DF57-FCEC-8CB0-09F8-95DA1C271B59}" name="Arth, Matthew" initials="AM" userId="S::matthew.arth@ercot.com::3084ffd1-5f64-457b-9505-f9b28f6659aa" providerId="AD"/>
  <p188:author id="{EA1B32BD-8A7A-163B-01A8-FF662E4D821A}" name="Mago, Nitika" initials="NM" userId="S::Nitika.Mago@ercot.com::eb4dfd7f-5a13-4bd1-acb0-2d627733e6c8" providerId="AD"/>
  <p188:author id="{A36BE1CC-C746-C24B-44EC-8CC5937D90D7}" name="Sills, Alex" initials="AS" userId="S::Alex.Sills@ercot.com::4e9d3fa6-c0b2-4e13-a5a6-c937c0b3ef8f" providerId="AD"/>
  <p188:author id="{3CF8B2DB-4422-FE44-E6A0-E9F6A7BD7D19}" name="Hinojosa, Luis" initials="JH" userId="S::JoseLuis.Hinojosa@ercot.com::0abb1bae-9833-48f0-96c3-80292fd0fd86" providerId="AD"/>
  <p188:author id="{23378EEA-2540-ED25-0518-F022CD0F1C7D}" name="Shanks, Magie" initials="MS" userId="S::Magie.Shanks@ercot.com::e739fc37-98bb-40af-9573-d1c4800777c6" providerId="AD"/>
  <p188:author id="{040B55FC-BC43-B6E1-23FA-B2DCF08A5C02}" name="Kenneth Ragsdale2" initials="KRR2" userId="Kenneth Ragsdale2"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29B"/>
    <a:srgbClr val="00343B"/>
    <a:srgbClr val="89B54F"/>
    <a:srgbClr val="B1E5ED"/>
    <a:srgbClr val="2794A4"/>
    <a:srgbClr val="E6EBF0"/>
    <a:srgbClr val="FFFFFF"/>
    <a:srgbClr val="DADCDE"/>
    <a:srgbClr val="A9E5EA"/>
    <a:srgbClr val="00AE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510" autoAdjust="0"/>
  </p:normalViewPr>
  <p:slideViewPr>
    <p:cSldViewPr snapToGrid="0">
      <p:cViewPr varScale="1">
        <p:scale>
          <a:sx n="66" d="100"/>
          <a:sy n="66" d="100"/>
        </p:scale>
        <p:origin x="1224" y="278"/>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956550" y="0"/>
            <a:ext cx="3026833" cy="465797"/>
          </a:xfrm>
          <a:prstGeom prst="rect">
            <a:avLst/>
          </a:prstGeom>
        </p:spPr>
        <p:txBody>
          <a:bodyPr vert="horz" lIns="92958" tIns="46479" rIns="92958" bIns="46479" rtlCol="0"/>
          <a:lstStyle>
            <a:lvl1pPr algn="r">
              <a:defRPr sz="1200"/>
            </a:lvl1pPr>
          </a:lstStyle>
          <a:p>
            <a:fld id="{7E3C7D50-3744-4F5E-B211-7EE7AB53D25A}" type="datetimeFigureOut">
              <a:rPr lang="en-US" smtClean="0"/>
              <a:t>7/29/2026</a:t>
            </a:fld>
            <a:endParaRPr lang="en-US"/>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E3BB4229-F194-457F-858D-7FD6DC77E739}" type="slidenum">
              <a:rPr lang="en-US" smtClean="0"/>
              <a:t>‹#›</a:t>
            </a:fld>
            <a:endParaRPr lang="en-US"/>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924" userDrawn="1">
          <p15:clr>
            <a:srgbClr val="F26B43"/>
          </p15:clr>
        </p15:guide>
        <p15:guide id="2" pos="220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0"/>
            <a:ext cx="3026833" cy="465797"/>
          </a:xfrm>
          <a:prstGeom prst="rect">
            <a:avLst/>
          </a:prstGeom>
        </p:spPr>
        <p:txBody>
          <a:bodyPr vert="horz" lIns="92958" tIns="46479" rIns="92958" bIns="46479" rtlCol="0"/>
          <a:lstStyle>
            <a:lvl1pPr algn="r">
              <a:defRPr sz="1200"/>
            </a:lvl1pPr>
          </a:lstStyle>
          <a:p>
            <a:fld id="{B2832203-7F7F-406D-A6A3-240BE64C5DFA}" type="datetimeFigureOut">
              <a:rPr lang="en-US" smtClean="0"/>
              <a:t>7/29/2026</a:t>
            </a:fld>
            <a:endParaRPr lang="en-US"/>
          </a:p>
        </p:txBody>
      </p:sp>
      <p:sp>
        <p:nvSpPr>
          <p:cNvPr id="4" name="Slide Image Placeholder 3"/>
          <p:cNvSpPr>
            <a:spLocks noGrp="1" noRot="1" noChangeAspect="1"/>
          </p:cNvSpPr>
          <p:nvPr>
            <p:ph type="sldImg" idx="2"/>
          </p:nvPr>
        </p:nvSpPr>
        <p:spPr>
          <a:xfrm>
            <a:off x="706438" y="1160463"/>
            <a:ext cx="5572125" cy="3133725"/>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67781"/>
            <a:ext cx="5588000" cy="3655457"/>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579"/>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1</a:t>
            </a:fld>
            <a:endParaRPr lang="en-US"/>
          </a:p>
        </p:txBody>
      </p:sp>
    </p:spTree>
    <p:extLst>
      <p:ext uri="{BB962C8B-B14F-4D97-AF65-F5344CB8AC3E}">
        <p14:creationId xmlns:p14="http://schemas.microsoft.com/office/powerpoint/2010/main" val="493491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CA" dirty="0"/>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10</a:t>
            </a:fld>
            <a:endParaRPr lang="en-US" dirty="0"/>
          </a:p>
        </p:txBody>
      </p:sp>
    </p:spTree>
    <p:extLst>
      <p:ext uri="{BB962C8B-B14F-4D97-AF65-F5344CB8AC3E}">
        <p14:creationId xmlns:p14="http://schemas.microsoft.com/office/powerpoint/2010/main" val="1603029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11</a:t>
            </a:fld>
            <a:endParaRPr lang="en-US"/>
          </a:p>
        </p:txBody>
      </p:sp>
    </p:spTree>
    <p:extLst>
      <p:ext uri="{BB962C8B-B14F-4D97-AF65-F5344CB8AC3E}">
        <p14:creationId xmlns:p14="http://schemas.microsoft.com/office/powerpoint/2010/main" val="1603029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F8450E-21CF-E7E2-68B9-0F1AC5A2A8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5078A4-D01F-8A6A-0E22-97A1AA09A162}"/>
              </a:ext>
            </a:extLst>
          </p:cNvPr>
          <p:cNvSpPr>
            <a:spLocks noGrp="1" noRot="1" noChangeAspect="1"/>
          </p:cNvSpPr>
          <p:nvPr>
            <p:ph type="sldImg"/>
          </p:nvPr>
        </p:nvSpPr>
        <p:spPr/>
        <p:txBody>
          <a:bodyPr/>
          <a:lstStyle/>
          <a:p>
            <a:endParaRPr lang="en-CA" dirty="0"/>
          </a:p>
        </p:txBody>
      </p:sp>
      <p:sp>
        <p:nvSpPr>
          <p:cNvPr id="3" name="Notes Placeholder 2">
            <a:extLst>
              <a:ext uri="{FF2B5EF4-FFF2-40B4-BE49-F238E27FC236}">
                <a16:creationId xmlns:a16="http://schemas.microsoft.com/office/drawing/2014/main" id="{AC2C7F88-0327-99A6-7B76-5E59BF8D0A7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C670F00-F4E9-931D-8C67-F45372F0305F}"/>
              </a:ext>
            </a:extLst>
          </p:cNvPr>
          <p:cNvSpPr>
            <a:spLocks noGrp="1"/>
          </p:cNvSpPr>
          <p:nvPr>
            <p:ph type="sldNum" sz="quarter" idx="5"/>
          </p:nvPr>
        </p:nvSpPr>
        <p:spPr/>
        <p:txBody>
          <a:bodyPr/>
          <a:lstStyle/>
          <a:p>
            <a:fld id="{3694BC6D-B4C2-499C-B968-7B53BF050EFF}" type="slidenum">
              <a:rPr lang="en-US" smtClean="0"/>
              <a:t>12</a:t>
            </a:fld>
            <a:endParaRPr lang="en-US" dirty="0"/>
          </a:p>
        </p:txBody>
      </p:sp>
    </p:spTree>
    <p:extLst>
      <p:ext uri="{BB962C8B-B14F-4D97-AF65-F5344CB8AC3E}">
        <p14:creationId xmlns:p14="http://schemas.microsoft.com/office/powerpoint/2010/main" val="4251282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6483A-3BB3-5800-4C76-395C148DCF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7E89B7-C310-C8D9-842C-C2D45AA28B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EEAD17-8C26-6E7D-80D8-6714BA8A50A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D373924-5058-A0B2-56AA-43A10E418123}"/>
              </a:ext>
            </a:extLst>
          </p:cNvPr>
          <p:cNvSpPr>
            <a:spLocks noGrp="1"/>
          </p:cNvSpPr>
          <p:nvPr>
            <p:ph type="sldNum" sz="quarter" idx="5"/>
          </p:nvPr>
        </p:nvSpPr>
        <p:spPr/>
        <p:txBody>
          <a:bodyPr/>
          <a:lstStyle/>
          <a:p>
            <a:fld id="{3694BC6D-B4C2-499C-B968-7B53BF050EFF}" type="slidenum">
              <a:rPr lang="en-US" smtClean="0"/>
              <a:t>13</a:t>
            </a:fld>
            <a:endParaRPr lang="en-US"/>
          </a:p>
        </p:txBody>
      </p:sp>
    </p:spTree>
    <p:extLst>
      <p:ext uri="{BB962C8B-B14F-4D97-AF65-F5344CB8AC3E}">
        <p14:creationId xmlns:p14="http://schemas.microsoft.com/office/powerpoint/2010/main" val="3749199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14</a:t>
            </a:fld>
            <a:endParaRPr lang="en-US"/>
          </a:p>
        </p:txBody>
      </p:sp>
    </p:spTree>
    <p:extLst>
      <p:ext uri="{BB962C8B-B14F-4D97-AF65-F5344CB8AC3E}">
        <p14:creationId xmlns:p14="http://schemas.microsoft.com/office/powerpoint/2010/main" val="8778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15</a:t>
            </a:fld>
            <a:endParaRPr lang="en-US"/>
          </a:p>
        </p:txBody>
      </p:sp>
    </p:spTree>
    <p:extLst>
      <p:ext uri="{BB962C8B-B14F-4D97-AF65-F5344CB8AC3E}">
        <p14:creationId xmlns:p14="http://schemas.microsoft.com/office/powerpoint/2010/main" val="898275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16</a:t>
            </a:fld>
            <a:endParaRPr lang="en-US"/>
          </a:p>
        </p:txBody>
      </p:sp>
    </p:spTree>
    <p:extLst>
      <p:ext uri="{BB962C8B-B14F-4D97-AF65-F5344CB8AC3E}">
        <p14:creationId xmlns:p14="http://schemas.microsoft.com/office/powerpoint/2010/main" val="2130743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694BC6D-B4C2-499C-B968-7B53BF050EFF}" type="slidenum">
              <a:rPr lang="en-US" smtClean="0"/>
              <a:t>17</a:t>
            </a:fld>
            <a:endParaRPr lang="en-US"/>
          </a:p>
        </p:txBody>
      </p:sp>
    </p:spTree>
    <p:extLst>
      <p:ext uri="{BB962C8B-B14F-4D97-AF65-F5344CB8AC3E}">
        <p14:creationId xmlns:p14="http://schemas.microsoft.com/office/powerpoint/2010/main" val="21311656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694BC6D-B4C2-499C-B968-7B53BF050EFF}" type="slidenum">
              <a:rPr lang="en-US" smtClean="0"/>
              <a:t>18</a:t>
            </a:fld>
            <a:endParaRPr lang="en-US"/>
          </a:p>
        </p:txBody>
      </p:sp>
    </p:spTree>
    <p:extLst>
      <p:ext uri="{BB962C8B-B14F-4D97-AF65-F5344CB8AC3E}">
        <p14:creationId xmlns:p14="http://schemas.microsoft.com/office/powerpoint/2010/main" val="22516982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694BC6D-B4C2-499C-B968-7B53BF050EFF}" type="slidenum">
              <a:rPr lang="en-US" smtClean="0"/>
              <a:t>19</a:t>
            </a:fld>
            <a:endParaRPr lang="en-US"/>
          </a:p>
        </p:txBody>
      </p:sp>
    </p:spTree>
    <p:extLst>
      <p:ext uri="{BB962C8B-B14F-4D97-AF65-F5344CB8AC3E}">
        <p14:creationId xmlns:p14="http://schemas.microsoft.com/office/powerpoint/2010/main" val="3121862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2</a:t>
            </a:fld>
            <a:endParaRPr lang="en-US"/>
          </a:p>
        </p:txBody>
      </p:sp>
    </p:spTree>
    <p:extLst>
      <p:ext uri="{BB962C8B-B14F-4D97-AF65-F5344CB8AC3E}">
        <p14:creationId xmlns:p14="http://schemas.microsoft.com/office/powerpoint/2010/main" val="502233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3</a:t>
            </a:fld>
            <a:endParaRPr lang="en-US"/>
          </a:p>
        </p:txBody>
      </p:sp>
    </p:spTree>
    <p:extLst>
      <p:ext uri="{BB962C8B-B14F-4D97-AF65-F5344CB8AC3E}">
        <p14:creationId xmlns:p14="http://schemas.microsoft.com/office/powerpoint/2010/main" val="2060230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4</a:t>
            </a:fld>
            <a:endParaRPr lang="en-US"/>
          </a:p>
        </p:txBody>
      </p:sp>
    </p:spTree>
    <p:extLst>
      <p:ext uri="{BB962C8B-B14F-4D97-AF65-F5344CB8AC3E}">
        <p14:creationId xmlns:p14="http://schemas.microsoft.com/office/powerpoint/2010/main" val="2590112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5</a:t>
            </a:fld>
            <a:endParaRPr lang="en-US"/>
          </a:p>
        </p:txBody>
      </p:sp>
    </p:spTree>
    <p:extLst>
      <p:ext uri="{BB962C8B-B14F-4D97-AF65-F5344CB8AC3E}">
        <p14:creationId xmlns:p14="http://schemas.microsoft.com/office/powerpoint/2010/main" val="8568794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6</a:t>
            </a:fld>
            <a:endParaRPr lang="en-US"/>
          </a:p>
        </p:txBody>
      </p:sp>
    </p:spTree>
    <p:extLst>
      <p:ext uri="{BB962C8B-B14F-4D97-AF65-F5344CB8AC3E}">
        <p14:creationId xmlns:p14="http://schemas.microsoft.com/office/powerpoint/2010/main" val="91153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7</a:t>
            </a:fld>
            <a:endParaRPr lang="en-US"/>
          </a:p>
        </p:txBody>
      </p:sp>
    </p:spTree>
    <p:extLst>
      <p:ext uri="{BB962C8B-B14F-4D97-AF65-F5344CB8AC3E}">
        <p14:creationId xmlns:p14="http://schemas.microsoft.com/office/powerpoint/2010/main" val="2735864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8</a:t>
            </a:fld>
            <a:endParaRPr lang="en-US"/>
          </a:p>
        </p:txBody>
      </p:sp>
    </p:spTree>
    <p:extLst>
      <p:ext uri="{BB962C8B-B14F-4D97-AF65-F5344CB8AC3E}">
        <p14:creationId xmlns:p14="http://schemas.microsoft.com/office/powerpoint/2010/main" val="41739660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9</a:t>
            </a:fld>
            <a:endParaRPr lang="en-US"/>
          </a:p>
        </p:txBody>
      </p:sp>
    </p:spTree>
    <p:extLst>
      <p:ext uri="{BB962C8B-B14F-4D97-AF65-F5344CB8AC3E}">
        <p14:creationId xmlns:p14="http://schemas.microsoft.com/office/powerpoint/2010/main" val="253133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1(defau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345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July 29,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607544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July 29,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July 29,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82312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29,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5728480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29,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7860560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29,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7099429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29,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1_Title and Content">
    <p:bg>
      <p:bgPr>
        <a:solidFill>
          <a:srgbClr val="FFFFFF"/>
        </a:solidFill>
        <a:effectLst/>
      </p:bgPr>
    </p:bg>
    <p:spTree>
      <p:nvGrpSpPr>
        <p:cNvPr id="1" name=""/>
        <p:cNvGrpSpPr/>
        <p:nvPr/>
      </p:nvGrpSpPr>
      <p:grpSpPr>
        <a:xfrm>
          <a:off x="0" y="0"/>
          <a:ext cx="0" cy="0"/>
          <a:chOff x="0" y="0"/>
          <a:chExt cx="0" cy="0"/>
        </a:xfrm>
      </p:grpSpPr>
      <p:pic>
        <p:nvPicPr>
          <p:cNvPr id="100" name="Graphic 22" descr="ERCOT logo"/>
          <p:cNvPicPr/>
          <p:nvPr/>
        </p:nvPicPr>
        <p:blipFill>
          <a:blip>
            <a:extLst>
              <a:ext uri="{96DAC541-7B7A-43D3-8B79-37D633B846F1}">
                <asvg:svgBlip xmlns:asvg="http://schemas.microsoft.com/office/drawing/2016/SVG/main" r:embed="rId2"/>
              </a:ext>
            </a:extLst>
          </a:blip>
          <a:stretch/>
        </p:blipFill>
        <p:spPr>
          <a:xfrm>
            <a:off x="137880" y="108360"/>
            <a:ext cx="703440" cy="258840"/>
          </a:xfrm>
          <a:prstGeom prst="rect">
            <a:avLst/>
          </a:prstGeom>
          <a:noFill/>
          <a:ln w="0">
            <a:noFill/>
          </a:ln>
        </p:spPr>
      </p:pic>
      <p:grpSp>
        <p:nvGrpSpPr>
          <p:cNvPr id="101" name="Group 6"/>
          <p:cNvGrpSpPr/>
          <p:nvPr/>
        </p:nvGrpSpPr>
        <p:grpSpPr>
          <a:xfrm>
            <a:off x="-91800" y="457560"/>
            <a:ext cx="1162440" cy="358560"/>
            <a:chOff x="-91800" y="457560"/>
            <a:chExt cx="1162440" cy="358560"/>
          </a:xfrm>
        </p:grpSpPr>
        <p:sp>
          <p:nvSpPr>
            <p:cNvPr id="102" name="Rectangle 8"/>
            <p:cNvSpPr/>
            <p:nvPr/>
          </p:nvSpPr>
          <p:spPr>
            <a:xfrm rot="10800000">
              <a:off x="-11880" y="457560"/>
              <a:ext cx="986400" cy="358560"/>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en-US" sz="1800" b="0" u="none" strike="noStrike">
                <a:solidFill>
                  <a:schemeClr val="lt1"/>
                </a:solidFill>
                <a:effectLst/>
                <a:uFillTx/>
                <a:latin typeface="Arial"/>
              </a:endParaRPr>
            </a:p>
          </p:txBody>
        </p:sp>
        <p:sp>
          <p:nvSpPr>
            <p:cNvPr id="103" name="TextBox 9"/>
            <p:cNvSpPr/>
            <p:nvPr/>
          </p:nvSpPr>
          <p:spPr>
            <a:xfrm>
              <a:off x="-91800" y="521640"/>
              <a:ext cx="1162440" cy="230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en-US" sz="900" b="1" u="none" strike="noStrike" spc="79">
                  <a:solidFill>
                    <a:schemeClr val="lt1"/>
                  </a:solidFill>
                  <a:effectLst/>
                  <a:uFillTx/>
                  <a:latin typeface="Arial"/>
                </a:rPr>
                <a:t>PUBLIC</a:t>
              </a:r>
              <a:endParaRPr lang="en-US" sz="900" b="0" u="none" strike="noStrike">
                <a:solidFill>
                  <a:srgbClr val="000000"/>
                </a:solidFill>
                <a:effectLst/>
                <a:uFillTx/>
                <a:latin typeface="Arial"/>
              </a:endParaRPr>
            </a:p>
          </p:txBody>
        </p:sp>
      </p:grpSp>
      <p:sp>
        <p:nvSpPr>
          <p:cNvPr id="104" name="PlaceHolder 1"/>
          <p:cNvSpPr>
            <a:spLocks noGrp="1"/>
          </p:cNvSpPr>
          <p:nvPr>
            <p:ph type="title"/>
          </p:nvPr>
        </p:nvSpPr>
        <p:spPr>
          <a:xfrm>
            <a:off x="1257480" y="457200"/>
            <a:ext cx="10401120" cy="914040"/>
          </a:xfrm>
          <a:prstGeom prst="rect">
            <a:avLst/>
          </a:prstGeom>
          <a:noFill/>
          <a:ln w="0">
            <a:noFill/>
          </a:ln>
        </p:spPr>
        <p:txBody>
          <a:bodyPr lIns="0" tIns="0" rIns="0" bIns="0" anchor="t">
            <a:normAutofit/>
          </a:bodyPr>
          <a:lstStyle/>
          <a:p>
            <a:pPr indent="0" defTabSz="914400">
              <a:lnSpc>
                <a:spcPct val="90000"/>
              </a:lnSpc>
              <a:buNone/>
            </a:pPr>
            <a:r>
              <a:rPr lang="en-US" sz="2400" b="1" u="none" strike="noStrike">
                <a:solidFill>
                  <a:schemeClr val="dk1"/>
                </a:solidFill>
                <a:effectLst/>
                <a:uFillTx/>
                <a:latin typeface="Arial"/>
              </a:rPr>
              <a:t>Click to edit Master title style</a:t>
            </a:r>
            <a:endParaRPr lang="en-US" sz="2400" b="0" u="none" strike="noStrike">
              <a:solidFill>
                <a:schemeClr val="dk1"/>
              </a:solidFill>
              <a:effectLst/>
              <a:uFillTx/>
              <a:latin typeface="Arial"/>
            </a:endParaRPr>
          </a:p>
        </p:txBody>
      </p:sp>
      <p:sp>
        <p:nvSpPr>
          <p:cNvPr id="105" name="PlaceHolder 2"/>
          <p:cNvSpPr>
            <a:spLocks noGrp="1"/>
          </p:cNvSpPr>
          <p:nvPr>
            <p:ph type="body"/>
          </p:nvPr>
        </p:nvSpPr>
        <p:spPr>
          <a:xfrm>
            <a:off x="495360" y="1676520"/>
            <a:ext cx="11187360" cy="4495320"/>
          </a:xfrm>
          <a:prstGeom prst="rect">
            <a:avLst/>
          </a:prstGeom>
          <a:noFill/>
          <a:ln w="0">
            <a:noFill/>
          </a:ln>
        </p:spPr>
        <p:txBody>
          <a:bodyPr lIns="0" tIns="0" rIns="0" bIns="0" anchor="t">
            <a:noAutofit/>
          </a:bodyPr>
          <a:lstStyle/>
          <a:p>
            <a:pPr indent="0" defTabSz="914400">
              <a:lnSpc>
                <a:spcPct val="100000"/>
              </a:lnSpc>
              <a:spcBef>
                <a:spcPts val="300"/>
              </a:spcBef>
              <a:spcAft>
                <a:spcPts val="300"/>
              </a:spcAft>
              <a:buNone/>
              <a:tabLst>
                <a:tab pos="0" algn="l"/>
              </a:tabLst>
            </a:pPr>
            <a:r>
              <a:rPr lang="en-US" sz="1600" b="0" u="none" strike="noStrike">
                <a:solidFill>
                  <a:schemeClr val="dk1"/>
                </a:solidFill>
                <a:effectLst/>
                <a:uFillTx/>
                <a:latin typeface="Arial"/>
              </a:rPr>
              <a:t>Click to edit Master text styles</a:t>
            </a:r>
          </a:p>
          <a:p>
            <a:pPr marL="548640" lvl="1" indent="-182880" defTabSz="914400">
              <a:lnSpc>
                <a:spcPct val="100000"/>
              </a:lnSpc>
              <a:spcBef>
                <a:spcPts val="300"/>
              </a:spcBef>
              <a:spcAft>
                <a:spcPts val="300"/>
              </a:spcAft>
              <a:buClr>
                <a:srgbClr val="171A1C"/>
              </a:buClr>
              <a:buFont typeface="Arial"/>
              <a:buChar char="•"/>
              <a:tabLst>
                <a:tab pos="0" algn="l"/>
              </a:tabLst>
            </a:pPr>
            <a:r>
              <a:rPr lang="en-US" sz="1400" b="0" u="none" strike="noStrike">
                <a:solidFill>
                  <a:schemeClr val="dk1"/>
                </a:solidFill>
                <a:effectLst/>
                <a:uFillTx/>
                <a:latin typeface="Arial"/>
              </a:rPr>
              <a:t>Second level</a:t>
            </a:r>
          </a:p>
          <a:p>
            <a:pPr marL="731520" lvl="2" indent="-182880" defTabSz="914400">
              <a:lnSpc>
                <a:spcPct val="100000"/>
              </a:lnSpc>
              <a:spcBef>
                <a:spcPts val="300"/>
              </a:spcBef>
              <a:spcAft>
                <a:spcPts val="300"/>
              </a:spcAft>
              <a:buClr>
                <a:srgbClr val="171A1C"/>
              </a:buClr>
              <a:buFont typeface="Arial"/>
              <a:buChar char="◦"/>
              <a:tabLst>
                <a:tab pos="0" algn="l"/>
              </a:tabLst>
            </a:pPr>
            <a:r>
              <a:rPr lang="en-US" sz="1400" b="0" u="none" strike="noStrike">
                <a:solidFill>
                  <a:schemeClr val="dk1"/>
                </a:solidFill>
                <a:effectLst/>
                <a:uFillTx/>
                <a:latin typeface="Arial"/>
              </a:rPr>
              <a:t>Third level</a:t>
            </a:r>
          </a:p>
          <a:p>
            <a:pPr marL="914400" lvl="3" indent="-182880" defTabSz="914400">
              <a:lnSpc>
                <a:spcPct val="100000"/>
              </a:lnSpc>
              <a:spcBef>
                <a:spcPts val="300"/>
              </a:spcBef>
              <a:spcAft>
                <a:spcPts val="300"/>
              </a:spcAft>
              <a:buClr>
                <a:srgbClr val="171A1C"/>
              </a:buClr>
              <a:buFont typeface="Arial"/>
              <a:buChar char="-"/>
              <a:tabLst>
                <a:tab pos="0" algn="l"/>
              </a:tabLst>
            </a:pPr>
            <a:r>
              <a:rPr lang="en-US" sz="1400" b="0" u="none" strike="noStrike">
                <a:solidFill>
                  <a:schemeClr val="dk1"/>
                </a:solidFill>
                <a:effectLst/>
                <a:uFillTx/>
                <a:latin typeface="Arial"/>
              </a:rPr>
              <a:t>Fourth level</a:t>
            </a:r>
          </a:p>
          <a:p>
            <a:pPr marL="1097280" lvl="4" indent="-182880" defTabSz="914400">
              <a:lnSpc>
                <a:spcPct val="100000"/>
              </a:lnSpc>
              <a:spcBef>
                <a:spcPts val="300"/>
              </a:spcBef>
              <a:spcAft>
                <a:spcPts val="300"/>
              </a:spcAft>
              <a:buClr>
                <a:srgbClr val="171A1C"/>
              </a:buClr>
              <a:buFont typeface="Arial"/>
              <a:buChar char="•"/>
              <a:tabLst>
                <a:tab pos="0" algn="l"/>
              </a:tabLst>
            </a:pPr>
            <a:r>
              <a:rPr lang="en-US" sz="1400" b="0" u="none" strike="noStrike">
                <a:solidFill>
                  <a:schemeClr val="dk1"/>
                </a:solidFill>
                <a:effectLst/>
                <a:uFillTx/>
                <a:latin typeface="Arial"/>
              </a:rPr>
              <a:t>Fifth level</a:t>
            </a:r>
          </a:p>
        </p:txBody>
      </p:sp>
      <p:sp>
        <p:nvSpPr>
          <p:cNvPr id="106" name="PlaceHolder 3"/>
          <p:cNvSpPr>
            <a:spLocks noGrp="1"/>
          </p:cNvSpPr>
          <p:nvPr>
            <p:ph type="ftr" idx="19"/>
          </p:nvPr>
        </p:nvSpPr>
        <p:spPr>
          <a:xfrm>
            <a:off x="533520" y="6356520"/>
            <a:ext cx="8010000" cy="364680"/>
          </a:xfrm>
          <a:prstGeom prst="rect">
            <a:avLst/>
          </a:prstGeom>
          <a:solidFill>
            <a:schemeClr val="lt1"/>
          </a:solidFill>
          <a:ln w="0">
            <a:noFill/>
          </a:ln>
        </p:spPr>
        <p:txBody>
          <a:bodyPr lIns="0" tIns="0" rIns="0" bIns="0" anchor="ctr">
            <a:noAutofit/>
          </a:bodyPr>
          <a:lstStyle>
            <a:lvl1pPr indent="0" algn="ctr">
              <a:buNone/>
              <a:defRPr lang="en-US" sz="1400" b="0" u="none" strike="noStrike">
                <a:solidFill>
                  <a:srgbClr val="000000"/>
                </a:solidFill>
                <a:effectLst/>
                <a:uFillTx/>
                <a:latin typeface="Times New Roman"/>
              </a:defRPr>
            </a:lvl1pPr>
          </a:lstStyle>
          <a:p>
            <a:pPr indent="0" algn="ctr">
              <a:buNone/>
            </a:pPr>
            <a:r>
              <a:rPr lang="en-US" sz="1400" b="0" u="none" strike="noStrike">
                <a:solidFill>
                  <a:srgbClr val="000000"/>
                </a:solidFill>
                <a:effectLst/>
                <a:uFillTx/>
                <a:latin typeface="Times New Roman"/>
              </a:rPr>
              <a:t>&lt;footer&gt;</a:t>
            </a:r>
          </a:p>
        </p:txBody>
      </p:sp>
      <p:sp>
        <p:nvSpPr>
          <p:cNvPr id="107" name="PlaceHolder 4"/>
          <p:cNvSpPr>
            <a:spLocks noGrp="1"/>
          </p:cNvSpPr>
          <p:nvPr>
            <p:ph type="dt" idx="20"/>
          </p:nvPr>
        </p:nvSpPr>
        <p:spPr>
          <a:xfrm>
            <a:off x="8717040" y="6356520"/>
            <a:ext cx="2773080" cy="364680"/>
          </a:xfrm>
          <a:prstGeom prst="rect">
            <a:avLst/>
          </a:prstGeom>
          <a:noFill/>
          <a:ln w="0">
            <a:noFill/>
          </a:ln>
        </p:spPr>
        <p:txBody>
          <a:bodyPr lIns="0" tIns="0" rIns="0" bIns="0" anchor="ctr">
            <a:noAutofit/>
          </a:bodyPr>
          <a:lstStyle>
            <a:lvl1pPr indent="0" algn="ctr" defTabSz="914400">
              <a:lnSpc>
                <a:spcPct val="100000"/>
              </a:lnSpc>
              <a:buNone/>
              <a:defRPr lang="en-US" sz="1200" b="0" u="none" strike="noStrike">
                <a:solidFill>
                  <a:srgbClr val="5B6770"/>
                </a:solidFill>
                <a:effectLst/>
                <a:uFillTx/>
                <a:latin typeface="Arial"/>
              </a:defRPr>
            </a:lvl1pPr>
          </a:lstStyle>
          <a:p>
            <a:pPr indent="0" algn="ctr" defTabSz="914400">
              <a:lnSpc>
                <a:spcPct val="100000"/>
              </a:lnSpc>
              <a:buNone/>
            </a:pPr>
            <a:r>
              <a:rPr lang="en-US" sz="1200" b="0" u="none" strike="noStrike">
                <a:solidFill>
                  <a:srgbClr val="5B6770"/>
                </a:solidFill>
                <a:effectLst/>
                <a:uFillTx/>
                <a:latin typeface="Arial"/>
              </a:rPr>
              <a:t>&lt;date/time&gt;</a:t>
            </a:r>
            <a:endParaRPr lang="en-US" sz="1200" b="0" u="none" strike="noStrike">
              <a:solidFill>
                <a:srgbClr val="000000"/>
              </a:solidFill>
              <a:effectLst/>
              <a:uFillTx/>
              <a:latin typeface="Times New Roman"/>
            </a:endParaRPr>
          </a:p>
        </p:txBody>
      </p:sp>
      <p:sp>
        <p:nvSpPr>
          <p:cNvPr id="108" name="PlaceHolder 5"/>
          <p:cNvSpPr>
            <a:spLocks noGrp="1"/>
          </p:cNvSpPr>
          <p:nvPr>
            <p:ph type="sldNum" idx="21"/>
          </p:nvPr>
        </p:nvSpPr>
        <p:spPr>
          <a:xfrm>
            <a:off x="11658600" y="6356520"/>
            <a:ext cx="533160" cy="364680"/>
          </a:xfrm>
          <a:prstGeom prst="rect">
            <a:avLst/>
          </a:prstGeom>
          <a:solidFill>
            <a:schemeClr val="lt1"/>
          </a:solidFill>
          <a:ln w="0">
            <a:noFill/>
          </a:ln>
        </p:spPr>
        <p:txBody>
          <a:bodyPr lIns="91440" tIns="45720" rIns="91440" bIns="45720" anchor="ctr">
            <a:noAutofit/>
          </a:bodyPr>
          <a:lstStyle>
            <a:lvl1pPr indent="0" algn="ctr" defTabSz="914400">
              <a:lnSpc>
                <a:spcPct val="100000"/>
              </a:lnSpc>
              <a:buNone/>
              <a:defRPr lang="en-US" sz="1200" b="1" u="none" strike="noStrike">
                <a:solidFill>
                  <a:schemeClr val="accent1"/>
                </a:solidFill>
                <a:effectLst/>
                <a:uFillTx/>
                <a:latin typeface="Arial"/>
              </a:defRPr>
            </a:lvl1pPr>
          </a:lstStyle>
          <a:p>
            <a:pPr indent="0" algn="ctr" defTabSz="914400">
              <a:lnSpc>
                <a:spcPct val="100000"/>
              </a:lnSpc>
              <a:buNone/>
            </a:pPr>
            <a:fld id="{F94AF3BE-70FC-4849-91E0-B74180B108A9}" type="slidenum">
              <a:rPr lang="en-US" sz="1200" b="1" u="none" strike="noStrike">
                <a:solidFill>
                  <a:schemeClr val="accent1"/>
                </a:solidFill>
                <a:effectLst/>
                <a:uFillTx/>
                <a:latin typeface="Arial"/>
              </a:rPr>
              <a:t>‹#›</a:t>
            </a:fld>
            <a:endParaRPr lang="en-US" sz="1200" b="0" u="none" strike="noStrike">
              <a:solidFill>
                <a:srgbClr val="000000"/>
              </a:solidFill>
              <a:effectLst/>
              <a:uFillTx/>
              <a:latin typeface="Times New Roman"/>
            </a:endParaRPr>
          </a:p>
        </p:txBody>
      </p:sp>
    </p:spTree>
    <p:extLst>
      <p:ext uri="{BB962C8B-B14F-4D97-AF65-F5344CB8AC3E}">
        <p14:creationId xmlns:p14="http://schemas.microsoft.com/office/powerpoint/2010/main" val="32173579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July 29,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5890313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243682"/>
            <a:ext cx="11277600" cy="518318"/>
          </a:xfrm>
          <a:prstGeom prst="rect">
            <a:avLst/>
          </a:prstGeom>
        </p:spPr>
        <p:txBody>
          <a:bodyPr/>
          <a:lstStyle>
            <a:lvl1pPr algn="l">
              <a:defRPr sz="3200" b="1">
                <a:solidFill>
                  <a:schemeClr val="accent1"/>
                </a:solidFill>
              </a:defRPr>
            </a:lvl1pPr>
          </a:lstStyle>
          <a:p>
            <a:r>
              <a:rPr lang="en-US"/>
              <a:t>Click to edit Master title style</a:t>
            </a:r>
          </a:p>
        </p:txBody>
      </p:sp>
      <p:sp>
        <p:nvSpPr>
          <p:cNvPr id="3" name="Content Placeholder 2"/>
          <p:cNvSpPr>
            <a:spLocks noGrp="1"/>
          </p:cNvSpPr>
          <p:nvPr>
            <p:ph idx="1"/>
          </p:nvPr>
        </p:nvSpPr>
        <p:spPr>
          <a:xfrm>
            <a:off x="406400" y="855407"/>
            <a:ext cx="11379200" cy="5064627"/>
          </a:xfrm>
          <a:prstGeom prst="rect">
            <a:avLst/>
          </a:prstGeom>
        </p:spPr>
        <p:txBody>
          <a:bodyPr/>
          <a:lstStyle>
            <a:lvl1pPr>
              <a:defRPr sz="1400" baseline="0">
                <a:solidFill>
                  <a:schemeClr val="tx2"/>
                </a:solidFill>
              </a:defRPr>
            </a:lvl1pPr>
            <a:lvl2pPr>
              <a:defRPr sz="1400" baseline="0">
                <a:solidFill>
                  <a:schemeClr val="tx2"/>
                </a:solidFill>
              </a:defRPr>
            </a:lvl2pPr>
            <a:lvl3pPr>
              <a:defRPr sz="1100" baseline="0">
                <a:solidFill>
                  <a:schemeClr val="tx2"/>
                </a:solidFill>
              </a:defRPr>
            </a:lvl3pPr>
            <a:lvl4pPr>
              <a:defRPr sz="1200" baseline="0">
                <a:solidFill>
                  <a:schemeClr val="tx2"/>
                </a:solidFill>
              </a:defRPr>
            </a:lvl4pPr>
            <a:lvl5pPr>
              <a:defRPr sz="10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sp>
        <p:nvSpPr>
          <p:cNvPr id="8" name="Footer Placeholder 4"/>
          <p:cNvSpPr>
            <a:spLocks noGrp="1"/>
          </p:cNvSpPr>
          <p:nvPr>
            <p:ph type="ftr" sz="quarter" idx="11"/>
          </p:nvPr>
        </p:nvSpPr>
        <p:spPr>
          <a:xfrm>
            <a:off x="3657600" y="6553200"/>
            <a:ext cx="5384800" cy="228600"/>
          </a:xfrm>
        </p:spPr>
        <p:txBody>
          <a:bodyPr/>
          <a:lstStyle/>
          <a:p>
            <a:r>
              <a:rPr lang="en-US">
                <a:solidFill>
                  <a:prstClr val="black">
                    <a:tint val="75000"/>
                  </a:prstClr>
                </a:solidFill>
              </a:rPr>
              <a:t>Footer text goes here.</a:t>
            </a:r>
          </a:p>
        </p:txBody>
      </p:sp>
      <p:cxnSp>
        <p:nvCxnSpPr>
          <p:cNvPr id="5" name="Straight Connector 4"/>
          <p:cNvCxnSpPr/>
          <p:nvPr userDrawn="1"/>
        </p:nvCxnSpPr>
        <p:spPr>
          <a:xfrm>
            <a:off x="406400" y="243682"/>
            <a:ext cx="13208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10959691" y="6553201"/>
            <a:ext cx="609600" cy="212725"/>
          </a:xfrm>
          <a:prstGeom prst="rect">
            <a:avLst/>
          </a:prstGeom>
        </p:spPr>
        <p:txBody>
          <a:bodyPr vert="horz" lIns="91440" tIns="45720" rIns="91440" bIns="45720" rtlCol="0" anchor="ctr"/>
          <a:lstStyle>
            <a:lvl1pPr algn="ctr">
              <a:defRPr sz="900">
                <a:solidFill>
                  <a:schemeClr val="bg1"/>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3685481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Tree>
    <p:extLst>
      <p:ext uri="{BB962C8B-B14F-4D97-AF65-F5344CB8AC3E}">
        <p14:creationId xmlns:p14="http://schemas.microsoft.com/office/powerpoint/2010/main" val="1668910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July 29,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265130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July 29,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879474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July 29,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6374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July 29,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617653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July 29,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241991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29,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657475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29,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633517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image" Target="../media/image3.svg"/><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78" r:id="rId1"/>
    <p:sldLayoutId id="2147483684"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July 29,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9"/>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81" r:id="rId2"/>
    <p:sldLayoutId id="2147483682" r:id="rId3"/>
    <p:sldLayoutId id="2147483683" r:id="rId4"/>
    <p:sldLayoutId id="2147483671" r:id="rId5"/>
    <p:sldLayoutId id="2147483673" r:id="rId6"/>
    <p:sldLayoutId id="2147483672" r:id="rId7"/>
    <p:sldLayoutId id="2147483664" r:id="rId8"/>
    <p:sldLayoutId id="2147483668" r:id="rId9"/>
    <p:sldLayoutId id="2147483669" r:id="rId10"/>
    <p:sldLayoutId id="2147483666" r:id="rId11"/>
    <p:sldLayoutId id="2147483675" r:id="rId12"/>
    <p:sldLayoutId id="2147483679" r:id="rId13"/>
    <p:sldLayoutId id="2147483676" r:id="rId14"/>
    <p:sldLayoutId id="2147483685" r:id="rId15"/>
    <p:sldLayoutId id="2147483686" r:id="rId16"/>
    <p:sldLayoutId id="2147483687" r:id="rId17"/>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1.wmf"/><Relationship Id="rId7" Type="http://schemas.openxmlformats.org/officeDocument/2006/relationships/image" Target="../media/image13.wmf"/><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oleObject" Target="../embeddings/oleObject2.bin"/><Relationship Id="rId5" Type="http://schemas.openxmlformats.org/officeDocument/2006/relationships/image" Target="../media/image12.wmf"/><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5.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interchange.puc.texas.gov/search/documents/?controlNumber=58555&amp;itemNumber=21"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AF31B-7178-C607-17D8-2A2BD0BBEF7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D499839-B798-E7B3-DB15-49FAE56390EE}"/>
              </a:ext>
            </a:extLst>
          </p:cNvPr>
          <p:cNvSpPr>
            <a:spLocks noGrp="1"/>
          </p:cNvSpPr>
          <p:nvPr>
            <p:ph type="ctrTitle"/>
          </p:nvPr>
        </p:nvSpPr>
        <p:spPr/>
        <p:txBody>
          <a:bodyPr lIns="91440" tIns="45720" rIns="91440" bIns="45720" anchor="t">
            <a:normAutofit fontScale="90000"/>
          </a:bodyPr>
          <a:lstStyle/>
          <a:p>
            <a:pPr>
              <a:lnSpc>
                <a:spcPct val="100000"/>
              </a:lnSpc>
              <a:spcBef>
                <a:spcPts val="300"/>
              </a:spcBef>
              <a:spcAft>
                <a:spcPts val="300"/>
              </a:spcAft>
              <a:defRPr/>
            </a:pPr>
            <a:r>
              <a:rPr lang="en-US" sz="2800" dirty="0"/>
              <a:t>Analysis of Cost Allocation of Ancillary and Reliability Services in the ERCOT Region</a:t>
            </a:r>
            <a:br>
              <a:rPr lang="en-US" sz="2800" dirty="0"/>
            </a:br>
            <a:r>
              <a:rPr lang="en-US" sz="1400" dirty="0"/>
              <a:t>Responsive to </a:t>
            </a:r>
            <a:r>
              <a:rPr lang="pt-BR" sz="1400" dirty="0"/>
              <a:t>PURA § 39.1593 </a:t>
            </a:r>
            <a:r>
              <a:rPr lang="pt-BR" sz="1800" dirty="0"/>
              <a:t>| </a:t>
            </a:r>
            <a:r>
              <a:rPr lang="pt-BR" sz="1400" dirty="0"/>
              <a:t>PUCT Project No. 58555</a:t>
            </a:r>
            <a:br>
              <a:rPr lang="pt-BR" sz="2800" dirty="0"/>
            </a:br>
            <a:br>
              <a:rPr lang="en-US" sz="1400" b="0" dirty="0"/>
            </a:br>
            <a:br>
              <a:rPr lang="en-US" sz="1400" b="0" dirty="0"/>
            </a:br>
            <a:br>
              <a:rPr lang="en-US" sz="1400" b="0" dirty="0"/>
            </a:br>
            <a:r>
              <a:rPr lang="en-US" sz="1400" b="0" dirty="0"/>
              <a:t>ERCOT Staff</a:t>
            </a:r>
            <a:br>
              <a:rPr lang="en-US" sz="1800" b="0" i="1" dirty="0"/>
            </a:br>
            <a:br>
              <a:rPr lang="en-US" sz="1800" b="0" i="1" dirty="0"/>
            </a:br>
            <a:br>
              <a:rPr lang="en-US" sz="1400" b="0" dirty="0"/>
            </a:br>
            <a:r>
              <a:rPr lang="en-US" sz="1400" b="0" dirty="0"/>
              <a:t>Technical Advisory Committee</a:t>
            </a:r>
            <a:br>
              <a:rPr lang="en-US" sz="1200" b="0" dirty="0"/>
            </a:br>
            <a:r>
              <a:rPr lang="en-US" sz="1100" b="0" dirty="0"/>
              <a:t>July 29, 2026</a:t>
            </a:r>
            <a:endParaRPr lang="en-US" dirty="0"/>
          </a:p>
        </p:txBody>
      </p:sp>
      <p:sp>
        <p:nvSpPr>
          <p:cNvPr id="13" name="Content Placeholder 12">
            <a:extLst>
              <a:ext uri="{FF2B5EF4-FFF2-40B4-BE49-F238E27FC236}">
                <a16:creationId xmlns:a16="http://schemas.microsoft.com/office/drawing/2014/main" id="{619804EA-9740-9589-9164-5FD489B897C1}"/>
              </a:ext>
            </a:extLst>
          </p:cNvPr>
          <p:cNvSpPr>
            <a:spLocks noGrp="1"/>
          </p:cNvSpPr>
          <p:nvPr>
            <p:ph sz="quarter" idx="16"/>
          </p:nvPr>
        </p:nvSpPr>
        <p:spPr>
          <a:xfrm>
            <a:off x="6427365" y="1092199"/>
            <a:ext cx="5201213" cy="3371645"/>
          </a:xfrm>
          <a:noFill/>
        </p:spPr>
        <p:txBody>
          <a:bodyPr/>
          <a:lstStyle/>
          <a:p>
            <a:r>
              <a:rPr lang="en-US" sz="1800" dirty="0"/>
              <a:t>Discussion Outline</a:t>
            </a:r>
          </a:p>
          <a:p>
            <a:pPr marL="342900" indent="274320">
              <a:buFont typeface="Arial" panose="020B0604020202020204" pitchFamily="34" charset="0"/>
              <a:buChar char="•"/>
            </a:pPr>
            <a:r>
              <a:rPr lang="en-US" b="0" dirty="0"/>
              <a:t>Background and study scope</a:t>
            </a:r>
          </a:p>
          <a:p>
            <a:pPr marL="342900" indent="274320">
              <a:buFont typeface="Arial" panose="020B0604020202020204" pitchFamily="34" charset="0"/>
              <a:buChar char="•"/>
            </a:pPr>
            <a:endParaRPr lang="en-US" b="0" dirty="0"/>
          </a:p>
          <a:p>
            <a:pPr marL="342900" indent="274320">
              <a:buFont typeface="Arial" panose="020B0604020202020204" pitchFamily="34" charset="0"/>
              <a:buChar char="•"/>
            </a:pPr>
            <a:r>
              <a:rPr lang="en-US" b="0" dirty="0"/>
              <a:t>Allocation methods and cost drivers</a:t>
            </a:r>
          </a:p>
          <a:p>
            <a:pPr marL="342900" indent="274320">
              <a:buFont typeface="Arial" panose="020B0604020202020204" pitchFamily="34" charset="0"/>
              <a:buChar char="•"/>
            </a:pPr>
            <a:endParaRPr lang="en-US" b="0" dirty="0"/>
          </a:p>
          <a:p>
            <a:pPr marL="342900" indent="274320">
              <a:buFont typeface="Arial" panose="020B0604020202020204" pitchFamily="34" charset="0"/>
              <a:buChar char="•"/>
            </a:pPr>
            <a:r>
              <a:rPr lang="en-US" b="0" dirty="0"/>
              <a:t>Preliminary primary-effect results</a:t>
            </a:r>
          </a:p>
          <a:p>
            <a:pPr marL="342900" indent="274320">
              <a:buFont typeface="Arial" panose="020B0604020202020204" pitchFamily="34" charset="0"/>
              <a:buChar char="•"/>
            </a:pPr>
            <a:endParaRPr lang="en-US" b="0" dirty="0"/>
          </a:p>
          <a:p>
            <a:pPr marL="342900" indent="274320">
              <a:buFont typeface="Arial" panose="020B0604020202020204" pitchFamily="34" charset="0"/>
              <a:buChar char="•"/>
            </a:pPr>
            <a:r>
              <a:rPr lang="en-US" b="0" dirty="0"/>
              <a:t>Secondary-effects analysis</a:t>
            </a:r>
          </a:p>
          <a:p>
            <a:pPr marL="342900" indent="274320">
              <a:buFont typeface="Arial" panose="020B0604020202020204" pitchFamily="34" charset="0"/>
              <a:buChar char="•"/>
            </a:pPr>
            <a:endParaRPr lang="en-US" b="0" dirty="0"/>
          </a:p>
          <a:p>
            <a:pPr marL="342900" indent="274320">
              <a:buFont typeface="Arial" panose="020B0604020202020204" pitchFamily="34" charset="0"/>
              <a:buChar char="•"/>
            </a:pPr>
            <a:r>
              <a:rPr lang="en-US" b="0" dirty="0"/>
              <a:t>Summary and next steps</a:t>
            </a:r>
          </a:p>
          <a:p>
            <a:pPr marL="342900"/>
            <a:endParaRPr lang="en-US" b="0" dirty="0"/>
          </a:p>
          <a:p>
            <a:endParaRPr lang="en-US" dirty="0"/>
          </a:p>
          <a:p>
            <a:endParaRPr lang="en-US" dirty="0"/>
          </a:p>
          <a:p>
            <a:endParaRPr lang="en-US" dirty="0"/>
          </a:p>
        </p:txBody>
      </p:sp>
    </p:spTree>
    <p:extLst>
      <p:ext uri="{BB962C8B-B14F-4D97-AF65-F5344CB8AC3E}">
        <p14:creationId xmlns:p14="http://schemas.microsoft.com/office/powerpoint/2010/main" val="3584611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3C22927C-25FA-0D79-0FCD-A1F988916DA7}"/>
              </a:ext>
            </a:extLst>
          </p:cNvPr>
          <p:cNvSpPr>
            <a:spLocks noGrp="1"/>
          </p:cNvSpPr>
          <p:nvPr>
            <p:ph type="title"/>
          </p:nvPr>
        </p:nvSpPr>
        <p:spPr/>
        <p:txBody>
          <a:bodyPr>
            <a:normAutofit/>
          </a:bodyPr>
          <a:lstStyle/>
          <a:p>
            <a:r>
              <a:rPr lang="en-US" sz="2800" dirty="0"/>
              <a:t>Secondary Effects Analysis Methodology - Methods A &amp; B </a:t>
            </a:r>
          </a:p>
        </p:txBody>
      </p:sp>
      <p:sp>
        <p:nvSpPr>
          <p:cNvPr id="2" name="Text Placeholder 1">
            <a:extLst>
              <a:ext uri="{FF2B5EF4-FFF2-40B4-BE49-F238E27FC236}">
                <a16:creationId xmlns:a16="http://schemas.microsoft.com/office/drawing/2014/main" id="{49453277-29FD-EDBB-8EE0-73197413C90A}"/>
              </a:ext>
            </a:extLst>
          </p:cNvPr>
          <p:cNvSpPr>
            <a:spLocks noGrp="1"/>
          </p:cNvSpPr>
          <p:nvPr>
            <p:ph type="body" sz="quarter" idx="16"/>
          </p:nvPr>
        </p:nvSpPr>
        <p:spPr>
          <a:xfrm>
            <a:off x="586627" y="1004339"/>
            <a:ext cx="11187714" cy="5278582"/>
          </a:xfrm>
        </p:spPr>
        <p:txBody>
          <a:bodyPr/>
          <a:lstStyle/>
          <a:p>
            <a:r>
              <a:rPr lang="en-US" b="1" dirty="0">
                <a:solidFill>
                  <a:schemeClr val="accent1"/>
                </a:solidFill>
                <a:latin typeface="Arial"/>
              </a:rPr>
              <a:t>Calculate resource-level AS cost allocation from January 1, 2024, to December 4, 2025</a:t>
            </a:r>
          </a:p>
          <a:p>
            <a:pPr marL="342900" indent="-342900">
              <a:buFont typeface="+mj-lt"/>
              <a:buAutoNum type="arabicPeriod"/>
            </a:pPr>
            <a:r>
              <a:rPr lang="en-US" dirty="0"/>
              <a:t>Utilize ERCOT’s calculated interval-level AS costs for each type of AS product, hourly cost allocation ratios by resource category for Method A and Method B</a:t>
            </a:r>
          </a:p>
          <a:p>
            <a:pPr marL="342900" indent="-342900">
              <a:buFont typeface="+mj-lt"/>
              <a:buAutoNum type="arabicPeriod"/>
            </a:pPr>
            <a:r>
              <a:rPr lang="en-US" dirty="0"/>
              <a:t>Obtain HSL of each resource in each SCED interval from ERCOT’s 60-day SCED report</a:t>
            </a:r>
          </a:p>
          <a:p>
            <a:pPr marL="342900" indent="-342900">
              <a:buFont typeface="+mj-lt"/>
              <a:buAutoNum type="arabicPeriod"/>
            </a:pPr>
            <a:r>
              <a:rPr lang="en-US" dirty="0"/>
              <a:t>Obtain nameplate capacity of each resource from ERCOT’s Capacity, Demand, and Reserves (CDR) and Monthly Outlook for Resource Adequacy (MORA) reports</a:t>
            </a:r>
          </a:p>
          <a:p>
            <a:pPr marL="342900" indent="-342900">
              <a:buFont typeface="+mj-lt"/>
              <a:buAutoNum type="arabicPeriod"/>
            </a:pPr>
            <a:r>
              <a:rPr lang="en-US" dirty="0"/>
              <a:t>Calculate each resource’s AS cost allocation in each SCED interval based</a:t>
            </a:r>
          </a:p>
          <a:p>
            <a:pPr marL="342900" indent="-342900">
              <a:buFont typeface="+mj-lt"/>
              <a:buAutoNum type="arabicPeriod"/>
            </a:pPr>
            <a:r>
              <a:rPr lang="en-US" dirty="0"/>
              <a:t>Normalize results to a </a:t>
            </a:r>
            <a:r>
              <a:rPr lang="en-US" b="1" dirty="0">
                <a:solidFill>
                  <a:schemeClr val="accent1"/>
                </a:solidFill>
                <a:latin typeface="Arial"/>
              </a:rPr>
              <a:t>$ of AS cost per MW of nameplate capacity</a:t>
            </a:r>
            <a:r>
              <a:rPr lang="en-US" dirty="0"/>
              <a:t> ($/MW-year) metric, grouped into dispatchable and non-dispatchable</a:t>
            </a:r>
          </a:p>
          <a:p>
            <a:endParaRPr lang="en-US" dirty="0"/>
          </a:p>
          <a:p>
            <a:r>
              <a:rPr lang="en-US" b="1" dirty="0">
                <a:solidFill>
                  <a:schemeClr val="accent1"/>
                </a:solidFill>
              </a:rPr>
              <a:t>Analyze long-term equilibrium impact </a:t>
            </a:r>
          </a:p>
          <a:p>
            <a:pPr marL="342900" indent="-342900">
              <a:buFont typeface="+mj-lt"/>
              <a:buAutoNum type="arabicPeriod"/>
            </a:pPr>
            <a:r>
              <a:rPr lang="en-US" dirty="0"/>
              <a:t>Evaluate impact on CONE due to higher fixed costs from AS cost allocation</a:t>
            </a:r>
          </a:p>
          <a:p>
            <a:pPr marL="342900" indent="-342900">
              <a:buFont typeface="+mj-lt"/>
              <a:buAutoNum type="arabicPeriod"/>
            </a:pPr>
            <a:r>
              <a:rPr lang="en-US" dirty="0"/>
              <a:t>Estimate number of hours where dispatchable are setting marginal prices in 2024 and 2025 </a:t>
            </a:r>
          </a:p>
          <a:p>
            <a:pPr marL="342900" indent="-342900">
              <a:buFont typeface="+mj-lt"/>
              <a:buAutoNum type="arabicPeriod"/>
            </a:pPr>
            <a:r>
              <a:rPr lang="en-US" dirty="0"/>
              <a:t>Calculate energy price increase required for new entry to compensate for increase in fixed costs</a:t>
            </a:r>
          </a:p>
          <a:p>
            <a:pPr marL="342900" indent="-342900">
              <a:buFont typeface="+mj-lt"/>
              <a:buAutoNum type="arabicPeriod"/>
            </a:pPr>
            <a:r>
              <a:rPr lang="en-US" dirty="0"/>
              <a:t>Calculate net consuming impact</a:t>
            </a:r>
          </a:p>
        </p:txBody>
      </p:sp>
      <p:sp>
        <p:nvSpPr>
          <p:cNvPr id="3" name="Slide Number Placeholder 3">
            <a:extLst>
              <a:ext uri="{FF2B5EF4-FFF2-40B4-BE49-F238E27FC236}">
                <a16:creationId xmlns:a16="http://schemas.microsoft.com/office/drawing/2014/main" id="{198CE4B8-9CB2-3164-7FFE-8FF8C1074231}"/>
              </a:ext>
            </a:extLst>
          </p:cNvPr>
          <p:cNvSpPr>
            <a:spLocks noGrp="1"/>
          </p:cNvSpPr>
          <p:nvPr>
            <p:ph type="sldNum" sz="quarter" idx="12"/>
          </p:nvPr>
        </p:nvSpPr>
        <p:spPr>
          <a:xfrm>
            <a:off x="11658600" y="6356350"/>
            <a:ext cx="533400" cy="365125"/>
          </a:xfrm>
        </p:spPr>
        <p:txBody>
          <a:bodyPr>
            <a:normAutofit/>
          </a:bodyPr>
          <a:lstStyle/>
          <a:p>
            <a:pPr indent="0" algn="ctr" defTabSz="914400">
              <a:lnSpc>
                <a:spcPct val="100000"/>
              </a:lnSpc>
              <a:buNone/>
            </a:pPr>
            <a:fld id="{F94AF3BE-70FC-4849-91E0-B74180B108A9}" type="slidenum">
              <a:rPr lang="en-US" sz="1400" b="0">
                <a:solidFill>
                  <a:schemeClr val="tx1"/>
                </a:solidFill>
              </a:rPr>
              <a:t>10</a:t>
            </a:fld>
            <a:endParaRPr lang="en-US" sz="1400" b="0" dirty="0">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3C22927C-25FA-0D79-0FCD-A1F988916DA7}"/>
              </a:ext>
            </a:extLst>
          </p:cNvPr>
          <p:cNvSpPr>
            <a:spLocks noGrp="1"/>
          </p:cNvSpPr>
          <p:nvPr>
            <p:ph type="title"/>
          </p:nvPr>
        </p:nvSpPr>
        <p:spPr/>
        <p:txBody>
          <a:bodyPr>
            <a:normAutofit/>
          </a:bodyPr>
          <a:lstStyle/>
          <a:p>
            <a:r>
              <a:rPr lang="en-US" sz="2800"/>
              <a:t>Secondary Effects Findings - Methods A &amp; B </a:t>
            </a:r>
          </a:p>
        </p:txBody>
      </p:sp>
      <p:sp>
        <p:nvSpPr>
          <p:cNvPr id="2" name="Text Placeholder 1">
            <a:extLst>
              <a:ext uri="{FF2B5EF4-FFF2-40B4-BE49-F238E27FC236}">
                <a16:creationId xmlns:a16="http://schemas.microsoft.com/office/drawing/2014/main" id="{49453277-29FD-EDBB-8EE0-73197413C90A}"/>
              </a:ext>
            </a:extLst>
          </p:cNvPr>
          <p:cNvSpPr>
            <a:spLocks noGrp="1"/>
          </p:cNvSpPr>
          <p:nvPr>
            <p:ph type="body" sz="quarter" idx="16"/>
          </p:nvPr>
        </p:nvSpPr>
        <p:spPr>
          <a:xfrm>
            <a:off x="586627" y="1004339"/>
            <a:ext cx="11187714" cy="5278582"/>
          </a:xfrm>
        </p:spPr>
        <p:txBody>
          <a:bodyPr/>
          <a:lstStyle/>
          <a:p>
            <a:r>
              <a:rPr lang="en-US" sz="1400" dirty="0"/>
              <a:t>Methods A and B differ only in which hours are counted — Method A uses the high-risk ramp hours, which are a subset of Method B's all-hours. </a:t>
            </a:r>
            <a:r>
              <a:rPr lang="en-US" sz="1400" b="1" dirty="0"/>
              <a:t>Restricting to those hours changes each category's cost share only slightly, so at the category level the cost per MW of capability comes out similar under both methods. </a:t>
            </a:r>
            <a:r>
              <a:rPr lang="en-US" sz="1400" dirty="0"/>
              <a:t>The difference shows up within the non-dispatchable category: Method A's early-morning and evening ramp hours carry less solar output as compared to Method B, so wind bears a larger share of the non-dispatchable cost for Method A relative to Method B.</a:t>
            </a:r>
          </a:p>
        </p:txBody>
      </p:sp>
      <p:sp>
        <p:nvSpPr>
          <p:cNvPr id="16" name="Slide Number Placeholder 5">
            <a:extLst>
              <a:ext uri="{FF2B5EF4-FFF2-40B4-BE49-F238E27FC236}">
                <a16:creationId xmlns:a16="http://schemas.microsoft.com/office/drawing/2014/main" id="{84796DDF-E295-6936-22CF-F6EEAEEACB32}"/>
              </a:ext>
            </a:extLst>
          </p:cNvPr>
          <p:cNvSpPr>
            <a:spLocks noGrp="1"/>
          </p:cNvSpPr>
          <p:nvPr>
            <p:ph type="sldNum" sz="quarter" idx="12"/>
          </p:nvPr>
        </p:nvSpPr>
        <p:spPr/>
        <p:txBody>
          <a:bodyPr>
            <a:normAutofit/>
          </a:bodyPr>
          <a:lstStyle/>
          <a:p>
            <a:fld id="{BCDE79FB-97BA-492B-8D57-F1373F9ADA95}" type="slidenum">
              <a:rPr lang="en-US" sz="1400" b="0" smtClean="0">
                <a:solidFill>
                  <a:schemeClr val="tx1"/>
                </a:solidFill>
              </a:rPr>
              <a:t>11</a:t>
            </a:fld>
            <a:endParaRPr lang="en-US" sz="1400" b="0">
              <a:solidFill>
                <a:schemeClr val="tx1"/>
              </a:solidFill>
            </a:endParaRPr>
          </a:p>
        </p:txBody>
      </p:sp>
      <p:sp>
        <p:nvSpPr>
          <p:cNvPr id="3" name="TextBox 2"/>
          <p:cNvSpPr txBox="1"/>
          <p:nvPr/>
        </p:nvSpPr>
        <p:spPr>
          <a:xfrm>
            <a:off x="667495" y="6598364"/>
            <a:ext cx="11393905" cy="246221"/>
          </a:xfrm>
          <a:prstGeom prst="rect">
            <a:avLst/>
          </a:prstGeom>
          <a:noFill/>
        </p:spPr>
        <p:txBody>
          <a:bodyPr wrap="square" lIns="0" tIns="0" rIns="0" bIns="0" anchor="t">
            <a:spAutoFit/>
          </a:bodyPr>
          <a:lstStyle/>
          <a:p>
            <a:pPr>
              <a:spcAft>
                <a:spcPts val="400"/>
              </a:spcAft>
            </a:pPr>
            <a:r>
              <a:rPr lang="en-US" sz="800" dirty="0"/>
              <a:t>*The "no short-term change" finding holds under HSL-based allocation. An output/MWh-based allocation would make the charge a variable cost and could change offers — reversing this result. </a:t>
            </a:r>
            <a:br>
              <a:rPr lang="en-US" sz="800" dirty="0"/>
            </a:br>
            <a:r>
              <a:rPr lang="en-US" sz="800" dirty="0"/>
              <a:t>Long-term effects are directional inferences from the fixed-cost analysis and economic reasoning. The comparison to cost first allocated is based on a simplified illustrative calculation.</a:t>
            </a:r>
            <a:endParaRPr lang="en-US" sz="1600" dirty="0"/>
          </a:p>
        </p:txBody>
      </p:sp>
      <p:grpSp>
        <p:nvGrpSpPr>
          <p:cNvPr id="13" name="Group 12">
            <a:extLst>
              <a:ext uri="{FF2B5EF4-FFF2-40B4-BE49-F238E27FC236}">
                <a16:creationId xmlns:a16="http://schemas.microsoft.com/office/drawing/2014/main" id="{F90BEBD7-C5F5-33A2-8FAC-9F73DD4FC87E}"/>
              </a:ext>
            </a:extLst>
          </p:cNvPr>
          <p:cNvGrpSpPr/>
          <p:nvPr/>
        </p:nvGrpSpPr>
        <p:grpSpPr>
          <a:xfrm>
            <a:off x="586627" y="2104185"/>
            <a:ext cx="5520267" cy="3906249"/>
            <a:chOff x="450439" y="1875714"/>
            <a:chExt cx="4741949" cy="3753769"/>
          </a:xfrm>
        </p:grpSpPr>
        <p:sp>
          <p:nvSpPr>
            <p:cNvPr id="4" name="Rounded Rectangle 3"/>
            <p:cNvSpPr/>
            <p:nvPr/>
          </p:nvSpPr>
          <p:spPr>
            <a:xfrm>
              <a:off x="450439" y="1875714"/>
              <a:ext cx="4741949" cy="3635465"/>
            </a:xfrm>
            <a:prstGeom prst="roundRect">
              <a:avLst>
                <a:gd name="adj" fmla="val 6000"/>
              </a:avLst>
            </a:prstGeom>
            <a:solidFill>
              <a:srgbClr val="EEF2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TextBox 4"/>
            <p:cNvSpPr txBox="1"/>
            <p:nvPr/>
          </p:nvSpPr>
          <p:spPr>
            <a:xfrm>
              <a:off x="519905" y="1994728"/>
              <a:ext cx="3913632" cy="236610"/>
            </a:xfrm>
            <a:prstGeom prst="rect">
              <a:avLst/>
            </a:prstGeom>
            <a:noFill/>
          </p:spPr>
          <p:txBody>
            <a:bodyPr wrap="square" lIns="0" tIns="0" rIns="0" bIns="0" anchor="t">
              <a:spAutoFit/>
            </a:bodyPr>
            <a:lstStyle/>
            <a:p>
              <a:pPr algn="l">
                <a:lnSpc>
                  <a:spcPct val="100000"/>
                </a:lnSpc>
                <a:spcBef>
                  <a:spcPts val="0"/>
                </a:spcBef>
                <a:spcAft>
                  <a:spcPts val="400"/>
                </a:spcAft>
              </a:pPr>
              <a:r>
                <a:rPr sz="1600" b="1" i="0">
                  <a:solidFill>
                    <a:srgbClr val="5B6770"/>
                  </a:solidFill>
                  <a:latin typeface="Arial"/>
                </a:rPr>
                <a:t>SHORT </a:t>
              </a:r>
              <a:r>
                <a:rPr lang="en-US" sz="1600" b="1">
                  <a:solidFill>
                    <a:srgbClr val="5B6770"/>
                  </a:solidFill>
                  <a:latin typeface="Arial"/>
                </a:rPr>
                <a:t>TERM</a:t>
              </a:r>
              <a:r>
                <a:rPr sz="1600" b="1" i="0">
                  <a:solidFill>
                    <a:srgbClr val="5B6770"/>
                  </a:solidFill>
                  <a:latin typeface="Arial"/>
                </a:rPr>
                <a:t> — NO BEHAVIOR CHANGE</a:t>
              </a:r>
            </a:p>
          </p:txBody>
        </p:sp>
        <p:sp>
          <p:nvSpPr>
            <p:cNvPr id="6" name="TextBox 5"/>
            <p:cNvSpPr txBox="1"/>
            <p:nvPr/>
          </p:nvSpPr>
          <p:spPr>
            <a:xfrm>
              <a:off x="602678" y="2228214"/>
              <a:ext cx="4489154" cy="3401269"/>
            </a:xfrm>
            <a:prstGeom prst="rect">
              <a:avLst/>
            </a:prstGeom>
            <a:noFill/>
          </p:spPr>
          <p:txBody>
            <a:bodyPr wrap="square" lIns="0" tIns="0" rIns="0" bIns="0">
              <a:spAutoFit/>
            </a:bodyPr>
            <a:lstStyle/>
            <a:p>
              <a:pPr marL="171450" indent="-171450">
                <a:lnSpc>
                  <a:spcPct val="100000"/>
                </a:lnSpc>
                <a:spcBef>
                  <a:spcPts val="0"/>
                </a:spcBef>
                <a:buFont typeface="Arial" panose="020B0604020202020204" pitchFamily="34" charset="0"/>
                <a:buChar char="•"/>
              </a:pPr>
              <a:r>
                <a:rPr lang="en-US" sz="1400" b="1"/>
                <a:t>The allocated cost behaves as a fixed cost. </a:t>
              </a:r>
              <a:r>
                <a:rPr lang="en-US" sz="1400"/>
                <a:t>T</a:t>
              </a:r>
              <a:r>
                <a:rPr lang="en-US" sz="1400">
                  <a:solidFill>
                    <a:srgbClr val="2D3338"/>
                  </a:solidFill>
                  <a:latin typeface="Arial"/>
                </a:rPr>
                <a:t>he cost assigned to a generator would not change with how much energy the generator produces. It is based on the generator's High Sustained Limit (HSL) — its capability — not on the power (MW) or energy (MWH) it generates. </a:t>
              </a:r>
            </a:p>
            <a:p>
              <a:pPr marL="171450" indent="-171450">
                <a:lnSpc>
                  <a:spcPct val="100000"/>
                </a:lnSpc>
                <a:spcBef>
                  <a:spcPts val="0"/>
                </a:spcBef>
                <a:buFont typeface="Arial" panose="020B0604020202020204" pitchFamily="34" charset="0"/>
                <a:buChar char="•"/>
              </a:pPr>
              <a:endParaRPr lang="en-US" sz="400">
                <a:solidFill>
                  <a:srgbClr val="2D3338"/>
                </a:solidFill>
                <a:latin typeface="Arial"/>
              </a:endParaRPr>
            </a:p>
            <a:p>
              <a:pPr marL="171450" indent="-171450">
                <a:lnSpc>
                  <a:spcPct val="100000"/>
                </a:lnSpc>
                <a:spcBef>
                  <a:spcPts val="0"/>
                </a:spcBef>
                <a:buFont typeface="Arial" panose="020B0604020202020204" pitchFamily="34" charset="0"/>
                <a:buChar char="•"/>
              </a:pPr>
              <a:r>
                <a:rPr lang="en-US" sz="1400" b="1">
                  <a:solidFill>
                    <a:srgbClr val="2D3338"/>
                  </a:solidFill>
                  <a:latin typeface="Arial"/>
                </a:rPr>
                <a:t>A generator would not be able to reduce the cost by changing its operational behavior. </a:t>
              </a:r>
              <a:r>
                <a:rPr lang="en-US" sz="1400">
                  <a:solidFill>
                    <a:srgbClr val="2D3338"/>
                  </a:solidFill>
                  <a:latin typeface="Arial"/>
                </a:rPr>
                <a:t>Because the charge does not depend on output, a resource cannot lower it by adjusting its output or its offers, and it cannot understate its HSL to avoid it.</a:t>
              </a:r>
            </a:p>
            <a:p>
              <a:pPr marL="171450" indent="-171450">
                <a:lnSpc>
                  <a:spcPct val="100000"/>
                </a:lnSpc>
                <a:spcBef>
                  <a:spcPts val="0"/>
                </a:spcBef>
                <a:buFont typeface="Arial" panose="020B0604020202020204" pitchFamily="34" charset="0"/>
                <a:buChar char="•"/>
              </a:pPr>
              <a:endParaRPr lang="en-US" sz="400">
                <a:solidFill>
                  <a:srgbClr val="2D3338"/>
                </a:solidFill>
                <a:latin typeface="Arial"/>
              </a:endParaRPr>
            </a:p>
            <a:p>
              <a:pPr marL="171450" indent="-171450">
                <a:lnSpc>
                  <a:spcPct val="100000"/>
                </a:lnSpc>
                <a:spcBef>
                  <a:spcPts val="0"/>
                </a:spcBef>
                <a:buFont typeface="Arial" panose="020B0604020202020204" pitchFamily="34" charset="0"/>
                <a:buChar char="•"/>
              </a:pPr>
              <a:r>
                <a:rPr sz="1400" b="1">
                  <a:solidFill>
                    <a:srgbClr val="2D3338"/>
                  </a:solidFill>
                  <a:latin typeface="Arial"/>
                </a:rPr>
                <a:t>So</a:t>
              </a:r>
              <a:r>
                <a:rPr lang="en-US" sz="1400" b="1">
                  <a:solidFill>
                    <a:srgbClr val="2D3338"/>
                  </a:solidFill>
                  <a:latin typeface="Arial"/>
                </a:rPr>
                <a:t>,</a:t>
              </a:r>
              <a:r>
                <a:rPr sz="1400" b="1">
                  <a:solidFill>
                    <a:srgbClr val="2D3338"/>
                  </a:solidFill>
                  <a:latin typeface="Arial"/>
                </a:rPr>
                <a:t> no short-</a:t>
              </a:r>
              <a:r>
                <a:rPr lang="en-US" sz="1400" b="1">
                  <a:solidFill>
                    <a:srgbClr val="2D3338"/>
                  </a:solidFill>
                  <a:latin typeface="Arial"/>
                </a:rPr>
                <a:t>term</a:t>
              </a:r>
              <a:r>
                <a:rPr sz="1400" b="1">
                  <a:solidFill>
                    <a:srgbClr val="2D3338"/>
                  </a:solidFill>
                  <a:latin typeface="Arial"/>
                </a:rPr>
                <a:t> change </a:t>
              </a:r>
              <a:r>
                <a:rPr sz="1400">
                  <a:solidFill>
                    <a:srgbClr val="2D3338"/>
                  </a:solidFill>
                  <a:latin typeface="Arial"/>
                </a:rPr>
                <a:t>to energy offers or SCED output is expected</a:t>
              </a:r>
              <a:r>
                <a:rPr lang="en-US" sz="1400">
                  <a:solidFill>
                    <a:srgbClr val="2D3338"/>
                  </a:solidFill>
                  <a:latin typeface="Arial"/>
                </a:rPr>
                <a:t>.*</a:t>
              </a:r>
            </a:p>
            <a:p>
              <a:pPr marL="171450" indent="-171450">
                <a:lnSpc>
                  <a:spcPct val="100000"/>
                </a:lnSpc>
                <a:spcBef>
                  <a:spcPts val="0"/>
                </a:spcBef>
                <a:buFont typeface="Arial" panose="020B0604020202020204" pitchFamily="34" charset="0"/>
                <a:buChar char="•"/>
              </a:pPr>
              <a:endParaRPr lang="en-US" sz="400">
                <a:solidFill>
                  <a:srgbClr val="2D3338"/>
                </a:solidFill>
                <a:latin typeface="Arial"/>
              </a:endParaRPr>
            </a:p>
            <a:p>
              <a:pPr marL="171450" indent="-171450">
                <a:spcAft>
                  <a:spcPts val="900"/>
                </a:spcAft>
                <a:buFont typeface="Arial" panose="020B0604020202020204" pitchFamily="34" charset="0"/>
                <a:buChar char="•"/>
              </a:pPr>
              <a:r>
                <a:rPr lang="en-US" sz="1400" b="1">
                  <a:solidFill>
                    <a:srgbClr val="2D3338"/>
                  </a:solidFill>
                  <a:latin typeface="Arial"/>
                </a:rPr>
                <a:t>One exception — PUNs</a:t>
              </a:r>
              <a:r>
                <a:rPr lang="en-US" sz="1400">
                  <a:solidFill>
                    <a:srgbClr val="2D3338"/>
                  </a:solidFill>
                  <a:latin typeface="Arial"/>
                </a:rPr>
                <a:t>, which could lower HSL by serving load internally. </a:t>
              </a:r>
              <a:r>
                <a:rPr lang="en-US" sz="1400">
                  <a:solidFill>
                    <a:srgbClr val="2D3338"/>
                  </a:solidFill>
                </a:rPr>
                <a:t>With limited qualifying capacity currently, the effect is expected to be small</a:t>
              </a:r>
              <a:r>
                <a:rPr lang="en-US" sz="1400"/>
                <a:t>, though it could grow as that capacity increases.</a:t>
              </a:r>
              <a:endParaRPr lang="en-US" sz="1400">
                <a:solidFill>
                  <a:srgbClr val="2D3338"/>
                </a:solidFill>
                <a:latin typeface="Arial"/>
              </a:endParaRPr>
            </a:p>
          </p:txBody>
        </p:sp>
      </p:grpSp>
      <p:grpSp>
        <p:nvGrpSpPr>
          <p:cNvPr id="14" name="Group 13">
            <a:extLst>
              <a:ext uri="{FF2B5EF4-FFF2-40B4-BE49-F238E27FC236}">
                <a16:creationId xmlns:a16="http://schemas.microsoft.com/office/drawing/2014/main" id="{58A10D96-B881-12A3-419A-8BAE32C4984C}"/>
              </a:ext>
            </a:extLst>
          </p:cNvPr>
          <p:cNvGrpSpPr/>
          <p:nvPr/>
        </p:nvGrpSpPr>
        <p:grpSpPr>
          <a:xfrm>
            <a:off x="6284121" y="2104184"/>
            <a:ext cx="5671846" cy="3783139"/>
            <a:chOff x="6015975" y="1713528"/>
            <a:chExt cx="5671846" cy="3833767"/>
          </a:xfrm>
        </p:grpSpPr>
        <p:sp>
          <p:nvSpPr>
            <p:cNvPr id="7" name="Rounded Rectangle 6"/>
            <p:cNvSpPr/>
            <p:nvPr/>
          </p:nvSpPr>
          <p:spPr>
            <a:xfrm>
              <a:off x="6015975" y="1713528"/>
              <a:ext cx="5671846" cy="3833767"/>
            </a:xfrm>
            <a:prstGeom prst="roundRect">
              <a:avLst>
                <a:gd name="adj" fmla="val 6000"/>
              </a:avLst>
            </a:prstGeom>
            <a:solidFill>
              <a:srgbClr val="E7ECF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6189804" y="1902339"/>
              <a:ext cx="5483137" cy="246221"/>
            </a:xfrm>
            <a:prstGeom prst="rect">
              <a:avLst/>
            </a:prstGeom>
            <a:noFill/>
          </p:spPr>
          <p:txBody>
            <a:bodyPr wrap="square" lIns="0" tIns="0" rIns="0" bIns="0" anchor="t">
              <a:spAutoFit/>
            </a:bodyPr>
            <a:lstStyle/>
            <a:p>
              <a:pPr algn="l">
                <a:lnSpc>
                  <a:spcPct val="100000"/>
                </a:lnSpc>
                <a:spcBef>
                  <a:spcPts val="0"/>
                </a:spcBef>
                <a:spcAft>
                  <a:spcPts val="400"/>
                </a:spcAft>
              </a:pPr>
              <a:r>
                <a:rPr sz="1600" b="1" i="0" cap="small">
                  <a:solidFill>
                    <a:srgbClr val="003865"/>
                  </a:solidFill>
                  <a:latin typeface="Arial"/>
                </a:rPr>
                <a:t>LONG </a:t>
              </a:r>
              <a:r>
                <a:rPr lang="en-US" sz="1600" b="1" cap="small">
                  <a:solidFill>
                    <a:srgbClr val="003865"/>
                  </a:solidFill>
                  <a:latin typeface="Arial"/>
                </a:rPr>
                <a:t>TERM</a:t>
              </a:r>
              <a:r>
                <a:rPr sz="1600" b="1" i="0" cap="small">
                  <a:solidFill>
                    <a:srgbClr val="003865"/>
                  </a:solidFill>
                  <a:latin typeface="Arial"/>
                </a:rPr>
                <a:t> — </a:t>
              </a:r>
              <a:r>
                <a:rPr lang="en-US" sz="1600" b="1" cap="all">
                  <a:solidFill>
                    <a:srgbClr val="003865"/>
                  </a:solidFill>
                  <a:latin typeface="Arial"/>
                </a:rPr>
                <a:t>PROFITABILITY &amp; INVESTMENT Impact</a:t>
              </a:r>
              <a:endParaRPr sz="1600" b="1" cap="all">
                <a:solidFill>
                  <a:srgbClr val="003865"/>
                </a:solidFill>
                <a:latin typeface="Arial"/>
              </a:endParaRPr>
            </a:p>
          </p:txBody>
        </p:sp>
        <p:sp>
          <p:nvSpPr>
            <p:cNvPr id="9" name="TextBox 8"/>
            <p:cNvSpPr txBox="1"/>
            <p:nvPr/>
          </p:nvSpPr>
          <p:spPr>
            <a:xfrm>
              <a:off x="6189804" y="2222972"/>
              <a:ext cx="5394050" cy="3150143"/>
            </a:xfrm>
            <a:prstGeom prst="rect">
              <a:avLst/>
            </a:prstGeom>
            <a:noFill/>
          </p:spPr>
          <p:txBody>
            <a:bodyPr wrap="square" lIns="0" tIns="0" rIns="0" bIns="0">
              <a:spAutoFit/>
            </a:bodyPr>
            <a:lstStyle/>
            <a:p>
              <a:pPr marL="285750" indent="-285750">
                <a:buFont typeface="Arial" panose="020B0604020202020204" pitchFamily="34" charset="0"/>
                <a:buChar char="•"/>
              </a:pPr>
              <a:r>
                <a:rPr lang="en-US" sz="1400" b="1"/>
                <a:t>The cost may reduce generator profitability over time. </a:t>
              </a:r>
              <a:r>
                <a:rPr lang="en-US" sz="1400"/>
                <a:t>Because it is a fixed cost that cannot be avoided by changing operations, it is expected to reduce profitability rather than changing day-to-day dispatch and operational practices.</a:t>
              </a:r>
            </a:p>
            <a:p>
              <a:pPr marL="285750" indent="-285750">
                <a:buFont typeface="Arial" panose="020B0604020202020204" pitchFamily="34" charset="0"/>
                <a:buChar char="•"/>
              </a:pPr>
              <a:endParaRPr lang="en-US" sz="1000"/>
            </a:p>
            <a:p>
              <a:pPr marL="285750" indent="-285750">
                <a:buFont typeface="Arial" panose="020B0604020202020204" pitchFamily="34" charset="0"/>
                <a:buChar char="•"/>
              </a:pPr>
              <a:r>
                <a:rPr lang="en-US" sz="1400" b="1"/>
                <a:t>Lower profitability could, over time, affect investment and retirement decisions.</a:t>
              </a:r>
              <a:r>
                <a:rPr lang="en-US" sz="1400"/>
                <a:t> Resources could retire somewhat earlier, and new resources could be built later, than they otherwise would under the status quo.</a:t>
              </a:r>
            </a:p>
            <a:p>
              <a:pPr marL="285750" indent="-285750">
                <a:buFont typeface="Arial" panose="020B0604020202020204" pitchFamily="34" charset="0"/>
                <a:buChar char="•"/>
              </a:pPr>
              <a:endParaRPr lang="en-US" sz="1000"/>
            </a:p>
            <a:p>
              <a:pPr marL="285750" indent="-285750">
                <a:buFont typeface="Arial" panose="020B0604020202020204" pitchFamily="34" charset="0"/>
                <a:buChar char="•"/>
              </a:pPr>
              <a:r>
                <a:rPr lang="en-US" sz="1400" b="1"/>
                <a:t>These long-term changes could pass some of the cost back to consumers.</a:t>
              </a:r>
              <a:r>
                <a:rPr lang="en-US" sz="1400"/>
                <a:t> As supply and demand tighten, energy prices could rise over time. It is possible that this long-term increase in consumer energy costs could be larger than the amount of ancillary service cost first allocated to generators.</a:t>
              </a:r>
            </a:p>
          </p:txBody>
        </p:sp>
      </p:grpSp>
      <p:sp>
        <p:nvSpPr>
          <p:cNvPr id="10" name="Rectangle 9">
            <a:extLst>
              <a:ext uri="{FF2B5EF4-FFF2-40B4-BE49-F238E27FC236}">
                <a16:creationId xmlns:a16="http://schemas.microsoft.com/office/drawing/2014/main" id="{DA872618-66DF-3884-12B2-45115E1FCF1D}"/>
              </a:ext>
            </a:extLst>
          </p:cNvPr>
          <p:cNvSpPr/>
          <p:nvPr/>
        </p:nvSpPr>
        <p:spPr>
          <a:xfrm>
            <a:off x="784760" y="6011171"/>
            <a:ext cx="10989581" cy="479812"/>
          </a:xfrm>
          <a:prstGeom prst="rect">
            <a:avLst/>
          </a:prstGeom>
          <a:solidFill>
            <a:srgbClr val="E0F7FA"/>
          </a:solidFill>
          <a:ln w="12700">
            <a:solidFill>
              <a:srgbClr val="00AEC7"/>
            </a:solidFill>
          </a:ln>
        </p:spPr>
        <p:style>
          <a:lnRef idx="1">
            <a:schemeClr val="accent1"/>
          </a:lnRef>
          <a:fillRef idx="3">
            <a:schemeClr val="accent1"/>
          </a:fillRef>
          <a:effectRef idx="2">
            <a:schemeClr val="accent1"/>
          </a:effectRef>
          <a:fontRef idx="minor">
            <a:schemeClr val="lt1"/>
          </a:fontRef>
        </p:style>
        <p:txBody>
          <a:bodyPr wrap="square" lIns="201168" tIns="91440" rIns="164592" bIns="73152" rtlCol="0" anchor="ctr"/>
          <a:lstStyle/>
          <a:p>
            <a:pPr>
              <a:lnSpc>
                <a:spcPct val="110000"/>
              </a:lnSpc>
            </a:pPr>
            <a:r>
              <a:rPr sz="1400" b="1">
                <a:solidFill>
                  <a:srgbClr val="232323"/>
                </a:solidFill>
                <a:latin typeface="Arial"/>
              </a:rPr>
              <a:t>Key Takeaway:</a:t>
            </a:r>
            <a:r>
              <a:rPr lang="en-US" sz="1400" b="1">
                <a:solidFill>
                  <a:srgbClr val="232323"/>
                </a:solidFill>
                <a:latin typeface="Arial"/>
              </a:rPr>
              <a:t> </a:t>
            </a:r>
            <a:r>
              <a:rPr lang="en-US" sz="1400">
                <a:solidFill>
                  <a:schemeClr val="tx1"/>
                </a:solidFill>
              </a:rPr>
              <a:t>Methods A and B act as a fixed cost: no meaningful short-term behavior change; long-term profitability and investment effects are possible, tending toward higher consumer costs.</a:t>
            </a:r>
            <a:endParaRPr sz="1400">
              <a:solidFill>
                <a:schemeClr val="tx1"/>
              </a:solidFill>
              <a:latin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D83DF-C480-3EBA-19F5-DD9E80067033}"/>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ADDB5724-357C-B875-24B8-AB59A40EF5DD}"/>
              </a:ext>
            </a:extLst>
          </p:cNvPr>
          <p:cNvSpPr>
            <a:spLocks noGrp="1"/>
          </p:cNvSpPr>
          <p:nvPr>
            <p:ph type="title"/>
          </p:nvPr>
        </p:nvSpPr>
        <p:spPr/>
        <p:txBody>
          <a:bodyPr>
            <a:normAutofit/>
          </a:bodyPr>
          <a:lstStyle/>
          <a:p>
            <a:r>
              <a:rPr lang="en-US" sz="2800" dirty="0"/>
              <a:t>Secondary Effects Analysis Methodology - Methods C</a:t>
            </a:r>
          </a:p>
        </p:txBody>
      </p:sp>
      <p:sp>
        <p:nvSpPr>
          <p:cNvPr id="2" name="Text Placeholder 1">
            <a:extLst>
              <a:ext uri="{FF2B5EF4-FFF2-40B4-BE49-F238E27FC236}">
                <a16:creationId xmlns:a16="http://schemas.microsoft.com/office/drawing/2014/main" id="{74F65ADF-0648-4461-2C7A-3D2731FBA2F2}"/>
              </a:ext>
            </a:extLst>
          </p:cNvPr>
          <p:cNvSpPr>
            <a:spLocks noGrp="1"/>
          </p:cNvSpPr>
          <p:nvPr>
            <p:ph type="body" sz="quarter" idx="16"/>
          </p:nvPr>
        </p:nvSpPr>
        <p:spPr>
          <a:xfrm>
            <a:off x="586627" y="1004339"/>
            <a:ext cx="11187714" cy="5278582"/>
          </a:xfrm>
        </p:spPr>
        <p:txBody>
          <a:bodyPr/>
          <a:lstStyle/>
          <a:p>
            <a:pPr marL="285750" indent="-285750">
              <a:buFont typeface="Arial" panose="020B0604020202020204" pitchFamily="34" charset="0"/>
              <a:buChar char="•"/>
            </a:pPr>
            <a:r>
              <a:rPr lang="en-US" sz="1400" b="1" dirty="0"/>
              <a:t>QSE-to-QSE capacity trading is a zero-sum game </a:t>
            </a:r>
            <a:r>
              <a:rPr lang="en-US" sz="1400" dirty="0"/>
              <a:t>where one QSE’s reduction in capacity shortfall exposure would lead to an increase in AS+RS allocation costs borne by another (capacity short) QSEs</a:t>
            </a:r>
          </a:p>
          <a:p>
            <a:pPr marL="285750" indent="-285750">
              <a:buFont typeface="Arial" panose="020B0604020202020204" pitchFamily="34" charset="0"/>
              <a:buChar char="•"/>
            </a:pPr>
            <a:r>
              <a:rPr lang="en-US" sz="1400" dirty="0"/>
              <a:t>QSEs who are capacity short (before QSE-to-QSE capacity trading) are incentivized to offset as much capacity shortfall as possible through capacity trading (i.e. buying capacity from QSEs that have long capacity)</a:t>
            </a:r>
          </a:p>
          <a:p>
            <a:pPr marL="285750" indent="-285750">
              <a:buFont typeface="Arial" panose="020B0604020202020204" pitchFamily="34" charset="0"/>
              <a:buChar char="•"/>
            </a:pPr>
            <a:r>
              <a:rPr lang="en-US" sz="1400" dirty="0"/>
              <a:t>Analyzing secondary effect of Method C involves </a:t>
            </a:r>
            <a:r>
              <a:rPr lang="en-US" sz="1400" b="1" dirty="0"/>
              <a:t>simulating trading outcome QSE-to-QSE capacity trading in each settlement interval using actual data in 2024 and 2025</a:t>
            </a:r>
          </a:p>
          <a:p>
            <a:pPr marL="285750" indent="-285750">
              <a:buFont typeface="Arial" panose="020B0604020202020204" pitchFamily="34" charset="0"/>
              <a:buChar char="•"/>
            </a:pPr>
            <a:r>
              <a:rPr lang="en-US" sz="1400" dirty="0"/>
              <a:t>In a liquid market with no transaction costs, QSEs with net short capacity should be willing to pay a price for capacity up to its potential AS+RS cost allocation exposure assuming all other QSEs will also buy capacity to cover their net short positions</a:t>
            </a:r>
          </a:p>
          <a:p>
            <a:endParaRPr lang="en-US" sz="1400" b="1" dirty="0"/>
          </a:p>
          <a:p>
            <a:endParaRPr lang="en-US" sz="1400" dirty="0"/>
          </a:p>
        </p:txBody>
      </p:sp>
      <p:sp>
        <p:nvSpPr>
          <p:cNvPr id="16" name="Slide Number Placeholder 5">
            <a:extLst>
              <a:ext uri="{FF2B5EF4-FFF2-40B4-BE49-F238E27FC236}">
                <a16:creationId xmlns:a16="http://schemas.microsoft.com/office/drawing/2014/main" id="{EFF18EBD-DD0F-83ED-B751-35A9A542666D}"/>
              </a:ext>
            </a:extLst>
          </p:cNvPr>
          <p:cNvSpPr>
            <a:spLocks noGrp="1"/>
          </p:cNvSpPr>
          <p:nvPr>
            <p:ph type="sldNum" sz="quarter" idx="12"/>
          </p:nvPr>
        </p:nvSpPr>
        <p:spPr/>
        <p:txBody>
          <a:bodyPr>
            <a:normAutofit/>
          </a:bodyPr>
          <a:lstStyle/>
          <a:p>
            <a:fld id="{BCDE79FB-97BA-492B-8D57-F1373F9ADA95}" type="slidenum">
              <a:rPr lang="en-US" sz="1400" b="0" smtClean="0">
                <a:solidFill>
                  <a:schemeClr val="tx1"/>
                </a:solidFill>
              </a:rPr>
              <a:t>12</a:t>
            </a:fld>
            <a:endParaRPr lang="en-US" sz="1400" b="0" dirty="0">
              <a:solidFill>
                <a:schemeClr val="tx1"/>
              </a:solidFill>
            </a:endParaRPr>
          </a:p>
        </p:txBody>
      </p:sp>
      <p:sp>
        <p:nvSpPr>
          <p:cNvPr id="12" name="Rounded Rectangle 3">
            <a:extLst>
              <a:ext uri="{FF2B5EF4-FFF2-40B4-BE49-F238E27FC236}">
                <a16:creationId xmlns:a16="http://schemas.microsoft.com/office/drawing/2014/main" id="{AA7F0F2F-EBB0-C549-089E-502F08C7B911}"/>
              </a:ext>
            </a:extLst>
          </p:cNvPr>
          <p:cNvSpPr/>
          <p:nvPr/>
        </p:nvSpPr>
        <p:spPr>
          <a:xfrm>
            <a:off x="530352" y="4686370"/>
            <a:ext cx="3547871" cy="1970290"/>
          </a:xfrm>
          <a:prstGeom prst="roundRect">
            <a:avLst>
              <a:gd name="adj" fmla="val 5000"/>
            </a:avLst>
          </a:prstGeom>
          <a:solidFill>
            <a:srgbClr val="EEF2F5"/>
          </a:solidFill>
          <a:ln w="9525">
            <a:solidFill>
              <a:srgbClr val="D5DDE3"/>
            </a:solidFill>
          </a:ln>
          <a:effectLst/>
        </p:spPr>
        <p:style>
          <a:lnRef idx="1">
            <a:schemeClr val="accent1"/>
          </a:lnRef>
          <a:fillRef idx="3">
            <a:schemeClr val="accent1"/>
          </a:fillRef>
          <a:effectRef idx="2">
            <a:schemeClr val="accent1"/>
          </a:effectRef>
          <a:fontRef idx="minor">
            <a:schemeClr val="lt1"/>
          </a:fontRef>
        </p:style>
        <p:txBody>
          <a:bodyPr wrap="square" lIns="182880" tIns="822960" rIns="164592" bIns="128016" rtlCol="0" anchor="t"/>
          <a:lstStyle/>
          <a:p>
            <a:pPr>
              <a:spcAft>
                <a:spcPts val="800"/>
              </a:spcAft>
            </a:pPr>
            <a:r>
              <a:rPr lang="en-US" sz="1400" b="1" dirty="0">
                <a:solidFill>
                  <a:srgbClr val="003865"/>
                </a:solidFill>
              </a:rPr>
              <a:t>Excess supply condition, equilibrium price is $0/MW</a:t>
            </a:r>
          </a:p>
          <a:p>
            <a:pPr>
              <a:spcAft>
                <a:spcPts val="800"/>
              </a:spcAft>
            </a:pPr>
            <a:r>
              <a:rPr lang="en-US" sz="1400" dirty="0">
                <a:solidFill>
                  <a:srgbClr val="003865"/>
                </a:solidFill>
                <a:cs typeface="Arial"/>
              </a:rPr>
              <a:t>Any long capacity remaining has no value, prices race to the bottom</a:t>
            </a:r>
            <a:endParaRPr lang="en-US" sz="800" dirty="0">
              <a:cs typeface="Arial"/>
            </a:endParaRPr>
          </a:p>
          <a:p>
            <a:pPr algn="ctr">
              <a:spcAft>
                <a:spcPts val="200"/>
              </a:spcAft>
              <a:defRPr sz="1400">
                <a:solidFill>
                  <a:srgbClr val="1D252B"/>
                </a:solidFill>
                <a:latin typeface="Arial"/>
              </a:defRPr>
            </a:pPr>
            <a:endParaRPr lang="en-US" sz="600" dirty="0"/>
          </a:p>
          <a:p>
            <a:pPr algn="just">
              <a:spcAft>
                <a:spcPts val="200"/>
              </a:spcAft>
              <a:defRPr sz="1400">
                <a:solidFill>
                  <a:srgbClr val="1D252B"/>
                </a:solidFill>
                <a:latin typeface="Arial"/>
              </a:defRPr>
            </a:pPr>
            <a:endParaRPr lang="en-US" sz="1200" dirty="0">
              <a:cs typeface="Arial"/>
            </a:endParaRPr>
          </a:p>
        </p:txBody>
      </p:sp>
      <p:sp>
        <p:nvSpPr>
          <p:cNvPr id="17" name="Oval 16">
            <a:extLst>
              <a:ext uri="{FF2B5EF4-FFF2-40B4-BE49-F238E27FC236}">
                <a16:creationId xmlns:a16="http://schemas.microsoft.com/office/drawing/2014/main" id="{0E64297E-5F52-82C0-9FBD-418BAD62D956}"/>
              </a:ext>
            </a:extLst>
          </p:cNvPr>
          <p:cNvSpPr/>
          <p:nvPr/>
        </p:nvSpPr>
        <p:spPr>
          <a:xfrm>
            <a:off x="713232" y="4887537"/>
            <a:ext cx="457200" cy="457200"/>
          </a:xfrm>
          <a:prstGeom prst="ellipse">
            <a:avLst/>
          </a:prstGeom>
          <a:solidFill>
            <a:srgbClr val="00A7B5"/>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r>
              <a:rPr sz="1800" b="1" dirty="0">
                <a:solidFill>
                  <a:srgbClr val="FFFFFF"/>
                </a:solidFill>
                <a:latin typeface="Arial"/>
              </a:rPr>
              <a:t>1</a:t>
            </a:r>
          </a:p>
        </p:txBody>
      </p:sp>
      <p:sp>
        <p:nvSpPr>
          <p:cNvPr id="20" name="Rounded Rectangle 5">
            <a:extLst>
              <a:ext uri="{FF2B5EF4-FFF2-40B4-BE49-F238E27FC236}">
                <a16:creationId xmlns:a16="http://schemas.microsoft.com/office/drawing/2014/main" id="{573C7FD6-6803-76B7-2C48-1B675111B94F}"/>
              </a:ext>
            </a:extLst>
          </p:cNvPr>
          <p:cNvSpPr/>
          <p:nvPr/>
        </p:nvSpPr>
        <p:spPr>
          <a:xfrm>
            <a:off x="4334255" y="4686370"/>
            <a:ext cx="3547871" cy="1970290"/>
          </a:xfrm>
          <a:prstGeom prst="roundRect">
            <a:avLst>
              <a:gd name="adj" fmla="val 5000"/>
            </a:avLst>
          </a:prstGeom>
          <a:solidFill>
            <a:srgbClr val="EEF2F5"/>
          </a:solidFill>
          <a:ln w="9525">
            <a:solidFill>
              <a:srgbClr val="D5DDE3"/>
            </a:solidFill>
          </a:ln>
          <a:effectLst/>
        </p:spPr>
        <p:style>
          <a:lnRef idx="1">
            <a:schemeClr val="accent1"/>
          </a:lnRef>
          <a:fillRef idx="3">
            <a:schemeClr val="accent1"/>
          </a:fillRef>
          <a:effectRef idx="2">
            <a:schemeClr val="accent1"/>
          </a:effectRef>
          <a:fontRef idx="minor">
            <a:schemeClr val="lt1"/>
          </a:fontRef>
        </p:style>
        <p:txBody>
          <a:bodyPr wrap="square" lIns="182880" tIns="822960" rIns="164592" bIns="128016" rtlCol="0" anchor="t"/>
          <a:lstStyle/>
          <a:p>
            <a:pPr>
              <a:spcAft>
                <a:spcPts val="800"/>
              </a:spcAft>
            </a:pPr>
            <a:r>
              <a:rPr lang="en-US" sz="1400" b="1" dirty="0">
                <a:solidFill>
                  <a:srgbClr val="003865"/>
                </a:solidFill>
              </a:rPr>
              <a:t>Scarcity condition, equilibrium price is maximum willingness-to-pay</a:t>
            </a:r>
          </a:p>
          <a:p>
            <a:pPr>
              <a:spcAft>
                <a:spcPts val="800"/>
              </a:spcAft>
            </a:pPr>
            <a:r>
              <a:rPr lang="en-US" sz="1400" dirty="0">
                <a:solidFill>
                  <a:srgbClr val="003865"/>
                </a:solidFill>
                <a:cs typeface="Arial"/>
              </a:rPr>
              <a:t>Supply is fixed; prices clear at the maximum willingness-to-pay</a:t>
            </a:r>
            <a:endParaRPr lang="en-US" sz="800" dirty="0">
              <a:cs typeface="Arial"/>
            </a:endParaRPr>
          </a:p>
          <a:p>
            <a:pPr algn="just">
              <a:spcAft>
                <a:spcPts val="200"/>
              </a:spcAft>
              <a:defRPr sz="1400">
                <a:solidFill>
                  <a:srgbClr val="1D252B"/>
                </a:solidFill>
                <a:latin typeface="Arial"/>
              </a:defRPr>
            </a:pPr>
            <a:endParaRPr lang="en-US" sz="1200" dirty="0">
              <a:cs typeface="Arial"/>
            </a:endParaRPr>
          </a:p>
        </p:txBody>
      </p:sp>
      <p:sp>
        <p:nvSpPr>
          <p:cNvPr id="22" name="Oval 21">
            <a:extLst>
              <a:ext uri="{FF2B5EF4-FFF2-40B4-BE49-F238E27FC236}">
                <a16:creationId xmlns:a16="http://schemas.microsoft.com/office/drawing/2014/main" id="{E726187B-D580-0B4C-89D5-41B215FB02A5}"/>
              </a:ext>
            </a:extLst>
          </p:cNvPr>
          <p:cNvSpPr/>
          <p:nvPr/>
        </p:nvSpPr>
        <p:spPr>
          <a:xfrm>
            <a:off x="4517136" y="4887537"/>
            <a:ext cx="457200" cy="457200"/>
          </a:xfrm>
          <a:prstGeom prst="ellipse">
            <a:avLst/>
          </a:prstGeom>
          <a:solidFill>
            <a:srgbClr val="00A7B5"/>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r>
              <a:rPr sz="1800" b="1" dirty="0">
                <a:solidFill>
                  <a:srgbClr val="FFFFFF"/>
                </a:solidFill>
                <a:latin typeface="Arial"/>
              </a:rPr>
              <a:t>2</a:t>
            </a:r>
          </a:p>
        </p:txBody>
      </p:sp>
      <p:sp>
        <p:nvSpPr>
          <p:cNvPr id="24" name="Rounded Rectangle 7">
            <a:extLst>
              <a:ext uri="{FF2B5EF4-FFF2-40B4-BE49-F238E27FC236}">
                <a16:creationId xmlns:a16="http://schemas.microsoft.com/office/drawing/2014/main" id="{941354C7-5776-CB6C-3867-1D0E88A12BA6}"/>
              </a:ext>
            </a:extLst>
          </p:cNvPr>
          <p:cNvSpPr/>
          <p:nvPr/>
        </p:nvSpPr>
        <p:spPr>
          <a:xfrm>
            <a:off x="8138159" y="4686370"/>
            <a:ext cx="3547871" cy="1970290"/>
          </a:xfrm>
          <a:prstGeom prst="roundRect">
            <a:avLst>
              <a:gd name="adj" fmla="val 5000"/>
            </a:avLst>
          </a:prstGeom>
          <a:solidFill>
            <a:srgbClr val="EEF2F5"/>
          </a:solidFill>
          <a:ln w="9525">
            <a:solidFill>
              <a:srgbClr val="D5DDE3"/>
            </a:solidFill>
          </a:ln>
          <a:effectLst/>
        </p:spPr>
        <p:style>
          <a:lnRef idx="1">
            <a:schemeClr val="accent1"/>
          </a:lnRef>
          <a:fillRef idx="3">
            <a:schemeClr val="accent1"/>
          </a:fillRef>
          <a:effectRef idx="2">
            <a:schemeClr val="accent1"/>
          </a:effectRef>
          <a:fontRef idx="minor">
            <a:schemeClr val="lt1"/>
          </a:fontRef>
        </p:style>
        <p:txBody>
          <a:bodyPr wrap="square" lIns="182880" tIns="822960" rIns="164592" bIns="128016" rtlCol="0" anchor="t"/>
          <a:lstStyle/>
          <a:p>
            <a:pPr algn="l">
              <a:spcAft>
                <a:spcPts val="800"/>
              </a:spcAft>
            </a:pPr>
            <a:r>
              <a:rPr lang="en-US" sz="1400" b="1" dirty="0">
                <a:solidFill>
                  <a:srgbClr val="003865"/>
                </a:solidFill>
                <a:latin typeface="Arial"/>
              </a:rPr>
              <a:t>Equilibrium price simulated using simplified game theory model</a:t>
            </a:r>
          </a:p>
          <a:p>
            <a:pPr algn="l">
              <a:spcAft>
                <a:spcPts val="800"/>
              </a:spcAft>
            </a:pPr>
            <a:r>
              <a:rPr lang="en-US" sz="1400" dirty="0">
                <a:solidFill>
                  <a:srgbClr val="003865"/>
                </a:solidFill>
                <a:latin typeface="Arial"/>
                <a:cs typeface="Arial"/>
              </a:rPr>
              <a:t>Prices are lower when there are more jointly-pivotal QSEs with long capacity</a:t>
            </a:r>
            <a:endParaRPr lang="en-US" sz="600" dirty="0">
              <a:cs typeface="Arial"/>
            </a:endParaRPr>
          </a:p>
        </p:txBody>
      </p:sp>
      <p:sp>
        <p:nvSpPr>
          <p:cNvPr id="26" name="Oval 25">
            <a:extLst>
              <a:ext uri="{FF2B5EF4-FFF2-40B4-BE49-F238E27FC236}">
                <a16:creationId xmlns:a16="http://schemas.microsoft.com/office/drawing/2014/main" id="{4E6F50AF-B374-11A6-3342-EABCDFFD2BD0}"/>
              </a:ext>
            </a:extLst>
          </p:cNvPr>
          <p:cNvSpPr/>
          <p:nvPr/>
        </p:nvSpPr>
        <p:spPr>
          <a:xfrm>
            <a:off x="8321039" y="4887537"/>
            <a:ext cx="457200" cy="457200"/>
          </a:xfrm>
          <a:prstGeom prst="ellipse">
            <a:avLst/>
          </a:prstGeom>
          <a:solidFill>
            <a:srgbClr val="00A7B5"/>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r>
              <a:rPr sz="1800" b="1" dirty="0">
                <a:solidFill>
                  <a:srgbClr val="FFFFFF"/>
                </a:solidFill>
                <a:latin typeface="Arial"/>
              </a:rPr>
              <a:t>3</a:t>
            </a:r>
          </a:p>
        </p:txBody>
      </p:sp>
      <p:sp>
        <p:nvSpPr>
          <p:cNvPr id="27" name="TextBox 26">
            <a:extLst>
              <a:ext uri="{FF2B5EF4-FFF2-40B4-BE49-F238E27FC236}">
                <a16:creationId xmlns:a16="http://schemas.microsoft.com/office/drawing/2014/main" id="{A2A289F4-D963-948C-0EA6-6C39856E3959}"/>
              </a:ext>
            </a:extLst>
          </p:cNvPr>
          <p:cNvSpPr txBox="1"/>
          <p:nvPr/>
        </p:nvSpPr>
        <p:spPr>
          <a:xfrm>
            <a:off x="1170432" y="4854527"/>
            <a:ext cx="2789172" cy="523220"/>
          </a:xfrm>
          <a:prstGeom prst="rect">
            <a:avLst/>
          </a:prstGeom>
          <a:noFill/>
        </p:spPr>
        <p:txBody>
          <a:bodyPr wrap="square" rtlCol="0">
            <a:spAutoFit/>
          </a:bodyPr>
          <a:lstStyle/>
          <a:p>
            <a:pPr>
              <a:spcAft>
                <a:spcPts val="800"/>
              </a:spcAft>
            </a:pPr>
            <a:r>
              <a:rPr lang="en-US" sz="1400" b="1" dirty="0">
                <a:solidFill>
                  <a:srgbClr val="003865"/>
                </a:solidFill>
              </a:rPr>
              <a:t>Net long capacity &gt; net short capacity, no pivotal player</a:t>
            </a:r>
          </a:p>
        </p:txBody>
      </p:sp>
      <p:sp>
        <p:nvSpPr>
          <p:cNvPr id="40" name="TextBox 39">
            <a:extLst>
              <a:ext uri="{FF2B5EF4-FFF2-40B4-BE49-F238E27FC236}">
                <a16:creationId xmlns:a16="http://schemas.microsoft.com/office/drawing/2014/main" id="{DEC4A598-E042-3747-F360-795A3E00FE6F}"/>
              </a:ext>
            </a:extLst>
          </p:cNvPr>
          <p:cNvSpPr txBox="1"/>
          <p:nvPr/>
        </p:nvSpPr>
        <p:spPr>
          <a:xfrm>
            <a:off x="4974336" y="4854527"/>
            <a:ext cx="2789172" cy="523220"/>
          </a:xfrm>
          <a:prstGeom prst="rect">
            <a:avLst/>
          </a:prstGeom>
          <a:noFill/>
        </p:spPr>
        <p:txBody>
          <a:bodyPr wrap="square" rtlCol="0">
            <a:spAutoFit/>
          </a:bodyPr>
          <a:lstStyle/>
          <a:p>
            <a:pPr>
              <a:spcAft>
                <a:spcPts val="800"/>
              </a:spcAft>
            </a:pPr>
            <a:r>
              <a:rPr lang="en-US" sz="1400" b="1" dirty="0">
                <a:solidFill>
                  <a:srgbClr val="003865"/>
                </a:solidFill>
              </a:rPr>
              <a:t>Net long capacity &lt; net short capacity</a:t>
            </a:r>
          </a:p>
        </p:txBody>
      </p:sp>
      <p:sp>
        <p:nvSpPr>
          <p:cNvPr id="41" name="TextBox 40">
            <a:extLst>
              <a:ext uri="{FF2B5EF4-FFF2-40B4-BE49-F238E27FC236}">
                <a16:creationId xmlns:a16="http://schemas.microsoft.com/office/drawing/2014/main" id="{A5830A90-8E52-46CC-9A2E-94CD3A8BA06E}"/>
              </a:ext>
            </a:extLst>
          </p:cNvPr>
          <p:cNvSpPr txBox="1"/>
          <p:nvPr/>
        </p:nvSpPr>
        <p:spPr>
          <a:xfrm>
            <a:off x="8816201" y="4854527"/>
            <a:ext cx="2789172" cy="523220"/>
          </a:xfrm>
          <a:prstGeom prst="rect">
            <a:avLst/>
          </a:prstGeom>
          <a:noFill/>
        </p:spPr>
        <p:txBody>
          <a:bodyPr wrap="square" rtlCol="0">
            <a:spAutoFit/>
          </a:bodyPr>
          <a:lstStyle/>
          <a:p>
            <a:pPr>
              <a:spcAft>
                <a:spcPts val="800"/>
              </a:spcAft>
            </a:pPr>
            <a:r>
              <a:rPr lang="en-US" sz="1400" b="1" dirty="0">
                <a:solidFill>
                  <a:srgbClr val="003865"/>
                </a:solidFill>
              </a:rPr>
              <a:t>Net long capacity &gt; net short capacity, with pivotal player(s)</a:t>
            </a:r>
          </a:p>
        </p:txBody>
      </p:sp>
      <p:sp>
        <p:nvSpPr>
          <p:cNvPr id="42" name="TextBox 41">
            <a:extLst>
              <a:ext uri="{FF2B5EF4-FFF2-40B4-BE49-F238E27FC236}">
                <a16:creationId xmlns:a16="http://schemas.microsoft.com/office/drawing/2014/main" id="{C5924E84-FDCC-5476-278A-8B388BC37398}"/>
              </a:ext>
            </a:extLst>
          </p:cNvPr>
          <p:cNvSpPr txBox="1"/>
          <p:nvPr/>
        </p:nvSpPr>
        <p:spPr>
          <a:xfrm>
            <a:off x="637563" y="3012709"/>
            <a:ext cx="11136778" cy="1538883"/>
          </a:xfrm>
          <a:prstGeom prst="rect">
            <a:avLst/>
          </a:prstGeom>
          <a:noFill/>
        </p:spPr>
        <p:txBody>
          <a:bodyPr wrap="square" rtlCol="0">
            <a:spAutoFit/>
          </a:bodyPr>
          <a:lstStyle/>
          <a:p>
            <a:r>
              <a:rPr lang="en-US" sz="1600" i="1" dirty="0"/>
              <a:t>	</a:t>
            </a:r>
            <a:r>
              <a:rPr lang="en-US" sz="1600" b="1" i="1" dirty="0">
                <a:solidFill>
                  <a:schemeClr val="accent4"/>
                </a:solidFill>
              </a:rPr>
              <a:t>Maximum willingness-to-pay </a:t>
            </a:r>
            <a:r>
              <a:rPr lang="en-US" sz="1600" i="1" dirty="0">
                <a:solidFill>
                  <a:schemeClr val="accent4"/>
                </a:solidFill>
              </a:rPr>
              <a:t>= min[((Market-wide AS+RS Cost for Allocation) / (Capacity demand – capacity 	supply)), AS+RS cost allocation cap]</a:t>
            </a:r>
            <a:endParaRPr lang="en-CA" sz="1600" dirty="0">
              <a:solidFill>
                <a:schemeClr val="accent4"/>
              </a:solidFill>
            </a:endParaRPr>
          </a:p>
          <a:p>
            <a:endParaRPr lang="en-US" sz="800" dirty="0"/>
          </a:p>
          <a:p>
            <a:r>
              <a:rPr lang="x-none" sz="1400" dirty="0"/>
              <a:t>where the AS+RS cost allocation cap is:</a:t>
            </a:r>
            <a:endParaRPr lang="en-CA" sz="1400" dirty="0"/>
          </a:p>
          <a:p>
            <a:endParaRPr lang="en-US" sz="900" i="1" dirty="0"/>
          </a:p>
          <a:p>
            <a:r>
              <a:rPr lang="en-US" sz="1400" i="1" dirty="0"/>
              <a:t>	</a:t>
            </a:r>
            <a:r>
              <a:rPr lang="en-US" sz="1400" i="1" dirty="0">
                <a:solidFill>
                  <a:schemeClr val="accent4"/>
                </a:solidFill>
              </a:rPr>
              <a:t>AS+RS cost allocation cap = 2 x [(Market-wide AS+RS Cost for Allocation) / (MW of AS + RS procured)]</a:t>
            </a:r>
            <a:endParaRPr lang="en-CA" sz="1400" dirty="0">
              <a:solidFill>
                <a:schemeClr val="accent4"/>
              </a:solidFill>
            </a:endParaRPr>
          </a:p>
          <a:p>
            <a:endParaRPr lang="en-CA" sz="1600" dirty="0"/>
          </a:p>
        </p:txBody>
      </p:sp>
      <p:sp>
        <p:nvSpPr>
          <p:cNvPr id="43" name="Text Placeholder 1">
            <a:extLst>
              <a:ext uri="{FF2B5EF4-FFF2-40B4-BE49-F238E27FC236}">
                <a16:creationId xmlns:a16="http://schemas.microsoft.com/office/drawing/2014/main" id="{15DF7016-0084-F125-F5C5-897FE6962E69}"/>
              </a:ext>
            </a:extLst>
          </p:cNvPr>
          <p:cNvSpPr txBox="1">
            <a:spLocks/>
          </p:cNvSpPr>
          <p:nvPr/>
        </p:nvSpPr>
        <p:spPr>
          <a:xfrm>
            <a:off x="586627" y="4386726"/>
            <a:ext cx="11187714" cy="278261"/>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1400" dirty="0"/>
              <a:t>The equilibrium price in each settlement interval depends on the demand-supply balance:</a:t>
            </a:r>
          </a:p>
        </p:txBody>
      </p:sp>
      <p:sp>
        <p:nvSpPr>
          <p:cNvPr id="45" name="TextBox 44">
            <a:extLst>
              <a:ext uri="{FF2B5EF4-FFF2-40B4-BE49-F238E27FC236}">
                <a16:creationId xmlns:a16="http://schemas.microsoft.com/office/drawing/2014/main" id="{AACA185D-C66C-AF50-7ED0-EBBF7D0EE3D5}"/>
              </a:ext>
            </a:extLst>
          </p:cNvPr>
          <p:cNvSpPr txBox="1"/>
          <p:nvPr/>
        </p:nvSpPr>
        <p:spPr>
          <a:xfrm>
            <a:off x="465642" y="6657945"/>
            <a:ext cx="10899138" cy="200055"/>
          </a:xfrm>
          <a:prstGeom prst="rect">
            <a:avLst/>
          </a:prstGeom>
          <a:noFill/>
        </p:spPr>
        <p:txBody>
          <a:bodyPr wrap="none" rtlCol="0">
            <a:spAutoFit/>
          </a:bodyPr>
          <a:lstStyle/>
          <a:p>
            <a:r>
              <a:rPr lang="en-US" sz="700" dirty="0"/>
              <a:t>Note that the payments between QSEs for QSE-to-QSE capacity trades are not visible to ERCOT, as they are settled outside of existing ERCOT administered markets. However, the positions after the trades will be submitted to ERCOT’s systems for settlement purpose.</a:t>
            </a:r>
          </a:p>
        </p:txBody>
      </p:sp>
    </p:spTree>
    <p:extLst>
      <p:ext uri="{BB962C8B-B14F-4D97-AF65-F5344CB8AC3E}">
        <p14:creationId xmlns:p14="http://schemas.microsoft.com/office/powerpoint/2010/main" val="9160555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15B54D-3575-5AD7-1F69-1AFBCF8ED34F}"/>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74DD1BF9-F494-FA26-9A3C-BF0654E4B096}"/>
              </a:ext>
            </a:extLst>
          </p:cNvPr>
          <p:cNvSpPr>
            <a:spLocks noGrp="1"/>
          </p:cNvSpPr>
          <p:nvPr>
            <p:ph type="title"/>
          </p:nvPr>
        </p:nvSpPr>
        <p:spPr/>
        <p:txBody>
          <a:bodyPr>
            <a:normAutofit/>
          </a:bodyPr>
          <a:lstStyle/>
          <a:p>
            <a:r>
              <a:rPr lang="en-US" sz="2800" dirty="0"/>
              <a:t>Secondary Effects Findings - Method C</a:t>
            </a:r>
          </a:p>
        </p:txBody>
      </p:sp>
      <p:sp>
        <p:nvSpPr>
          <p:cNvPr id="2" name="Text Placeholder 1">
            <a:extLst>
              <a:ext uri="{FF2B5EF4-FFF2-40B4-BE49-F238E27FC236}">
                <a16:creationId xmlns:a16="http://schemas.microsoft.com/office/drawing/2014/main" id="{4BA64BDE-900F-AF06-211F-BC19E58988C0}"/>
              </a:ext>
            </a:extLst>
          </p:cNvPr>
          <p:cNvSpPr>
            <a:spLocks noGrp="1"/>
          </p:cNvSpPr>
          <p:nvPr>
            <p:ph type="body" sz="quarter" idx="16"/>
          </p:nvPr>
        </p:nvSpPr>
        <p:spPr>
          <a:xfrm>
            <a:off x="586627" y="1004339"/>
            <a:ext cx="11187714" cy="5278582"/>
          </a:xfrm>
        </p:spPr>
        <p:txBody>
          <a:bodyPr/>
          <a:lstStyle/>
          <a:p>
            <a:r>
              <a:rPr lang="en-US" sz="1400" dirty="0"/>
              <a:t>Unlike Methods A and B, Method C assigns cost at the QSE level, based on each QSE’s capacity-short position in a 15-minute interval. This gives QSEs an incentive to trade capacity and reduce their exposure. In 2024–2025, the system was short in only ~0.3% of intervals, so after modeled trading, about 96% of cost is allocated to load.</a:t>
            </a:r>
            <a:endParaRPr lang="en-US" sz="1400" dirty="0">
              <a:solidFill>
                <a:srgbClr val="FF0000"/>
              </a:solidFill>
            </a:endParaRPr>
          </a:p>
          <a:p>
            <a:endParaRPr lang="en-US" sz="1400" b="1" i="1" dirty="0"/>
          </a:p>
        </p:txBody>
      </p:sp>
      <p:sp>
        <p:nvSpPr>
          <p:cNvPr id="16" name="Slide Number Placeholder 5">
            <a:extLst>
              <a:ext uri="{FF2B5EF4-FFF2-40B4-BE49-F238E27FC236}">
                <a16:creationId xmlns:a16="http://schemas.microsoft.com/office/drawing/2014/main" id="{A75E2A7F-E245-4B3A-67D7-910647679BA4}"/>
              </a:ext>
            </a:extLst>
          </p:cNvPr>
          <p:cNvSpPr>
            <a:spLocks noGrp="1"/>
          </p:cNvSpPr>
          <p:nvPr>
            <p:ph type="sldNum" sz="quarter" idx="12"/>
          </p:nvPr>
        </p:nvSpPr>
        <p:spPr/>
        <p:txBody>
          <a:bodyPr>
            <a:normAutofit/>
          </a:bodyPr>
          <a:lstStyle/>
          <a:p>
            <a:fld id="{BCDE79FB-97BA-492B-8D57-F1373F9ADA95}" type="slidenum">
              <a:rPr lang="en-US" sz="1400" b="0" smtClean="0">
                <a:solidFill>
                  <a:schemeClr val="tx1"/>
                </a:solidFill>
              </a:rPr>
              <a:t>13</a:t>
            </a:fld>
            <a:endParaRPr lang="en-US" sz="1400" b="0">
              <a:solidFill>
                <a:schemeClr val="tx1"/>
              </a:solidFill>
            </a:endParaRPr>
          </a:p>
        </p:txBody>
      </p:sp>
      <p:sp>
        <p:nvSpPr>
          <p:cNvPr id="3" name="TextBox 2">
            <a:extLst>
              <a:ext uri="{FF2B5EF4-FFF2-40B4-BE49-F238E27FC236}">
                <a16:creationId xmlns:a16="http://schemas.microsoft.com/office/drawing/2014/main" id="{78B4DD7D-9142-B171-2E24-971ACBCABC5C}"/>
              </a:ext>
            </a:extLst>
          </p:cNvPr>
          <p:cNvSpPr txBox="1"/>
          <p:nvPr/>
        </p:nvSpPr>
        <p:spPr>
          <a:xfrm>
            <a:off x="361830" y="6483011"/>
            <a:ext cx="11468339" cy="246221"/>
          </a:xfrm>
          <a:prstGeom prst="rect">
            <a:avLst/>
          </a:prstGeom>
          <a:noFill/>
        </p:spPr>
        <p:txBody>
          <a:bodyPr wrap="square" lIns="0" tIns="0" rIns="0" bIns="0" anchor="t">
            <a:spAutoFit/>
          </a:bodyPr>
          <a:lstStyle/>
          <a:p>
            <a:r>
              <a:rPr lang="en-US" sz="800"/>
              <a:t>Assumption: QSEs can trade capacity bilaterally to manage exposure (no transaction costs and full information available). </a:t>
            </a:r>
          </a:p>
          <a:p>
            <a:r>
              <a:rPr lang="en-US" sz="800"/>
              <a:t>*These are expected directions, not observed outcomes; historical trading was limited, so actual behavior could differ. </a:t>
            </a:r>
          </a:p>
        </p:txBody>
      </p:sp>
      <p:grpSp>
        <p:nvGrpSpPr>
          <p:cNvPr id="13" name="Group 12">
            <a:extLst>
              <a:ext uri="{FF2B5EF4-FFF2-40B4-BE49-F238E27FC236}">
                <a16:creationId xmlns:a16="http://schemas.microsoft.com/office/drawing/2014/main" id="{FF4C02DA-7260-F8BD-BD49-A38F80704055}"/>
              </a:ext>
            </a:extLst>
          </p:cNvPr>
          <p:cNvGrpSpPr/>
          <p:nvPr/>
        </p:nvGrpSpPr>
        <p:grpSpPr>
          <a:xfrm>
            <a:off x="521368" y="1918739"/>
            <a:ext cx="5308997" cy="3547109"/>
            <a:chOff x="450439" y="2358146"/>
            <a:chExt cx="4885794" cy="3133607"/>
          </a:xfrm>
        </p:grpSpPr>
        <p:sp>
          <p:nvSpPr>
            <p:cNvPr id="4" name="Rounded Rectangle 3">
              <a:extLst>
                <a:ext uri="{FF2B5EF4-FFF2-40B4-BE49-F238E27FC236}">
                  <a16:creationId xmlns:a16="http://schemas.microsoft.com/office/drawing/2014/main" id="{8BE87A08-BB3B-01EA-BC1D-8B7B9D3F27C8}"/>
                </a:ext>
              </a:extLst>
            </p:cNvPr>
            <p:cNvSpPr/>
            <p:nvPr/>
          </p:nvSpPr>
          <p:spPr>
            <a:xfrm>
              <a:off x="450439" y="2358146"/>
              <a:ext cx="4885794" cy="3133607"/>
            </a:xfrm>
            <a:prstGeom prst="roundRect">
              <a:avLst>
                <a:gd name="adj" fmla="val 6000"/>
              </a:avLst>
            </a:prstGeom>
            <a:solidFill>
              <a:srgbClr val="EEF2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TextBox 4">
              <a:extLst>
                <a:ext uri="{FF2B5EF4-FFF2-40B4-BE49-F238E27FC236}">
                  <a16:creationId xmlns:a16="http://schemas.microsoft.com/office/drawing/2014/main" id="{E3281422-1A36-CC7E-C08C-461ACA37A481}"/>
                </a:ext>
              </a:extLst>
            </p:cNvPr>
            <p:cNvSpPr txBox="1"/>
            <p:nvPr/>
          </p:nvSpPr>
          <p:spPr>
            <a:xfrm>
              <a:off x="616156" y="2422349"/>
              <a:ext cx="4662756" cy="233485"/>
            </a:xfrm>
            <a:prstGeom prst="rect">
              <a:avLst/>
            </a:prstGeom>
            <a:noFill/>
          </p:spPr>
          <p:txBody>
            <a:bodyPr wrap="square" lIns="0" tIns="0" rIns="0" bIns="0" anchor="t">
              <a:spAutoFit/>
            </a:bodyPr>
            <a:lstStyle/>
            <a:p>
              <a:pPr algn="l">
                <a:lnSpc>
                  <a:spcPct val="100000"/>
                </a:lnSpc>
                <a:spcBef>
                  <a:spcPts val="0"/>
                </a:spcBef>
                <a:spcAft>
                  <a:spcPts val="400"/>
                </a:spcAft>
              </a:pPr>
              <a:r>
                <a:rPr lang="en-US" sz="1600" b="1" i="0">
                  <a:solidFill>
                    <a:srgbClr val="5B6770"/>
                  </a:solidFill>
                  <a:latin typeface="Arial"/>
                </a:rPr>
                <a:t>HOW IT WORKS</a:t>
              </a:r>
              <a:endParaRPr sz="1600" b="1" i="0">
                <a:solidFill>
                  <a:srgbClr val="5B6770"/>
                </a:solidFill>
                <a:latin typeface="Arial"/>
              </a:endParaRPr>
            </a:p>
          </p:txBody>
        </p:sp>
        <p:sp>
          <p:nvSpPr>
            <p:cNvPr id="6" name="TextBox 5">
              <a:extLst>
                <a:ext uri="{FF2B5EF4-FFF2-40B4-BE49-F238E27FC236}">
                  <a16:creationId xmlns:a16="http://schemas.microsoft.com/office/drawing/2014/main" id="{FC856FB2-BEF7-13BC-7999-B9187CD0DB8C}"/>
                </a:ext>
              </a:extLst>
            </p:cNvPr>
            <p:cNvSpPr txBox="1"/>
            <p:nvPr/>
          </p:nvSpPr>
          <p:spPr>
            <a:xfrm>
              <a:off x="616156" y="2655833"/>
              <a:ext cx="4662756" cy="2692928"/>
            </a:xfrm>
            <a:prstGeom prst="rect">
              <a:avLst/>
            </a:prstGeom>
            <a:noFill/>
          </p:spPr>
          <p:txBody>
            <a:bodyPr wrap="square" lIns="0" tIns="0" rIns="0" bIns="0">
              <a:spAutoFit/>
            </a:bodyPr>
            <a:lstStyle/>
            <a:p>
              <a:pPr marL="285750" indent="-285750">
                <a:spcAft>
                  <a:spcPts val="700"/>
                </a:spcAft>
                <a:buFont typeface="Arial" panose="020B0604020202020204" pitchFamily="34" charset="0"/>
                <a:buChar char="•"/>
              </a:pPr>
              <a:r>
                <a:rPr lang="en-US" sz="1400" b="1" dirty="0">
                  <a:solidFill>
                    <a:srgbClr val="2D3338"/>
                  </a:solidFill>
                </a:rPr>
                <a:t>Cost falls on capacity-short QSEs — </a:t>
              </a:r>
              <a:r>
                <a:rPr lang="en-US" sz="1400" dirty="0">
                  <a:solidFill>
                    <a:srgbClr val="2D3338"/>
                  </a:solidFill>
                </a:rPr>
                <a:t>using Capacity Trades, capacity-short QSEs can buy capacity from capacity-long QSEs to reduce this cost, an incentive Methods A and B do not create.</a:t>
              </a:r>
            </a:p>
            <a:p>
              <a:pPr marL="285750" indent="-285750">
                <a:spcAft>
                  <a:spcPts val="700"/>
                </a:spcAft>
                <a:buFont typeface="Arial" panose="020B0604020202020204" pitchFamily="34" charset="0"/>
                <a:buChar char="•"/>
              </a:pPr>
              <a:endParaRPr lang="en-US" sz="400" dirty="0">
                <a:solidFill>
                  <a:srgbClr val="2D3338"/>
                </a:solidFill>
              </a:endParaRPr>
            </a:p>
            <a:p>
              <a:pPr marL="285750" indent="-285750">
                <a:spcAft>
                  <a:spcPts val="700"/>
                </a:spcAft>
                <a:buFont typeface="Arial" panose="020B0604020202020204" pitchFamily="34" charset="0"/>
                <a:buChar char="•"/>
              </a:pPr>
              <a:r>
                <a:rPr lang="en-US" sz="1400" b="1" dirty="0">
                  <a:solidFill>
                    <a:srgbClr val="2D3338"/>
                  </a:solidFill>
                  <a:latin typeface="Arial"/>
                </a:rPr>
                <a:t>Trading is zero-sum </a:t>
              </a:r>
              <a:r>
                <a:rPr lang="en-US" sz="1400" dirty="0">
                  <a:solidFill>
                    <a:srgbClr val="2D3338"/>
                  </a:solidFill>
                  <a:latin typeface="Arial"/>
                </a:rPr>
                <a:t>— when one short QSE covers its shortfall, the remaining short QSEs pay more.</a:t>
              </a:r>
            </a:p>
            <a:p>
              <a:pPr marL="285750" indent="-285750">
                <a:spcAft>
                  <a:spcPts val="700"/>
                </a:spcAft>
                <a:buFont typeface="Arial" panose="020B0604020202020204" pitchFamily="34" charset="0"/>
                <a:buChar char="•"/>
              </a:pPr>
              <a:endParaRPr lang="en-US" sz="400" dirty="0">
                <a:solidFill>
                  <a:srgbClr val="2D3338"/>
                </a:solidFill>
              </a:endParaRPr>
            </a:p>
            <a:p>
              <a:pPr marL="285750" indent="-285750">
                <a:spcAft>
                  <a:spcPts val="700"/>
                </a:spcAft>
                <a:buFont typeface="Arial" panose="020B0604020202020204" pitchFamily="34" charset="0"/>
                <a:buChar char="•"/>
              </a:pPr>
              <a:r>
                <a:rPr lang="en-US" sz="1400" b="1" dirty="0">
                  <a:solidFill>
                    <a:srgbClr val="2D3338"/>
                  </a:solidFill>
                  <a:latin typeface="Arial"/>
                </a:rPr>
                <a:t>An allocation cap is recommended </a:t>
              </a:r>
              <a:r>
                <a:rPr lang="en-US" sz="1400" dirty="0">
                  <a:solidFill>
                    <a:srgbClr val="2D3338"/>
                  </a:solidFill>
                  <a:latin typeface="Arial"/>
                </a:rPr>
                <a:t>— without it, the last QSE left short could bear the entire interval’s AS+RS cost. Consequently, this allocation approach </a:t>
              </a:r>
              <a:r>
                <a:rPr lang="en-US" sz="1400" dirty="0"/>
                <a:t>could be deemed risky by market participants, negatively impacting appetite for participating or investing in the ERCOT market</a:t>
              </a:r>
              <a:r>
                <a:rPr lang="en-US" sz="1400" dirty="0">
                  <a:solidFill>
                    <a:srgbClr val="2D3338"/>
                  </a:solidFill>
                  <a:latin typeface="Arial"/>
                </a:rPr>
                <a:t>.</a:t>
              </a:r>
              <a:endParaRPr sz="1400" dirty="0">
                <a:solidFill>
                  <a:srgbClr val="2D3338"/>
                </a:solidFill>
                <a:latin typeface="Arial"/>
              </a:endParaRPr>
            </a:p>
          </p:txBody>
        </p:sp>
      </p:grpSp>
      <p:grpSp>
        <p:nvGrpSpPr>
          <p:cNvPr id="14" name="Group 13">
            <a:extLst>
              <a:ext uri="{FF2B5EF4-FFF2-40B4-BE49-F238E27FC236}">
                <a16:creationId xmlns:a16="http://schemas.microsoft.com/office/drawing/2014/main" id="{2DCCF9C2-6224-5A3F-AFD7-6255AED03E1A}"/>
              </a:ext>
            </a:extLst>
          </p:cNvPr>
          <p:cNvGrpSpPr/>
          <p:nvPr/>
        </p:nvGrpSpPr>
        <p:grpSpPr>
          <a:xfrm>
            <a:off x="6095999" y="1905691"/>
            <a:ext cx="5671846" cy="3604194"/>
            <a:chOff x="6024854" y="2334627"/>
            <a:chExt cx="5671846" cy="3214303"/>
          </a:xfrm>
        </p:grpSpPr>
        <p:sp>
          <p:nvSpPr>
            <p:cNvPr id="7" name="Rounded Rectangle 6">
              <a:extLst>
                <a:ext uri="{FF2B5EF4-FFF2-40B4-BE49-F238E27FC236}">
                  <a16:creationId xmlns:a16="http://schemas.microsoft.com/office/drawing/2014/main" id="{65C33D37-D472-881C-8C04-13BC3499A8DF}"/>
                </a:ext>
              </a:extLst>
            </p:cNvPr>
            <p:cNvSpPr/>
            <p:nvPr/>
          </p:nvSpPr>
          <p:spPr>
            <a:xfrm>
              <a:off x="6024854" y="2334627"/>
              <a:ext cx="5671846" cy="3214303"/>
            </a:xfrm>
            <a:prstGeom prst="roundRect">
              <a:avLst>
                <a:gd name="adj" fmla="val 6000"/>
              </a:avLst>
            </a:prstGeom>
            <a:solidFill>
              <a:srgbClr val="E7ECF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a:extLst>
                <a:ext uri="{FF2B5EF4-FFF2-40B4-BE49-F238E27FC236}">
                  <a16:creationId xmlns:a16="http://schemas.microsoft.com/office/drawing/2014/main" id="{2BB94636-884D-3EB4-E890-480707B07887}"/>
                </a:ext>
              </a:extLst>
            </p:cNvPr>
            <p:cNvSpPr txBox="1"/>
            <p:nvPr/>
          </p:nvSpPr>
          <p:spPr>
            <a:xfrm>
              <a:off x="6213562" y="2417633"/>
              <a:ext cx="5379429" cy="234952"/>
            </a:xfrm>
            <a:prstGeom prst="rect">
              <a:avLst/>
            </a:prstGeom>
            <a:noFill/>
          </p:spPr>
          <p:txBody>
            <a:bodyPr wrap="square" lIns="0" tIns="0" rIns="0" bIns="0" anchor="t">
              <a:spAutoFit/>
            </a:bodyPr>
            <a:lstStyle/>
            <a:p>
              <a:pPr>
                <a:spcAft>
                  <a:spcPts val="400"/>
                </a:spcAft>
              </a:pPr>
              <a:r>
                <a:rPr lang="en-US" sz="1600" b="1">
                  <a:solidFill>
                    <a:srgbClr val="003865"/>
                  </a:solidFill>
                </a:rPr>
                <a:t>WHO IT MOVES AND </a:t>
              </a:r>
              <a:r>
                <a:rPr lang="en-US" sz="1600" b="1" i="0" cap="small">
                  <a:solidFill>
                    <a:srgbClr val="003865"/>
                  </a:solidFill>
                  <a:latin typeface="Arial"/>
                </a:rPr>
                <a:t>LONG-TERM</a:t>
              </a:r>
              <a:r>
                <a:rPr lang="en-US" sz="1600" b="1" cap="small">
                  <a:solidFill>
                    <a:srgbClr val="003865"/>
                  </a:solidFill>
                  <a:latin typeface="Arial"/>
                </a:rPr>
                <a:t> IMPACTS*</a:t>
              </a:r>
            </a:p>
          </p:txBody>
        </p:sp>
        <p:sp>
          <p:nvSpPr>
            <p:cNvPr id="9" name="TextBox 8">
              <a:extLst>
                <a:ext uri="{FF2B5EF4-FFF2-40B4-BE49-F238E27FC236}">
                  <a16:creationId xmlns:a16="http://schemas.microsoft.com/office/drawing/2014/main" id="{AC5033B1-A31C-3079-410A-AA3D9F78DB30}"/>
                </a:ext>
              </a:extLst>
            </p:cNvPr>
            <p:cNvSpPr txBox="1"/>
            <p:nvPr/>
          </p:nvSpPr>
          <p:spPr>
            <a:xfrm>
              <a:off x="6213562" y="2698889"/>
              <a:ext cx="5394050" cy="2850040"/>
            </a:xfrm>
            <a:prstGeom prst="rect">
              <a:avLst/>
            </a:prstGeom>
            <a:noFill/>
          </p:spPr>
          <p:txBody>
            <a:bodyPr wrap="square" lIns="0" tIns="0" rIns="0" bIns="0">
              <a:spAutoFit/>
            </a:bodyPr>
            <a:lstStyle/>
            <a:p>
              <a:pPr marL="285750" indent="-285750">
                <a:spcAft>
                  <a:spcPts val="700"/>
                </a:spcAft>
                <a:buFont typeface="Arial" panose="020B0604020202020204" pitchFamily="34" charset="0"/>
                <a:buChar char="•"/>
              </a:pPr>
              <a:r>
                <a:rPr lang="en-US" sz="1400" b="1" dirty="0"/>
                <a:t>Money moves between QSEs —</a:t>
              </a:r>
              <a:r>
                <a:rPr lang="en-US" sz="1400" dirty="0"/>
                <a:t> After trading, QSEs with load continue to bear most AS/RS cost. Once trading outcomes are accounted, Generation-Only QSEs emerge as net receivers while QSEs with load incur additional cost to secure those trades.</a:t>
              </a:r>
            </a:p>
            <a:p>
              <a:pPr marL="285750" indent="-285750">
                <a:spcAft>
                  <a:spcPts val="700"/>
                </a:spcAft>
                <a:buFont typeface="Arial" panose="020B0604020202020204" pitchFamily="34" charset="0"/>
                <a:buChar char="•"/>
              </a:pPr>
              <a:r>
                <a:rPr lang="en-US" sz="1400" b="1" dirty="0"/>
                <a:t>Uncertainty of financial impact —</a:t>
              </a:r>
              <a:r>
                <a:rPr lang="en-US" sz="1400" dirty="0"/>
                <a:t> the financial impact of the exposure depends both on how often the system is short and how large those QSE’s shortfalls are during those intervals.</a:t>
              </a:r>
            </a:p>
            <a:p>
              <a:pPr marL="285750" indent="-285750">
                <a:spcAft>
                  <a:spcPts val="700"/>
                </a:spcAft>
                <a:buFont typeface="Arial" panose="020B0604020202020204" pitchFamily="34" charset="0"/>
                <a:buChar char="•"/>
              </a:pPr>
              <a:r>
                <a:rPr lang="en-US" sz="1400" b="1" dirty="0"/>
                <a:t>Dispatchable is the more effective offset</a:t>
              </a:r>
              <a:r>
                <a:rPr lang="en-US" sz="1400" b="1" dirty="0">
                  <a:solidFill>
                    <a:srgbClr val="2D3338"/>
                  </a:solidFill>
                </a:rPr>
                <a:t>— </a:t>
              </a:r>
              <a:r>
                <a:rPr lang="en-US" sz="1400" dirty="0">
                  <a:solidFill>
                    <a:srgbClr val="2D3338"/>
                  </a:solidFill>
                </a:rPr>
                <a:t>shortage intervals tend to coincide with low non-dispatchable generation output, so for QSEs that are seeking to reduce their exposure to this cost, contracting with dispatchable generation capacity </a:t>
              </a:r>
              <a:r>
                <a:rPr lang="en-US" sz="1400" dirty="0"/>
                <a:t>(that can sustain output through the shortage) </a:t>
              </a:r>
              <a:r>
                <a:rPr lang="en-US" sz="1400" dirty="0">
                  <a:solidFill>
                    <a:srgbClr val="2D3338"/>
                  </a:solidFill>
                </a:rPr>
                <a:t>could be the more effective way to do so.</a:t>
              </a:r>
              <a:r>
                <a:rPr lang="en-US" sz="1400" dirty="0"/>
                <a:t> </a:t>
              </a:r>
            </a:p>
          </p:txBody>
        </p:sp>
      </p:grpSp>
      <p:sp>
        <p:nvSpPr>
          <p:cNvPr id="10" name="Rectangle 9">
            <a:extLst>
              <a:ext uri="{FF2B5EF4-FFF2-40B4-BE49-F238E27FC236}">
                <a16:creationId xmlns:a16="http://schemas.microsoft.com/office/drawing/2014/main" id="{0C63520B-1F52-846A-AA8D-1A2FED5986E3}"/>
              </a:ext>
            </a:extLst>
          </p:cNvPr>
          <p:cNvSpPr/>
          <p:nvPr/>
        </p:nvSpPr>
        <p:spPr>
          <a:xfrm>
            <a:off x="521368" y="5553921"/>
            <a:ext cx="11252973" cy="735314"/>
          </a:xfrm>
          <a:prstGeom prst="rect">
            <a:avLst/>
          </a:prstGeom>
          <a:solidFill>
            <a:srgbClr val="E0F7FA"/>
          </a:solidFill>
          <a:ln w="12700">
            <a:solidFill>
              <a:srgbClr val="00AEC7"/>
            </a:solidFill>
          </a:ln>
        </p:spPr>
        <p:style>
          <a:lnRef idx="1">
            <a:schemeClr val="accent1"/>
          </a:lnRef>
          <a:fillRef idx="3">
            <a:schemeClr val="accent1"/>
          </a:fillRef>
          <a:effectRef idx="2">
            <a:schemeClr val="accent1"/>
          </a:effectRef>
          <a:fontRef idx="minor">
            <a:schemeClr val="lt1"/>
          </a:fontRef>
        </p:style>
        <p:txBody>
          <a:bodyPr wrap="square" lIns="201168" tIns="91440" rIns="164592" bIns="73152" rtlCol="0" anchor="ctr"/>
          <a:lstStyle/>
          <a:p>
            <a:pPr>
              <a:lnSpc>
                <a:spcPct val="110000"/>
              </a:lnSpc>
            </a:pPr>
            <a:r>
              <a:rPr sz="1400" b="1">
                <a:solidFill>
                  <a:srgbClr val="232323"/>
                </a:solidFill>
                <a:latin typeface="Arial"/>
              </a:rPr>
              <a:t>Key Takeaway:</a:t>
            </a:r>
            <a:r>
              <a:rPr lang="en-US" sz="1400" b="1">
                <a:solidFill>
                  <a:srgbClr val="232323"/>
                </a:solidFill>
                <a:latin typeface="Arial"/>
              </a:rPr>
              <a:t> </a:t>
            </a:r>
            <a:r>
              <a:rPr lang="en-US" sz="1400">
                <a:solidFill>
                  <a:schemeClr val="tx1"/>
                </a:solidFill>
              </a:rPr>
              <a:t>Method C's cost-shifting effect depends on how often intervals are capacity-short: when that number is low, as it is today, most AS+RS cost stays with load.</a:t>
            </a:r>
            <a:endParaRPr lang="en-US" sz="1400">
              <a:solidFill>
                <a:schemeClr val="tx1"/>
              </a:solidFill>
              <a:latin typeface="Arial"/>
            </a:endParaRPr>
          </a:p>
        </p:txBody>
      </p:sp>
    </p:spTree>
    <p:extLst>
      <p:ext uri="{BB962C8B-B14F-4D97-AF65-F5344CB8AC3E}">
        <p14:creationId xmlns:p14="http://schemas.microsoft.com/office/powerpoint/2010/main" val="1958530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15F9EA69-28DA-46CD-0485-06367557EA6C}"/>
              </a:ext>
            </a:extLst>
          </p:cNvPr>
          <p:cNvSpPr/>
          <p:nvPr/>
        </p:nvSpPr>
        <p:spPr>
          <a:xfrm>
            <a:off x="5795349" y="2027213"/>
            <a:ext cx="6113281" cy="3101730"/>
          </a:xfrm>
          <a:prstGeom prst="roundRect">
            <a:avLst>
              <a:gd name="adj" fmla="val 6000"/>
            </a:avLst>
          </a:prstGeom>
          <a:solidFill>
            <a:srgbClr val="EEF2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Rounded Rectangle 3">
            <a:extLst>
              <a:ext uri="{FF2B5EF4-FFF2-40B4-BE49-F238E27FC236}">
                <a16:creationId xmlns:a16="http://schemas.microsoft.com/office/drawing/2014/main" id="{C9389E53-4F5A-7436-8E24-13E21BD5898E}"/>
              </a:ext>
            </a:extLst>
          </p:cNvPr>
          <p:cNvSpPr/>
          <p:nvPr/>
        </p:nvSpPr>
        <p:spPr>
          <a:xfrm>
            <a:off x="450327" y="1999085"/>
            <a:ext cx="5261948" cy="3157986"/>
          </a:xfrm>
          <a:prstGeom prst="roundRect">
            <a:avLst>
              <a:gd name="adj" fmla="val 6000"/>
            </a:avLst>
          </a:prstGeom>
          <a:solidFill>
            <a:srgbClr val="EEF2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Title 4">
            <a:extLst>
              <a:ext uri="{FF2B5EF4-FFF2-40B4-BE49-F238E27FC236}">
                <a16:creationId xmlns:a16="http://schemas.microsoft.com/office/drawing/2014/main" id="{E33FA6F3-7818-75ED-B6B5-A8FF9A4B5CD3}"/>
              </a:ext>
            </a:extLst>
          </p:cNvPr>
          <p:cNvSpPr>
            <a:spLocks noGrp="1"/>
          </p:cNvSpPr>
          <p:nvPr>
            <p:ph type="title"/>
          </p:nvPr>
        </p:nvSpPr>
        <p:spPr/>
        <p:txBody>
          <a:bodyPr/>
          <a:lstStyle/>
          <a:p>
            <a:r>
              <a:rPr lang="en-US"/>
              <a:t>Secondary Effects Findings – Consumer Net Savings</a:t>
            </a:r>
          </a:p>
        </p:txBody>
      </p:sp>
      <p:sp>
        <p:nvSpPr>
          <p:cNvPr id="10" name="Text Placeholder 9">
            <a:extLst>
              <a:ext uri="{FF2B5EF4-FFF2-40B4-BE49-F238E27FC236}">
                <a16:creationId xmlns:a16="http://schemas.microsoft.com/office/drawing/2014/main" id="{3CCE1014-5953-C125-7434-5D0006EE632B}"/>
              </a:ext>
            </a:extLst>
          </p:cNvPr>
          <p:cNvSpPr>
            <a:spLocks noGrp="1"/>
          </p:cNvSpPr>
          <p:nvPr>
            <p:ph type="body" sz="quarter" idx="13"/>
          </p:nvPr>
        </p:nvSpPr>
        <p:spPr>
          <a:xfrm>
            <a:off x="523531" y="2098211"/>
            <a:ext cx="5086565" cy="3000720"/>
          </a:xfrm>
        </p:spPr>
        <p:txBody>
          <a:bodyPr/>
          <a:lstStyle/>
          <a:p>
            <a:r>
              <a:rPr lang="en-US" b="1" cap="small" dirty="0">
                <a:solidFill>
                  <a:schemeClr val="accent3"/>
                </a:solidFill>
              </a:rPr>
              <a:t>Methods A &amp; B Findings</a:t>
            </a:r>
          </a:p>
          <a:p>
            <a:pPr marL="285750" indent="-285750">
              <a:buFont typeface="Arial" panose="020B0604020202020204" pitchFamily="34" charset="0"/>
              <a:buChar char="•"/>
            </a:pPr>
            <a:r>
              <a:rPr lang="en-US" sz="1400" dirty="0"/>
              <a:t>The allocated costs act as fixed costs, so there is no short-term behavior change or net savings anticipated.</a:t>
            </a:r>
          </a:p>
          <a:p>
            <a:pPr marL="285750" indent="-285750">
              <a:buFont typeface="Arial" panose="020B0604020202020204" pitchFamily="34" charset="0"/>
              <a:buChar char="•"/>
            </a:pPr>
            <a:r>
              <a:rPr lang="en-US" sz="1400" dirty="0"/>
              <a:t>In the long-term, increased costs may result in higher consumer energy costs due to portfolio management decisions (earlier retirements, delayed entry).  This is also unlikely to result in net consumer savings, more likely the opposite.</a:t>
            </a:r>
          </a:p>
          <a:p>
            <a:pPr marL="285750" indent="-285750">
              <a:buFont typeface="Arial" panose="020B0604020202020204" pitchFamily="34" charset="0"/>
              <a:buChar char="•"/>
            </a:pPr>
            <a:r>
              <a:rPr lang="en-US" sz="1400" dirty="0"/>
              <a:t>Limited incentives to make improvements that reduce the need for AS. Because cost is allocated by HSL-share within each category, a resource that lowers risk captures only part of the benefit – it is shared across the allocation category. </a:t>
            </a:r>
          </a:p>
          <a:p>
            <a:pPr marL="285750" indent="-285750">
              <a:buFont typeface="Arial" panose="020B0604020202020204" pitchFamily="34" charset="0"/>
              <a:buChar char="•"/>
            </a:pPr>
            <a:endParaRPr lang="en-US" sz="1400" dirty="0"/>
          </a:p>
          <a:p>
            <a:endParaRPr lang="en-US" b="1" cap="small" dirty="0"/>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endParaRPr lang="en-US" sz="800" dirty="0"/>
          </a:p>
        </p:txBody>
      </p:sp>
      <p:sp>
        <p:nvSpPr>
          <p:cNvPr id="11" name="Text Placeholder 10">
            <a:extLst>
              <a:ext uri="{FF2B5EF4-FFF2-40B4-BE49-F238E27FC236}">
                <a16:creationId xmlns:a16="http://schemas.microsoft.com/office/drawing/2014/main" id="{54375BE7-72EE-43DE-0B7D-A76F9475018C}"/>
              </a:ext>
            </a:extLst>
          </p:cNvPr>
          <p:cNvSpPr>
            <a:spLocks noGrp="1"/>
          </p:cNvSpPr>
          <p:nvPr>
            <p:ph type="body" sz="quarter" idx="14"/>
          </p:nvPr>
        </p:nvSpPr>
        <p:spPr>
          <a:xfrm>
            <a:off x="5893032" y="2091727"/>
            <a:ext cx="5917914" cy="2988128"/>
          </a:xfrm>
        </p:spPr>
        <p:txBody>
          <a:bodyPr/>
          <a:lstStyle/>
          <a:p>
            <a:r>
              <a:rPr lang="en-US" b="1" cap="small" dirty="0">
                <a:solidFill>
                  <a:schemeClr val="accent3"/>
                </a:solidFill>
              </a:rPr>
              <a:t>Method C Findings</a:t>
            </a:r>
          </a:p>
          <a:p>
            <a:pPr marL="285750" indent="-285750">
              <a:buFont typeface="Arial" panose="020B0604020202020204" pitchFamily="34" charset="0"/>
              <a:buChar char="•"/>
            </a:pPr>
            <a:r>
              <a:rPr lang="en-US" sz="1400" dirty="0"/>
              <a:t>The allocated costs remain on load-share except in scarcity intervals, where a portion shifts to capacity-short QSEs. The incremental cost burden will depend on each QSE’s aptitude at hedging against short positions during periods of scarcity.</a:t>
            </a:r>
          </a:p>
          <a:p>
            <a:pPr marL="285750" indent="-285750">
              <a:buFont typeface="Arial" panose="020B0604020202020204" pitchFamily="34" charset="0"/>
              <a:buChar char="•"/>
            </a:pPr>
            <a:r>
              <a:rPr lang="en-US" sz="1400" dirty="0"/>
              <a:t>In 2024–2025 the system was short only ~0.3% of intervals, so in retrospect the cost burden rarely left load-share — the overall outcome stayed close to the status quo, and no net savings are anticipated for this method.</a:t>
            </a:r>
          </a:p>
          <a:p>
            <a:pPr marL="285750" indent="-285750">
              <a:buFont typeface="Arial" panose="020B0604020202020204" pitchFamily="34" charset="0"/>
              <a:buChar char="•"/>
            </a:pPr>
            <a:r>
              <a:rPr lang="en-US" sz="1400" dirty="0"/>
              <a:t>Incentive exists, but mostly to hedge against short positions — Method C rewards covering a short position (trading, contracting dispatchable), which changes who bears the cost and not the total AS need.</a:t>
            </a:r>
          </a:p>
          <a:p>
            <a:pPr marL="285750" indent="-285750">
              <a:buFont typeface="Arial" panose="020B0604020202020204" pitchFamily="34" charset="0"/>
              <a:buChar char="•"/>
            </a:pPr>
            <a:endParaRPr lang="en-US" sz="1400" dirty="0"/>
          </a:p>
        </p:txBody>
      </p:sp>
      <p:sp>
        <p:nvSpPr>
          <p:cNvPr id="4" name="Slide Number Placeholder 3">
            <a:extLst>
              <a:ext uri="{FF2B5EF4-FFF2-40B4-BE49-F238E27FC236}">
                <a16:creationId xmlns:a16="http://schemas.microsoft.com/office/drawing/2014/main" id="{F2A4FF52-ECF8-2445-36C9-B5885FAB6DBB}"/>
              </a:ext>
            </a:extLst>
          </p:cNvPr>
          <p:cNvSpPr>
            <a:spLocks noGrp="1"/>
          </p:cNvSpPr>
          <p:nvPr>
            <p:ph type="sldNum" sz="quarter" idx="12"/>
          </p:nvPr>
        </p:nvSpPr>
        <p:spPr/>
        <p:txBody>
          <a:bodyPr/>
          <a:lstStyle/>
          <a:p>
            <a:fld id="{BCDE79FB-97BA-492B-8D57-F1373F9ADA95}" type="slidenum">
              <a:rPr lang="en-US" sz="1400" b="0">
                <a:solidFill>
                  <a:schemeClr val="tx1"/>
                </a:solidFill>
              </a:rPr>
              <a:t>14</a:t>
            </a:fld>
            <a:endParaRPr lang="en-US" sz="1400" b="0">
              <a:solidFill>
                <a:schemeClr val="tx1"/>
              </a:solidFill>
            </a:endParaRPr>
          </a:p>
        </p:txBody>
      </p:sp>
      <p:sp>
        <p:nvSpPr>
          <p:cNvPr id="12" name="TextBox 11">
            <a:extLst>
              <a:ext uri="{FF2B5EF4-FFF2-40B4-BE49-F238E27FC236}">
                <a16:creationId xmlns:a16="http://schemas.microsoft.com/office/drawing/2014/main" id="{4B3894BE-48D4-B23D-DBCD-75EE27EA3023}"/>
              </a:ext>
            </a:extLst>
          </p:cNvPr>
          <p:cNvSpPr txBox="1"/>
          <p:nvPr/>
        </p:nvSpPr>
        <p:spPr>
          <a:xfrm>
            <a:off x="533400" y="1016850"/>
            <a:ext cx="11155680" cy="954107"/>
          </a:xfrm>
          <a:prstGeom prst="rect">
            <a:avLst/>
          </a:prstGeom>
          <a:noFill/>
        </p:spPr>
        <p:txBody>
          <a:bodyPr wrap="square">
            <a:spAutoFit/>
          </a:bodyPr>
          <a:lstStyle/>
          <a:p>
            <a:r>
              <a:rPr lang="en-US" sz="1400"/>
              <a:t>The AS/RS cost allocation methods studied would reapportion the cost burden of AS/RS to different Market Participants — this reallocation by itself produces no consumer net savings. Savings would require reducing the overall cost of the services or introducing efficiency gains, which generally would only occur if the need for AS/RS decreases.  The portion of the cost which remains on load-share would reach consumers as it does today; the portion of the costs shifted elsewhere would reach consumers indirectly over the long-run.</a:t>
            </a:r>
            <a:endParaRPr lang="en-US" sz="1200">
              <a:solidFill>
                <a:srgbClr val="2D3338"/>
              </a:solidFill>
              <a:latin typeface="Arial"/>
            </a:endParaRPr>
          </a:p>
        </p:txBody>
      </p:sp>
      <p:sp>
        <p:nvSpPr>
          <p:cNvPr id="15" name="Rectangle 14">
            <a:extLst>
              <a:ext uri="{FF2B5EF4-FFF2-40B4-BE49-F238E27FC236}">
                <a16:creationId xmlns:a16="http://schemas.microsoft.com/office/drawing/2014/main" id="{DB72A7E9-9B5B-38FA-CC7C-950F5ED4588F}"/>
              </a:ext>
            </a:extLst>
          </p:cNvPr>
          <p:cNvSpPr/>
          <p:nvPr/>
        </p:nvSpPr>
        <p:spPr>
          <a:xfrm>
            <a:off x="460196" y="5213327"/>
            <a:ext cx="11271607" cy="1508148"/>
          </a:xfrm>
          <a:prstGeom prst="rect">
            <a:avLst/>
          </a:prstGeom>
          <a:solidFill>
            <a:srgbClr val="E0F7FA"/>
          </a:solidFill>
          <a:ln w="12700">
            <a:solidFill>
              <a:srgbClr val="00AEC7"/>
            </a:solidFill>
          </a:ln>
        </p:spPr>
        <p:style>
          <a:lnRef idx="1">
            <a:schemeClr val="accent1"/>
          </a:lnRef>
          <a:fillRef idx="3">
            <a:schemeClr val="accent1"/>
          </a:fillRef>
          <a:effectRef idx="2">
            <a:schemeClr val="accent1"/>
          </a:effectRef>
          <a:fontRef idx="minor">
            <a:schemeClr val="lt1"/>
          </a:fontRef>
        </p:style>
        <p:txBody>
          <a:bodyPr wrap="square" lIns="201168" tIns="91440" rIns="164592" bIns="73152" rtlCol="0" anchor="ctr"/>
          <a:lstStyle/>
          <a:p>
            <a:pPr>
              <a:lnSpc>
                <a:spcPct val="110000"/>
              </a:lnSpc>
            </a:pPr>
            <a:r>
              <a:rPr sz="1400" b="1" dirty="0">
                <a:solidFill>
                  <a:srgbClr val="232323"/>
                </a:solidFill>
                <a:latin typeface="Arial"/>
              </a:rPr>
              <a:t>Key Takeaway:</a:t>
            </a:r>
            <a:r>
              <a:rPr lang="en-US" sz="1400" b="1" dirty="0">
                <a:solidFill>
                  <a:srgbClr val="232323"/>
                </a:solidFill>
                <a:latin typeface="Arial"/>
              </a:rPr>
              <a:t> </a:t>
            </a:r>
            <a:r>
              <a:rPr lang="en-US" sz="1400" dirty="0">
                <a:solidFill>
                  <a:schemeClr val="tx1"/>
                </a:solidFill>
              </a:rPr>
              <a:t>At equilibrium, none of the three methods studied are expected to directly produce consumer net savings compared to the status quo. Any savings would be indirect: unlike today’s allocation, these methods place cost on the resources that drive AS need, creating a potential incentive to reduce that need – but whether that incentive is strong enough to change behavior is uncertain and unquantified. Methods A and B create limited incentives to do so; Method C incentivizes hedging that shifts who pays and provides a small incremental incentive to have resources available during times of scarce capacity but does not reduce the total need for AS/RS.</a:t>
            </a:r>
          </a:p>
        </p:txBody>
      </p:sp>
    </p:spTree>
    <p:extLst>
      <p:ext uri="{BB962C8B-B14F-4D97-AF65-F5344CB8AC3E}">
        <p14:creationId xmlns:p14="http://schemas.microsoft.com/office/powerpoint/2010/main" val="11009720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1F709-0A07-D724-DA40-D3F30F07BC47}"/>
              </a:ext>
            </a:extLst>
          </p:cNvPr>
          <p:cNvSpPr>
            <a:spLocks noGrp="1"/>
          </p:cNvSpPr>
          <p:nvPr>
            <p:ph type="title"/>
          </p:nvPr>
        </p:nvSpPr>
        <p:spPr/>
        <p:txBody>
          <a:bodyPr/>
          <a:lstStyle/>
          <a:p>
            <a:r>
              <a:rPr lang="en-US"/>
              <a:t>Secondary Effects – Settlement and Credit Impacts for Method A</a:t>
            </a:r>
          </a:p>
        </p:txBody>
      </p:sp>
      <p:sp>
        <p:nvSpPr>
          <p:cNvPr id="3" name="Text Placeholder 2">
            <a:extLst>
              <a:ext uri="{FF2B5EF4-FFF2-40B4-BE49-F238E27FC236}">
                <a16:creationId xmlns:a16="http://schemas.microsoft.com/office/drawing/2014/main" id="{8CFF33B7-D490-2F5A-0C37-261A76966BAA}"/>
              </a:ext>
            </a:extLst>
          </p:cNvPr>
          <p:cNvSpPr>
            <a:spLocks noGrp="1"/>
          </p:cNvSpPr>
          <p:nvPr>
            <p:ph type="body" sz="quarter" idx="13"/>
          </p:nvPr>
        </p:nvSpPr>
        <p:spPr>
          <a:xfrm>
            <a:off x="533399" y="1173122"/>
            <a:ext cx="11155680" cy="2688311"/>
          </a:xfrm>
        </p:spPr>
        <p:txBody>
          <a:bodyPr/>
          <a:lstStyle/>
          <a:p>
            <a:r>
              <a:rPr lang="en-US" b="1" cap="small"/>
              <a:t>Settlement impacts</a:t>
            </a:r>
          </a:p>
          <a:p>
            <a:pPr marL="285750" indent="-285750">
              <a:buFont typeface="Arial" panose="020B0604020202020204" pitchFamily="34" charset="0"/>
              <a:buChar char="•"/>
            </a:pPr>
            <a:r>
              <a:rPr lang="en-US" sz="1400"/>
              <a:t>Average daily uplift for AS/RS in 2024-2025 is approximately $1.4M; moving to semi-annual settlement would have increased the uplift to approximately $254M on a single invoice. This could increase the risk of a QSE default. </a:t>
            </a:r>
          </a:p>
          <a:p>
            <a:pPr marL="285750" indent="-285750">
              <a:buFont typeface="Arial" panose="020B0604020202020204" pitchFamily="34" charset="0"/>
              <a:buChar char="•"/>
            </a:pPr>
            <a:r>
              <a:rPr lang="en-US" sz="1400"/>
              <a:t>Process considerations under semi-annual settlement: </a:t>
            </a:r>
          </a:p>
          <a:p>
            <a:pPr marL="834390" lvl="1" indent="-285750"/>
            <a:r>
              <a:rPr lang="en-US"/>
              <a:t>Initial settlement charges would rely on historical generation/load data during high-risk hours. Changes in ownership, behavior, or system conditions could cause the initial estimate to diverge materially from a QSE’s actual generation/load data. </a:t>
            </a:r>
          </a:p>
          <a:p>
            <a:pPr marL="834390" lvl="1" indent="-285750"/>
            <a:r>
              <a:rPr lang="en-US"/>
              <a:t>Initial AS charges would be based on historical AS prices, which may not reflect actual prices for the period. </a:t>
            </a:r>
          </a:p>
          <a:p>
            <a:pPr marL="834390" lvl="1" indent="-285750"/>
            <a:r>
              <a:rPr lang="en-US"/>
              <a:t>Payments for daily AS awards would either need to be made at the end of the 6-month period during the true up, or a fund would need to be created and managed to disburse funds throughout the period. </a:t>
            </a:r>
          </a:p>
          <a:p>
            <a:pPr marL="834390" lvl="1" indent="-285750"/>
            <a:r>
              <a:rPr lang="en-US"/>
              <a:t>For RS, any additional payments or </a:t>
            </a:r>
            <a:r>
              <a:rPr lang="en-US" err="1"/>
              <a:t>clawbacks</a:t>
            </a:r>
            <a:r>
              <a:rPr lang="en-US"/>
              <a:t> tied to performance would be addressed during the true up settlement once actual data becomes available.</a:t>
            </a:r>
          </a:p>
          <a:p>
            <a:pPr marL="285750" indent="-285750">
              <a:buFont typeface="Arial" panose="020B0604020202020204" pitchFamily="34" charset="0"/>
              <a:buChar char="•"/>
            </a:pPr>
            <a:r>
              <a:rPr lang="en-US" sz="1400"/>
              <a:t>A new invoice structure would likely be required to support semi-annual settlement.</a:t>
            </a:r>
          </a:p>
        </p:txBody>
      </p:sp>
      <p:sp>
        <p:nvSpPr>
          <p:cNvPr id="4" name="Text Placeholder 3">
            <a:extLst>
              <a:ext uri="{FF2B5EF4-FFF2-40B4-BE49-F238E27FC236}">
                <a16:creationId xmlns:a16="http://schemas.microsoft.com/office/drawing/2014/main" id="{4D39FF84-0D90-B469-0008-C97BFBF139B1}"/>
              </a:ext>
            </a:extLst>
          </p:cNvPr>
          <p:cNvSpPr>
            <a:spLocks noGrp="1"/>
          </p:cNvSpPr>
          <p:nvPr>
            <p:ph type="body" sz="quarter" idx="14"/>
          </p:nvPr>
        </p:nvSpPr>
        <p:spPr>
          <a:xfrm>
            <a:off x="533399" y="4464797"/>
            <a:ext cx="11125199" cy="1555003"/>
          </a:xfrm>
        </p:spPr>
        <p:txBody>
          <a:bodyPr/>
          <a:lstStyle/>
          <a:p>
            <a:r>
              <a:rPr lang="en-US" b="1" cap="small"/>
              <a:t>Credit impacts</a:t>
            </a:r>
          </a:p>
          <a:p>
            <a:pPr marL="285750" indent="-285750">
              <a:buFont typeface="Arial" panose="020B0604020202020204" pitchFamily="34" charset="0"/>
              <a:buChar char="•"/>
            </a:pPr>
            <a:r>
              <a:rPr lang="en-US" sz="1400"/>
              <a:t>Requiring advance semi-annual settlement rather than daily settlement significantly increases the collateral and liquidity burden on market participants, as they must pre-fund large sums upfront.  This can elevate credit risk exposure relative to the current model where payments track actual daily usage.</a:t>
            </a:r>
          </a:p>
          <a:p>
            <a:pPr marL="285750" indent="-285750">
              <a:buFont typeface="Arial" panose="020B0604020202020204" pitchFamily="34" charset="0"/>
              <a:buChar char="•"/>
            </a:pPr>
            <a:r>
              <a:rPr lang="en-US" sz="1400"/>
              <a:t>Initial collateral for new entrants to the market would have to be increased arbitrarily to account for potential future AS and RS charges given that historical initial estimate data will not be available. </a:t>
            </a:r>
          </a:p>
        </p:txBody>
      </p:sp>
      <p:sp>
        <p:nvSpPr>
          <p:cNvPr id="5" name="Slide Number Placeholder 4">
            <a:extLst>
              <a:ext uri="{FF2B5EF4-FFF2-40B4-BE49-F238E27FC236}">
                <a16:creationId xmlns:a16="http://schemas.microsoft.com/office/drawing/2014/main" id="{E23AC7B8-9DD8-4483-7E67-8ED4F5E93652}"/>
              </a:ext>
            </a:extLst>
          </p:cNvPr>
          <p:cNvSpPr>
            <a:spLocks noGrp="1"/>
          </p:cNvSpPr>
          <p:nvPr>
            <p:ph type="sldNum" sz="quarter" idx="12"/>
          </p:nvPr>
        </p:nvSpPr>
        <p:spPr/>
        <p:txBody>
          <a:bodyPr/>
          <a:lstStyle/>
          <a:p>
            <a:fld id="{BCDE79FB-97BA-492B-8D57-F1373F9ADA95}" type="slidenum">
              <a:rPr lang="en-US" sz="1400" b="0" smtClean="0">
                <a:solidFill>
                  <a:schemeClr val="tx1"/>
                </a:solidFill>
              </a:rPr>
              <a:t>15</a:t>
            </a:fld>
            <a:endParaRPr lang="en-US" b="0">
              <a:solidFill>
                <a:schemeClr val="tx1"/>
              </a:solidFill>
            </a:endParaRPr>
          </a:p>
        </p:txBody>
      </p:sp>
      <p:sp>
        <p:nvSpPr>
          <p:cNvPr id="8" name="Rectangle 7">
            <a:extLst>
              <a:ext uri="{FF2B5EF4-FFF2-40B4-BE49-F238E27FC236}">
                <a16:creationId xmlns:a16="http://schemas.microsoft.com/office/drawing/2014/main" id="{E6078C24-96B5-DBF1-C39B-B6B6F90E6F7B}"/>
              </a:ext>
            </a:extLst>
          </p:cNvPr>
          <p:cNvSpPr/>
          <p:nvPr/>
        </p:nvSpPr>
        <p:spPr>
          <a:xfrm>
            <a:off x="533401" y="6019800"/>
            <a:ext cx="11125200" cy="701675"/>
          </a:xfrm>
          <a:prstGeom prst="rect">
            <a:avLst/>
          </a:prstGeom>
          <a:solidFill>
            <a:srgbClr val="E0F7FA"/>
          </a:solidFill>
          <a:ln w="12700">
            <a:solidFill>
              <a:srgbClr val="00AEC7"/>
            </a:solidFill>
          </a:ln>
        </p:spPr>
        <p:style>
          <a:lnRef idx="1">
            <a:schemeClr val="accent1"/>
          </a:lnRef>
          <a:fillRef idx="3">
            <a:schemeClr val="accent1"/>
          </a:fillRef>
          <a:effectRef idx="2">
            <a:schemeClr val="accent1"/>
          </a:effectRef>
          <a:fontRef idx="minor">
            <a:schemeClr val="lt1"/>
          </a:fontRef>
        </p:style>
        <p:txBody>
          <a:bodyPr wrap="square" lIns="201168" tIns="91440" rIns="164592" bIns="73152" rtlCol="0" anchor="ctr"/>
          <a:lstStyle/>
          <a:p>
            <a:pPr>
              <a:lnSpc>
                <a:spcPct val="110000"/>
              </a:lnSpc>
            </a:pPr>
            <a:r>
              <a:rPr sz="1400" b="1">
                <a:solidFill>
                  <a:srgbClr val="232323"/>
                </a:solidFill>
                <a:latin typeface="Arial"/>
              </a:rPr>
              <a:t>Key Takeaway:</a:t>
            </a:r>
            <a:r>
              <a:rPr lang="en-US" sz="1400" b="1">
                <a:solidFill>
                  <a:srgbClr val="232323"/>
                </a:solidFill>
                <a:latin typeface="Arial"/>
              </a:rPr>
              <a:t> </a:t>
            </a:r>
            <a:r>
              <a:rPr lang="en-US" sz="1400">
                <a:solidFill>
                  <a:schemeClr val="tx1"/>
                </a:solidFill>
              </a:rPr>
              <a:t>Shifting AS/RS cost allocation for Method A from a daily to a semi-annual cadence would introduce substantial changes and associated implementation costs to the Settlement System, elevate the risk of QSE default, and impact collateral requirements.</a:t>
            </a:r>
            <a:endParaRPr sz="1400">
              <a:solidFill>
                <a:schemeClr val="tx1"/>
              </a:solidFill>
              <a:latin typeface="Arial"/>
            </a:endParaRPr>
          </a:p>
        </p:txBody>
      </p:sp>
    </p:spTree>
    <p:extLst>
      <p:ext uri="{BB962C8B-B14F-4D97-AF65-F5344CB8AC3E}">
        <p14:creationId xmlns:p14="http://schemas.microsoft.com/office/powerpoint/2010/main" val="33750655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C6B11-A0A4-9375-4850-0C5064B44910}"/>
              </a:ext>
            </a:extLst>
          </p:cNvPr>
          <p:cNvSpPr>
            <a:spLocks noGrp="1"/>
          </p:cNvSpPr>
          <p:nvPr>
            <p:ph type="title"/>
          </p:nvPr>
        </p:nvSpPr>
        <p:spPr/>
        <p:txBody>
          <a:bodyPr/>
          <a:lstStyle/>
          <a:p>
            <a:r>
              <a:rPr lang="en-US" dirty="0"/>
              <a:t>Summary and Next Steps</a:t>
            </a:r>
          </a:p>
        </p:txBody>
      </p:sp>
      <p:sp>
        <p:nvSpPr>
          <p:cNvPr id="3" name="Text Placeholder 2">
            <a:extLst>
              <a:ext uri="{FF2B5EF4-FFF2-40B4-BE49-F238E27FC236}">
                <a16:creationId xmlns:a16="http://schemas.microsoft.com/office/drawing/2014/main" id="{650A1008-628C-3A7C-B783-00EAEFE1D50D}"/>
              </a:ext>
            </a:extLst>
          </p:cNvPr>
          <p:cNvSpPr>
            <a:spLocks noGrp="1"/>
          </p:cNvSpPr>
          <p:nvPr>
            <p:ph type="body" sz="quarter" idx="16"/>
          </p:nvPr>
        </p:nvSpPr>
        <p:spPr>
          <a:xfrm>
            <a:off x="495300" y="1196503"/>
            <a:ext cx="11187714" cy="4975697"/>
          </a:xfrm>
        </p:spPr>
        <p:txBody>
          <a:bodyPr vert="horz" wrap="square" lIns="0" tIns="0" rIns="0" bIns="0" rtlCol="0" anchor="t">
            <a:normAutofit/>
          </a:bodyPr>
          <a:lstStyle/>
          <a:p>
            <a:r>
              <a:rPr lang="en-US" sz="1800" b="1" dirty="0">
                <a:latin typeface="+mn-lt"/>
              </a:rPr>
              <a:t>Summary</a:t>
            </a:r>
            <a:endParaRPr lang="en-US" sz="1800" dirty="0">
              <a:latin typeface="+mn-lt"/>
            </a:endParaRPr>
          </a:p>
          <a:p>
            <a:pPr lvl="1" algn="just"/>
            <a:r>
              <a:rPr lang="en-US" sz="1600" dirty="0"/>
              <a:t>Preliminary finding: </a:t>
            </a:r>
            <a:r>
              <a:rPr lang="en-US" sz="1600" dirty="0">
                <a:solidFill>
                  <a:srgbClr val="232323"/>
                </a:solidFill>
              </a:rPr>
              <a:t>At equilibrium, none of the three methods analyzed is expected to directly lower consumer costs </a:t>
            </a:r>
            <a:r>
              <a:rPr lang="en-US" sz="1600" dirty="0"/>
              <a:t>versus today</a:t>
            </a:r>
            <a:r>
              <a:rPr lang="en-US" sz="1600" dirty="0">
                <a:solidFill>
                  <a:srgbClr val="232323"/>
                </a:solidFill>
              </a:rPr>
              <a:t>. Any savings would be indirect — by shifting AS/RS costs onto the resources that drive the need, these methods create an incentive to reduce it, though whether that incentive is large enough to change behavior is uncertain</a:t>
            </a:r>
            <a:r>
              <a:rPr lang="en-US" sz="1600" dirty="0"/>
              <a:t>.</a:t>
            </a:r>
            <a:endParaRPr lang="en-US" sz="1600" b="0" dirty="0">
              <a:latin typeface="+mn-lt"/>
              <a:ea typeface="+mn-ea"/>
              <a:cs typeface="+mn-cs"/>
            </a:endParaRPr>
          </a:p>
          <a:p>
            <a:pPr lvl="1" algn="just"/>
            <a:r>
              <a:rPr lang="en-US" sz="1600" b="0" dirty="0">
                <a:latin typeface="+mn-lt"/>
                <a:ea typeface="+mn-ea"/>
                <a:cs typeface="+mn-cs"/>
              </a:rPr>
              <a:t>ERCOT evaluated the Base Case and three alternative AS/RS cost allocation methods (A, B, and C) identified in the PUCT study scope. Today ERCOT shared preliminary primary-effect results and preliminary secondary-effect findings across all scope areas — market-participant behavior, consumer net savings, and settlement &amp; credit.</a:t>
            </a:r>
            <a:endParaRPr lang="en-US" sz="1600" dirty="0">
              <a:cs typeface="Arial"/>
            </a:endParaRPr>
          </a:p>
          <a:p>
            <a:pPr lvl="1" algn="just"/>
            <a:r>
              <a:rPr lang="en-US" sz="1600" b="0" dirty="0">
                <a:latin typeface="+mn-lt"/>
                <a:ea typeface="+mn-ea"/>
                <a:cs typeface="+mn-cs"/>
              </a:rPr>
              <a:t>ERCOT appreciates TAC’s engagement and feedback</a:t>
            </a:r>
            <a:r>
              <a:rPr lang="en-US" sz="1600" dirty="0"/>
              <a:t>,</a:t>
            </a:r>
            <a:r>
              <a:rPr lang="en-US" sz="1600" b="0" dirty="0">
                <a:latin typeface="+mn-lt"/>
                <a:ea typeface="+mn-ea"/>
                <a:cs typeface="+mn-cs"/>
              </a:rPr>
              <a:t> which will help ERCOT in finalizing the report for this effort.</a:t>
            </a:r>
            <a:endParaRPr lang="en-US" sz="1800" b="1" dirty="0"/>
          </a:p>
          <a:p>
            <a:r>
              <a:rPr lang="en-US" sz="1800" b="1" dirty="0"/>
              <a:t>Next steps</a:t>
            </a:r>
            <a:endParaRPr lang="en-US" sz="1800" dirty="0"/>
          </a:p>
          <a:p>
            <a:pPr lvl="1"/>
            <a:r>
              <a:rPr lang="en-US" sz="1600" dirty="0"/>
              <a:t>Incorporate July TAC input and finalize ERCOT's report to the PUCT by the end of August 2026.</a:t>
            </a:r>
          </a:p>
        </p:txBody>
      </p:sp>
      <p:sp>
        <p:nvSpPr>
          <p:cNvPr id="4" name="Slide Number Placeholder 3">
            <a:extLst>
              <a:ext uri="{FF2B5EF4-FFF2-40B4-BE49-F238E27FC236}">
                <a16:creationId xmlns:a16="http://schemas.microsoft.com/office/drawing/2014/main" id="{C9E53EBC-821F-E24F-499E-C959B083D15A}"/>
              </a:ext>
            </a:extLst>
          </p:cNvPr>
          <p:cNvSpPr>
            <a:spLocks noGrp="1"/>
          </p:cNvSpPr>
          <p:nvPr>
            <p:ph type="sldNum" sz="quarter" idx="12"/>
          </p:nvPr>
        </p:nvSpPr>
        <p:spPr/>
        <p:txBody>
          <a:bodyPr>
            <a:normAutofit/>
          </a:bodyPr>
          <a:lstStyle/>
          <a:p>
            <a:pPr indent="0" algn="ctr" defTabSz="914400">
              <a:lnSpc>
                <a:spcPct val="100000"/>
              </a:lnSpc>
              <a:buNone/>
            </a:pPr>
            <a:fld id="{F94AF3BE-70FC-4849-91E0-B74180B108A9}" type="slidenum">
              <a:rPr lang="en-US" sz="1400" b="0">
                <a:solidFill>
                  <a:schemeClr val="tx1"/>
                </a:solidFill>
              </a:rPr>
              <a:t>16</a:t>
            </a:fld>
            <a:endParaRPr lang="en-US" sz="1400" b="0" dirty="0">
              <a:solidFill>
                <a:schemeClr val="tx1"/>
              </a:solidFill>
            </a:endParaRPr>
          </a:p>
        </p:txBody>
      </p:sp>
      <p:grpSp>
        <p:nvGrpSpPr>
          <p:cNvPr id="9" name="Group 8">
            <a:extLst>
              <a:ext uri="{FF2B5EF4-FFF2-40B4-BE49-F238E27FC236}">
                <a16:creationId xmlns:a16="http://schemas.microsoft.com/office/drawing/2014/main" id="{0117FB7B-E5A8-8859-8686-B67AB011F5E3}"/>
              </a:ext>
            </a:extLst>
          </p:cNvPr>
          <p:cNvGrpSpPr/>
          <p:nvPr/>
        </p:nvGrpSpPr>
        <p:grpSpPr>
          <a:xfrm>
            <a:off x="435017" y="4503905"/>
            <a:ext cx="11321965" cy="2315183"/>
            <a:chOff x="144613" y="4375525"/>
            <a:chExt cx="11321965" cy="2315183"/>
          </a:xfrm>
        </p:grpSpPr>
        <p:sp>
          <p:nvSpPr>
            <p:cNvPr id="7" name="TextBox 6">
              <a:extLst>
                <a:ext uri="{FF2B5EF4-FFF2-40B4-BE49-F238E27FC236}">
                  <a16:creationId xmlns:a16="http://schemas.microsoft.com/office/drawing/2014/main" id="{74E4A206-22D3-F6E6-D79C-6442B2DD62A2}"/>
                </a:ext>
              </a:extLst>
            </p:cNvPr>
            <p:cNvSpPr txBox="1"/>
            <p:nvPr/>
          </p:nvSpPr>
          <p:spPr>
            <a:xfrm>
              <a:off x="144613" y="4375525"/>
              <a:ext cx="11321965" cy="2315183"/>
            </a:xfrm>
            <a:prstGeom prst="rect">
              <a:avLst/>
            </a:prstGeom>
            <a:solidFill>
              <a:schemeClr val="accent1">
                <a:lumMod val="10000"/>
                <a:lumOff val="90000"/>
              </a:schemeClr>
            </a:solidFill>
          </p:spPr>
          <p:txBody>
            <a:bodyPr wrap="square" rtlCol="0">
              <a:noAutofit/>
            </a:bodyPr>
            <a:lstStyle/>
            <a:p>
              <a:endParaRPr lang="en-US"/>
            </a:p>
          </p:txBody>
        </p:sp>
        <p:grpSp>
          <p:nvGrpSpPr>
            <p:cNvPr id="58" name="Group 57">
              <a:extLst>
                <a:ext uri="{FF2B5EF4-FFF2-40B4-BE49-F238E27FC236}">
                  <a16:creationId xmlns:a16="http://schemas.microsoft.com/office/drawing/2014/main" id="{BDE297A9-F65A-9E7F-DB6C-E053F7F7C435}"/>
                </a:ext>
              </a:extLst>
            </p:cNvPr>
            <p:cNvGrpSpPr/>
            <p:nvPr/>
          </p:nvGrpSpPr>
          <p:grpSpPr>
            <a:xfrm>
              <a:off x="259759" y="4458047"/>
              <a:ext cx="11091672" cy="2150138"/>
              <a:chOff x="512064" y="4178818"/>
              <a:chExt cx="11091672" cy="2150138"/>
            </a:xfrm>
          </p:grpSpPr>
          <p:sp>
            <p:nvSpPr>
              <p:cNvPr id="47" name="TextBox 46">
                <a:extLst>
                  <a:ext uri="{FF2B5EF4-FFF2-40B4-BE49-F238E27FC236}">
                    <a16:creationId xmlns:a16="http://schemas.microsoft.com/office/drawing/2014/main" id="{65B59D4D-75ED-871D-91A8-9997FFC78633}"/>
                  </a:ext>
                </a:extLst>
              </p:cNvPr>
              <p:cNvSpPr txBox="1"/>
              <p:nvPr/>
            </p:nvSpPr>
            <p:spPr>
              <a:xfrm>
                <a:off x="512064" y="4178818"/>
                <a:ext cx="7680960" cy="264688"/>
              </a:xfrm>
              <a:prstGeom prst="rect">
                <a:avLst/>
              </a:prstGeom>
              <a:noFill/>
            </p:spPr>
            <p:txBody>
              <a:bodyPr wrap="square" lIns="27432" tIns="9144" rIns="27432" bIns="9144" anchor="t">
                <a:spAutoFit/>
              </a:bodyPr>
              <a:lstStyle/>
              <a:p>
                <a:pPr algn="l"/>
                <a:r>
                  <a:rPr sz="1600" b="1">
                    <a:solidFill>
                      <a:srgbClr val="005763"/>
                    </a:solidFill>
                    <a:latin typeface="Arial"/>
                  </a:rPr>
                  <a:t> Project Schedule</a:t>
                </a:r>
                <a:r>
                  <a:rPr lang="en-US" sz="1600" b="1">
                    <a:solidFill>
                      <a:srgbClr val="005763"/>
                    </a:solidFill>
                    <a:latin typeface="Arial"/>
                  </a:rPr>
                  <a:t> Recap</a:t>
                </a:r>
                <a:r>
                  <a:rPr sz="1600" b="1">
                    <a:solidFill>
                      <a:srgbClr val="005763"/>
                    </a:solidFill>
                    <a:latin typeface="Arial"/>
                  </a:rPr>
                  <a:t> (from Study Scope)</a:t>
                </a:r>
              </a:p>
            </p:txBody>
          </p:sp>
          <p:cxnSp>
            <p:nvCxnSpPr>
              <p:cNvPr id="48" name="Connector 15">
                <a:extLst>
                  <a:ext uri="{FF2B5EF4-FFF2-40B4-BE49-F238E27FC236}">
                    <a16:creationId xmlns:a16="http://schemas.microsoft.com/office/drawing/2014/main" id="{D164534F-7413-E837-AF13-B67EAFADD7A4}"/>
                  </a:ext>
                </a:extLst>
              </p:cNvPr>
              <p:cNvCxnSpPr/>
              <p:nvPr/>
            </p:nvCxnSpPr>
            <p:spPr>
              <a:xfrm>
                <a:off x="512064" y="4508002"/>
                <a:ext cx="11045952" cy="0"/>
              </a:xfrm>
              <a:prstGeom prst="line">
                <a:avLst/>
              </a:prstGeom>
              <a:ln w="15240">
                <a:solidFill>
                  <a:srgbClr val="EAF3F5"/>
                </a:solidFill>
              </a:ln>
            </p:spPr>
            <p:style>
              <a:lnRef idx="2">
                <a:schemeClr val="accent1"/>
              </a:lnRef>
              <a:fillRef idx="0">
                <a:schemeClr val="accent1"/>
              </a:fillRef>
              <a:effectRef idx="1">
                <a:schemeClr val="accent1"/>
              </a:effectRef>
              <a:fontRef idx="minor">
                <a:schemeClr val="tx1"/>
              </a:fontRef>
            </p:style>
          </p:cxnSp>
          <p:sp>
            <p:nvSpPr>
              <p:cNvPr id="49" name="Rounded Rectangle 16">
                <a:extLst>
                  <a:ext uri="{FF2B5EF4-FFF2-40B4-BE49-F238E27FC236}">
                    <a16:creationId xmlns:a16="http://schemas.microsoft.com/office/drawing/2014/main" id="{1E09043B-5C52-F886-F01E-66658F9578AE}"/>
                  </a:ext>
                </a:extLst>
              </p:cNvPr>
              <p:cNvSpPr/>
              <p:nvPr/>
            </p:nvSpPr>
            <p:spPr>
              <a:xfrm>
                <a:off x="512064" y="4654306"/>
                <a:ext cx="1874519" cy="402336"/>
              </a:xfrm>
              <a:prstGeom prst="roundRect">
                <a:avLst/>
              </a:prstGeom>
              <a:solidFill>
                <a:srgbClr val="005763"/>
              </a:solidFill>
              <a:ln>
                <a:solidFill>
                  <a:srgbClr val="005763"/>
                </a:solidFill>
              </a:ln>
            </p:spPr>
            <p:style>
              <a:lnRef idx="1">
                <a:schemeClr val="accent1"/>
              </a:lnRef>
              <a:fillRef idx="3">
                <a:schemeClr val="accent1"/>
              </a:fillRef>
              <a:effectRef idx="2">
                <a:schemeClr val="accent1"/>
              </a:effectRef>
              <a:fontRef idx="minor">
                <a:schemeClr val="lt1"/>
              </a:fontRef>
            </p:style>
            <p:txBody>
              <a:bodyPr lIns="73152" tIns="18288" rIns="73152" bIns="18288" rtlCol="0" anchor="ctr"/>
              <a:lstStyle/>
              <a:p>
                <a:pPr algn="ctr"/>
                <a:r>
                  <a:rPr sz="1400" b="1">
                    <a:solidFill>
                      <a:srgbClr val="FFFFFF"/>
                    </a:solidFill>
                    <a:latin typeface="Arial"/>
                  </a:rPr>
                  <a:t>Jan. 15, 2026</a:t>
                </a:r>
              </a:p>
            </p:txBody>
          </p:sp>
          <p:sp>
            <p:nvSpPr>
              <p:cNvPr id="50" name="TextBox 49">
                <a:extLst>
                  <a:ext uri="{FF2B5EF4-FFF2-40B4-BE49-F238E27FC236}">
                    <a16:creationId xmlns:a16="http://schemas.microsoft.com/office/drawing/2014/main" id="{037F7AE7-497B-404F-CDEA-28A8EE5095A7}"/>
                  </a:ext>
                </a:extLst>
              </p:cNvPr>
              <p:cNvSpPr txBox="1"/>
              <p:nvPr/>
            </p:nvSpPr>
            <p:spPr>
              <a:xfrm>
                <a:off x="2596896" y="4720231"/>
                <a:ext cx="9006840" cy="233910"/>
              </a:xfrm>
              <a:prstGeom prst="rect">
                <a:avLst/>
              </a:prstGeom>
              <a:noFill/>
            </p:spPr>
            <p:txBody>
              <a:bodyPr wrap="square" lIns="27432" tIns="9144" rIns="27432" bIns="9144" anchor="ctr">
                <a:spAutoFit/>
              </a:bodyPr>
              <a:lstStyle/>
              <a:p>
                <a:r>
                  <a:rPr sz="1400" b="0">
                    <a:solidFill>
                      <a:srgbClr val="1D252B"/>
                    </a:solidFill>
                    <a:latin typeface="Arial"/>
                  </a:rPr>
                  <a:t>Project scope approved</a:t>
                </a:r>
                <a:r>
                  <a:rPr lang="en-US" sz="1400">
                    <a:solidFill>
                      <a:srgbClr val="1D252B"/>
                    </a:solidFill>
                    <a:latin typeface="Arial"/>
                  </a:rPr>
                  <a:t> by PUCT at Open Meeting</a:t>
                </a:r>
                <a:r>
                  <a:rPr sz="1400" b="0">
                    <a:solidFill>
                      <a:srgbClr val="1D252B"/>
                    </a:solidFill>
                    <a:latin typeface="Arial"/>
                  </a:rPr>
                  <a:t>.</a:t>
                </a:r>
              </a:p>
            </p:txBody>
          </p:sp>
          <p:sp>
            <p:nvSpPr>
              <p:cNvPr id="51" name="Rounded Rectangle 19">
                <a:extLst>
                  <a:ext uri="{FF2B5EF4-FFF2-40B4-BE49-F238E27FC236}">
                    <a16:creationId xmlns:a16="http://schemas.microsoft.com/office/drawing/2014/main" id="{52BA9D3B-2C50-9A30-5301-A39AF35AF827}"/>
                  </a:ext>
                </a:extLst>
              </p:cNvPr>
              <p:cNvSpPr/>
              <p:nvPr/>
            </p:nvSpPr>
            <p:spPr>
              <a:xfrm>
                <a:off x="512064" y="5260181"/>
                <a:ext cx="1874519" cy="402336"/>
              </a:xfrm>
              <a:prstGeom prst="roundRect">
                <a:avLst/>
              </a:prstGeom>
              <a:solidFill>
                <a:srgbClr val="00A7B5"/>
              </a:solidFill>
              <a:ln>
                <a:solidFill>
                  <a:srgbClr val="00A7B5"/>
                </a:solidFill>
              </a:ln>
            </p:spPr>
            <p:style>
              <a:lnRef idx="1">
                <a:schemeClr val="accent1"/>
              </a:lnRef>
              <a:fillRef idx="3">
                <a:schemeClr val="accent1"/>
              </a:fillRef>
              <a:effectRef idx="2">
                <a:schemeClr val="accent1"/>
              </a:effectRef>
              <a:fontRef idx="minor">
                <a:schemeClr val="lt1"/>
              </a:fontRef>
            </p:style>
            <p:txBody>
              <a:bodyPr lIns="73152" tIns="18288" rIns="73152" bIns="18288" rtlCol="0" anchor="ctr"/>
              <a:lstStyle/>
              <a:p>
                <a:pPr algn="ctr"/>
                <a:r>
                  <a:rPr sz="1400" b="1">
                    <a:solidFill>
                      <a:srgbClr val="FFFFFF"/>
                    </a:solidFill>
                    <a:latin typeface="Arial"/>
                  </a:rPr>
                  <a:t>Jan.</a:t>
                </a:r>
                <a:r>
                  <a:rPr lang="en-US" sz="1400" b="1">
                    <a:solidFill>
                      <a:srgbClr val="FFFFFF"/>
                    </a:solidFill>
                    <a:latin typeface="Arial"/>
                  </a:rPr>
                  <a:t> </a:t>
                </a:r>
                <a:r>
                  <a:rPr sz="1400" b="1">
                    <a:solidFill>
                      <a:srgbClr val="FFFFFF"/>
                    </a:solidFill>
                    <a:latin typeface="Arial"/>
                  </a:rPr>
                  <a:t>–</a:t>
                </a:r>
                <a:r>
                  <a:rPr lang="en-US" sz="1400" b="1">
                    <a:solidFill>
                      <a:srgbClr val="FFFFFF"/>
                    </a:solidFill>
                    <a:latin typeface="Arial"/>
                  </a:rPr>
                  <a:t> </a:t>
                </a:r>
                <a:r>
                  <a:rPr sz="1400" b="1">
                    <a:solidFill>
                      <a:srgbClr val="FFFFFF"/>
                    </a:solidFill>
                    <a:latin typeface="Arial"/>
                  </a:rPr>
                  <a:t>Aug. 2026</a:t>
                </a:r>
              </a:p>
            </p:txBody>
          </p:sp>
          <p:sp>
            <p:nvSpPr>
              <p:cNvPr id="52" name="TextBox 51">
                <a:extLst>
                  <a:ext uri="{FF2B5EF4-FFF2-40B4-BE49-F238E27FC236}">
                    <a16:creationId xmlns:a16="http://schemas.microsoft.com/office/drawing/2014/main" id="{7AABF258-1F52-DC74-DFB6-F65166F5950E}"/>
                  </a:ext>
                </a:extLst>
              </p:cNvPr>
              <p:cNvSpPr txBox="1"/>
              <p:nvPr/>
            </p:nvSpPr>
            <p:spPr>
              <a:xfrm>
                <a:off x="2586313" y="5263059"/>
                <a:ext cx="9006840" cy="233910"/>
              </a:xfrm>
              <a:prstGeom prst="rect">
                <a:avLst/>
              </a:prstGeom>
              <a:noFill/>
            </p:spPr>
            <p:txBody>
              <a:bodyPr wrap="square" lIns="27432" tIns="9144" rIns="27432" bIns="9144" anchor="t">
                <a:spAutoFit/>
              </a:bodyPr>
              <a:lstStyle/>
              <a:p>
                <a:pPr algn="just"/>
                <a:r>
                  <a:rPr lang="en-US" sz="1400" dirty="0">
                    <a:solidFill>
                      <a:srgbClr val="1D252B"/>
                    </a:solidFill>
                    <a:latin typeface="Arial"/>
                  </a:rPr>
                  <a:t>ERCOT</a:t>
                </a:r>
                <a:r>
                  <a:rPr sz="1400" b="0" dirty="0">
                    <a:solidFill>
                      <a:srgbClr val="1D252B"/>
                    </a:solidFill>
                    <a:latin typeface="Arial"/>
                  </a:rPr>
                  <a:t> </a:t>
                </a:r>
                <a:r>
                  <a:rPr lang="en-US" sz="1400" b="0" dirty="0">
                    <a:solidFill>
                      <a:srgbClr val="1D252B"/>
                    </a:solidFill>
                    <a:latin typeface="Arial"/>
                  </a:rPr>
                  <a:t>a</a:t>
                </a:r>
                <a:r>
                  <a:rPr sz="1400" b="0" dirty="0">
                    <a:solidFill>
                      <a:srgbClr val="1D252B"/>
                    </a:solidFill>
                    <a:latin typeface="Arial"/>
                  </a:rPr>
                  <a:t>nalysis </a:t>
                </a:r>
                <a:r>
                  <a:rPr lang="en-US" sz="1400" b="0" dirty="0">
                    <a:solidFill>
                      <a:srgbClr val="1D252B"/>
                    </a:solidFill>
                    <a:latin typeface="Arial"/>
                  </a:rPr>
                  <a:t>and report drafting </a:t>
                </a:r>
                <a:r>
                  <a:rPr sz="1400" b="0" dirty="0">
                    <a:solidFill>
                      <a:srgbClr val="1D252B"/>
                    </a:solidFill>
                    <a:latin typeface="Arial"/>
                  </a:rPr>
                  <a:t>phase. </a:t>
                </a:r>
                <a:r>
                  <a:rPr lang="en-US" sz="1400" dirty="0">
                    <a:solidFill>
                      <a:srgbClr val="1D252B"/>
                    </a:solidFill>
                    <a:latin typeface="Arial"/>
                  </a:rPr>
                  <a:t>ERCOT's final report scheduled for </a:t>
                </a:r>
                <a:r>
                  <a:rPr sz="1400" b="0" dirty="0">
                    <a:solidFill>
                      <a:srgbClr val="1D252B"/>
                    </a:solidFill>
                    <a:latin typeface="Arial"/>
                  </a:rPr>
                  <a:t>end of August 2026.</a:t>
                </a:r>
              </a:p>
            </p:txBody>
          </p:sp>
          <p:cxnSp>
            <p:nvCxnSpPr>
              <p:cNvPr id="53" name="Connector 21">
                <a:extLst>
                  <a:ext uri="{FF2B5EF4-FFF2-40B4-BE49-F238E27FC236}">
                    <a16:creationId xmlns:a16="http://schemas.microsoft.com/office/drawing/2014/main" id="{07BDCC68-EB0B-6FF0-2E55-38989FA5ABD5}"/>
                  </a:ext>
                </a:extLst>
              </p:cNvPr>
              <p:cNvCxnSpPr/>
              <p:nvPr/>
            </p:nvCxnSpPr>
            <p:spPr>
              <a:xfrm>
                <a:off x="2523744" y="5797306"/>
                <a:ext cx="8119872" cy="0"/>
              </a:xfrm>
              <a:prstGeom prst="line">
                <a:avLst/>
              </a:prstGeom>
              <a:ln w="12700">
                <a:solidFill>
                  <a:srgbClr val="EAF3F5"/>
                </a:solidFill>
              </a:ln>
            </p:spPr>
            <p:style>
              <a:lnRef idx="2">
                <a:schemeClr val="accent1"/>
              </a:lnRef>
              <a:fillRef idx="0">
                <a:schemeClr val="accent1"/>
              </a:fillRef>
              <a:effectRef idx="1">
                <a:schemeClr val="accent1"/>
              </a:effectRef>
              <a:fontRef idx="minor">
                <a:schemeClr val="tx1"/>
              </a:fontRef>
            </p:style>
          </p:cxnSp>
          <p:sp>
            <p:nvSpPr>
              <p:cNvPr id="54" name="Rounded Rectangle 22">
                <a:extLst>
                  <a:ext uri="{FF2B5EF4-FFF2-40B4-BE49-F238E27FC236}">
                    <a16:creationId xmlns:a16="http://schemas.microsoft.com/office/drawing/2014/main" id="{1FE6A90F-323B-1916-ED04-077028C2FD77}"/>
                  </a:ext>
                </a:extLst>
              </p:cNvPr>
              <p:cNvSpPr/>
              <p:nvPr/>
            </p:nvSpPr>
            <p:spPr>
              <a:xfrm>
                <a:off x="512064" y="5897890"/>
                <a:ext cx="1874519" cy="402336"/>
              </a:xfrm>
              <a:prstGeom prst="roundRect">
                <a:avLst/>
              </a:prstGeom>
              <a:solidFill>
                <a:srgbClr val="2B6F94"/>
              </a:solidFill>
              <a:ln>
                <a:solidFill>
                  <a:srgbClr val="2B6F94"/>
                </a:solidFill>
              </a:ln>
            </p:spPr>
            <p:style>
              <a:lnRef idx="1">
                <a:schemeClr val="accent1"/>
              </a:lnRef>
              <a:fillRef idx="3">
                <a:schemeClr val="accent1"/>
              </a:fillRef>
              <a:effectRef idx="2">
                <a:schemeClr val="accent1"/>
              </a:effectRef>
              <a:fontRef idx="minor">
                <a:schemeClr val="lt1"/>
              </a:fontRef>
            </p:style>
            <p:txBody>
              <a:bodyPr lIns="73152" tIns="18288" rIns="73152" bIns="18288" rtlCol="0" anchor="ctr"/>
              <a:lstStyle/>
              <a:p>
                <a:pPr algn="ctr"/>
                <a:r>
                  <a:rPr sz="1400" b="1">
                    <a:solidFill>
                      <a:srgbClr val="FFFFFF"/>
                    </a:solidFill>
                    <a:latin typeface="Arial"/>
                  </a:rPr>
                  <a:t>Sept.</a:t>
                </a:r>
                <a:r>
                  <a:rPr lang="en-US" sz="1400" b="1">
                    <a:solidFill>
                      <a:srgbClr val="FFFFFF"/>
                    </a:solidFill>
                    <a:latin typeface="Arial"/>
                  </a:rPr>
                  <a:t> </a:t>
                </a:r>
                <a:r>
                  <a:rPr sz="1400" b="1">
                    <a:solidFill>
                      <a:srgbClr val="FFFFFF"/>
                    </a:solidFill>
                    <a:latin typeface="Arial"/>
                  </a:rPr>
                  <a:t>–</a:t>
                </a:r>
                <a:r>
                  <a:rPr lang="en-US" sz="1400" b="1">
                    <a:solidFill>
                      <a:srgbClr val="FFFFFF"/>
                    </a:solidFill>
                    <a:latin typeface="Arial"/>
                  </a:rPr>
                  <a:t> Nov</a:t>
                </a:r>
                <a:r>
                  <a:rPr sz="1400" b="1">
                    <a:solidFill>
                      <a:srgbClr val="FFFFFF"/>
                    </a:solidFill>
                    <a:latin typeface="Arial"/>
                  </a:rPr>
                  <a:t>. 2026</a:t>
                </a:r>
              </a:p>
            </p:txBody>
          </p:sp>
          <p:sp>
            <p:nvSpPr>
              <p:cNvPr id="55" name="TextBox 54">
                <a:extLst>
                  <a:ext uri="{FF2B5EF4-FFF2-40B4-BE49-F238E27FC236}">
                    <a16:creationId xmlns:a16="http://schemas.microsoft.com/office/drawing/2014/main" id="{AA69135C-076F-119D-5C38-30A4E8ECE7D2}"/>
                  </a:ext>
                </a:extLst>
              </p:cNvPr>
              <p:cNvSpPr txBox="1"/>
              <p:nvPr/>
            </p:nvSpPr>
            <p:spPr>
              <a:xfrm>
                <a:off x="2596896" y="5879602"/>
                <a:ext cx="9006840" cy="449354"/>
              </a:xfrm>
              <a:prstGeom prst="rect">
                <a:avLst/>
              </a:prstGeom>
              <a:noFill/>
            </p:spPr>
            <p:txBody>
              <a:bodyPr wrap="square" lIns="27432" tIns="9144" rIns="27432" bIns="9144" anchor="t">
                <a:spAutoFit/>
              </a:bodyPr>
              <a:lstStyle/>
              <a:p>
                <a:pPr algn="just"/>
                <a:r>
                  <a:rPr lang="en-US" sz="1400">
                    <a:solidFill>
                      <a:srgbClr val="1D252B"/>
                    </a:solidFill>
                    <a:latin typeface="Arial"/>
                  </a:rPr>
                  <a:t>PUCT Staff-led</a:t>
                </a:r>
                <a:r>
                  <a:rPr sz="1400" b="0">
                    <a:solidFill>
                      <a:srgbClr val="1D252B"/>
                    </a:solidFill>
                    <a:latin typeface="Arial"/>
                  </a:rPr>
                  <a:t> workshop and request for public comment on ERCOT's final report </a:t>
                </a:r>
                <a:r>
                  <a:rPr lang="en-US" sz="1400">
                    <a:solidFill>
                      <a:srgbClr val="1D252B"/>
                    </a:solidFill>
                    <a:latin typeface="Arial"/>
                  </a:rPr>
                  <a:t>in </a:t>
                </a:r>
                <a:r>
                  <a:rPr sz="1400" b="0">
                    <a:solidFill>
                      <a:srgbClr val="1D252B"/>
                    </a:solidFill>
                    <a:latin typeface="Arial"/>
                  </a:rPr>
                  <a:t>September, followed by proposed</a:t>
                </a:r>
                <a:r>
                  <a:rPr lang="en-US" sz="1400">
                    <a:solidFill>
                      <a:srgbClr val="1D252B"/>
                    </a:solidFill>
                    <a:latin typeface="Arial"/>
                  </a:rPr>
                  <a:t> </a:t>
                </a:r>
                <a:r>
                  <a:rPr sz="1400" b="0">
                    <a:solidFill>
                      <a:srgbClr val="1D252B"/>
                    </a:solidFill>
                    <a:latin typeface="Arial"/>
                  </a:rPr>
                  <a:t>findings and recommendations filed </a:t>
                </a:r>
                <a:r>
                  <a:rPr lang="en-US" sz="1400">
                    <a:solidFill>
                      <a:srgbClr val="1D252B"/>
                    </a:solidFill>
                    <a:latin typeface="Arial"/>
                  </a:rPr>
                  <a:t>in October, and PUCT consideration in October and November</a:t>
                </a:r>
                <a:r>
                  <a:rPr sz="1400" b="0">
                    <a:solidFill>
                      <a:srgbClr val="1D252B"/>
                    </a:solidFill>
                    <a:latin typeface="Arial"/>
                  </a:rPr>
                  <a:t>.</a:t>
                </a:r>
                <a:endParaRPr lang="en-US"/>
              </a:p>
            </p:txBody>
          </p:sp>
        </p:grpSp>
      </p:grpSp>
    </p:spTree>
    <p:extLst>
      <p:ext uri="{BB962C8B-B14F-4D97-AF65-F5344CB8AC3E}">
        <p14:creationId xmlns:p14="http://schemas.microsoft.com/office/powerpoint/2010/main" val="26209585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51306-F2B2-1B7B-5F89-1626181EF93B}"/>
            </a:ext>
          </a:extLst>
        </p:cNvPr>
        <p:cNvGrpSpPr/>
        <p:nvPr/>
      </p:nvGrpSpPr>
      <p:grpSpPr>
        <a:xfrm>
          <a:off x="0" y="0"/>
          <a:ext cx="0" cy="0"/>
          <a:chOff x="0" y="0"/>
          <a:chExt cx="0" cy="0"/>
        </a:xfrm>
      </p:grpSpPr>
      <p:cxnSp>
        <p:nvCxnSpPr>
          <p:cNvPr id="5" name="Connector Divider">
            <a:extLst>
              <a:ext uri="{FF2B5EF4-FFF2-40B4-BE49-F238E27FC236}">
                <a16:creationId xmlns:a16="http://schemas.microsoft.com/office/drawing/2014/main" id="{A5BC095E-B45A-DE67-F808-FB14CDF83557}"/>
              </a:ext>
            </a:extLst>
          </p:cNvPr>
          <p:cNvCxnSpPr/>
          <p:nvPr/>
        </p:nvCxnSpPr>
        <p:spPr>
          <a:xfrm>
            <a:off x="530352" y="1640000"/>
            <a:ext cx="11128248" cy="0"/>
          </a:xfrm>
          <a:prstGeom prst="line">
            <a:avLst/>
          </a:prstGeom>
          <a:ln w="10160">
            <a:solidFill>
              <a:srgbClr val="DAE4E7"/>
            </a:solidFill>
          </a:ln>
        </p:spPr>
        <p:style>
          <a:lnRef idx="2">
            <a:schemeClr val="accent1"/>
          </a:lnRef>
          <a:fillRef idx="0">
            <a:schemeClr val="accent1"/>
          </a:fillRef>
          <a:effectRef idx="1">
            <a:schemeClr val="accent1"/>
          </a:effectRef>
          <a:fontRef idx="minor">
            <a:schemeClr val="tx1"/>
          </a:fontRef>
        </p:style>
      </p:cxnSp>
      <p:sp>
        <p:nvSpPr>
          <p:cNvPr id="66" name="Rectangle 32">
            <a:extLst>
              <a:ext uri="{FF2B5EF4-FFF2-40B4-BE49-F238E27FC236}">
                <a16:creationId xmlns:a16="http://schemas.microsoft.com/office/drawing/2014/main" id="{55E2A22E-AC87-1BE2-0962-9919406537A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4" name="Rectangle 34">
            <a:extLst>
              <a:ext uri="{FF2B5EF4-FFF2-40B4-BE49-F238E27FC236}">
                <a16:creationId xmlns:a16="http://schemas.microsoft.com/office/drawing/2014/main" id="{F42E7DE6-D1CA-DCE2-6FF4-EED24E16F98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6" name="Rectangle 36">
            <a:extLst>
              <a:ext uri="{FF2B5EF4-FFF2-40B4-BE49-F238E27FC236}">
                <a16:creationId xmlns:a16="http://schemas.microsoft.com/office/drawing/2014/main" id="{8A31EEC7-DD97-69CE-EAC0-89D7E40327E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6" name="Group 5">
            <a:extLst>
              <a:ext uri="{FF2B5EF4-FFF2-40B4-BE49-F238E27FC236}">
                <a16:creationId xmlns:a16="http://schemas.microsoft.com/office/drawing/2014/main" id="{2FFC1EBD-1515-8688-E602-CBB0EF8746CA}"/>
              </a:ext>
            </a:extLst>
          </p:cNvPr>
          <p:cNvGrpSpPr/>
          <p:nvPr/>
        </p:nvGrpSpPr>
        <p:grpSpPr>
          <a:xfrm>
            <a:off x="436582" y="1327427"/>
            <a:ext cx="11130578" cy="2715951"/>
            <a:chOff x="5896407" y="1333422"/>
            <a:chExt cx="5781699" cy="3239313"/>
          </a:xfrm>
        </p:grpSpPr>
        <p:grpSp>
          <p:nvGrpSpPr>
            <p:cNvPr id="56" name="Group 55">
              <a:extLst>
                <a:ext uri="{FF2B5EF4-FFF2-40B4-BE49-F238E27FC236}">
                  <a16:creationId xmlns:a16="http://schemas.microsoft.com/office/drawing/2014/main" id="{9528AF5A-0385-F996-E379-050266469782}"/>
                </a:ext>
              </a:extLst>
            </p:cNvPr>
            <p:cNvGrpSpPr/>
            <p:nvPr/>
          </p:nvGrpSpPr>
          <p:grpSpPr>
            <a:xfrm>
              <a:off x="5896407" y="1333422"/>
              <a:ext cx="5781699" cy="3239313"/>
              <a:chOff x="5826739" y="1517360"/>
              <a:chExt cx="5781710" cy="3239313"/>
            </a:xfrm>
          </p:grpSpPr>
          <p:sp>
            <p:nvSpPr>
              <p:cNvPr id="60" name="TextBox EqHdr">
                <a:extLst>
                  <a:ext uri="{FF2B5EF4-FFF2-40B4-BE49-F238E27FC236}">
                    <a16:creationId xmlns:a16="http://schemas.microsoft.com/office/drawing/2014/main" id="{AD16416C-8400-7F5E-7F66-7609C86BBD3F}"/>
                  </a:ext>
                </a:extLst>
              </p:cNvPr>
              <p:cNvSpPr txBox="1"/>
              <p:nvPr/>
            </p:nvSpPr>
            <p:spPr>
              <a:xfrm>
                <a:off x="5826739" y="1517360"/>
                <a:ext cx="5000000" cy="283154"/>
              </a:xfrm>
              <a:prstGeom prst="rect">
                <a:avLst/>
              </a:prstGeom>
              <a:noFill/>
            </p:spPr>
            <p:txBody>
              <a:bodyPr wrap="square" lIns="36576" tIns="18288" rIns="36576" bIns="18288" anchor="t">
                <a:spAutoFit/>
              </a:bodyPr>
              <a:lstStyle/>
              <a:p>
                <a:pPr algn="l"/>
                <a:r>
                  <a:rPr sz="1600" b="1">
                    <a:solidFill>
                      <a:srgbClr val="005763"/>
                    </a:solidFill>
                    <a:latin typeface="Arial"/>
                  </a:rPr>
                  <a:t>Settlement Equation</a:t>
                </a:r>
                <a:r>
                  <a:rPr lang="en-US" sz="1600" b="1">
                    <a:solidFill>
                      <a:srgbClr val="005763"/>
                    </a:solidFill>
                    <a:latin typeface="Arial"/>
                  </a:rPr>
                  <a:t>s</a:t>
                </a:r>
                <a:endParaRPr sz="1600" b="1">
                  <a:solidFill>
                    <a:srgbClr val="005763"/>
                  </a:solidFill>
                  <a:latin typeface="Arial"/>
                </a:endParaRPr>
              </a:p>
            </p:txBody>
          </p:sp>
          <p:sp>
            <p:nvSpPr>
              <p:cNvPr id="61" name="EqBg">
                <a:extLst>
                  <a:ext uri="{FF2B5EF4-FFF2-40B4-BE49-F238E27FC236}">
                    <a16:creationId xmlns:a16="http://schemas.microsoft.com/office/drawing/2014/main" id="{7ECE6B79-99A9-0BEC-71DF-2473A2DA6A6A}"/>
                  </a:ext>
                </a:extLst>
              </p:cNvPr>
              <p:cNvSpPr/>
              <p:nvPr/>
            </p:nvSpPr>
            <p:spPr>
              <a:xfrm>
                <a:off x="5826739" y="2016220"/>
                <a:ext cx="5781710" cy="2740453"/>
              </a:xfrm>
              <a:prstGeom prst="rect">
                <a:avLst/>
              </a:prstGeom>
              <a:solidFill>
                <a:srgbClr val="DCEFF1"/>
              </a:solidFill>
              <a:ln>
                <a:noFill/>
              </a:ln>
            </p:spPr>
            <p:txBody>
              <a:bodyPr rtlCol="0" anchor="ctr"/>
              <a:lstStyle/>
              <a:p>
                <a:endParaRPr/>
              </a:p>
            </p:txBody>
          </p:sp>
          <p:sp>
            <p:nvSpPr>
              <p:cNvPr id="62" name="TextBox EqMain">
                <a:extLst>
                  <a:ext uri="{FF2B5EF4-FFF2-40B4-BE49-F238E27FC236}">
                    <a16:creationId xmlns:a16="http://schemas.microsoft.com/office/drawing/2014/main" id="{977B967C-6D0E-9D27-C818-14CDB9D48D1C}"/>
                  </a:ext>
                </a:extLst>
              </p:cNvPr>
              <p:cNvSpPr txBox="1"/>
              <p:nvPr/>
            </p:nvSpPr>
            <p:spPr>
              <a:xfrm>
                <a:off x="5879733" y="2259673"/>
                <a:ext cx="5728716" cy="2242664"/>
              </a:xfrm>
              <a:prstGeom prst="rect">
                <a:avLst/>
              </a:prstGeom>
              <a:noFill/>
            </p:spPr>
            <p:txBody>
              <a:bodyPr wrap="square" lIns="36576" tIns="18288" rIns="36576" bIns="18288" anchor="ctr">
                <a:spAutoFit/>
              </a:bodyPr>
              <a:lstStyle/>
              <a:p>
                <a:r>
                  <a:rPr sz="1300" b="1" err="1">
                    <a:solidFill>
                      <a:srgbClr val="005763"/>
                    </a:solidFill>
                    <a:latin typeface="Consolas"/>
                  </a:rPr>
                  <a:t>RUCCSAMT</a:t>
                </a:r>
                <a:r>
                  <a:rPr lang="en-US" sz="1300" baseline="-25000" err="1">
                    <a:solidFill>
                      <a:srgbClr val="005763"/>
                    </a:solidFill>
                    <a:latin typeface="Consolas"/>
                  </a:rPr>
                  <a:t>i,q</a:t>
                </a:r>
                <a:r>
                  <a:rPr sz="1300" baseline="-25000">
                    <a:solidFill>
                      <a:srgbClr val="1D252B"/>
                    </a:solidFill>
                    <a:latin typeface="Consolas"/>
                  </a:rPr>
                  <a:t>  </a:t>
                </a:r>
                <a:r>
                  <a:rPr sz="1300">
                    <a:solidFill>
                      <a:schemeClr val="accent3"/>
                    </a:solidFill>
                    <a:latin typeface="Consolas"/>
                  </a:rPr>
                  <a:t>=  (−1) × </a:t>
                </a:r>
                <a:r>
                  <a:rPr sz="1300">
                    <a:latin typeface="Consolas"/>
                  </a:rPr>
                  <a:t>Max [</a:t>
                </a:r>
                <a:r>
                  <a:rPr sz="1300" err="1">
                    <a:latin typeface="Consolas"/>
                  </a:rPr>
                  <a:t>RUCSFRS</a:t>
                </a:r>
                <a:r>
                  <a:rPr lang="en-US" sz="1300" baseline="-25000" err="1">
                    <a:latin typeface="Consolas"/>
                  </a:rPr>
                  <a:t>i,q</a:t>
                </a:r>
                <a:r>
                  <a:rPr sz="1300" baseline="-25000">
                    <a:latin typeface="Consolas"/>
                  </a:rPr>
                  <a:t> </a:t>
                </a:r>
                <a:r>
                  <a:rPr sz="1300">
                    <a:latin typeface="Consolas"/>
                  </a:rPr>
                  <a:t>× </a:t>
                </a:r>
                <a:r>
                  <a:rPr sz="1300" err="1">
                    <a:latin typeface="Consolas"/>
                  </a:rPr>
                  <a:t>RUCMWAMTTOT</a:t>
                </a:r>
                <a:r>
                  <a:rPr lang="en-US" sz="1300" baseline="-25000" err="1">
                    <a:latin typeface="Consolas"/>
                  </a:rPr>
                  <a:t>h</a:t>
                </a:r>
                <a:r>
                  <a:rPr sz="1300">
                    <a:latin typeface="Consolas"/>
                  </a:rPr>
                  <a:t>, </a:t>
                </a:r>
                <a:r>
                  <a:rPr lang="en-US" sz="1300">
                    <a:latin typeface="Consolas"/>
                  </a:rPr>
                  <a:t> </a:t>
                </a:r>
                <a:r>
                  <a:rPr sz="1300">
                    <a:latin typeface="Consolas"/>
                  </a:rPr>
                  <a:t>2 ×</a:t>
                </a:r>
                <a:r>
                  <a:rPr lang="en-US" sz="1300">
                    <a:latin typeface="Consolas"/>
                  </a:rPr>
                  <a:t> </a:t>
                </a:r>
                <a:r>
                  <a:rPr sz="1300" err="1">
                    <a:latin typeface="Consolas"/>
                  </a:rPr>
                  <a:t>RUCSF</a:t>
                </a:r>
                <a:r>
                  <a:rPr lang="en-US" sz="1300" baseline="-25000" err="1">
                    <a:latin typeface="Consolas"/>
                  </a:rPr>
                  <a:t>i,q</a:t>
                </a:r>
                <a:r>
                  <a:rPr sz="1300" baseline="-25000">
                    <a:latin typeface="Consolas"/>
                  </a:rPr>
                  <a:t> </a:t>
                </a:r>
                <a:r>
                  <a:rPr sz="1300">
                    <a:latin typeface="Consolas"/>
                  </a:rPr>
                  <a:t>× </a:t>
                </a:r>
                <a:r>
                  <a:rPr sz="1300" err="1">
                    <a:latin typeface="Consolas"/>
                  </a:rPr>
                  <a:t>RUCMWAMTTOT</a:t>
                </a:r>
                <a:r>
                  <a:rPr lang="en-US" sz="1300" baseline="-25000" err="1">
                    <a:latin typeface="Consolas"/>
                  </a:rPr>
                  <a:t>h</a:t>
                </a:r>
                <a:r>
                  <a:rPr lang="en-US" sz="1300">
                    <a:latin typeface="Consolas"/>
                  </a:rPr>
                  <a:t> </a:t>
                </a:r>
                <a:r>
                  <a:rPr sz="1300">
                    <a:latin typeface="Consolas"/>
                  </a:rPr>
                  <a:t>/</a:t>
                </a:r>
                <a:r>
                  <a:rPr lang="en-US" sz="1300">
                    <a:latin typeface="Consolas"/>
                  </a:rPr>
                  <a:t> </a:t>
                </a:r>
                <a:r>
                  <a:rPr sz="1300" err="1">
                    <a:latin typeface="Consolas"/>
                  </a:rPr>
                  <a:t>RUCCAPTOT</a:t>
                </a:r>
                <a:r>
                  <a:rPr lang="en-US" sz="1300" baseline="-25000" err="1">
                    <a:latin typeface="Consolas"/>
                  </a:rPr>
                  <a:t>h</a:t>
                </a:r>
                <a:r>
                  <a:rPr sz="1300">
                    <a:latin typeface="Consolas"/>
                  </a:rPr>
                  <a:t>] / 4</a:t>
                </a:r>
                <a:endParaRPr lang="en-US" sz="1300">
                  <a:latin typeface="Consolas"/>
                </a:endParaRPr>
              </a:p>
              <a:p>
                <a:endParaRPr lang="en-US" sz="1300">
                  <a:solidFill>
                    <a:srgbClr val="1D252B"/>
                  </a:solidFill>
                  <a:latin typeface="Consolas"/>
                </a:endParaRPr>
              </a:p>
              <a:p>
                <a:pPr>
                  <a:spcBef>
                    <a:spcPts val="200"/>
                  </a:spcBef>
                </a:pPr>
                <a:r>
                  <a:rPr lang="en-US" sz="1300">
                    <a:solidFill>
                      <a:schemeClr val="accent3"/>
                    </a:solidFill>
                    <a:latin typeface="Consolas"/>
                  </a:rPr>
                  <a:t>Where: </a:t>
                </a:r>
              </a:p>
              <a:p>
                <a:pPr>
                  <a:spcBef>
                    <a:spcPts val="200"/>
                  </a:spcBef>
                </a:pPr>
                <a:r>
                  <a:rPr sz="1300" err="1">
                    <a:latin typeface="Consolas"/>
                  </a:rPr>
                  <a:t>RUCSFRS</a:t>
                </a:r>
                <a:r>
                  <a:rPr lang="en-US" sz="1300" baseline="-25000" err="1">
                    <a:latin typeface="Consolas"/>
                  </a:rPr>
                  <a:t>i,q</a:t>
                </a:r>
                <a:r>
                  <a:rPr sz="1300" baseline="-25000">
                    <a:latin typeface="Consolas"/>
                  </a:rPr>
                  <a:t> </a:t>
                </a:r>
                <a:r>
                  <a:rPr sz="1300">
                    <a:latin typeface="Consolas"/>
                  </a:rPr>
                  <a:t>= </a:t>
                </a:r>
                <a:r>
                  <a:rPr sz="1300" err="1">
                    <a:latin typeface="Consolas"/>
                  </a:rPr>
                  <a:t>RUCSF</a:t>
                </a:r>
                <a:r>
                  <a:rPr sz="1300" baseline="-25000" err="1">
                    <a:latin typeface="Consolas"/>
                  </a:rPr>
                  <a:t>i,q</a:t>
                </a:r>
                <a:r>
                  <a:rPr sz="1300" baseline="-25000">
                    <a:latin typeface="Consolas"/>
                  </a:rPr>
                  <a:t> </a:t>
                </a:r>
                <a:r>
                  <a:rPr sz="1300">
                    <a:latin typeface="Consolas"/>
                  </a:rPr>
                  <a:t>/ </a:t>
                </a:r>
                <a:r>
                  <a:rPr sz="1300" err="1">
                    <a:latin typeface="Consolas"/>
                  </a:rPr>
                  <a:t>RUCSFTOT</a:t>
                </a:r>
                <a:r>
                  <a:rPr sz="1300" baseline="-25000" err="1">
                    <a:latin typeface="Consolas"/>
                  </a:rPr>
                  <a:t>i</a:t>
                </a:r>
                <a:r>
                  <a:rPr sz="1300">
                    <a:latin typeface="Consolas"/>
                  </a:rPr>
                  <a:t> </a:t>
                </a:r>
                <a:endParaRPr lang="en-US" sz="1300">
                  <a:latin typeface="Consolas"/>
                </a:endParaRPr>
              </a:p>
              <a:p>
                <a:pPr>
                  <a:spcBef>
                    <a:spcPts val="200"/>
                  </a:spcBef>
                </a:pPr>
                <a:r>
                  <a:rPr lang="en-US" sz="1300" err="1">
                    <a:latin typeface="Consolas"/>
                  </a:rPr>
                  <a:t>RUCSFTOT</a:t>
                </a:r>
                <a:r>
                  <a:rPr lang="en-US" sz="1300" baseline="-25000" err="1">
                    <a:latin typeface="Consolas"/>
                  </a:rPr>
                  <a:t>i</a:t>
                </a:r>
                <a:r>
                  <a:rPr lang="en-US" sz="1300">
                    <a:latin typeface="Consolas"/>
                  </a:rPr>
                  <a:t> =   </a:t>
                </a:r>
                <a:r>
                  <a:rPr lang="en-US" sz="1300" err="1">
                    <a:latin typeface="Consolas"/>
                  </a:rPr>
                  <a:t>RUCSF</a:t>
                </a:r>
                <a:r>
                  <a:rPr lang="en-US" sz="1300" baseline="-25000" err="1">
                    <a:latin typeface="Consolas"/>
                  </a:rPr>
                  <a:t>i,q</a:t>
                </a:r>
                <a:endParaRPr lang="en-US" sz="1300">
                  <a:latin typeface="Consolas"/>
                </a:endParaRPr>
              </a:p>
              <a:p>
                <a:pPr>
                  <a:spcBef>
                    <a:spcPts val="200"/>
                  </a:spcBef>
                </a:pPr>
                <a:r>
                  <a:rPr sz="1300" err="1">
                    <a:latin typeface="Consolas"/>
                  </a:rPr>
                  <a:t>RUCSF</a:t>
                </a:r>
                <a:r>
                  <a:rPr sz="1300" baseline="-25000" err="1">
                    <a:latin typeface="Consolas"/>
                  </a:rPr>
                  <a:t>i,q</a:t>
                </a:r>
                <a:r>
                  <a:rPr sz="1300" baseline="-25000">
                    <a:latin typeface="Consolas"/>
                  </a:rPr>
                  <a:t> </a:t>
                </a:r>
                <a:r>
                  <a:rPr sz="1300">
                    <a:latin typeface="Consolas"/>
                  </a:rPr>
                  <a:t>= Max(0,  </a:t>
                </a:r>
                <a:r>
                  <a:rPr sz="1300" err="1">
                    <a:latin typeface="Consolas"/>
                  </a:rPr>
                  <a:t>RTAML</a:t>
                </a:r>
                <a:r>
                  <a:rPr sz="1300" baseline="-25000" err="1">
                    <a:latin typeface="Consolas"/>
                  </a:rPr>
                  <a:t>q,p,i</a:t>
                </a:r>
                <a:r>
                  <a:rPr sz="1300" baseline="-25000">
                    <a:latin typeface="Consolas"/>
                  </a:rPr>
                  <a:t> </a:t>
                </a:r>
                <a:r>
                  <a:rPr sz="1300">
                    <a:latin typeface="Consolas"/>
                  </a:rPr>
                  <a:t>× 4 − </a:t>
                </a:r>
                <a:r>
                  <a:rPr sz="1300" err="1">
                    <a:latin typeface="Consolas"/>
                  </a:rPr>
                  <a:t>RUCCAPADJ</a:t>
                </a:r>
                <a:r>
                  <a:rPr sz="1300" baseline="-25000" err="1">
                    <a:latin typeface="Consolas"/>
                  </a:rPr>
                  <a:t>q,i</a:t>
                </a:r>
                <a:r>
                  <a:rPr sz="1300">
                    <a:latin typeface="Consolas"/>
                  </a:rPr>
                  <a:t>)</a:t>
                </a:r>
              </a:p>
              <a:p>
                <a:pPr>
                  <a:spcBef>
                    <a:spcPts val="200"/>
                  </a:spcBef>
                </a:pPr>
                <a:r>
                  <a:rPr lang="en-US" sz="1300" err="1">
                    <a:latin typeface="Consolas"/>
                  </a:rPr>
                  <a:t>RUCCAPADJ</a:t>
                </a:r>
                <a:r>
                  <a:rPr lang="en-US" sz="1300" baseline="-25000" err="1">
                    <a:latin typeface="Consolas"/>
                  </a:rPr>
                  <a:t>q,i</a:t>
                </a:r>
                <a:r>
                  <a:rPr lang="en-US" sz="1300" baseline="-25000">
                    <a:latin typeface="Consolas"/>
                  </a:rPr>
                  <a:t> </a:t>
                </a:r>
                <a:r>
                  <a:rPr lang="en-US" sz="1300">
                    <a:latin typeface="Consolas"/>
                  </a:rPr>
                  <a:t>=  </a:t>
                </a:r>
                <a:r>
                  <a:rPr lang="en-US" sz="1300" err="1">
                    <a:latin typeface="Consolas"/>
                  </a:rPr>
                  <a:t>HASLADJ</a:t>
                </a:r>
                <a:r>
                  <a:rPr lang="en-US" sz="1300" baseline="-25000" err="1">
                    <a:latin typeface="Consolas"/>
                  </a:rPr>
                  <a:t>q,r,h</a:t>
                </a:r>
                <a:r>
                  <a:rPr lang="en-US" sz="1300" baseline="-25000">
                    <a:latin typeface="Consolas"/>
                  </a:rPr>
                  <a:t> </a:t>
                </a:r>
                <a:r>
                  <a:rPr lang="en-US" sz="1300">
                    <a:latin typeface="Consolas"/>
                  </a:rPr>
                  <a:t>+ (</a:t>
                </a:r>
                <a:r>
                  <a:rPr lang="en-US" sz="1300" err="1">
                    <a:latin typeface="Consolas"/>
                  </a:rPr>
                  <a:t>RUCCPADJ</a:t>
                </a:r>
                <a:r>
                  <a:rPr lang="en-US" sz="1300" baseline="-25000" err="1">
                    <a:latin typeface="Consolas"/>
                  </a:rPr>
                  <a:t>q,h</a:t>
                </a:r>
                <a:r>
                  <a:rPr lang="en-US" sz="1300">
                    <a:latin typeface="Consolas"/>
                  </a:rPr>
                  <a:t> – </a:t>
                </a:r>
                <a:r>
                  <a:rPr lang="en-US" sz="1300" err="1">
                    <a:latin typeface="Consolas"/>
                  </a:rPr>
                  <a:t>RUCCSADJ</a:t>
                </a:r>
                <a:r>
                  <a:rPr lang="en-US" sz="1300" baseline="-25000" err="1">
                    <a:latin typeface="Consolas"/>
                  </a:rPr>
                  <a:t>q,h</a:t>
                </a:r>
                <a:r>
                  <a:rPr lang="en-US" sz="1300">
                    <a:latin typeface="Consolas"/>
                  </a:rPr>
                  <a:t>) + (  </a:t>
                </a:r>
                <a:r>
                  <a:rPr lang="en-US" sz="1300" err="1">
                    <a:latin typeface="Consolas"/>
                  </a:rPr>
                  <a:t>DAEP</a:t>
                </a:r>
                <a:r>
                  <a:rPr lang="en-US" sz="1300" baseline="-25000" err="1">
                    <a:latin typeface="Consolas"/>
                  </a:rPr>
                  <a:t>q,p,h</a:t>
                </a:r>
                <a:r>
                  <a:rPr lang="en-US" sz="1300" baseline="-25000">
                    <a:latin typeface="Consolas"/>
                  </a:rPr>
                  <a:t> </a:t>
                </a:r>
                <a:r>
                  <a:rPr lang="en-US" sz="1300">
                    <a:latin typeface="Consolas"/>
                  </a:rPr>
                  <a:t>–   </a:t>
                </a:r>
                <a:r>
                  <a:rPr lang="en-US" sz="1300" err="1">
                    <a:latin typeface="Consolas"/>
                  </a:rPr>
                  <a:t>DAES</a:t>
                </a:r>
                <a:r>
                  <a:rPr lang="en-US" sz="1300" baseline="-25000" err="1">
                    <a:latin typeface="Consolas"/>
                  </a:rPr>
                  <a:t>q,p,h</a:t>
                </a:r>
                <a:r>
                  <a:rPr lang="en-US" sz="1300">
                    <a:latin typeface="Consolas"/>
                  </a:rPr>
                  <a:t>) + (  </a:t>
                </a:r>
                <a:r>
                  <a:rPr lang="en-US" sz="1300" err="1">
                    <a:latin typeface="Consolas"/>
                  </a:rPr>
                  <a:t>RTQQEPADJ</a:t>
                </a:r>
                <a:r>
                  <a:rPr lang="en-US" sz="1300" baseline="-25000" err="1">
                    <a:latin typeface="Consolas"/>
                  </a:rPr>
                  <a:t>q,p,i</a:t>
                </a:r>
                <a:r>
                  <a:rPr lang="en-US" sz="1300" baseline="-25000">
                    <a:latin typeface="Consolas"/>
                  </a:rPr>
                  <a:t> </a:t>
                </a:r>
                <a:r>
                  <a:rPr lang="en-US" sz="1300">
                    <a:latin typeface="Consolas"/>
                  </a:rPr>
                  <a:t>–  	 </a:t>
                </a:r>
                <a:r>
                  <a:rPr lang="en-US" sz="1300" err="1">
                    <a:latin typeface="Consolas"/>
                  </a:rPr>
                  <a:t>RTQQESADJ</a:t>
                </a:r>
                <a:r>
                  <a:rPr lang="en-US" sz="1300" baseline="-25000" err="1">
                    <a:latin typeface="Consolas"/>
                  </a:rPr>
                  <a:t>q,p,i</a:t>
                </a:r>
                <a:r>
                  <a:rPr lang="en-US" sz="1300">
                    <a:latin typeface="Consolas"/>
                  </a:rPr>
                  <a:t>) +  			</a:t>
                </a:r>
                <a:r>
                  <a:rPr lang="en-US" sz="1300" err="1">
                    <a:latin typeface="Consolas"/>
                  </a:rPr>
                  <a:t>DCIMPADJ</a:t>
                </a:r>
                <a:r>
                  <a:rPr lang="en-US" sz="1300" baseline="-25000" err="1">
                    <a:latin typeface="Consolas"/>
                  </a:rPr>
                  <a:t>q,p,i</a:t>
                </a:r>
                <a:endParaRPr lang="en-US" sz="1300" baseline="-25000">
                  <a:latin typeface="Consolas"/>
                </a:endParaRPr>
              </a:p>
              <a:p>
                <a:pPr>
                  <a:spcBef>
                    <a:spcPts val="200"/>
                  </a:spcBef>
                </a:pPr>
                <a:endParaRPr lang="en-US" sz="1300">
                  <a:latin typeface="Consolas"/>
                </a:endParaRPr>
              </a:p>
              <a:p>
                <a:pPr>
                  <a:spcBef>
                    <a:spcPts val="200"/>
                  </a:spcBef>
                </a:pPr>
                <a:r>
                  <a:rPr sz="1300" b="1" err="1">
                    <a:solidFill>
                      <a:srgbClr val="005763"/>
                    </a:solidFill>
                    <a:latin typeface="Consolas"/>
                  </a:rPr>
                  <a:t>LARUCAMT</a:t>
                </a:r>
                <a:r>
                  <a:rPr sz="1300" b="1" baseline="-25000" err="1">
                    <a:solidFill>
                      <a:srgbClr val="005763"/>
                    </a:solidFill>
                    <a:latin typeface="Consolas"/>
                  </a:rPr>
                  <a:t>q,i</a:t>
                </a:r>
                <a:r>
                  <a:rPr sz="1300" b="1" baseline="-25000">
                    <a:solidFill>
                      <a:srgbClr val="005763"/>
                    </a:solidFill>
                    <a:latin typeface="Consolas"/>
                  </a:rPr>
                  <a:t> </a:t>
                </a:r>
                <a:r>
                  <a:rPr sz="1300">
                    <a:latin typeface="Consolas"/>
                  </a:rPr>
                  <a:t>= (−1) × (</a:t>
                </a:r>
                <a:r>
                  <a:rPr sz="1300" err="1">
                    <a:latin typeface="Consolas"/>
                  </a:rPr>
                  <a:t>RUCMWAMTTOT</a:t>
                </a:r>
                <a:r>
                  <a:rPr sz="1300" baseline="-25000" err="1">
                    <a:latin typeface="Consolas"/>
                  </a:rPr>
                  <a:t>h</a:t>
                </a:r>
                <a:r>
                  <a:rPr sz="1300">
                    <a:latin typeface="Consolas"/>
                  </a:rPr>
                  <a:t> / 4 + </a:t>
                </a:r>
                <a:r>
                  <a:rPr sz="1300" err="1">
                    <a:latin typeface="Consolas"/>
                  </a:rPr>
                  <a:t>RUCCSAMTTOT</a:t>
                </a:r>
                <a:r>
                  <a:rPr sz="1300" baseline="-25000" err="1">
                    <a:latin typeface="Consolas"/>
                  </a:rPr>
                  <a:t>i</a:t>
                </a:r>
                <a:r>
                  <a:rPr sz="1300">
                    <a:latin typeface="Consolas"/>
                  </a:rPr>
                  <a:t>) × </a:t>
                </a:r>
                <a:r>
                  <a:rPr sz="1300" err="1">
                    <a:latin typeface="Consolas"/>
                  </a:rPr>
                  <a:t>LRS</a:t>
                </a:r>
                <a:r>
                  <a:rPr sz="1300" baseline="-25000" err="1">
                    <a:latin typeface="Consolas"/>
                  </a:rPr>
                  <a:t>q,i</a:t>
                </a:r>
                <a:endParaRPr sz="1300" baseline="-25000">
                  <a:latin typeface="Consolas"/>
                </a:endParaRPr>
              </a:p>
            </p:txBody>
          </p:sp>
        </p:grpSp>
        <p:pic>
          <p:nvPicPr>
            <p:cNvPr id="1054" name="Picture 30">
              <a:extLst>
                <a:ext uri="{FF2B5EF4-FFF2-40B4-BE49-F238E27FC236}">
                  <a16:creationId xmlns:a16="http://schemas.microsoft.com/office/drawing/2014/main" id="{A04DC678-F425-039A-049D-8FE4D55D01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7743" y="2904841"/>
              <a:ext cx="1397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8" name="Object 67">
              <a:extLst>
                <a:ext uri="{FF2B5EF4-FFF2-40B4-BE49-F238E27FC236}">
                  <a16:creationId xmlns:a16="http://schemas.microsoft.com/office/drawing/2014/main" id="{BB48CAAD-B6BA-1CB2-2D29-44D30972282B}"/>
                </a:ext>
              </a:extLst>
            </p:cNvPr>
            <p:cNvGraphicFramePr>
              <a:graphicFrameLocks noChangeAspect="1"/>
            </p:cNvGraphicFramePr>
            <p:nvPr/>
          </p:nvGraphicFramePr>
          <p:xfrm>
            <a:off x="6710437" y="3170396"/>
            <a:ext cx="139700" cy="313430"/>
          </p:xfrm>
          <a:graphic>
            <a:graphicData uri="http://schemas.openxmlformats.org/presentationml/2006/ole">
              <mc:AlternateContent xmlns:mc="http://schemas.openxmlformats.org/markup-compatibility/2006">
                <mc:Choice xmlns:v="urn:schemas-microsoft-com:vml" Requires="v">
                  <p:oleObj r:id="rId4" imgW="139639" imgH="291973" progId="Equation.3">
                    <p:embed/>
                  </p:oleObj>
                </mc:Choice>
                <mc:Fallback>
                  <p:oleObj r:id="rId4" imgW="139639" imgH="291973" progId="Equation.3">
                    <p:embed/>
                    <p:pic>
                      <p:nvPicPr>
                        <p:cNvPr id="68" name="Object 67">
                          <a:extLst>
                            <a:ext uri="{FF2B5EF4-FFF2-40B4-BE49-F238E27FC236}">
                              <a16:creationId xmlns:a16="http://schemas.microsoft.com/office/drawing/2014/main" id="{BB48CAAD-B6BA-1CB2-2D29-44D309722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10437" y="3170396"/>
                          <a:ext cx="139700" cy="313430"/>
                        </a:xfrm>
                        <a:prstGeom prst="rect">
                          <a:avLst/>
                        </a:prstGeom>
                        <a:noFill/>
                      </p:spPr>
                    </p:pic>
                  </p:oleObj>
                </mc:Fallback>
              </mc:AlternateContent>
            </a:graphicData>
          </a:graphic>
        </p:graphicFrame>
        <p:graphicFrame>
          <p:nvGraphicFramePr>
            <p:cNvPr id="69" name="Object 68">
              <a:extLst>
                <a:ext uri="{FF2B5EF4-FFF2-40B4-BE49-F238E27FC236}">
                  <a16:creationId xmlns:a16="http://schemas.microsoft.com/office/drawing/2014/main" id="{05583DAD-2FE8-955C-98E1-377294735C3B}"/>
                </a:ext>
              </a:extLst>
            </p:cNvPr>
            <p:cNvGraphicFramePr>
              <a:graphicFrameLocks noChangeAspect="1"/>
            </p:cNvGraphicFramePr>
            <p:nvPr/>
          </p:nvGraphicFramePr>
          <p:xfrm>
            <a:off x="9888461" y="3505912"/>
            <a:ext cx="139700" cy="313430"/>
          </p:xfrm>
          <a:graphic>
            <a:graphicData uri="http://schemas.openxmlformats.org/presentationml/2006/ole">
              <mc:AlternateContent xmlns:mc="http://schemas.openxmlformats.org/markup-compatibility/2006">
                <mc:Choice xmlns:v="urn:schemas-microsoft-com:vml" Requires="v">
                  <p:oleObj r:id="rId4" imgW="139639" imgH="291973" progId="Equation.3">
                    <p:embed/>
                  </p:oleObj>
                </mc:Choice>
                <mc:Fallback>
                  <p:oleObj r:id="rId4" imgW="139639" imgH="291973" progId="Equation.3">
                    <p:embed/>
                    <p:pic>
                      <p:nvPicPr>
                        <p:cNvPr id="69" name="Object 68">
                          <a:extLst>
                            <a:ext uri="{FF2B5EF4-FFF2-40B4-BE49-F238E27FC236}">
                              <a16:creationId xmlns:a16="http://schemas.microsoft.com/office/drawing/2014/main" id="{05583DAD-2FE8-955C-98E1-377294735C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88461" y="3505912"/>
                          <a:ext cx="139700" cy="313430"/>
                        </a:xfrm>
                        <a:prstGeom prst="rect">
                          <a:avLst/>
                        </a:prstGeom>
                        <a:noFill/>
                      </p:spPr>
                    </p:pic>
                  </p:oleObj>
                </mc:Fallback>
              </mc:AlternateContent>
            </a:graphicData>
          </a:graphic>
        </p:graphicFrame>
        <p:graphicFrame>
          <p:nvGraphicFramePr>
            <p:cNvPr id="70" name="Object 69">
              <a:extLst>
                <a:ext uri="{FF2B5EF4-FFF2-40B4-BE49-F238E27FC236}">
                  <a16:creationId xmlns:a16="http://schemas.microsoft.com/office/drawing/2014/main" id="{6602A27A-F33E-F0A2-D513-9F12B7C89338}"/>
                </a:ext>
              </a:extLst>
            </p:cNvPr>
            <p:cNvGraphicFramePr>
              <a:graphicFrameLocks noChangeAspect="1"/>
            </p:cNvGraphicFramePr>
            <p:nvPr/>
          </p:nvGraphicFramePr>
          <p:xfrm>
            <a:off x="8632425" y="3482360"/>
            <a:ext cx="139700" cy="313429"/>
          </p:xfrm>
          <a:graphic>
            <a:graphicData uri="http://schemas.openxmlformats.org/presentationml/2006/ole">
              <mc:AlternateContent xmlns:mc="http://schemas.openxmlformats.org/markup-compatibility/2006">
                <mc:Choice xmlns:v="urn:schemas-microsoft-com:vml" Requires="v">
                  <p:oleObj r:id="rId4" imgW="139639" imgH="291973" progId="Equation.3">
                    <p:embed/>
                  </p:oleObj>
                </mc:Choice>
                <mc:Fallback>
                  <p:oleObj r:id="rId4" imgW="139639" imgH="291973" progId="Equation.3">
                    <p:embed/>
                    <p:pic>
                      <p:nvPicPr>
                        <p:cNvPr id="70" name="Object 69">
                          <a:extLst>
                            <a:ext uri="{FF2B5EF4-FFF2-40B4-BE49-F238E27FC236}">
                              <a16:creationId xmlns:a16="http://schemas.microsoft.com/office/drawing/2014/main" id="{6602A27A-F33E-F0A2-D513-9F12B7C893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32425" y="3482360"/>
                          <a:ext cx="139700" cy="313429"/>
                        </a:xfrm>
                        <a:prstGeom prst="rect">
                          <a:avLst/>
                        </a:prstGeom>
                        <a:noFill/>
                      </p:spPr>
                    </p:pic>
                  </p:oleObj>
                </mc:Fallback>
              </mc:AlternateContent>
            </a:graphicData>
          </a:graphic>
        </p:graphicFrame>
        <p:graphicFrame>
          <p:nvGraphicFramePr>
            <p:cNvPr id="71" name="Object 70">
              <a:extLst>
                <a:ext uri="{FF2B5EF4-FFF2-40B4-BE49-F238E27FC236}">
                  <a16:creationId xmlns:a16="http://schemas.microsoft.com/office/drawing/2014/main" id="{25048B9D-0BF0-A185-ECBC-8C419B7A8067}"/>
                </a:ext>
              </a:extLst>
            </p:cNvPr>
            <p:cNvGraphicFramePr>
              <a:graphicFrameLocks noChangeAspect="1"/>
            </p:cNvGraphicFramePr>
            <p:nvPr/>
          </p:nvGraphicFramePr>
          <p:xfrm>
            <a:off x="7290913" y="3750526"/>
            <a:ext cx="139700" cy="313432"/>
          </p:xfrm>
          <a:graphic>
            <a:graphicData uri="http://schemas.openxmlformats.org/presentationml/2006/ole">
              <mc:AlternateContent xmlns:mc="http://schemas.openxmlformats.org/markup-compatibility/2006">
                <mc:Choice xmlns:v="urn:schemas-microsoft-com:vml" Requires="v">
                  <p:oleObj r:id="rId4" imgW="139639" imgH="291973" progId="Equation.3">
                    <p:embed/>
                  </p:oleObj>
                </mc:Choice>
                <mc:Fallback>
                  <p:oleObj r:id="rId4" imgW="139639" imgH="291973" progId="Equation.3">
                    <p:embed/>
                    <p:pic>
                      <p:nvPicPr>
                        <p:cNvPr id="71" name="Object 70">
                          <a:extLst>
                            <a:ext uri="{FF2B5EF4-FFF2-40B4-BE49-F238E27FC236}">
                              <a16:creationId xmlns:a16="http://schemas.microsoft.com/office/drawing/2014/main" id="{25048B9D-0BF0-A185-ECBC-8C419B7A80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90913" y="3750526"/>
                          <a:ext cx="139700" cy="313432"/>
                        </a:xfrm>
                        <a:prstGeom prst="rect">
                          <a:avLst/>
                        </a:prstGeom>
                        <a:noFill/>
                      </p:spPr>
                    </p:pic>
                  </p:oleObj>
                </mc:Fallback>
              </mc:AlternateContent>
            </a:graphicData>
          </a:graphic>
        </p:graphicFrame>
        <p:graphicFrame>
          <p:nvGraphicFramePr>
            <p:cNvPr id="72" name="Object 71">
              <a:extLst>
                <a:ext uri="{FF2B5EF4-FFF2-40B4-BE49-F238E27FC236}">
                  <a16:creationId xmlns:a16="http://schemas.microsoft.com/office/drawing/2014/main" id="{C1AC12FD-6581-17C7-A76F-78C9D752259E}"/>
                </a:ext>
              </a:extLst>
            </p:cNvPr>
            <p:cNvGraphicFramePr>
              <a:graphicFrameLocks noChangeAspect="1"/>
            </p:cNvGraphicFramePr>
            <p:nvPr/>
          </p:nvGraphicFramePr>
          <p:xfrm>
            <a:off x="9182298" y="3482361"/>
            <a:ext cx="139700" cy="313430"/>
          </p:xfrm>
          <a:graphic>
            <a:graphicData uri="http://schemas.openxmlformats.org/presentationml/2006/ole">
              <mc:AlternateContent xmlns:mc="http://schemas.openxmlformats.org/markup-compatibility/2006">
                <mc:Choice xmlns:v="urn:schemas-microsoft-com:vml" Requires="v">
                  <p:oleObj r:id="rId4" imgW="139639" imgH="291973" progId="Equation.3">
                    <p:embed/>
                  </p:oleObj>
                </mc:Choice>
                <mc:Fallback>
                  <p:oleObj r:id="rId4" imgW="139639" imgH="291973" progId="Equation.3">
                    <p:embed/>
                    <p:pic>
                      <p:nvPicPr>
                        <p:cNvPr id="72" name="Object 71">
                          <a:extLst>
                            <a:ext uri="{FF2B5EF4-FFF2-40B4-BE49-F238E27FC236}">
                              <a16:creationId xmlns:a16="http://schemas.microsoft.com/office/drawing/2014/main" id="{C1AC12FD-6581-17C7-A76F-78C9D75225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82298" y="3482361"/>
                          <a:ext cx="139700" cy="313430"/>
                        </a:xfrm>
                        <a:prstGeom prst="rect">
                          <a:avLst/>
                        </a:prstGeom>
                        <a:noFill/>
                      </p:spPr>
                    </p:pic>
                  </p:oleObj>
                </mc:Fallback>
              </mc:AlternateContent>
            </a:graphicData>
          </a:graphic>
        </p:graphicFrame>
        <p:graphicFrame>
          <p:nvGraphicFramePr>
            <p:cNvPr id="73" name="Object 72">
              <a:extLst>
                <a:ext uri="{FF2B5EF4-FFF2-40B4-BE49-F238E27FC236}">
                  <a16:creationId xmlns:a16="http://schemas.microsoft.com/office/drawing/2014/main" id="{EC101AF4-F2C9-4BBB-965A-B56866C5D30A}"/>
                </a:ext>
              </a:extLst>
            </p:cNvPr>
            <p:cNvGraphicFramePr>
              <a:graphicFrameLocks noChangeAspect="1"/>
            </p:cNvGraphicFramePr>
            <p:nvPr/>
          </p:nvGraphicFramePr>
          <p:xfrm>
            <a:off x="10649496" y="3482360"/>
            <a:ext cx="139700" cy="313430"/>
          </p:xfrm>
          <a:graphic>
            <a:graphicData uri="http://schemas.openxmlformats.org/presentationml/2006/ole">
              <mc:AlternateContent xmlns:mc="http://schemas.openxmlformats.org/markup-compatibility/2006">
                <mc:Choice xmlns:v="urn:schemas-microsoft-com:vml" Requires="v">
                  <p:oleObj r:id="rId4" imgW="139639" imgH="291973" progId="Equation.3">
                    <p:embed/>
                  </p:oleObj>
                </mc:Choice>
                <mc:Fallback>
                  <p:oleObj r:id="rId4" imgW="139639" imgH="291973" progId="Equation.3">
                    <p:embed/>
                    <p:pic>
                      <p:nvPicPr>
                        <p:cNvPr id="73" name="Object 72">
                          <a:extLst>
                            <a:ext uri="{FF2B5EF4-FFF2-40B4-BE49-F238E27FC236}">
                              <a16:creationId xmlns:a16="http://schemas.microsoft.com/office/drawing/2014/main" id="{EC101AF4-F2C9-4BBB-965A-B56866C5D3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49496" y="3482360"/>
                          <a:ext cx="139700" cy="313430"/>
                        </a:xfrm>
                        <a:prstGeom prst="rect">
                          <a:avLst/>
                        </a:prstGeom>
                        <a:noFill/>
                      </p:spPr>
                    </p:pic>
                  </p:oleObj>
                </mc:Fallback>
              </mc:AlternateContent>
            </a:graphicData>
          </a:graphic>
        </p:graphicFrame>
        <p:graphicFrame>
          <p:nvGraphicFramePr>
            <p:cNvPr id="77" name="Object 76">
              <a:extLst>
                <a:ext uri="{FF2B5EF4-FFF2-40B4-BE49-F238E27FC236}">
                  <a16:creationId xmlns:a16="http://schemas.microsoft.com/office/drawing/2014/main" id="{5DF6F7E0-81BD-A17F-F497-50285C8F3343}"/>
                </a:ext>
              </a:extLst>
            </p:cNvPr>
            <p:cNvGraphicFramePr>
              <a:graphicFrameLocks noChangeAspect="1"/>
            </p:cNvGraphicFramePr>
            <p:nvPr/>
          </p:nvGraphicFramePr>
          <p:xfrm>
            <a:off x="6573189" y="3483826"/>
            <a:ext cx="123825" cy="266700"/>
          </p:xfrm>
          <a:graphic>
            <a:graphicData uri="http://schemas.openxmlformats.org/presentationml/2006/ole">
              <mc:AlternateContent xmlns:mc="http://schemas.openxmlformats.org/markup-compatibility/2006">
                <mc:Choice xmlns:v="urn:schemas-microsoft-com:vml" Requires="v">
                  <p:oleObj r:id="rId6" imgW="139579" imgH="266469" progId="Equation.3">
                    <p:embed/>
                  </p:oleObj>
                </mc:Choice>
                <mc:Fallback>
                  <p:oleObj r:id="rId6" imgW="139579" imgH="266469" progId="Equation.3">
                    <p:embed/>
                    <p:pic>
                      <p:nvPicPr>
                        <p:cNvPr id="77" name="Object 76">
                          <a:extLst>
                            <a:ext uri="{FF2B5EF4-FFF2-40B4-BE49-F238E27FC236}">
                              <a16:creationId xmlns:a16="http://schemas.microsoft.com/office/drawing/2014/main" id="{5DF6F7E0-81BD-A17F-F497-50285C8F334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73189" y="3483826"/>
                          <a:ext cx="123825" cy="266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7" name="Group 6">
            <a:extLst>
              <a:ext uri="{FF2B5EF4-FFF2-40B4-BE49-F238E27FC236}">
                <a16:creationId xmlns:a16="http://schemas.microsoft.com/office/drawing/2014/main" id="{99C0EF8E-D5B7-F20F-255C-05CFCB67005A}"/>
              </a:ext>
            </a:extLst>
          </p:cNvPr>
          <p:cNvGrpSpPr/>
          <p:nvPr/>
        </p:nvGrpSpPr>
        <p:grpSpPr>
          <a:xfrm>
            <a:off x="487592" y="4118057"/>
            <a:ext cx="11130579" cy="2576874"/>
            <a:chOff x="5826739" y="1677918"/>
            <a:chExt cx="5781710" cy="3078755"/>
          </a:xfrm>
        </p:grpSpPr>
        <p:sp>
          <p:nvSpPr>
            <p:cNvPr id="16" name="TextBox EqHdr">
              <a:extLst>
                <a:ext uri="{FF2B5EF4-FFF2-40B4-BE49-F238E27FC236}">
                  <a16:creationId xmlns:a16="http://schemas.microsoft.com/office/drawing/2014/main" id="{F60C76BD-D44D-74B9-D0DB-7117443DB1DD}"/>
                </a:ext>
              </a:extLst>
            </p:cNvPr>
            <p:cNvSpPr txBox="1"/>
            <p:nvPr/>
          </p:nvSpPr>
          <p:spPr>
            <a:xfrm>
              <a:off x="5861944" y="1677918"/>
              <a:ext cx="5000000" cy="338302"/>
            </a:xfrm>
            <a:prstGeom prst="rect">
              <a:avLst/>
            </a:prstGeom>
            <a:noFill/>
          </p:spPr>
          <p:txBody>
            <a:bodyPr wrap="square" lIns="36576" tIns="18288" rIns="36576" bIns="18288" anchor="t">
              <a:spAutoFit/>
            </a:bodyPr>
            <a:lstStyle/>
            <a:p>
              <a:pPr algn="l"/>
              <a:r>
                <a:rPr lang="en-US" sz="1600" b="1">
                  <a:solidFill>
                    <a:srgbClr val="005763"/>
                  </a:solidFill>
                  <a:latin typeface="Arial"/>
                </a:rPr>
                <a:t>Variables </a:t>
              </a:r>
              <a:endParaRPr sz="1600" b="1">
                <a:solidFill>
                  <a:srgbClr val="005763"/>
                </a:solidFill>
                <a:latin typeface="Arial"/>
              </a:endParaRPr>
            </a:p>
          </p:txBody>
        </p:sp>
        <p:sp>
          <p:nvSpPr>
            <p:cNvPr id="17" name="EqBg">
              <a:extLst>
                <a:ext uri="{FF2B5EF4-FFF2-40B4-BE49-F238E27FC236}">
                  <a16:creationId xmlns:a16="http://schemas.microsoft.com/office/drawing/2014/main" id="{F2585655-D2B9-FF21-1C1B-C772F3ACB7ED}"/>
                </a:ext>
              </a:extLst>
            </p:cNvPr>
            <p:cNvSpPr/>
            <p:nvPr/>
          </p:nvSpPr>
          <p:spPr>
            <a:xfrm>
              <a:off x="5826739" y="2016220"/>
              <a:ext cx="5781710" cy="2740453"/>
            </a:xfrm>
            <a:prstGeom prst="rect">
              <a:avLst/>
            </a:prstGeom>
            <a:solidFill>
              <a:srgbClr val="DCEFF1"/>
            </a:solidFill>
            <a:ln>
              <a:noFill/>
            </a:ln>
          </p:spPr>
          <p:txBody>
            <a:bodyPr numCol="2" rtlCol="0" anchor="ctr"/>
            <a:lstStyle/>
            <a:p>
              <a:pPr marL="285750" indent="-285750">
                <a:buFont typeface="Arial" panose="020B0604020202020204" pitchFamily="34" charset="0"/>
                <a:buChar char="•"/>
              </a:pPr>
              <a:endParaRPr lang="en-US" sz="1100"/>
            </a:p>
            <a:p>
              <a:pPr marL="285750" indent="-285750">
                <a:buFont typeface="Arial" panose="020B0604020202020204" pitchFamily="34" charset="0"/>
                <a:buChar char="•"/>
              </a:pPr>
              <a:r>
                <a:rPr lang="en-US" sz="1100"/>
                <a:t>RUCCSAMT – $ – Capacity Short Amount</a:t>
              </a:r>
            </a:p>
            <a:p>
              <a:pPr marL="285750" indent="-285750">
                <a:buFont typeface="Arial" panose="020B0604020202020204" pitchFamily="34" charset="0"/>
                <a:buChar char="•"/>
              </a:pPr>
              <a:r>
                <a:rPr lang="en-US" sz="1100"/>
                <a:t>RUCSFRS – Capacity Shortfall Ratio Share</a:t>
              </a:r>
            </a:p>
            <a:p>
              <a:pPr marL="285750" indent="-285750">
                <a:buFont typeface="Arial" panose="020B0604020202020204" pitchFamily="34" charset="0"/>
                <a:buChar char="•"/>
              </a:pPr>
              <a:r>
                <a:rPr lang="en-US" sz="1100"/>
                <a:t>RUCSF – MW – Capacity Shortfall Quantity </a:t>
              </a:r>
            </a:p>
            <a:p>
              <a:pPr marL="285750" indent="-285750">
                <a:buFont typeface="Arial" panose="020B0604020202020204" pitchFamily="34" charset="0"/>
                <a:buChar char="•"/>
              </a:pPr>
              <a:r>
                <a:rPr lang="en-US" sz="1100"/>
                <a:t>RUCMWAMTTOT – $ – Total cost of the AS or RS Settlement </a:t>
              </a:r>
            </a:p>
            <a:p>
              <a:pPr marL="285750" indent="-285750">
                <a:buFont typeface="Arial" panose="020B0604020202020204" pitchFamily="34" charset="0"/>
                <a:buChar char="•"/>
              </a:pPr>
              <a:r>
                <a:rPr lang="en-US" sz="1100"/>
                <a:t>RUCCAPTOT – MW – Total MW of the RS or AS Settlement </a:t>
              </a:r>
            </a:p>
            <a:p>
              <a:pPr marL="285750" indent="-285750">
                <a:buFont typeface="Arial" panose="020B0604020202020204" pitchFamily="34" charset="0"/>
                <a:buChar char="•"/>
              </a:pPr>
              <a:r>
                <a:rPr lang="en-US" sz="1100"/>
                <a:t>RUCSFTOT – MW – Capacity Shortfall Quantity Total </a:t>
              </a:r>
            </a:p>
            <a:p>
              <a:pPr marL="285750" indent="-285750">
                <a:buFont typeface="Arial" panose="020B0604020202020204" pitchFamily="34" charset="0"/>
                <a:buChar char="•"/>
              </a:pPr>
              <a:r>
                <a:rPr lang="en-US" sz="1100"/>
                <a:t>RTAML – MWh – Real-Time Adjusted Meter Load</a:t>
              </a:r>
            </a:p>
            <a:p>
              <a:pPr marL="285750" indent="-285750">
                <a:buFont typeface="Arial" panose="020B0604020202020204" pitchFamily="34" charset="0"/>
                <a:buChar char="•"/>
              </a:pPr>
              <a:r>
                <a:rPr lang="en-US" sz="1100"/>
                <a:t>RUCCAPADJ – MW – Calculated Capacity for the QSE</a:t>
              </a:r>
            </a:p>
            <a:p>
              <a:pPr marL="285750" indent="-285750">
                <a:buFont typeface="Arial" panose="020B0604020202020204" pitchFamily="34" charset="0"/>
                <a:buChar char="•"/>
              </a:pPr>
              <a:r>
                <a:rPr lang="en-US" sz="1100"/>
                <a:t>HASLADJ – MW – High Ancillary Service Limit at Adjustment Period </a:t>
              </a:r>
            </a:p>
            <a:p>
              <a:pPr marL="285750" indent="-285750">
                <a:buFont typeface="Arial" panose="020B0604020202020204" pitchFamily="34" charset="0"/>
                <a:buChar char="•"/>
              </a:pPr>
              <a:r>
                <a:rPr lang="en-US" sz="1100"/>
                <a:t>RUCCPADJ – MW – Capacity Purchases at Adjustment Period</a:t>
              </a:r>
            </a:p>
            <a:p>
              <a:pPr marL="285750" indent="-285750">
                <a:buFont typeface="Arial" panose="020B0604020202020204" pitchFamily="34" charset="0"/>
                <a:buChar char="•"/>
              </a:pPr>
              <a:endParaRPr lang="en-US" sz="1100"/>
            </a:p>
            <a:p>
              <a:pPr marL="285750" indent="-285750">
                <a:buFont typeface="Arial" panose="020B0604020202020204" pitchFamily="34" charset="0"/>
                <a:buChar char="•"/>
              </a:pPr>
              <a:endParaRPr lang="en-US" sz="1100"/>
            </a:p>
            <a:p>
              <a:pPr marL="285750" indent="-285750">
                <a:buFont typeface="Arial" panose="020B0604020202020204" pitchFamily="34" charset="0"/>
                <a:buChar char="•"/>
              </a:pPr>
              <a:endParaRPr lang="en-US" sz="1100"/>
            </a:p>
            <a:p>
              <a:pPr marL="285750" indent="-285750">
                <a:buFont typeface="Arial" panose="020B0604020202020204" pitchFamily="34" charset="0"/>
                <a:buChar char="•"/>
              </a:pPr>
              <a:r>
                <a:rPr lang="en-US" sz="1100"/>
                <a:t>RUCCSADJ – MW – Capacity Sales at Adjustment Period</a:t>
              </a:r>
            </a:p>
            <a:p>
              <a:pPr marL="285750" indent="-285750">
                <a:buFont typeface="Arial" panose="020B0604020202020204" pitchFamily="34" charset="0"/>
                <a:buChar char="•"/>
              </a:pPr>
              <a:r>
                <a:rPr lang="en-US" sz="1100"/>
                <a:t>DAEP – MW – Day-Ahead Energy Purchase </a:t>
              </a:r>
            </a:p>
            <a:p>
              <a:pPr marL="285750" indent="-285750">
                <a:buFont typeface="Arial" panose="020B0604020202020204" pitchFamily="34" charset="0"/>
                <a:buChar char="•"/>
              </a:pPr>
              <a:r>
                <a:rPr lang="en-US" sz="1100"/>
                <a:t>DAES – MW – Day-Ahead Energy Sale </a:t>
              </a:r>
            </a:p>
            <a:p>
              <a:pPr marL="285750" indent="-285750">
                <a:buFont typeface="Arial" panose="020B0604020202020204" pitchFamily="34" charset="0"/>
                <a:buChar char="•"/>
              </a:pPr>
              <a:r>
                <a:rPr lang="en-US" sz="1100"/>
                <a:t>RTQQEPADJ – MW – Real-Time QSE to QSE Energy Purchase </a:t>
              </a:r>
            </a:p>
            <a:p>
              <a:pPr marL="285750" indent="-285750">
                <a:buFont typeface="Arial" panose="020B0604020202020204" pitchFamily="34" charset="0"/>
                <a:buChar char="•"/>
              </a:pPr>
              <a:r>
                <a:rPr lang="en-US" sz="1100"/>
                <a:t>RTQQESADJ – MW – Real-Time QSE to QSE Energy Sale </a:t>
              </a:r>
            </a:p>
            <a:p>
              <a:pPr marL="285750" indent="-285750">
                <a:buFont typeface="Arial" panose="020B0604020202020204" pitchFamily="34" charset="0"/>
                <a:buChar char="•"/>
              </a:pPr>
              <a:r>
                <a:rPr lang="en-US" sz="1100"/>
                <a:t>DCIMPADJ – MW – DC tie Import </a:t>
              </a:r>
            </a:p>
            <a:p>
              <a:pPr marL="285750" indent="-285750">
                <a:buFont typeface="Arial" panose="020B0604020202020204" pitchFamily="34" charset="0"/>
                <a:buChar char="•"/>
              </a:pPr>
              <a:r>
                <a:rPr lang="en-US" sz="1100"/>
                <a:t>LARUCAMT – $ – Load-Allocated Capacity Short Amount </a:t>
              </a:r>
            </a:p>
            <a:p>
              <a:pPr marL="285750" indent="-285750">
                <a:buFont typeface="Arial" panose="020B0604020202020204" pitchFamily="34" charset="0"/>
                <a:buChar char="•"/>
              </a:pPr>
              <a:r>
                <a:rPr lang="en-US" sz="1100"/>
                <a:t>RUCCSAMTTOT – $ – Total Capacity Short Amount </a:t>
              </a:r>
            </a:p>
            <a:p>
              <a:pPr marL="285750" indent="-285750">
                <a:buFont typeface="Arial" panose="020B0604020202020204" pitchFamily="34" charset="0"/>
                <a:buChar char="•"/>
              </a:pPr>
              <a:r>
                <a:rPr lang="en-US" sz="1100"/>
                <a:t>LRS – Load-Ratio Share </a:t>
              </a:r>
            </a:p>
            <a:p>
              <a:pPr marL="285750" indent="-285750">
                <a:buFont typeface="Arial" panose="020B0604020202020204" pitchFamily="34" charset="0"/>
                <a:buChar char="•"/>
              </a:pPr>
              <a:endParaRPr sz="1100"/>
            </a:p>
          </p:txBody>
        </p:sp>
        <p:sp>
          <p:nvSpPr>
            <p:cNvPr id="18" name="TextBox EqMain">
              <a:extLst>
                <a:ext uri="{FF2B5EF4-FFF2-40B4-BE49-F238E27FC236}">
                  <a16:creationId xmlns:a16="http://schemas.microsoft.com/office/drawing/2014/main" id="{6923A33C-D428-3186-1593-158A47050E98}"/>
                </a:ext>
              </a:extLst>
            </p:cNvPr>
            <p:cNvSpPr txBox="1"/>
            <p:nvPr/>
          </p:nvSpPr>
          <p:spPr>
            <a:xfrm>
              <a:off x="5848951" y="2168989"/>
              <a:ext cx="5728716" cy="178958"/>
            </a:xfrm>
            <a:prstGeom prst="rect">
              <a:avLst/>
            </a:prstGeom>
            <a:noFill/>
          </p:spPr>
          <p:txBody>
            <a:bodyPr wrap="square" lIns="36576" tIns="18288" rIns="36576" bIns="18288" anchor="ctr">
              <a:spAutoFit/>
            </a:bodyPr>
            <a:lstStyle/>
            <a:p>
              <a:endParaRPr sz="1100" baseline="-25000"/>
            </a:p>
          </p:txBody>
        </p:sp>
      </p:grpSp>
      <p:sp>
        <p:nvSpPr>
          <p:cNvPr id="8" name="Text Placeholder 7">
            <a:extLst>
              <a:ext uri="{FF2B5EF4-FFF2-40B4-BE49-F238E27FC236}">
                <a16:creationId xmlns:a16="http://schemas.microsoft.com/office/drawing/2014/main" id="{0102CEDC-2DCE-3F2C-B898-1A5EA123AE32}"/>
              </a:ext>
            </a:extLst>
          </p:cNvPr>
          <p:cNvSpPr>
            <a:spLocks noGrp="1"/>
          </p:cNvSpPr>
          <p:nvPr>
            <p:ph type="body" sz="quarter" idx="16"/>
          </p:nvPr>
        </p:nvSpPr>
        <p:spPr/>
        <p:txBody>
          <a:bodyPr/>
          <a:lstStyle/>
          <a:p>
            <a:endParaRPr lang="en-US"/>
          </a:p>
        </p:txBody>
      </p:sp>
      <p:sp>
        <p:nvSpPr>
          <p:cNvPr id="10" name="TextBox Title">
            <a:extLst>
              <a:ext uri="{FF2B5EF4-FFF2-40B4-BE49-F238E27FC236}">
                <a16:creationId xmlns:a16="http://schemas.microsoft.com/office/drawing/2014/main" id="{12B64416-C533-1748-4480-E83C4AC92F4D}"/>
              </a:ext>
            </a:extLst>
          </p:cNvPr>
          <p:cNvSpPr txBox="1">
            <a:spLocks noGrp="1"/>
          </p:cNvSpPr>
          <p:nvPr>
            <p:ph type="title"/>
          </p:nvPr>
        </p:nvSpPr>
        <p:spPr>
          <a:xfrm>
            <a:off x="1257300" y="457200"/>
            <a:ext cx="10401300" cy="914400"/>
          </a:xfrm>
          <a:prstGeom prst="rect">
            <a:avLst/>
          </a:prstGeom>
          <a:noFill/>
        </p:spPr>
        <p:txBody>
          <a:bodyPr wrap="none" lIns="36576" tIns="18288" rIns="36576" bIns="18288" anchor="t">
            <a:spAutoFit/>
          </a:bodyPr>
          <a:lstStyle/>
          <a:p>
            <a:pPr algn="l"/>
            <a:r>
              <a:rPr lang="en-US" sz="2600" b="1" dirty="0">
                <a:solidFill>
                  <a:srgbClr val="005763"/>
                </a:solidFill>
                <a:latin typeface="Arial"/>
              </a:rPr>
              <a:t>Appendix - </a:t>
            </a:r>
            <a:r>
              <a:rPr sz="2600" b="1" dirty="0">
                <a:solidFill>
                  <a:srgbClr val="005763"/>
                </a:solidFill>
                <a:latin typeface="Arial"/>
              </a:rPr>
              <a:t>Method C</a:t>
            </a:r>
            <a:r>
              <a:rPr lang="en-US" sz="2600" b="1" dirty="0">
                <a:solidFill>
                  <a:srgbClr val="005763"/>
                </a:solidFill>
                <a:latin typeface="Arial"/>
              </a:rPr>
              <a:t> Capacity Short Settlement</a:t>
            </a:r>
            <a:endParaRPr sz="2600" b="1" dirty="0">
              <a:solidFill>
                <a:srgbClr val="005763"/>
              </a:solidFill>
              <a:latin typeface="Arial"/>
            </a:endParaRPr>
          </a:p>
        </p:txBody>
      </p:sp>
      <p:sp>
        <p:nvSpPr>
          <p:cNvPr id="11" name="Slide Number Placeholder 3">
            <a:extLst>
              <a:ext uri="{FF2B5EF4-FFF2-40B4-BE49-F238E27FC236}">
                <a16:creationId xmlns:a16="http://schemas.microsoft.com/office/drawing/2014/main" id="{8C1C2154-6462-DEF5-1849-F6CEF05E4D5D}"/>
              </a:ext>
            </a:extLst>
          </p:cNvPr>
          <p:cNvSpPr>
            <a:spLocks noGrp="1"/>
          </p:cNvSpPr>
          <p:nvPr>
            <p:ph type="sldNum" sz="quarter" idx="12"/>
          </p:nvPr>
        </p:nvSpPr>
        <p:spPr>
          <a:xfrm>
            <a:off x="11658600" y="6356350"/>
            <a:ext cx="533400" cy="365125"/>
          </a:xfrm>
        </p:spPr>
        <p:txBody>
          <a:bodyPr>
            <a:normAutofit/>
          </a:bodyPr>
          <a:lstStyle/>
          <a:p>
            <a:pPr indent="0" algn="ctr" defTabSz="914400">
              <a:lnSpc>
                <a:spcPct val="100000"/>
              </a:lnSpc>
              <a:buNone/>
            </a:pPr>
            <a:fld id="{F94AF3BE-70FC-4849-91E0-B74180B108A9}" type="slidenum">
              <a:rPr lang="en-US" sz="1400" b="0">
                <a:solidFill>
                  <a:schemeClr val="tx1"/>
                </a:solidFill>
              </a:rPr>
              <a:t>17</a:t>
            </a:fld>
            <a:endParaRPr lang="en-US" sz="1400" b="0" dirty="0">
              <a:solidFill>
                <a:schemeClr val="tx1"/>
              </a:solidFill>
            </a:endParaRPr>
          </a:p>
        </p:txBody>
      </p:sp>
    </p:spTree>
    <p:extLst>
      <p:ext uri="{BB962C8B-B14F-4D97-AF65-F5344CB8AC3E}">
        <p14:creationId xmlns:p14="http://schemas.microsoft.com/office/powerpoint/2010/main" val="264093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8253FB-9FF0-ED45-8CAC-AD3FA0C9CF69}"/>
            </a:ext>
          </a:extLst>
        </p:cNvPr>
        <p:cNvGrpSpPr/>
        <p:nvPr/>
      </p:nvGrpSpPr>
      <p:grpSpPr>
        <a:xfrm>
          <a:off x="0" y="0"/>
          <a:ext cx="0" cy="0"/>
          <a:chOff x="0" y="0"/>
          <a:chExt cx="0" cy="0"/>
        </a:xfrm>
      </p:grpSpPr>
      <p:cxnSp>
        <p:nvCxnSpPr>
          <p:cNvPr id="5" name="Connector Divider">
            <a:extLst>
              <a:ext uri="{FF2B5EF4-FFF2-40B4-BE49-F238E27FC236}">
                <a16:creationId xmlns:a16="http://schemas.microsoft.com/office/drawing/2014/main" id="{50F5F8BF-81FA-967F-D263-AF565DDB91D8}"/>
              </a:ext>
            </a:extLst>
          </p:cNvPr>
          <p:cNvCxnSpPr/>
          <p:nvPr/>
        </p:nvCxnSpPr>
        <p:spPr>
          <a:xfrm>
            <a:off x="530352" y="1640000"/>
            <a:ext cx="11128248" cy="0"/>
          </a:xfrm>
          <a:prstGeom prst="line">
            <a:avLst/>
          </a:prstGeom>
          <a:ln w="10160">
            <a:solidFill>
              <a:srgbClr val="DAE4E7"/>
            </a:solidFill>
          </a:ln>
        </p:spPr>
        <p:style>
          <a:lnRef idx="2">
            <a:schemeClr val="accent1"/>
          </a:lnRef>
          <a:fillRef idx="0">
            <a:schemeClr val="accent1"/>
          </a:fillRef>
          <a:effectRef idx="1">
            <a:schemeClr val="accent1"/>
          </a:effectRef>
          <a:fontRef idx="minor">
            <a:schemeClr val="tx1"/>
          </a:fontRef>
        </p:style>
      </p:cxnSp>
      <p:sp>
        <p:nvSpPr>
          <p:cNvPr id="66" name="Rectangle 32">
            <a:extLst>
              <a:ext uri="{FF2B5EF4-FFF2-40B4-BE49-F238E27FC236}">
                <a16:creationId xmlns:a16="http://schemas.microsoft.com/office/drawing/2014/main" id="{6DB4D251-164F-8EF1-0982-69F29E46B1C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4" name="Rectangle 34">
            <a:extLst>
              <a:ext uri="{FF2B5EF4-FFF2-40B4-BE49-F238E27FC236}">
                <a16:creationId xmlns:a16="http://schemas.microsoft.com/office/drawing/2014/main" id="{124D91DA-C4F4-0A15-BF82-23093AFEB24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6" name="Rectangle 36">
            <a:extLst>
              <a:ext uri="{FF2B5EF4-FFF2-40B4-BE49-F238E27FC236}">
                <a16:creationId xmlns:a16="http://schemas.microsoft.com/office/drawing/2014/main" id="{06A4FD00-28A5-6FA6-3DEC-9AA1FE0CBD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pSp>
        <p:nvGrpSpPr>
          <p:cNvPr id="56" name="Group 55">
            <a:extLst>
              <a:ext uri="{FF2B5EF4-FFF2-40B4-BE49-F238E27FC236}">
                <a16:creationId xmlns:a16="http://schemas.microsoft.com/office/drawing/2014/main" id="{33BABD10-BF00-B952-0079-80FF71E3A727}"/>
              </a:ext>
            </a:extLst>
          </p:cNvPr>
          <p:cNvGrpSpPr/>
          <p:nvPr/>
        </p:nvGrpSpPr>
        <p:grpSpPr>
          <a:xfrm>
            <a:off x="436582" y="1327427"/>
            <a:ext cx="11130578" cy="1647695"/>
            <a:chOff x="5826739" y="1517360"/>
            <a:chExt cx="5781710" cy="1965204"/>
          </a:xfrm>
        </p:grpSpPr>
        <p:sp>
          <p:nvSpPr>
            <p:cNvPr id="60" name="TextBox EqHdr">
              <a:extLst>
                <a:ext uri="{FF2B5EF4-FFF2-40B4-BE49-F238E27FC236}">
                  <a16:creationId xmlns:a16="http://schemas.microsoft.com/office/drawing/2014/main" id="{9A93AD93-EC0B-9A0B-1EE7-83F52463699D}"/>
                </a:ext>
              </a:extLst>
            </p:cNvPr>
            <p:cNvSpPr txBox="1"/>
            <p:nvPr/>
          </p:nvSpPr>
          <p:spPr>
            <a:xfrm>
              <a:off x="5826739" y="1517360"/>
              <a:ext cx="5000000" cy="337717"/>
            </a:xfrm>
            <a:prstGeom prst="rect">
              <a:avLst/>
            </a:prstGeom>
            <a:noFill/>
          </p:spPr>
          <p:txBody>
            <a:bodyPr wrap="square" lIns="36576" tIns="18288" rIns="36576" bIns="18288" anchor="t">
              <a:spAutoFit/>
            </a:bodyPr>
            <a:lstStyle/>
            <a:p>
              <a:pPr algn="l"/>
              <a:r>
                <a:rPr lang="en-US" sz="1600" b="1" dirty="0">
                  <a:solidFill>
                    <a:srgbClr val="005763"/>
                  </a:solidFill>
                  <a:latin typeface="Arial"/>
                </a:rPr>
                <a:t>Preliminary modeled AS cost allocated in $/MW Nameplate capacity using 2024 and 2025 data</a:t>
              </a:r>
              <a:endParaRPr sz="1600" b="1" dirty="0">
                <a:solidFill>
                  <a:srgbClr val="005763"/>
                </a:solidFill>
                <a:latin typeface="Arial"/>
              </a:endParaRPr>
            </a:p>
          </p:txBody>
        </p:sp>
        <p:sp>
          <p:nvSpPr>
            <p:cNvPr id="62" name="TextBox EqMain">
              <a:extLst>
                <a:ext uri="{FF2B5EF4-FFF2-40B4-BE49-F238E27FC236}">
                  <a16:creationId xmlns:a16="http://schemas.microsoft.com/office/drawing/2014/main" id="{F730E9BE-B269-3BD4-F7B9-B8A9FE60831D}"/>
                </a:ext>
              </a:extLst>
            </p:cNvPr>
            <p:cNvSpPr txBox="1"/>
            <p:nvPr/>
          </p:nvSpPr>
          <p:spPr>
            <a:xfrm>
              <a:off x="5879733" y="3279444"/>
              <a:ext cx="5728716" cy="203120"/>
            </a:xfrm>
            <a:prstGeom prst="rect">
              <a:avLst/>
            </a:prstGeom>
            <a:noFill/>
          </p:spPr>
          <p:txBody>
            <a:bodyPr wrap="square" lIns="36576" tIns="18288" rIns="36576" bIns="18288" anchor="ctr">
              <a:spAutoFit/>
            </a:bodyPr>
            <a:lstStyle/>
            <a:p>
              <a:endParaRPr sz="1300" baseline="-25000" dirty="0">
                <a:latin typeface="Consolas"/>
              </a:endParaRPr>
            </a:p>
          </p:txBody>
        </p:sp>
      </p:grpSp>
      <p:grpSp>
        <p:nvGrpSpPr>
          <p:cNvPr id="7" name="Group 6">
            <a:extLst>
              <a:ext uri="{FF2B5EF4-FFF2-40B4-BE49-F238E27FC236}">
                <a16:creationId xmlns:a16="http://schemas.microsoft.com/office/drawing/2014/main" id="{48D4A3BF-9D43-3D80-AF74-BF643ABC73A8}"/>
              </a:ext>
            </a:extLst>
          </p:cNvPr>
          <p:cNvGrpSpPr/>
          <p:nvPr/>
        </p:nvGrpSpPr>
        <p:grpSpPr>
          <a:xfrm>
            <a:off x="530353" y="4111895"/>
            <a:ext cx="11028558" cy="466442"/>
            <a:chOff x="5848951" y="1790659"/>
            <a:chExt cx="5728716" cy="557288"/>
          </a:xfrm>
        </p:grpSpPr>
        <p:sp>
          <p:nvSpPr>
            <p:cNvPr id="16" name="TextBox EqHdr">
              <a:extLst>
                <a:ext uri="{FF2B5EF4-FFF2-40B4-BE49-F238E27FC236}">
                  <a16:creationId xmlns:a16="http://schemas.microsoft.com/office/drawing/2014/main" id="{01510912-5C0C-88FE-C5C9-DB151D0A18D3}"/>
                </a:ext>
              </a:extLst>
            </p:cNvPr>
            <p:cNvSpPr txBox="1"/>
            <p:nvPr/>
          </p:nvSpPr>
          <p:spPr>
            <a:xfrm>
              <a:off x="5861944" y="1790659"/>
              <a:ext cx="5317583" cy="338302"/>
            </a:xfrm>
            <a:prstGeom prst="rect">
              <a:avLst/>
            </a:prstGeom>
            <a:noFill/>
          </p:spPr>
          <p:txBody>
            <a:bodyPr wrap="square" lIns="36576" tIns="18288" rIns="36576" bIns="18288" anchor="t">
              <a:spAutoFit/>
            </a:bodyPr>
            <a:lstStyle/>
            <a:p>
              <a:pPr algn="l"/>
              <a:r>
                <a:rPr lang="en-US" sz="1600" b="1" dirty="0">
                  <a:solidFill>
                    <a:srgbClr val="005763"/>
                  </a:solidFill>
                  <a:latin typeface="Arial"/>
                </a:rPr>
                <a:t>Impact on Cost of New Entry of a hypothetical gas peaker due to AS cost allocated under Method A</a:t>
              </a:r>
              <a:endParaRPr sz="1600" b="1" dirty="0">
                <a:solidFill>
                  <a:srgbClr val="005763"/>
                </a:solidFill>
                <a:latin typeface="Arial"/>
              </a:endParaRPr>
            </a:p>
          </p:txBody>
        </p:sp>
        <p:sp>
          <p:nvSpPr>
            <p:cNvPr id="18" name="TextBox EqMain">
              <a:extLst>
                <a:ext uri="{FF2B5EF4-FFF2-40B4-BE49-F238E27FC236}">
                  <a16:creationId xmlns:a16="http://schemas.microsoft.com/office/drawing/2014/main" id="{3146B4C0-BE33-98E7-5661-F42732AFFB03}"/>
                </a:ext>
              </a:extLst>
            </p:cNvPr>
            <p:cNvSpPr txBox="1"/>
            <p:nvPr/>
          </p:nvSpPr>
          <p:spPr>
            <a:xfrm>
              <a:off x="5848951" y="2168989"/>
              <a:ext cx="5728716" cy="178958"/>
            </a:xfrm>
            <a:prstGeom prst="rect">
              <a:avLst/>
            </a:prstGeom>
            <a:noFill/>
          </p:spPr>
          <p:txBody>
            <a:bodyPr wrap="square" lIns="36576" tIns="18288" rIns="36576" bIns="18288" anchor="ctr">
              <a:spAutoFit/>
            </a:bodyPr>
            <a:lstStyle/>
            <a:p>
              <a:endParaRPr sz="1100" baseline="-25000" dirty="0"/>
            </a:p>
          </p:txBody>
        </p:sp>
      </p:grpSp>
      <p:pic>
        <p:nvPicPr>
          <p:cNvPr id="9" name="Picture 8">
            <a:extLst>
              <a:ext uri="{FF2B5EF4-FFF2-40B4-BE49-F238E27FC236}">
                <a16:creationId xmlns:a16="http://schemas.microsoft.com/office/drawing/2014/main" id="{65A8C184-9CE8-3DF6-CB56-F36CD040C19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95308" y="4460261"/>
            <a:ext cx="4844305" cy="2012250"/>
          </a:xfrm>
          <a:prstGeom prst="rect">
            <a:avLst/>
          </a:prstGeom>
          <a:noFill/>
          <a:ln>
            <a:noFill/>
          </a:ln>
        </p:spPr>
      </p:pic>
      <p:sp>
        <p:nvSpPr>
          <p:cNvPr id="11" name="TextBox 10">
            <a:extLst>
              <a:ext uri="{FF2B5EF4-FFF2-40B4-BE49-F238E27FC236}">
                <a16:creationId xmlns:a16="http://schemas.microsoft.com/office/drawing/2014/main" id="{5547C0B1-0B2B-FFAD-CA00-FC479799137C}"/>
              </a:ext>
            </a:extLst>
          </p:cNvPr>
          <p:cNvSpPr txBox="1"/>
          <p:nvPr/>
        </p:nvSpPr>
        <p:spPr>
          <a:xfrm>
            <a:off x="667495" y="6687084"/>
            <a:ext cx="11393905" cy="123111"/>
          </a:xfrm>
          <a:prstGeom prst="rect">
            <a:avLst/>
          </a:prstGeom>
          <a:noFill/>
        </p:spPr>
        <p:txBody>
          <a:bodyPr wrap="square" lIns="0" tIns="0" rIns="0" bIns="0" anchor="t">
            <a:spAutoFit/>
          </a:bodyPr>
          <a:lstStyle/>
          <a:p>
            <a:pPr>
              <a:spcAft>
                <a:spcPts val="400"/>
              </a:spcAft>
            </a:pPr>
            <a:r>
              <a:rPr lang="en-US" sz="800" dirty="0"/>
              <a:t>Note: CONE data based on data in “ERCOT CONE for 2026” Table ES-1 </a:t>
            </a:r>
            <a:endParaRPr lang="en-US" sz="1600" dirty="0"/>
          </a:p>
        </p:txBody>
      </p:sp>
      <p:sp>
        <p:nvSpPr>
          <p:cNvPr id="12" name="Text Placeholder 2">
            <a:extLst>
              <a:ext uri="{FF2B5EF4-FFF2-40B4-BE49-F238E27FC236}">
                <a16:creationId xmlns:a16="http://schemas.microsoft.com/office/drawing/2014/main" id="{A358FE6E-5364-7097-7163-95A26BFF74AE}"/>
              </a:ext>
            </a:extLst>
          </p:cNvPr>
          <p:cNvSpPr txBox="1">
            <a:spLocks/>
          </p:cNvSpPr>
          <p:nvPr/>
        </p:nvSpPr>
        <p:spPr>
          <a:xfrm>
            <a:off x="6364447" y="4444424"/>
            <a:ext cx="4914899" cy="2172297"/>
          </a:xfrm>
          <a:prstGeom prst="rect">
            <a:avLst/>
          </a:prstGeom>
        </p:spPr>
        <p:txBody>
          <a:bodyPr vert="horz" wrap="square" lIns="0" tIns="0" rIns="0" bIns="0" rtlCol="0" anchor="t">
            <a:norm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a:r>
              <a:rPr lang="en-US" dirty="0"/>
              <a:t>AS costs allocated to generators will be passed on to consumers through long-term changes in retirement and new entry decisions</a:t>
            </a:r>
          </a:p>
          <a:p>
            <a:pPr lvl="1" algn="just"/>
            <a:r>
              <a:rPr lang="en-US" dirty="0"/>
              <a:t>Existing units may retire earlier (due to higher fixed costs) as compared to the status quo</a:t>
            </a:r>
          </a:p>
          <a:p>
            <a:pPr lvl="1" algn="just"/>
            <a:r>
              <a:rPr lang="en-US" dirty="0"/>
              <a:t>New entry would wait until expected net revenue is higher before they enter the market, and such higher net revenue is achieved through tighter supply-demand balance</a:t>
            </a:r>
          </a:p>
          <a:p>
            <a:pPr lvl="1" algn="just"/>
            <a:endParaRPr lang="en-US" dirty="0"/>
          </a:p>
          <a:p>
            <a:pPr lvl="1" algn="just"/>
            <a:endParaRPr lang="en-US" sz="1600" dirty="0"/>
          </a:p>
          <a:p>
            <a:endParaRPr lang="en-US" sz="800" b="1" dirty="0"/>
          </a:p>
        </p:txBody>
      </p:sp>
      <p:sp>
        <p:nvSpPr>
          <p:cNvPr id="13" name="Text Placeholder 2">
            <a:extLst>
              <a:ext uri="{FF2B5EF4-FFF2-40B4-BE49-F238E27FC236}">
                <a16:creationId xmlns:a16="http://schemas.microsoft.com/office/drawing/2014/main" id="{7AAA3394-2B4A-9866-80DC-1981836F727A}"/>
              </a:ext>
            </a:extLst>
          </p:cNvPr>
          <p:cNvSpPr txBox="1">
            <a:spLocks/>
          </p:cNvSpPr>
          <p:nvPr/>
        </p:nvSpPr>
        <p:spPr>
          <a:xfrm>
            <a:off x="6862233" y="1697747"/>
            <a:ext cx="4820781" cy="2463599"/>
          </a:xfrm>
          <a:prstGeom prst="rect">
            <a:avLst/>
          </a:prstGeom>
        </p:spPr>
        <p:txBody>
          <a:bodyPr vert="horz" wrap="square" lIns="0" tIns="0" rIns="0" bIns="0" rtlCol="0" anchor="t">
            <a:norm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a:r>
              <a:rPr lang="en-US" dirty="0"/>
              <a:t>On average, dispatchable resources have lower $/MW-year AS cost allocation as compared to non-dispatchable resources</a:t>
            </a:r>
          </a:p>
          <a:p>
            <a:pPr lvl="1" algn="just"/>
            <a:r>
              <a:rPr lang="en-US" dirty="0"/>
              <a:t>AS cost allocation varies between technology types within non-dispatchable resources, with wind units have a larger $/MW-year AS cost allocation</a:t>
            </a:r>
          </a:p>
          <a:p>
            <a:pPr lvl="1" algn="just"/>
            <a:r>
              <a:rPr lang="en-US" dirty="0"/>
              <a:t>Moving from Method A to Method B </a:t>
            </a:r>
            <a:r>
              <a:rPr lang="en-US"/>
              <a:t>increases</a:t>
            </a:r>
            <a:r>
              <a:rPr lang="en-US" dirty="0"/>
              <a:t> AS cost allocation for solar, but decreases AS cost allocation for wind</a:t>
            </a:r>
          </a:p>
          <a:p>
            <a:pPr lvl="1" algn="just"/>
            <a:endParaRPr lang="en-US" dirty="0"/>
          </a:p>
          <a:p>
            <a:pPr lvl="1" algn="just"/>
            <a:endParaRPr lang="en-US" sz="1600" dirty="0"/>
          </a:p>
          <a:p>
            <a:endParaRPr lang="en-US" sz="800" b="1" dirty="0"/>
          </a:p>
        </p:txBody>
      </p:sp>
      <p:pic>
        <p:nvPicPr>
          <p:cNvPr id="15" name="Picture 14">
            <a:extLst>
              <a:ext uri="{FF2B5EF4-FFF2-40B4-BE49-F238E27FC236}">
                <a16:creationId xmlns:a16="http://schemas.microsoft.com/office/drawing/2014/main" id="{90482B12-3DC8-CC67-C130-5572FEA2CBF6}"/>
              </a:ext>
            </a:extLst>
          </p:cNvPr>
          <p:cNvPicPr>
            <a:picLocks noChangeAspect="1"/>
          </p:cNvPicPr>
          <p:nvPr/>
        </p:nvPicPr>
        <p:blipFill>
          <a:blip r:embed="rId4"/>
          <a:stretch>
            <a:fillRect/>
          </a:stretch>
        </p:blipFill>
        <p:spPr>
          <a:xfrm>
            <a:off x="502708" y="1710704"/>
            <a:ext cx="6501536" cy="2234759"/>
          </a:xfrm>
          <a:prstGeom prst="rect">
            <a:avLst/>
          </a:prstGeom>
        </p:spPr>
      </p:pic>
      <p:sp>
        <p:nvSpPr>
          <p:cNvPr id="6" name="Text Placeholder 5">
            <a:extLst>
              <a:ext uri="{FF2B5EF4-FFF2-40B4-BE49-F238E27FC236}">
                <a16:creationId xmlns:a16="http://schemas.microsoft.com/office/drawing/2014/main" id="{9BF8448C-4C8B-F24F-A5D5-92636CD49A54}"/>
              </a:ext>
            </a:extLst>
          </p:cNvPr>
          <p:cNvSpPr>
            <a:spLocks noGrp="1"/>
          </p:cNvSpPr>
          <p:nvPr>
            <p:ph type="body" sz="quarter" idx="16"/>
          </p:nvPr>
        </p:nvSpPr>
        <p:spPr/>
        <p:txBody>
          <a:bodyPr/>
          <a:lstStyle/>
          <a:p>
            <a:endParaRPr lang="en-US" dirty="0"/>
          </a:p>
        </p:txBody>
      </p:sp>
      <p:sp>
        <p:nvSpPr>
          <p:cNvPr id="8" name="TextBox Title">
            <a:extLst>
              <a:ext uri="{FF2B5EF4-FFF2-40B4-BE49-F238E27FC236}">
                <a16:creationId xmlns:a16="http://schemas.microsoft.com/office/drawing/2014/main" id="{CE94E2DC-282D-F865-310F-14A2287F6528}"/>
              </a:ext>
            </a:extLst>
          </p:cNvPr>
          <p:cNvSpPr txBox="1">
            <a:spLocks noGrp="1"/>
          </p:cNvSpPr>
          <p:nvPr>
            <p:ph type="title"/>
          </p:nvPr>
        </p:nvSpPr>
        <p:spPr>
          <a:xfrm>
            <a:off x="1257300" y="457200"/>
            <a:ext cx="10401300" cy="914400"/>
          </a:xfrm>
          <a:prstGeom prst="rect">
            <a:avLst/>
          </a:prstGeom>
          <a:noFill/>
        </p:spPr>
        <p:txBody>
          <a:bodyPr wrap="none" lIns="36576" tIns="18288" rIns="36576" bIns="18288" anchor="t">
            <a:spAutoFit/>
          </a:bodyPr>
          <a:lstStyle/>
          <a:p>
            <a:pPr algn="l"/>
            <a:r>
              <a:rPr lang="en-US" sz="2600" b="1" dirty="0">
                <a:solidFill>
                  <a:srgbClr val="005763"/>
                </a:solidFill>
                <a:latin typeface="Arial"/>
              </a:rPr>
              <a:t>Appendix - </a:t>
            </a:r>
            <a:r>
              <a:rPr sz="2600" b="1" dirty="0">
                <a:solidFill>
                  <a:srgbClr val="005763"/>
                </a:solidFill>
                <a:latin typeface="Arial"/>
              </a:rPr>
              <a:t>Method </a:t>
            </a:r>
            <a:r>
              <a:rPr lang="en-US" sz="2600" b="1" dirty="0">
                <a:solidFill>
                  <a:srgbClr val="005763"/>
                </a:solidFill>
                <a:latin typeface="Arial"/>
              </a:rPr>
              <a:t>A and B cost allocation preliminary results</a:t>
            </a:r>
            <a:endParaRPr sz="2600" b="1" dirty="0">
              <a:solidFill>
                <a:srgbClr val="005763"/>
              </a:solidFill>
              <a:latin typeface="Arial"/>
            </a:endParaRPr>
          </a:p>
        </p:txBody>
      </p:sp>
      <p:sp>
        <p:nvSpPr>
          <p:cNvPr id="14" name="Slide Number Placeholder 3">
            <a:extLst>
              <a:ext uri="{FF2B5EF4-FFF2-40B4-BE49-F238E27FC236}">
                <a16:creationId xmlns:a16="http://schemas.microsoft.com/office/drawing/2014/main" id="{577A692E-48B1-4765-1713-411A467693F9}"/>
              </a:ext>
            </a:extLst>
          </p:cNvPr>
          <p:cNvSpPr>
            <a:spLocks noGrp="1"/>
          </p:cNvSpPr>
          <p:nvPr>
            <p:ph type="sldNum" sz="quarter" idx="12"/>
          </p:nvPr>
        </p:nvSpPr>
        <p:spPr>
          <a:xfrm>
            <a:off x="11658600" y="6356350"/>
            <a:ext cx="533400" cy="365125"/>
          </a:xfrm>
        </p:spPr>
        <p:txBody>
          <a:bodyPr>
            <a:normAutofit/>
          </a:bodyPr>
          <a:lstStyle/>
          <a:p>
            <a:pPr indent="0" algn="ctr" defTabSz="914400">
              <a:lnSpc>
                <a:spcPct val="100000"/>
              </a:lnSpc>
              <a:buNone/>
            </a:pPr>
            <a:fld id="{F94AF3BE-70FC-4849-91E0-B74180B108A9}" type="slidenum">
              <a:rPr lang="en-US" sz="1400" b="0">
                <a:solidFill>
                  <a:schemeClr val="tx1"/>
                </a:solidFill>
              </a:rPr>
              <a:t>18</a:t>
            </a:fld>
            <a:endParaRPr lang="en-US" sz="1400" b="0" dirty="0">
              <a:solidFill>
                <a:schemeClr val="tx1"/>
              </a:solidFill>
            </a:endParaRPr>
          </a:p>
        </p:txBody>
      </p:sp>
    </p:spTree>
    <p:extLst>
      <p:ext uri="{BB962C8B-B14F-4D97-AF65-F5344CB8AC3E}">
        <p14:creationId xmlns:p14="http://schemas.microsoft.com/office/powerpoint/2010/main" val="17142914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5A7819EB-D68B-7E18-5810-A48CE0C2643F}"/>
              </a:ext>
            </a:extLst>
          </p:cNvPr>
          <p:cNvSpPr>
            <a:spLocks noGrp="1"/>
          </p:cNvSpPr>
          <p:nvPr>
            <p:ph type="title"/>
          </p:nvPr>
        </p:nvSpPr>
        <p:spPr/>
        <p:txBody>
          <a:bodyPr/>
          <a:lstStyle/>
          <a:p>
            <a:r>
              <a:rPr lang="en-US"/>
              <a:t>Consolidated themes - Stakeholder May TAC Feedback</a:t>
            </a:r>
          </a:p>
        </p:txBody>
      </p:sp>
      <p:sp>
        <p:nvSpPr>
          <p:cNvPr id="19" name="Text Placeholder 18">
            <a:extLst>
              <a:ext uri="{FF2B5EF4-FFF2-40B4-BE49-F238E27FC236}">
                <a16:creationId xmlns:a16="http://schemas.microsoft.com/office/drawing/2014/main" id="{6286DEEA-D305-96B3-20E4-3CBEA9361FE2}"/>
              </a:ext>
            </a:extLst>
          </p:cNvPr>
          <p:cNvSpPr>
            <a:spLocks noGrp="1"/>
          </p:cNvSpPr>
          <p:nvPr>
            <p:ph type="body" sz="quarter" idx="16"/>
          </p:nvPr>
        </p:nvSpPr>
        <p:spPr/>
        <p:txBody>
          <a:bodyPr/>
          <a:lstStyle/>
          <a:p>
            <a:endParaRPr lang="en-US"/>
          </a:p>
        </p:txBody>
      </p:sp>
      <p:sp>
        <p:nvSpPr>
          <p:cNvPr id="14" name="Slide Number Placeholder 5">
            <a:extLst>
              <a:ext uri="{FF2B5EF4-FFF2-40B4-BE49-F238E27FC236}">
                <a16:creationId xmlns:a16="http://schemas.microsoft.com/office/drawing/2014/main" id="{F23F4113-45B0-F300-3F03-9E6071471724}"/>
              </a:ext>
            </a:extLst>
          </p:cNvPr>
          <p:cNvSpPr>
            <a:spLocks noGrp="1"/>
          </p:cNvSpPr>
          <p:nvPr>
            <p:ph type="sldNum" sz="quarter" idx="12"/>
          </p:nvPr>
        </p:nvSpPr>
        <p:spPr/>
        <p:txBody>
          <a:bodyPr/>
          <a:lstStyle/>
          <a:p>
            <a:fld id="{BCDE79FB-97BA-492B-8D57-F1373F9ADA95}" type="slidenum">
              <a:rPr lang="en-US" smtClean="0"/>
              <a:t>19</a:t>
            </a:fld>
            <a:endParaRPr lang="en-US"/>
          </a:p>
        </p:txBody>
      </p:sp>
      <p:sp>
        <p:nvSpPr>
          <p:cNvPr id="3" name="TextBox 2"/>
          <p:cNvSpPr txBox="1"/>
          <p:nvPr/>
        </p:nvSpPr>
        <p:spPr>
          <a:xfrm>
            <a:off x="276793" y="970455"/>
            <a:ext cx="10424160" cy="246221"/>
          </a:xfrm>
          <a:prstGeom prst="rect">
            <a:avLst/>
          </a:prstGeom>
          <a:noFill/>
        </p:spPr>
        <p:txBody>
          <a:bodyPr wrap="square" lIns="0" tIns="0" rIns="0" bIns="0" anchor="t">
            <a:spAutoFit/>
          </a:bodyPr>
          <a:lstStyle/>
          <a:p>
            <a:pPr>
              <a:spcAft>
                <a:spcPts val="400"/>
              </a:spcAft>
            </a:pPr>
            <a:r>
              <a:rPr lang="en-US" sz="1600">
                <a:solidFill>
                  <a:srgbClr val="1D252B"/>
                </a:solidFill>
              </a:rPr>
              <a:t>ERCOT’s responses to the feedback are posted to today’s TAC meeting page.</a:t>
            </a:r>
            <a:r>
              <a:rPr sz="1600" b="0" i="1">
                <a:solidFill>
                  <a:srgbClr val="5B6770"/>
                </a:solidFill>
                <a:latin typeface="Arial"/>
              </a:rPr>
              <a:t> </a:t>
            </a:r>
            <a:endParaRPr lang="en-US" sz="1600" b="0" i="1">
              <a:solidFill>
                <a:srgbClr val="5B6770"/>
              </a:solidFill>
              <a:latin typeface="Arial"/>
            </a:endParaRPr>
          </a:p>
        </p:txBody>
      </p:sp>
      <p:sp>
        <p:nvSpPr>
          <p:cNvPr id="15" name="Rounded Rectangle 6">
            <a:extLst>
              <a:ext uri="{FF2B5EF4-FFF2-40B4-BE49-F238E27FC236}">
                <a16:creationId xmlns:a16="http://schemas.microsoft.com/office/drawing/2014/main" id="{B5ED2401-8319-12DC-FC02-B1BB0C19ECA3}"/>
              </a:ext>
            </a:extLst>
          </p:cNvPr>
          <p:cNvSpPr/>
          <p:nvPr/>
        </p:nvSpPr>
        <p:spPr>
          <a:xfrm>
            <a:off x="276793" y="4248790"/>
            <a:ext cx="3361148" cy="2471800"/>
          </a:xfrm>
          <a:prstGeom prst="roundRect">
            <a:avLst>
              <a:gd name="adj" fmla="val 6000"/>
            </a:avLst>
          </a:prstGeom>
          <a:solidFill>
            <a:srgbClr val="EEF2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a:extLst>
              <a:ext uri="{FF2B5EF4-FFF2-40B4-BE49-F238E27FC236}">
                <a16:creationId xmlns:a16="http://schemas.microsoft.com/office/drawing/2014/main" id="{A419774F-6806-7CB2-6B1E-4CC44F3BD7B1}"/>
              </a:ext>
            </a:extLst>
          </p:cNvPr>
          <p:cNvSpPr txBox="1"/>
          <p:nvPr/>
        </p:nvSpPr>
        <p:spPr>
          <a:xfrm>
            <a:off x="441581" y="4723258"/>
            <a:ext cx="3041892" cy="1838965"/>
          </a:xfrm>
          <a:prstGeom prst="rect">
            <a:avLst/>
          </a:prstGeom>
          <a:noFill/>
        </p:spPr>
        <p:txBody>
          <a:bodyPr wrap="square" lIns="0" tIns="0" rIns="0" bIns="0">
            <a:spAutoFit/>
          </a:bodyPr>
          <a:lstStyle/>
          <a:p>
            <a:pPr marL="171450" indent="-171450">
              <a:lnSpc>
                <a:spcPct val="100000"/>
              </a:lnSpc>
              <a:spcBef>
                <a:spcPts val="0"/>
              </a:spcBef>
              <a:spcAft>
                <a:spcPts val="900"/>
              </a:spcAft>
              <a:buFont typeface="Arial" panose="020B0604020202020204" pitchFamily="34" charset="0"/>
              <a:buChar char="•"/>
            </a:pPr>
            <a:r>
              <a:rPr lang="en-US" sz="1400" dirty="0">
                <a:solidFill>
                  <a:srgbClr val="2D3338"/>
                </a:solidFill>
                <a:latin typeface="Arial"/>
              </a:rPr>
              <a:t>RRS allocation challenged. </a:t>
            </a:r>
            <a:r>
              <a:rPr lang="en-US" sz="1400" dirty="0">
                <a:solidFill>
                  <a:schemeClr val="accent6"/>
                </a:solidFill>
                <a:latin typeface="Arial"/>
              </a:rPr>
              <a:t>[NRG · LCRA · Vistra]</a:t>
            </a:r>
          </a:p>
          <a:p>
            <a:pPr marL="171450" indent="-171450">
              <a:lnSpc>
                <a:spcPct val="100000"/>
              </a:lnSpc>
              <a:spcBef>
                <a:spcPts val="0"/>
              </a:spcBef>
              <a:spcAft>
                <a:spcPts val="900"/>
              </a:spcAft>
              <a:buFont typeface="Arial" panose="020B0604020202020204" pitchFamily="34" charset="0"/>
              <a:buChar char="•"/>
            </a:pPr>
            <a:r>
              <a:rPr lang="en-US" sz="1400" dirty="0">
                <a:solidFill>
                  <a:srgbClr val="2D3338"/>
                </a:solidFill>
                <a:latin typeface="Arial"/>
              </a:rPr>
              <a:t>Splitting regulation on forecast error implies "no forecast error, no regulation," which is wrong; regulation's value is its ramp rate to hold frequency even under perfect forecasts</a:t>
            </a:r>
            <a:r>
              <a:rPr lang="en-US" sz="1400" dirty="0">
                <a:solidFill>
                  <a:schemeClr val="accent6"/>
                </a:solidFill>
                <a:latin typeface="Arial"/>
              </a:rPr>
              <a:t>. [APA/SEIA]</a:t>
            </a:r>
            <a:endParaRPr sz="1200" b="1" dirty="0">
              <a:solidFill>
                <a:schemeClr val="accent6"/>
              </a:solidFill>
              <a:latin typeface="Arial"/>
            </a:endParaRPr>
          </a:p>
        </p:txBody>
      </p:sp>
      <p:sp>
        <p:nvSpPr>
          <p:cNvPr id="17" name="TextBox 16">
            <a:extLst>
              <a:ext uri="{FF2B5EF4-FFF2-40B4-BE49-F238E27FC236}">
                <a16:creationId xmlns:a16="http://schemas.microsoft.com/office/drawing/2014/main" id="{1C803121-AEEB-A84C-8ADE-FBB4D41395B8}"/>
              </a:ext>
            </a:extLst>
          </p:cNvPr>
          <p:cNvSpPr txBox="1"/>
          <p:nvPr/>
        </p:nvSpPr>
        <p:spPr>
          <a:xfrm>
            <a:off x="502295" y="4369069"/>
            <a:ext cx="3200400" cy="233910"/>
          </a:xfrm>
          <a:prstGeom prst="rect">
            <a:avLst/>
          </a:prstGeom>
          <a:noFill/>
        </p:spPr>
        <p:txBody>
          <a:bodyPr wrap="square" lIns="0" tIns="0" rIns="0" bIns="0" anchor="t">
            <a:spAutoFit/>
          </a:bodyPr>
          <a:lstStyle/>
          <a:p>
            <a:pPr algn="l">
              <a:lnSpc>
                <a:spcPct val="95000"/>
              </a:lnSpc>
              <a:spcBef>
                <a:spcPts val="0"/>
              </a:spcBef>
              <a:spcAft>
                <a:spcPts val="400"/>
              </a:spcAft>
            </a:pPr>
            <a:r>
              <a:rPr sz="1600" b="1" i="0">
                <a:solidFill>
                  <a:srgbClr val="003865"/>
                </a:solidFill>
                <a:latin typeface="Arial"/>
              </a:rPr>
              <a:t>Allocation logic &amp; mechanics</a:t>
            </a:r>
          </a:p>
        </p:txBody>
      </p:sp>
      <p:grpSp>
        <p:nvGrpSpPr>
          <p:cNvPr id="13" name="Group 12">
            <a:extLst>
              <a:ext uri="{FF2B5EF4-FFF2-40B4-BE49-F238E27FC236}">
                <a16:creationId xmlns:a16="http://schemas.microsoft.com/office/drawing/2014/main" id="{FC845C30-F946-0122-3487-BFD1F562059B}"/>
              </a:ext>
            </a:extLst>
          </p:cNvPr>
          <p:cNvGrpSpPr/>
          <p:nvPr/>
        </p:nvGrpSpPr>
        <p:grpSpPr>
          <a:xfrm>
            <a:off x="217769" y="1281893"/>
            <a:ext cx="11873193" cy="5398851"/>
            <a:chOff x="211673" y="1537925"/>
            <a:chExt cx="11873193" cy="5398851"/>
          </a:xfrm>
        </p:grpSpPr>
        <p:sp>
          <p:nvSpPr>
            <p:cNvPr id="4" name="Rounded Rectangle 3"/>
            <p:cNvSpPr/>
            <p:nvPr/>
          </p:nvSpPr>
          <p:spPr>
            <a:xfrm>
              <a:off x="211673" y="1627632"/>
              <a:ext cx="3361147" cy="2781916"/>
            </a:xfrm>
            <a:prstGeom prst="roundRect">
              <a:avLst>
                <a:gd name="adj" fmla="val 6000"/>
              </a:avLst>
            </a:prstGeom>
            <a:solidFill>
              <a:srgbClr val="EEF2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TextBox 4"/>
            <p:cNvSpPr txBox="1"/>
            <p:nvPr/>
          </p:nvSpPr>
          <p:spPr>
            <a:xfrm>
              <a:off x="412842" y="1810512"/>
              <a:ext cx="3200400" cy="233910"/>
            </a:xfrm>
            <a:prstGeom prst="rect">
              <a:avLst/>
            </a:prstGeom>
            <a:noFill/>
          </p:spPr>
          <p:txBody>
            <a:bodyPr wrap="square" lIns="0" tIns="0" rIns="0" bIns="0" anchor="t">
              <a:spAutoFit/>
            </a:bodyPr>
            <a:lstStyle/>
            <a:p>
              <a:pPr algn="l">
                <a:lnSpc>
                  <a:spcPct val="95000"/>
                </a:lnSpc>
                <a:spcBef>
                  <a:spcPts val="0"/>
                </a:spcBef>
                <a:spcAft>
                  <a:spcPts val="400"/>
                </a:spcAft>
              </a:pPr>
              <a:r>
                <a:rPr lang="en-US" sz="1600" b="1" i="0">
                  <a:solidFill>
                    <a:srgbClr val="00829B"/>
                  </a:solidFill>
                  <a:latin typeface="Arial"/>
                </a:rPr>
                <a:t>Cost recovery &amp; Net Savings</a:t>
              </a:r>
            </a:p>
          </p:txBody>
        </p:sp>
        <p:sp>
          <p:nvSpPr>
            <p:cNvPr id="6" name="TextBox 5"/>
            <p:cNvSpPr txBox="1"/>
            <p:nvPr/>
          </p:nvSpPr>
          <p:spPr>
            <a:xfrm>
              <a:off x="412842" y="2139696"/>
              <a:ext cx="3041892" cy="2269852"/>
            </a:xfrm>
            <a:prstGeom prst="rect">
              <a:avLst/>
            </a:prstGeom>
            <a:noFill/>
          </p:spPr>
          <p:txBody>
            <a:bodyPr wrap="square" lIns="0" tIns="0" rIns="0" bIns="0">
              <a:spAutoFit/>
            </a:bodyPr>
            <a:lstStyle/>
            <a:p>
              <a:pPr marL="171450" indent="-171450">
                <a:lnSpc>
                  <a:spcPct val="100000"/>
                </a:lnSpc>
                <a:spcBef>
                  <a:spcPts val="0"/>
                </a:spcBef>
                <a:spcAft>
                  <a:spcPts val="900"/>
                </a:spcAft>
                <a:buFont typeface="Arial" panose="020B0604020202020204" pitchFamily="34" charset="0"/>
                <a:buChar char="•"/>
              </a:pPr>
              <a:r>
                <a:rPr lang="en-US" sz="1400">
                  <a:solidFill>
                    <a:srgbClr val="2D3338"/>
                  </a:solidFill>
                  <a:latin typeface="Arial"/>
                </a:rPr>
                <a:t>Assigning AS/RS costs to generators will be built into offers and ultimately borne by consumers. </a:t>
              </a:r>
              <a:r>
                <a:rPr lang="en-US" sz="1400">
                  <a:solidFill>
                    <a:schemeClr val="accent6"/>
                  </a:solidFill>
                  <a:latin typeface="Arial"/>
                </a:rPr>
                <a:t>[APA/SEIA · Vistra]</a:t>
              </a:r>
            </a:p>
            <a:p>
              <a:pPr marL="171450" indent="-171450">
                <a:lnSpc>
                  <a:spcPct val="100000"/>
                </a:lnSpc>
                <a:spcBef>
                  <a:spcPts val="0"/>
                </a:spcBef>
                <a:spcAft>
                  <a:spcPts val="900"/>
                </a:spcAft>
                <a:buFont typeface="Arial" panose="020B0604020202020204" pitchFamily="34" charset="0"/>
                <a:buChar char="•"/>
              </a:pPr>
              <a:r>
                <a:rPr lang="en-US" sz="1400">
                  <a:solidFill>
                    <a:srgbClr val="2D3338"/>
                  </a:solidFill>
                  <a:latin typeface="Arial"/>
                </a:rPr>
                <a:t>Compensating generators for AS and then reallocating those costs back to them is a "circular and counterproductive" construct that weakens reliability investment signals. </a:t>
              </a:r>
              <a:r>
                <a:rPr lang="en-US" sz="1400">
                  <a:solidFill>
                    <a:schemeClr val="accent6"/>
                  </a:solidFill>
                  <a:latin typeface="Arial"/>
                </a:rPr>
                <a:t>[Vistra]</a:t>
              </a:r>
            </a:p>
          </p:txBody>
        </p:sp>
        <p:sp>
          <p:nvSpPr>
            <p:cNvPr id="7" name="Rounded Rectangle 6"/>
            <p:cNvSpPr/>
            <p:nvPr/>
          </p:nvSpPr>
          <p:spPr>
            <a:xfrm>
              <a:off x="3738710" y="1592987"/>
              <a:ext cx="4191584" cy="5309144"/>
            </a:xfrm>
            <a:prstGeom prst="roundRect">
              <a:avLst>
                <a:gd name="adj" fmla="val 6000"/>
              </a:avLst>
            </a:prstGeom>
            <a:solidFill>
              <a:srgbClr val="EEF2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3940137" y="1814779"/>
              <a:ext cx="3832378" cy="233910"/>
            </a:xfrm>
            <a:prstGeom prst="rect">
              <a:avLst/>
            </a:prstGeom>
            <a:noFill/>
          </p:spPr>
          <p:txBody>
            <a:bodyPr wrap="square" lIns="0" tIns="0" rIns="0" bIns="0" anchor="t">
              <a:spAutoFit/>
            </a:bodyPr>
            <a:lstStyle/>
            <a:p>
              <a:pPr algn="l">
                <a:lnSpc>
                  <a:spcPct val="95000"/>
                </a:lnSpc>
                <a:spcBef>
                  <a:spcPts val="0"/>
                </a:spcBef>
                <a:spcAft>
                  <a:spcPts val="400"/>
                </a:spcAft>
              </a:pPr>
              <a:r>
                <a:rPr sz="1600" b="1" i="0">
                  <a:solidFill>
                    <a:srgbClr val="003865"/>
                  </a:solidFill>
                  <a:latin typeface="Arial"/>
                </a:rPr>
                <a:t>Allocation logic &amp; mechanics</a:t>
              </a:r>
              <a:r>
                <a:rPr lang="en-US" sz="1600" b="1" i="0">
                  <a:solidFill>
                    <a:srgbClr val="003865"/>
                  </a:solidFill>
                  <a:latin typeface="Arial"/>
                </a:rPr>
                <a:t>, Contd.</a:t>
              </a:r>
              <a:endParaRPr sz="1600" b="1" i="0">
                <a:solidFill>
                  <a:srgbClr val="003865"/>
                </a:solidFill>
                <a:latin typeface="Arial"/>
              </a:endParaRPr>
            </a:p>
          </p:txBody>
        </p:sp>
        <p:sp>
          <p:nvSpPr>
            <p:cNvPr id="9" name="TextBox 8"/>
            <p:cNvSpPr txBox="1"/>
            <p:nvPr/>
          </p:nvSpPr>
          <p:spPr>
            <a:xfrm>
              <a:off x="3890202" y="2167965"/>
              <a:ext cx="3910584" cy="4439677"/>
            </a:xfrm>
            <a:prstGeom prst="rect">
              <a:avLst/>
            </a:prstGeom>
            <a:noFill/>
          </p:spPr>
          <p:txBody>
            <a:bodyPr wrap="square" lIns="0" tIns="0" rIns="0" bIns="0">
              <a:spAutoFit/>
            </a:bodyPr>
            <a:lstStyle/>
            <a:p>
              <a:pPr marL="171450" indent="-171450">
                <a:lnSpc>
                  <a:spcPct val="100000"/>
                </a:lnSpc>
                <a:spcBef>
                  <a:spcPts val="0"/>
                </a:spcBef>
                <a:spcAft>
                  <a:spcPts val="900"/>
                </a:spcAft>
                <a:buFont typeface="Arial" panose="020B0604020202020204" pitchFamily="34" charset="0"/>
                <a:buChar char="•"/>
              </a:pPr>
              <a:r>
                <a:rPr lang="en-US" sz="1400">
                  <a:solidFill>
                    <a:srgbClr val="2D3338"/>
                  </a:solidFill>
                  <a:latin typeface="Arial"/>
                </a:rPr>
                <a:t>Show how the dispatchable / non-dispatchable / load cost shares were derived for Methods A/B (e.g., the regulation split). </a:t>
              </a:r>
              <a:r>
                <a:rPr lang="en-US" sz="1400">
                  <a:solidFill>
                    <a:schemeClr val="accent6"/>
                  </a:solidFill>
                  <a:latin typeface="Arial"/>
                </a:rPr>
                <a:t>[APA/SEIA · LCRA]</a:t>
              </a:r>
            </a:p>
            <a:p>
              <a:pPr marL="171450" indent="-171450">
                <a:lnSpc>
                  <a:spcPct val="100000"/>
                </a:lnSpc>
                <a:spcBef>
                  <a:spcPts val="0"/>
                </a:spcBef>
                <a:spcAft>
                  <a:spcPts val="900"/>
                </a:spcAft>
                <a:buFont typeface="Arial" panose="020B0604020202020204" pitchFamily="34" charset="0"/>
                <a:buChar char="•"/>
              </a:pPr>
              <a:r>
                <a:rPr lang="en-US" sz="1400"/>
                <a:t>Clarification requested on A/B mechanics — how cost shares were derived, outage handling, HSL vs. seasonal capacity, ESR charging/deploying, and the ECRS ND/Load split. </a:t>
              </a:r>
              <a:r>
                <a:rPr lang="en-US" sz="1400">
                  <a:solidFill>
                    <a:schemeClr val="accent6"/>
                  </a:solidFill>
                </a:rPr>
                <a:t>[APA/SEIA · LCRA]</a:t>
              </a:r>
              <a:endParaRPr lang="en-US" sz="1400">
                <a:solidFill>
                  <a:schemeClr val="accent6"/>
                </a:solidFill>
                <a:latin typeface="Arial"/>
              </a:endParaRPr>
            </a:p>
            <a:p>
              <a:pPr marL="171450" indent="-171450">
                <a:lnSpc>
                  <a:spcPct val="100000"/>
                </a:lnSpc>
                <a:spcBef>
                  <a:spcPts val="0"/>
                </a:spcBef>
                <a:spcAft>
                  <a:spcPts val="900"/>
                </a:spcAft>
                <a:buFont typeface="Arial" panose="020B0604020202020204" pitchFamily="34" charset="0"/>
                <a:buChar char="•"/>
              </a:pPr>
              <a:r>
                <a:rPr lang="en-US" sz="1400">
                  <a:solidFill>
                    <a:srgbClr val="2D3338"/>
                  </a:solidFill>
                  <a:latin typeface="Arial"/>
                </a:rPr>
                <a:t>IMM prefers Method B (Method A close); Method C rationale less clear; suggests a performance-based option — track thermal forced outages by QSE/DME over several years for RRS, similar for renewables/regulation. </a:t>
              </a:r>
              <a:r>
                <a:rPr lang="en-US" sz="1400">
                  <a:solidFill>
                    <a:schemeClr val="accent6"/>
                  </a:solidFill>
                  <a:latin typeface="Arial"/>
                </a:rPr>
                <a:t>[IMM]</a:t>
              </a:r>
            </a:p>
            <a:p>
              <a:pPr marL="171450" indent="-171450">
                <a:lnSpc>
                  <a:spcPct val="100000"/>
                </a:lnSpc>
                <a:spcBef>
                  <a:spcPts val="0"/>
                </a:spcBef>
                <a:spcAft>
                  <a:spcPts val="900"/>
                </a:spcAft>
                <a:buFont typeface="Arial" panose="020B0604020202020204" pitchFamily="34" charset="0"/>
                <a:buChar char="•"/>
              </a:pPr>
              <a:r>
                <a:rPr lang="en-US" sz="1400">
                  <a:solidFill>
                    <a:srgbClr val="2D3338"/>
                  </a:solidFill>
                  <a:latin typeface="Arial"/>
                </a:rPr>
                <a:t>Clarify Method C mechanics, RMR/RUC being called "reliability services," and whether load AS cost settles at the QSE level. </a:t>
              </a:r>
              <a:r>
                <a:rPr lang="en-US" sz="1400">
                  <a:solidFill>
                    <a:schemeClr val="accent6"/>
                  </a:solidFill>
                  <a:latin typeface="Arial"/>
                </a:rPr>
                <a:t>[TAC: Engie, Vistra, CMC Steel]</a:t>
              </a:r>
              <a:endParaRPr sz="1200" b="1">
                <a:solidFill>
                  <a:schemeClr val="accent6"/>
                </a:solidFill>
                <a:latin typeface="Arial"/>
              </a:endParaRPr>
            </a:p>
          </p:txBody>
        </p:sp>
        <p:sp>
          <p:nvSpPr>
            <p:cNvPr id="10" name="Rounded Rectangle 9"/>
            <p:cNvSpPr/>
            <p:nvPr/>
          </p:nvSpPr>
          <p:spPr>
            <a:xfrm>
              <a:off x="8096182" y="1537925"/>
              <a:ext cx="3988684" cy="5398851"/>
            </a:xfrm>
            <a:prstGeom prst="roundRect">
              <a:avLst>
                <a:gd name="adj" fmla="val 6000"/>
              </a:avLst>
            </a:prstGeom>
            <a:solidFill>
              <a:srgbClr val="EEF2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8281376" y="1826821"/>
              <a:ext cx="3294629" cy="233910"/>
            </a:xfrm>
            <a:prstGeom prst="rect">
              <a:avLst/>
            </a:prstGeom>
            <a:noFill/>
          </p:spPr>
          <p:txBody>
            <a:bodyPr wrap="square" lIns="0" tIns="0" rIns="0" bIns="0" anchor="t">
              <a:spAutoFit/>
            </a:bodyPr>
            <a:lstStyle/>
            <a:p>
              <a:pPr algn="l">
                <a:lnSpc>
                  <a:spcPct val="95000"/>
                </a:lnSpc>
                <a:spcBef>
                  <a:spcPts val="0"/>
                </a:spcBef>
                <a:spcAft>
                  <a:spcPts val="400"/>
                </a:spcAft>
              </a:pPr>
              <a:r>
                <a:rPr sz="1600" b="1" i="0">
                  <a:solidFill>
                    <a:srgbClr val="26D07C"/>
                  </a:solidFill>
                  <a:latin typeface="Arial"/>
                </a:rPr>
                <a:t>Market impacts &amp; implementation</a:t>
              </a:r>
            </a:p>
          </p:txBody>
        </p:sp>
        <p:sp>
          <p:nvSpPr>
            <p:cNvPr id="12" name="TextBox 11"/>
            <p:cNvSpPr txBox="1"/>
            <p:nvPr/>
          </p:nvSpPr>
          <p:spPr>
            <a:xfrm>
              <a:off x="8281376" y="2139696"/>
              <a:ext cx="3609887" cy="4770537"/>
            </a:xfrm>
            <a:prstGeom prst="rect">
              <a:avLst/>
            </a:prstGeom>
            <a:noFill/>
          </p:spPr>
          <p:txBody>
            <a:bodyPr wrap="square" lIns="0" tIns="0" rIns="0" bIns="0">
              <a:spAutoFit/>
            </a:bodyPr>
            <a:lstStyle/>
            <a:p>
              <a:pPr marL="171450" indent="-171450">
                <a:lnSpc>
                  <a:spcPct val="100000"/>
                </a:lnSpc>
                <a:spcBef>
                  <a:spcPts val="0"/>
                </a:spcBef>
                <a:spcAft>
                  <a:spcPts val="900"/>
                </a:spcAft>
                <a:buFont typeface="Arial" panose="020B0604020202020204" pitchFamily="34" charset="0"/>
                <a:buChar char="•"/>
              </a:pPr>
              <a:r>
                <a:rPr lang="en-US" sz="1400">
                  <a:solidFill>
                    <a:srgbClr val="2D3338"/>
                  </a:solidFill>
                  <a:latin typeface="Arial"/>
                </a:rPr>
                <a:t>Reallocating to generators could undermine the dispatchable investment/retention the Legislature has prioritized (SB3, HB1500, SB2627) — evaluate long-term, not just near-term accounting. </a:t>
              </a:r>
              <a:r>
                <a:rPr lang="en-US" sz="1400">
                  <a:solidFill>
                    <a:schemeClr val="accent6"/>
                  </a:solidFill>
                  <a:latin typeface="Arial"/>
                </a:rPr>
                <a:t>[Vistra]</a:t>
              </a:r>
            </a:p>
            <a:p>
              <a:pPr marL="171450" indent="-171450">
                <a:lnSpc>
                  <a:spcPct val="100000"/>
                </a:lnSpc>
                <a:spcBef>
                  <a:spcPts val="0"/>
                </a:spcBef>
                <a:spcAft>
                  <a:spcPts val="900"/>
                </a:spcAft>
                <a:buFont typeface="Arial" panose="020B0604020202020204" pitchFamily="34" charset="0"/>
                <a:buChar char="•"/>
              </a:pPr>
              <a:r>
                <a:rPr lang="en-US" sz="1400">
                  <a:solidFill>
                    <a:srgbClr val="2D3338"/>
                  </a:solidFill>
                  <a:latin typeface="Arial"/>
                </a:rPr>
                <a:t>The charge is an economic headwind to dispatchable investment that grows as the system tightens; RTC has already cut AS revenues. </a:t>
              </a:r>
              <a:r>
                <a:rPr lang="en-US" sz="1400">
                  <a:solidFill>
                    <a:schemeClr val="accent6"/>
                  </a:solidFill>
                  <a:latin typeface="Arial"/>
                </a:rPr>
                <a:t>[Vistra]</a:t>
              </a:r>
            </a:p>
            <a:p>
              <a:pPr marL="171450" indent="-171450">
                <a:lnSpc>
                  <a:spcPct val="100000"/>
                </a:lnSpc>
                <a:spcBef>
                  <a:spcPts val="0"/>
                </a:spcBef>
                <a:spcAft>
                  <a:spcPts val="900"/>
                </a:spcAft>
                <a:buFont typeface="Arial" panose="020B0604020202020204" pitchFamily="34" charset="0"/>
                <a:buChar char="•"/>
              </a:pPr>
              <a:r>
                <a:rPr lang="en-US" sz="1400">
                  <a:solidFill>
                    <a:srgbClr val="2D3338"/>
                  </a:solidFill>
                  <a:latin typeface="Arial"/>
                </a:rPr>
                <a:t>Model cost allocation under a probabilistic AS procurement methodology (the reform direction). </a:t>
              </a:r>
              <a:r>
                <a:rPr lang="en-US" sz="1400">
                  <a:solidFill>
                    <a:schemeClr val="accent6"/>
                  </a:solidFill>
                  <a:latin typeface="Arial"/>
                </a:rPr>
                <a:t>[APA/SEIA]</a:t>
              </a:r>
            </a:p>
            <a:p>
              <a:pPr marL="171450" indent="-171450">
                <a:lnSpc>
                  <a:spcPct val="100000"/>
                </a:lnSpc>
                <a:spcBef>
                  <a:spcPts val="0"/>
                </a:spcBef>
                <a:spcAft>
                  <a:spcPts val="900"/>
                </a:spcAft>
                <a:buFont typeface="Arial" panose="020B0604020202020204" pitchFamily="34" charset="0"/>
                <a:buChar char="•"/>
              </a:pPr>
              <a:r>
                <a:rPr lang="en-US" sz="1400">
                  <a:solidFill>
                    <a:srgbClr val="2D3338"/>
                  </a:solidFill>
                  <a:latin typeface="Arial"/>
                </a:rPr>
                <a:t>As large loads grow they will shift A/B shares; provide large-load risk-driver data and consider allocating incremental large-load AS cost to that subset + note in the Legislature report. </a:t>
              </a:r>
              <a:r>
                <a:rPr lang="en-US" sz="1400">
                  <a:solidFill>
                    <a:schemeClr val="accent6"/>
                  </a:solidFill>
                  <a:latin typeface="Arial"/>
                </a:rPr>
                <a:t>[APA/SEIA · LCRA]</a:t>
              </a:r>
            </a:p>
            <a:p>
              <a:pPr marL="171450" indent="-171450">
                <a:lnSpc>
                  <a:spcPct val="100000"/>
                </a:lnSpc>
                <a:spcBef>
                  <a:spcPts val="0"/>
                </a:spcBef>
                <a:spcAft>
                  <a:spcPts val="900"/>
                </a:spcAft>
                <a:buFont typeface="Arial" panose="020B0604020202020204" pitchFamily="34" charset="0"/>
                <a:buChar char="•"/>
              </a:pPr>
              <a:r>
                <a:rPr lang="en-US" sz="1400">
                  <a:solidFill>
                    <a:srgbClr val="2D3338"/>
                  </a:solidFill>
                  <a:latin typeface="Arial"/>
                </a:rPr>
                <a:t>Watch double-counting with firming — firmed resources already cover ramp-hour shortfalls. </a:t>
              </a:r>
              <a:r>
                <a:rPr lang="en-US" sz="1400">
                  <a:solidFill>
                    <a:schemeClr val="accent6"/>
                  </a:solidFill>
                  <a:latin typeface="Arial"/>
                </a:rPr>
                <a:t>[APA/SEIA]</a:t>
              </a:r>
              <a:endParaRPr sz="1400">
                <a:solidFill>
                  <a:schemeClr val="accent6"/>
                </a:solidFill>
                <a:latin typeface="Arial"/>
              </a:endParaRPr>
            </a:p>
          </p:txBody>
        </p:sp>
      </p:grpSp>
      <p:sp>
        <p:nvSpPr>
          <p:cNvPr id="2" name="Slide Number Placeholder 5">
            <a:extLst>
              <a:ext uri="{FF2B5EF4-FFF2-40B4-BE49-F238E27FC236}">
                <a16:creationId xmlns:a16="http://schemas.microsoft.com/office/drawing/2014/main" id="{64F07BAB-E1E3-DD6F-AE50-3655C5DECF52}"/>
              </a:ext>
            </a:extLst>
          </p:cNvPr>
          <p:cNvSpPr txBox="1">
            <a:spLocks/>
          </p:cNvSpPr>
          <p:nvPr/>
        </p:nvSpPr>
        <p:spPr>
          <a:xfrm>
            <a:off x="11805007" y="6492875"/>
            <a:ext cx="388052"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z="1400" smtClean="0"/>
              <a:pPr/>
              <a:t>19</a:t>
            </a:fld>
            <a:endParaRPr lang="en-US" sz="1400"/>
          </a:p>
        </p:txBody>
      </p:sp>
    </p:spTree>
    <p:extLst>
      <p:ext uri="{BB962C8B-B14F-4D97-AF65-F5344CB8AC3E}">
        <p14:creationId xmlns:p14="http://schemas.microsoft.com/office/powerpoint/2010/main" val="1490225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1CC85-1F70-108A-9F70-CA642E2AE3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913F802-E5D8-AE25-78D5-F513F90B71D1}"/>
              </a:ext>
            </a:extLst>
          </p:cNvPr>
          <p:cNvSpPr>
            <a:spLocks noGrp="1"/>
          </p:cNvSpPr>
          <p:nvPr>
            <p:ph type="title"/>
          </p:nvPr>
        </p:nvSpPr>
        <p:spPr/>
        <p:txBody>
          <a:bodyPr>
            <a:normAutofit/>
          </a:bodyPr>
          <a:lstStyle/>
          <a:p>
            <a:r>
              <a:rPr lang="en-US" sz="2800"/>
              <a:t>Introduction</a:t>
            </a:r>
          </a:p>
        </p:txBody>
      </p:sp>
      <p:grpSp>
        <p:nvGrpSpPr>
          <p:cNvPr id="59" name="Group 58">
            <a:extLst>
              <a:ext uri="{FF2B5EF4-FFF2-40B4-BE49-F238E27FC236}">
                <a16:creationId xmlns:a16="http://schemas.microsoft.com/office/drawing/2014/main" id="{3CBAA3A5-0193-78F7-C1A2-6E14FACEECB3}"/>
              </a:ext>
            </a:extLst>
          </p:cNvPr>
          <p:cNvGrpSpPr/>
          <p:nvPr/>
        </p:nvGrpSpPr>
        <p:grpSpPr>
          <a:xfrm>
            <a:off x="533401" y="911425"/>
            <a:ext cx="11064239" cy="920350"/>
            <a:chOff x="563880" y="3400923"/>
            <a:chExt cx="11064239" cy="749808"/>
          </a:xfrm>
        </p:grpSpPr>
        <p:sp>
          <p:nvSpPr>
            <p:cNvPr id="56" name="Rounded Rectangle 12">
              <a:extLst>
                <a:ext uri="{FF2B5EF4-FFF2-40B4-BE49-F238E27FC236}">
                  <a16:creationId xmlns:a16="http://schemas.microsoft.com/office/drawing/2014/main" id="{A06F7E15-EE48-4E21-7A75-8085EFEC935A}"/>
                </a:ext>
              </a:extLst>
            </p:cNvPr>
            <p:cNvSpPr/>
            <p:nvPr/>
          </p:nvSpPr>
          <p:spPr>
            <a:xfrm>
              <a:off x="563880" y="3400923"/>
              <a:ext cx="11064239" cy="749808"/>
            </a:xfrm>
            <a:prstGeom prst="roundRect">
              <a:avLst>
                <a:gd name="adj" fmla="val 4000"/>
              </a:avLst>
            </a:prstGeom>
            <a:noFill/>
            <a:ln w="12700">
              <a:solidFill>
                <a:srgbClr val="EAF3F5"/>
              </a:solidFill>
            </a:ln>
          </p:spPr>
          <p:style>
            <a:lnRef idx="1">
              <a:schemeClr val="accent1"/>
            </a:lnRef>
            <a:fillRef idx="3">
              <a:schemeClr val="accent1"/>
            </a:fillRef>
            <a:effectRef idx="2">
              <a:schemeClr val="accent1"/>
            </a:effectRef>
            <a:fontRef idx="minor">
              <a:schemeClr val="lt1"/>
            </a:fontRef>
          </p:style>
          <p:txBody>
            <a:bodyPr wrap="square" lIns="164592" tIns="109728" rIns="146304" bIns="91440" rtlCol="0" anchor="ctr"/>
            <a:lstStyle/>
            <a:p>
              <a:pPr algn="ctr"/>
              <a:r>
                <a:rPr lang="en-US" sz="1600" b="1" u="sng" cap="small">
                  <a:solidFill>
                    <a:srgbClr val="005763"/>
                  </a:solidFill>
                  <a:latin typeface="Arial"/>
                </a:rPr>
                <a:t>Purpose of Today’s TAC Discussion</a:t>
              </a:r>
              <a:endParaRPr sz="1600" b="1" u="sng" cap="small">
                <a:solidFill>
                  <a:srgbClr val="005763"/>
                </a:solidFill>
                <a:latin typeface="Arial"/>
              </a:endParaRPr>
            </a:p>
            <a:p>
              <a:pPr algn="just">
                <a:spcBef>
                  <a:spcPts val="400"/>
                </a:spcBef>
              </a:pPr>
              <a:r>
                <a:rPr lang="en-US" sz="1400">
                  <a:solidFill>
                    <a:srgbClr val="1D252B"/>
                  </a:solidFill>
                  <a:latin typeface="Arial"/>
                </a:rPr>
                <a:t>Discuss ERCOT’s preliminary findings and receive any further feedback so ERCOT can complete and deliver the final report to the PUCT by end of August. </a:t>
              </a:r>
              <a:endParaRPr lang="en-US" sz="1400">
                <a:solidFill>
                  <a:srgbClr val="1D252B"/>
                </a:solidFill>
                <a:latin typeface="Arial"/>
                <a:cs typeface="Arial"/>
              </a:endParaRPr>
            </a:p>
          </p:txBody>
        </p:sp>
        <p:sp>
          <p:nvSpPr>
            <p:cNvPr id="57" name="Rectangle 56">
              <a:extLst>
                <a:ext uri="{FF2B5EF4-FFF2-40B4-BE49-F238E27FC236}">
                  <a16:creationId xmlns:a16="http://schemas.microsoft.com/office/drawing/2014/main" id="{1DF490FF-F57E-5159-11A2-75AFBDB3BE24}"/>
                </a:ext>
              </a:extLst>
            </p:cNvPr>
            <p:cNvSpPr/>
            <p:nvPr/>
          </p:nvSpPr>
          <p:spPr>
            <a:xfrm>
              <a:off x="563880" y="3400923"/>
              <a:ext cx="54864" cy="749808"/>
            </a:xfrm>
            <a:prstGeom prst="rect">
              <a:avLst/>
            </a:prstGeom>
            <a:solidFill>
              <a:srgbClr val="005763"/>
            </a:solidFill>
            <a:ln w="12700">
              <a:solidFill>
                <a:srgbClr val="00576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sp>
        <p:nvSpPr>
          <p:cNvPr id="2" name="Slide Number Placeholder 5">
            <a:extLst>
              <a:ext uri="{FF2B5EF4-FFF2-40B4-BE49-F238E27FC236}">
                <a16:creationId xmlns:a16="http://schemas.microsoft.com/office/drawing/2014/main" id="{6C1EAA16-5DA2-82C0-737E-2D8CC2605E85}"/>
              </a:ext>
            </a:extLst>
          </p:cNvPr>
          <p:cNvSpPr txBox="1">
            <a:spLocks/>
          </p:cNvSpPr>
          <p:nvPr/>
        </p:nvSpPr>
        <p:spPr>
          <a:xfrm>
            <a:off x="11887200" y="6492875"/>
            <a:ext cx="30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z="1400" smtClean="0"/>
              <a:pPr/>
              <a:t>2</a:t>
            </a:fld>
            <a:endParaRPr lang="en-US" sz="1400"/>
          </a:p>
        </p:txBody>
      </p:sp>
      <p:grpSp>
        <p:nvGrpSpPr>
          <p:cNvPr id="26" name="Group 25">
            <a:extLst>
              <a:ext uri="{FF2B5EF4-FFF2-40B4-BE49-F238E27FC236}">
                <a16:creationId xmlns:a16="http://schemas.microsoft.com/office/drawing/2014/main" id="{D2F47733-89A0-F358-6B4A-12912146C15C}"/>
              </a:ext>
            </a:extLst>
          </p:cNvPr>
          <p:cNvGrpSpPr/>
          <p:nvPr/>
        </p:nvGrpSpPr>
        <p:grpSpPr>
          <a:xfrm>
            <a:off x="533396" y="1912245"/>
            <a:ext cx="11119104" cy="1139972"/>
            <a:chOff x="540386" y="1879082"/>
            <a:chExt cx="11119104" cy="1139972"/>
          </a:xfrm>
        </p:grpSpPr>
        <p:sp>
          <p:nvSpPr>
            <p:cNvPr id="5" name="Rounded Rectangle 12">
              <a:extLst>
                <a:ext uri="{FF2B5EF4-FFF2-40B4-BE49-F238E27FC236}">
                  <a16:creationId xmlns:a16="http://schemas.microsoft.com/office/drawing/2014/main" id="{1F4165B4-4C98-A34B-EFA0-66CDE74C790B}"/>
                </a:ext>
              </a:extLst>
            </p:cNvPr>
            <p:cNvSpPr/>
            <p:nvPr/>
          </p:nvSpPr>
          <p:spPr>
            <a:xfrm>
              <a:off x="595251" y="1879082"/>
              <a:ext cx="11064239" cy="1139972"/>
            </a:xfrm>
            <a:prstGeom prst="roundRect">
              <a:avLst>
                <a:gd name="adj" fmla="val 4000"/>
              </a:avLst>
            </a:prstGeom>
            <a:solidFill>
              <a:srgbClr val="EAF3F5"/>
            </a:solidFill>
            <a:ln w="12700">
              <a:solidFill>
                <a:srgbClr val="EAF3F5"/>
              </a:solidFill>
            </a:ln>
          </p:spPr>
          <p:style>
            <a:lnRef idx="1">
              <a:schemeClr val="accent1"/>
            </a:lnRef>
            <a:fillRef idx="3">
              <a:schemeClr val="accent1"/>
            </a:fillRef>
            <a:effectRef idx="2">
              <a:schemeClr val="accent1"/>
            </a:effectRef>
            <a:fontRef idx="minor">
              <a:schemeClr val="lt1"/>
            </a:fontRef>
          </p:style>
          <p:txBody>
            <a:bodyPr wrap="square" lIns="164592" tIns="109728" rIns="146304" bIns="91440" rtlCol="0" anchor="ctr"/>
            <a:lstStyle/>
            <a:p>
              <a:pPr algn="ctr"/>
              <a:r>
                <a:rPr lang="en-US" sz="1600" b="1" u="sng" cap="small" dirty="0">
                  <a:solidFill>
                    <a:srgbClr val="005763"/>
                  </a:solidFill>
                  <a:latin typeface="Arial"/>
                </a:rPr>
                <a:t>Key Findings</a:t>
              </a:r>
              <a:endParaRPr sz="1600" b="1" u="sng" cap="small" dirty="0">
                <a:solidFill>
                  <a:srgbClr val="005763"/>
                </a:solidFill>
                <a:latin typeface="Arial"/>
              </a:endParaRPr>
            </a:p>
            <a:p>
              <a:pPr algn="just">
                <a:spcBef>
                  <a:spcPts val="400"/>
                </a:spcBef>
              </a:pPr>
              <a:r>
                <a:rPr lang="en-US" sz="1400" dirty="0">
                  <a:solidFill>
                    <a:srgbClr val="232323"/>
                  </a:solidFill>
                </a:rPr>
                <a:t>At equilibrium, none of the three methods analyzed is expected to directly lower consumer costs </a:t>
              </a:r>
              <a:r>
                <a:rPr lang="en-US" sz="1400" dirty="0">
                  <a:solidFill>
                    <a:schemeClr val="tx1"/>
                  </a:solidFill>
                </a:rPr>
                <a:t>versus today</a:t>
              </a:r>
              <a:r>
                <a:rPr lang="en-US" sz="1400" dirty="0">
                  <a:solidFill>
                    <a:srgbClr val="232323"/>
                  </a:solidFill>
                </a:rPr>
                <a:t>. Any savings would be indirect — by shifting AS/RS costs onto the resources that drive the need, these methods create an incentive to reduce it, though whether that incentive is large enough to change behavior is uncertain. Methods A and B offer only limited incentive; Method C mainly shifts who bears the cost and nudges resource availability during scarcity, without reducing overall AS/RS need.</a:t>
              </a:r>
              <a:endParaRPr lang="en-US" sz="1400" dirty="0">
                <a:solidFill>
                  <a:srgbClr val="232323"/>
                </a:solidFill>
                <a:cs typeface="Arial"/>
              </a:endParaRPr>
            </a:p>
          </p:txBody>
        </p:sp>
        <p:sp>
          <p:nvSpPr>
            <p:cNvPr id="17" name="Rectangle 16">
              <a:extLst>
                <a:ext uri="{FF2B5EF4-FFF2-40B4-BE49-F238E27FC236}">
                  <a16:creationId xmlns:a16="http://schemas.microsoft.com/office/drawing/2014/main" id="{4425DCAC-E847-6CD4-2F32-544EF4410725}"/>
                </a:ext>
              </a:extLst>
            </p:cNvPr>
            <p:cNvSpPr/>
            <p:nvPr/>
          </p:nvSpPr>
          <p:spPr>
            <a:xfrm>
              <a:off x="540386" y="1879082"/>
              <a:ext cx="61852" cy="1139972"/>
            </a:xfrm>
            <a:prstGeom prst="rect">
              <a:avLst/>
            </a:prstGeom>
            <a:solidFill>
              <a:srgbClr val="00576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grpSp>
        <p:nvGrpSpPr>
          <p:cNvPr id="27" name="Group 26">
            <a:extLst>
              <a:ext uri="{FF2B5EF4-FFF2-40B4-BE49-F238E27FC236}">
                <a16:creationId xmlns:a16="http://schemas.microsoft.com/office/drawing/2014/main" id="{C753DF8A-316C-DF5C-4F2A-856C9C09C71A}"/>
              </a:ext>
            </a:extLst>
          </p:cNvPr>
          <p:cNvGrpSpPr/>
          <p:nvPr/>
        </p:nvGrpSpPr>
        <p:grpSpPr>
          <a:xfrm>
            <a:off x="533396" y="3244798"/>
            <a:ext cx="11064241" cy="2153345"/>
            <a:chOff x="533398" y="3062669"/>
            <a:chExt cx="11064241" cy="2153345"/>
          </a:xfrm>
        </p:grpSpPr>
        <p:grpSp>
          <p:nvGrpSpPr>
            <p:cNvPr id="3" name="Group 2">
              <a:extLst>
                <a:ext uri="{FF2B5EF4-FFF2-40B4-BE49-F238E27FC236}">
                  <a16:creationId xmlns:a16="http://schemas.microsoft.com/office/drawing/2014/main" id="{F7A1A42C-67B4-A267-30AD-88AAEFBAE142}"/>
                </a:ext>
              </a:extLst>
            </p:cNvPr>
            <p:cNvGrpSpPr/>
            <p:nvPr/>
          </p:nvGrpSpPr>
          <p:grpSpPr>
            <a:xfrm>
              <a:off x="533398" y="3062669"/>
              <a:ext cx="4208988" cy="2153345"/>
              <a:chOff x="566927" y="1325879"/>
              <a:chExt cx="4208988" cy="1490467"/>
            </a:xfrm>
          </p:grpSpPr>
          <p:sp>
            <p:nvSpPr>
              <p:cNvPr id="6" name="Rounded Rectangle 6">
                <a:extLst>
                  <a:ext uri="{FF2B5EF4-FFF2-40B4-BE49-F238E27FC236}">
                    <a16:creationId xmlns:a16="http://schemas.microsoft.com/office/drawing/2014/main" id="{030D76A9-2884-2939-0C40-CB05DC7CC0D0}"/>
                  </a:ext>
                </a:extLst>
              </p:cNvPr>
              <p:cNvSpPr/>
              <p:nvPr/>
            </p:nvSpPr>
            <p:spPr>
              <a:xfrm>
                <a:off x="566927" y="1325879"/>
                <a:ext cx="4208988" cy="1490467"/>
              </a:xfrm>
              <a:prstGeom prst="roundRect">
                <a:avLst>
                  <a:gd name="adj" fmla="val 4000"/>
                </a:avLst>
              </a:prstGeom>
              <a:solidFill>
                <a:srgbClr val="FFFFFF"/>
              </a:solidFill>
              <a:ln w="12700">
                <a:solidFill>
                  <a:srgbClr val="EEF2F4"/>
                </a:solidFill>
              </a:ln>
            </p:spPr>
            <p:style>
              <a:lnRef idx="1">
                <a:schemeClr val="accent1"/>
              </a:lnRef>
              <a:fillRef idx="3">
                <a:schemeClr val="accent1"/>
              </a:fillRef>
              <a:effectRef idx="2">
                <a:schemeClr val="accent1"/>
              </a:effectRef>
              <a:fontRef idx="minor">
                <a:schemeClr val="lt1"/>
              </a:fontRef>
            </p:style>
            <p:txBody>
              <a:bodyPr wrap="square" lIns="164592" tIns="109728" rIns="146304" bIns="91440" rtlCol="0" anchor="t" anchorCtr="0"/>
              <a:lstStyle/>
              <a:p>
                <a:pPr algn="ctr"/>
                <a:r>
                  <a:rPr sz="1600" b="1" u="sng" cap="small" dirty="0">
                    <a:solidFill>
                      <a:srgbClr val="005763"/>
                    </a:solidFill>
                    <a:latin typeface="Arial"/>
                  </a:rPr>
                  <a:t>Legislative </a:t>
                </a:r>
                <a:r>
                  <a:rPr lang="en-US" sz="1600" b="1" u="sng" cap="small" dirty="0">
                    <a:solidFill>
                      <a:srgbClr val="005763"/>
                    </a:solidFill>
                    <a:latin typeface="Arial"/>
                  </a:rPr>
                  <a:t>Requirement</a:t>
                </a:r>
              </a:p>
              <a:p>
                <a:pPr algn="ctr"/>
                <a:endParaRPr sz="1600" b="1" u="sng" cap="small" dirty="0">
                  <a:solidFill>
                    <a:srgbClr val="005763"/>
                  </a:solidFill>
                  <a:latin typeface="Arial"/>
                </a:endParaRPr>
              </a:p>
              <a:p>
                <a:pPr algn="just">
                  <a:spcBef>
                    <a:spcPts val="400"/>
                  </a:spcBef>
                </a:pPr>
                <a:r>
                  <a:rPr lang="en-US" sz="1400" dirty="0">
                    <a:solidFill>
                      <a:srgbClr val="1D252B"/>
                    </a:solidFill>
                    <a:latin typeface="Arial"/>
                  </a:rPr>
                  <a:t>Public Utility Regulatory Act (PURA)</a:t>
                </a:r>
                <a:r>
                  <a:rPr sz="1400" dirty="0">
                    <a:solidFill>
                      <a:srgbClr val="1D252B"/>
                    </a:solidFill>
                    <a:latin typeface="Arial"/>
                  </a:rPr>
                  <a:t> </a:t>
                </a:r>
                <a:r>
                  <a:rPr lang="en-US" sz="1400" dirty="0">
                    <a:solidFill>
                      <a:srgbClr val="1D252B"/>
                    </a:solidFill>
                    <a:latin typeface="Arial"/>
                  </a:rPr>
                  <a:t>§ 39.1593 requires PUC to evaluate </a:t>
                </a:r>
                <a:r>
                  <a:rPr sz="1400" dirty="0">
                    <a:solidFill>
                      <a:srgbClr val="1D252B"/>
                    </a:solidFill>
                    <a:latin typeface="Arial"/>
                  </a:rPr>
                  <a:t>whether alternative A</a:t>
                </a:r>
                <a:r>
                  <a:rPr lang="en-US" sz="1400" dirty="0">
                    <a:solidFill>
                      <a:srgbClr val="1D252B"/>
                    </a:solidFill>
                    <a:latin typeface="Arial"/>
                  </a:rPr>
                  <a:t>ncillary Service (AS) and </a:t>
                </a:r>
                <a:r>
                  <a:rPr sz="1400" dirty="0">
                    <a:solidFill>
                      <a:srgbClr val="1D252B"/>
                    </a:solidFill>
                    <a:latin typeface="Arial"/>
                  </a:rPr>
                  <a:t>R</a:t>
                </a:r>
                <a:r>
                  <a:rPr lang="en-US" sz="1400" dirty="0">
                    <a:solidFill>
                      <a:srgbClr val="1D252B"/>
                    </a:solidFill>
                    <a:latin typeface="Arial"/>
                  </a:rPr>
                  <a:t>eliability </a:t>
                </a:r>
                <a:r>
                  <a:rPr sz="1400" dirty="0">
                    <a:solidFill>
                      <a:srgbClr val="1D252B"/>
                    </a:solidFill>
                    <a:latin typeface="Arial"/>
                  </a:rPr>
                  <a:t>S</a:t>
                </a:r>
                <a:r>
                  <a:rPr lang="en-US" sz="1400" dirty="0">
                    <a:solidFill>
                      <a:srgbClr val="1D252B"/>
                    </a:solidFill>
                    <a:latin typeface="Arial"/>
                  </a:rPr>
                  <a:t>ervice (RS)</a:t>
                </a:r>
                <a:r>
                  <a:rPr sz="1400" dirty="0">
                    <a:solidFill>
                      <a:srgbClr val="1D252B"/>
                    </a:solidFill>
                    <a:latin typeface="Arial"/>
                  </a:rPr>
                  <a:t> cost allocation method</a:t>
                </a:r>
                <a:r>
                  <a:rPr lang="en-US" sz="1400" dirty="0">
                    <a:solidFill>
                      <a:srgbClr val="1D252B"/>
                    </a:solidFill>
                    <a:latin typeface="Arial"/>
                  </a:rPr>
                  <a:t>s</a:t>
                </a:r>
                <a:r>
                  <a:rPr sz="1400" dirty="0">
                    <a:solidFill>
                      <a:srgbClr val="1D252B"/>
                    </a:solidFill>
                    <a:latin typeface="Arial"/>
                  </a:rPr>
                  <a:t> produce net savings to consumers compared with </a:t>
                </a:r>
                <a:r>
                  <a:rPr lang="en-US" sz="1400" dirty="0">
                    <a:solidFill>
                      <a:srgbClr val="1D252B"/>
                    </a:solidFill>
                    <a:latin typeface="Arial"/>
                  </a:rPr>
                  <a:t>the current method of </a:t>
                </a:r>
                <a:r>
                  <a:rPr sz="1400" dirty="0">
                    <a:solidFill>
                      <a:srgbClr val="1D252B"/>
                    </a:solidFill>
                    <a:latin typeface="Arial"/>
                  </a:rPr>
                  <a:t>allocating costs to load</a:t>
                </a:r>
                <a:r>
                  <a:rPr lang="en-US" sz="1400" dirty="0">
                    <a:solidFill>
                      <a:srgbClr val="1D252B"/>
                    </a:solidFill>
                    <a:latin typeface="Arial"/>
                  </a:rPr>
                  <a:t> and to report to the Legislature by Dec. 1, 2026</a:t>
                </a:r>
                <a:r>
                  <a:rPr sz="1400" dirty="0">
                    <a:solidFill>
                      <a:srgbClr val="1D252B"/>
                    </a:solidFill>
                    <a:latin typeface="Arial"/>
                  </a:rPr>
                  <a:t>.</a:t>
                </a:r>
                <a:endParaRPr sz="1400" dirty="0">
                  <a:solidFill>
                    <a:srgbClr val="1D252B"/>
                  </a:solidFill>
                  <a:latin typeface="Arial"/>
                  <a:cs typeface="Arial"/>
                </a:endParaRPr>
              </a:p>
            </p:txBody>
          </p:sp>
          <p:sp>
            <p:nvSpPr>
              <p:cNvPr id="15" name="Rectangle 14">
                <a:extLst>
                  <a:ext uri="{FF2B5EF4-FFF2-40B4-BE49-F238E27FC236}">
                    <a16:creationId xmlns:a16="http://schemas.microsoft.com/office/drawing/2014/main" id="{829A9B75-4B8F-C624-0CF3-CC61B16D4CCB}"/>
                  </a:ext>
                </a:extLst>
              </p:cNvPr>
              <p:cNvSpPr/>
              <p:nvPr/>
            </p:nvSpPr>
            <p:spPr>
              <a:xfrm>
                <a:off x="566928" y="1325880"/>
                <a:ext cx="54864" cy="1490466"/>
              </a:xfrm>
              <a:prstGeom prst="rect">
                <a:avLst/>
              </a:prstGeom>
              <a:solidFill>
                <a:srgbClr val="005763"/>
              </a:solidFill>
              <a:ln w="12700">
                <a:solidFill>
                  <a:srgbClr val="00576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grpSp>
          <p:nvGrpSpPr>
            <p:cNvPr id="16" name="Group 15">
              <a:extLst>
                <a:ext uri="{FF2B5EF4-FFF2-40B4-BE49-F238E27FC236}">
                  <a16:creationId xmlns:a16="http://schemas.microsoft.com/office/drawing/2014/main" id="{7E7DE895-6898-CE89-EC7B-9B9716A2872C}"/>
                </a:ext>
              </a:extLst>
            </p:cNvPr>
            <p:cNvGrpSpPr/>
            <p:nvPr/>
          </p:nvGrpSpPr>
          <p:grpSpPr>
            <a:xfrm>
              <a:off x="4979627" y="3062669"/>
              <a:ext cx="3281189" cy="2134690"/>
              <a:chOff x="4352544" y="1325879"/>
              <a:chExt cx="3493008" cy="1577960"/>
            </a:xfrm>
          </p:grpSpPr>
          <p:sp>
            <p:nvSpPr>
              <p:cNvPr id="18" name="Rounded Rectangle 8">
                <a:extLst>
                  <a:ext uri="{FF2B5EF4-FFF2-40B4-BE49-F238E27FC236}">
                    <a16:creationId xmlns:a16="http://schemas.microsoft.com/office/drawing/2014/main" id="{1415C1C1-6BAE-6DED-5EE4-6C78DD6648C0}"/>
                  </a:ext>
                </a:extLst>
              </p:cNvPr>
              <p:cNvSpPr/>
              <p:nvPr/>
            </p:nvSpPr>
            <p:spPr>
              <a:xfrm>
                <a:off x="4352544" y="1325879"/>
                <a:ext cx="3493008" cy="1577960"/>
              </a:xfrm>
              <a:prstGeom prst="roundRect">
                <a:avLst>
                  <a:gd name="adj" fmla="val 4000"/>
                </a:avLst>
              </a:prstGeom>
              <a:solidFill>
                <a:srgbClr val="FFFFFF"/>
              </a:solidFill>
              <a:ln w="12700">
                <a:solidFill>
                  <a:srgbClr val="EEF2F4"/>
                </a:solidFill>
              </a:ln>
            </p:spPr>
            <p:style>
              <a:lnRef idx="1">
                <a:schemeClr val="accent1"/>
              </a:lnRef>
              <a:fillRef idx="3">
                <a:schemeClr val="accent1"/>
              </a:fillRef>
              <a:effectRef idx="2">
                <a:schemeClr val="accent1"/>
              </a:effectRef>
              <a:fontRef idx="minor">
                <a:schemeClr val="lt1"/>
              </a:fontRef>
            </p:style>
            <p:txBody>
              <a:bodyPr wrap="square" lIns="164592" tIns="109728" rIns="146304" bIns="91440" rtlCol="0" anchor="t" anchorCtr="0"/>
              <a:lstStyle/>
              <a:p>
                <a:pPr algn="ctr"/>
                <a:r>
                  <a:rPr lang="en-US" sz="1600" b="1" u="sng" cap="small">
                    <a:solidFill>
                      <a:srgbClr val="005763"/>
                    </a:solidFill>
                    <a:latin typeface="Arial"/>
                  </a:rPr>
                  <a:t>S</a:t>
                </a:r>
                <a:r>
                  <a:rPr sz="1600" b="1" u="sng" cap="small">
                    <a:solidFill>
                      <a:srgbClr val="005763"/>
                    </a:solidFill>
                    <a:latin typeface="Arial"/>
                  </a:rPr>
                  <a:t>tudy </a:t>
                </a:r>
                <a:r>
                  <a:rPr lang="en-US" sz="1600" b="1" u="sng" cap="small">
                    <a:solidFill>
                      <a:srgbClr val="005763"/>
                    </a:solidFill>
                    <a:latin typeface="Arial"/>
                  </a:rPr>
                  <a:t>S</a:t>
                </a:r>
                <a:r>
                  <a:rPr sz="1600" b="1" u="sng" cap="small">
                    <a:solidFill>
                      <a:srgbClr val="005763"/>
                    </a:solidFill>
                    <a:latin typeface="Arial"/>
                  </a:rPr>
                  <a:t>cope</a:t>
                </a:r>
                <a:endParaRPr lang="en-US" sz="1600" b="1" u="sng" cap="small">
                  <a:solidFill>
                    <a:srgbClr val="005763"/>
                  </a:solidFill>
                  <a:latin typeface="Arial"/>
                </a:endParaRPr>
              </a:p>
              <a:p>
                <a:pPr algn="ctr"/>
                <a:endParaRPr sz="1600" b="1" u="sng" cap="small">
                  <a:solidFill>
                    <a:srgbClr val="005763"/>
                  </a:solidFill>
                  <a:latin typeface="Arial"/>
                </a:endParaRPr>
              </a:p>
              <a:p>
                <a:pPr algn="just">
                  <a:spcBef>
                    <a:spcPts val="400"/>
                  </a:spcBef>
                </a:pPr>
                <a:r>
                  <a:rPr lang="en-US" sz="1400">
                    <a:solidFill>
                      <a:srgbClr val="1D252B"/>
                    </a:solidFill>
                    <a:latin typeface="Arial"/>
                  </a:rPr>
                  <a:t>Public Utility Commission of Texas </a:t>
                </a:r>
                <a:r>
                  <a:rPr lang="en-US" sz="1400">
                    <a:solidFill>
                      <a:srgbClr val="1D252B"/>
                    </a:solidFill>
                  </a:rPr>
                  <a:t> (PUCT) </a:t>
                </a:r>
                <a:r>
                  <a:rPr lang="en-US" sz="1400">
                    <a:solidFill>
                      <a:srgbClr val="1D252B"/>
                    </a:solidFill>
                    <a:latin typeface="Arial"/>
                  </a:rPr>
                  <a:t>outlined the alternative </a:t>
                </a:r>
                <a:r>
                  <a:rPr sz="1400">
                    <a:solidFill>
                      <a:srgbClr val="1D252B"/>
                    </a:solidFill>
                    <a:latin typeface="Arial"/>
                  </a:rPr>
                  <a:t>methods, </a:t>
                </a:r>
                <a:r>
                  <a:rPr lang="en-US" sz="1400">
                    <a:solidFill>
                      <a:srgbClr val="1D252B"/>
                    </a:solidFill>
                    <a:latin typeface="Arial"/>
                  </a:rPr>
                  <a:t>historical </a:t>
                </a:r>
                <a:r>
                  <a:rPr sz="1400">
                    <a:solidFill>
                      <a:srgbClr val="1D252B"/>
                    </a:solidFill>
                    <a:latin typeface="Arial"/>
                  </a:rPr>
                  <a:t>data period, and analytical areas ERCOT should evaluate</a:t>
                </a:r>
                <a:r>
                  <a:rPr lang="en-US" sz="1400">
                    <a:solidFill>
                      <a:srgbClr val="1D252B"/>
                    </a:solidFill>
                    <a:latin typeface="Arial"/>
                  </a:rPr>
                  <a:t> in the </a:t>
                </a:r>
                <a:r>
                  <a:rPr lang="en-US" sz="1400">
                    <a:solidFill>
                      <a:srgbClr val="1D252B"/>
                    </a:solidFill>
                    <a:latin typeface="Arial"/>
                    <a:hlinkClick r:id="rId3"/>
                  </a:rPr>
                  <a:t>study scope</a:t>
                </a:r>
                <a:r>
                  <a:rPr lang="en-US" sz="1400">
                    <a:solidFill>
                      <a:srgbClr val="1D252B"/>
                    </a:solidFill>
                    <a:latin typeface="Arial"/>
                  </a:rPr>
                  <a:t> filed in PUCT Project 58555</a:t>
                </a:r>
                <a:r>
                  <a:rPr sz="1400">
                    <a:solidFill>
                      <a:srgbClr val="1D252B"/>
                    </a:solidFill>
                    <a:latin typeface="Arial"/>
                  </a:rPr>
                  <a:t>.</a:t>
                </a:r>
                <a:endParaRPr sz="1400">
                  <a:solidFill>
                    <a:srgbClr val="1D252B"/>
                  </a:solidFill>
                  <a:latin typeface="Arial"/>
                  <a:cs typeface="Arial"/>
                </a:endParaRPr>
              </a:p>
            </p:txBody>
          </p:sp>
          <p:sp>
            <p:nvSpPr>
              <p:cNvPr id="19" name="Rectangle 18">
                <a:extLst>
                  <a:ext uri="{FF2B5EF4-FFF2-40B4-BE49-F238E27FC236}">
                    <a16:creationId xmlns:a16="http://schemas.microsoft.com/office/drawing/2014/main" id="{33790ECD-705C-BF1C-8ECF-FB99798485AB}"/>
                  </a:ext>
                </a:extLst>
              </p:cNvPr>
              <p:cNvSpPr/>
              <p:nvPr/>
            </p:nvSpPr>
            <p:spPr>
              <a:xfrm>
                <a:off x="4352544" y="1325880"/>
                <a:ext cx="45719" cy="1490462"/>
              </a:xfrm>
              <a:prstGeom prst="rect">
                <a:avLst/>
              </a:prstGeom>
              <a:solidFill>
                <a:srgbClr val="00A7B5"/>
              </a:solidFill>
              <a:ln w="12700">
                <a:solidFill>
                  <a:srgbClr val="00A7B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grpSp>
          <p:nvGrpSpPr>
            <p:cNvPr id="20" name="Group 19">
              <a:extLst>
                <a:ext uri="{FF2B5EF4-FFF2-40B4-BE49-F238E27FC236}">
                  <a16:creationId xmlns:a16="http://schemas.microsoft.com/office/drawing/2014/main" id="{2EEE2229-59D3-F58F-BD5A-946E57E4225B}"/>
                </a:ext>
              </a:extLst>
            </p:cNvPr>
            <p:cNvGrpSpPr/>
            <p:nvPr/>
          </p:nvGrpSpPr>
          <p:grpSpPr>
            <a:xfrm>
              <a:off x="8498057" y="3100565"/>
              <a:ext cx="3099582" cy="2110889"/>
              <a:chOff x="8138160" y="1325879"/>
              <a:chExt cx="3493008" cy="1388065"/>
            </a:xfrm>
          </p:grpSpPr>
          <p:sp>
            <p:nvSpPr>
              <p:cNvPr id="21" name="Rounded Rectangle 10">
                <a:extLst>
                  <a:ext uri="{FF2B5EF4-FFF2-40B4-BE49-F238E27FC236}">
                    <a16:creationId xmlns:a16="http://schemas.microsoft.com/office/drawing/2014/main" id="{B1098ABD-CE16-235B-4B14-625DD038F313}"/>
                  </a:ext>
                </a:extLst>
              </p:cNvPr>
              <p:cNvSpPr/>
              <p:nvPr/>
            </p:nvSpPr>
            <p:spPr>
              <a:xfrm>
                <a:off x="8138160" y="1325879"/>
                <a:ext cx="3493008" cy="1388065"/>
              </a:xfrm>
              <a:prstGeom prst="roundRect">
                <a:avLst>
                  <a:gd name="adj" fmla="val 4000"/>
                </a:avLst>
              </a:prstGeom>
              <a:solidFill>
                <a:srgbClr val="FFFFFF"/>
              </a:solidFill>
              <a:ln w="12700">
                <a:solidFill>
                  <a:srgbClr val="EEF2F4"/>
                </a:solidFill>
              </a:ln>
            </p:spPr>
            <p:style>
              <a:lnRef idx="1">
                <a:schemeClr val="accent1"/>
              </a:lnRef>
              <a:fillRef idx="3">
                <a:schemeClr val="accent1"/>
              </a:fillRef>
              <a:effectRef idx="2">
                <a:schemeClr val="accent1"/>
              </a:effectRef>
              <a:fontRef idx="minor">
                <a:schemeClr val="lt1"/>
              </a:fontRef>
            </p:style>
            <p:txBody>
              <a:bodyPr wrap="square" lIns="164592" tIns="109728" rIns="146304" bIns="91440" rtlCol="0" anchor="t" anchorCtr="0"/>
              <a:lstStyle/>
              <a:p>
                <a:pPr algn="ctr"/>
                <a:r>
                  <a:rPr sz="1600" b="1" u="sng" cap="small">
                    <a:solidFill>
                      <a:srgbClr val="005763"/>
                    </a:solidFill>
                    <a:latin typeface="Arial"/>
                  </a:rPr>
                  <a:t>ERCOT </a:t>
                </a:r>
                <a:r>
                  <a:rPr lang="en-US" sz="1600" b="1" u="sng" cap="small">
                    <a:solidFill>
                      <a:srgbClr val="005763"/>
                    </a:solidFill>
                    <a:latin typeface="Arial"/>
                  </a:rPr>
                  <a:t>D</a:t>
                </a:r>
                <a:r>
                  <a:rPr sz="1600" b="1" u="sng" cap="small">
                    <a:solidFill>
                      <a:srgbClr val="005763"/>
                    </a:solidFill>
                    <a:latin typeface="Arial"/>
                  </a:rPr>
                  <a:t>eliverable</a:t>
                </a:r>
                <a:endParaRPr lang="en-US" sz="1600" b="1" u="sng" cap="small">
                  <a:solidFill>
                    <a:srgbClr val="005763"/>
                  </a:solidFill>
                  <a:latin typeface="Arial"/>
                </a:endParaRPr>
              </a:p>
              <a:p>
                <a:pPr algn="ctr"/>
                <a:endParaRPr sz="1600" b="1" u="sng" cap="small">
                  <a:solidFill>
                    <a:srgbClr val="005763"/>
                  </a:solidFill>
                  <a:latin typeface="Arial"/>
                </a:endParaRPr>
              </a:p>
              <a:p>
                <a:pPr algn="just">
                  <a:spcBef>
                    <a:spcPts val="400"/>
                  </a:spcBef>
                </a:pPr>
                <a:r>
                  <a:rPr lang="en-US" sz="1400">
                    <a:solidFill>
                      <a:srgbClr val="1D252B"/>
                    </a:solidFill>
                  </a:rPr>
                  <a:t>ERCOT is required to conduct analysis outlined in the study scope with input from TAC and submit its findings report to the PUCT by the end of August 2026.</a:t>
                </a:r>
                <a:endParaRPr sz="1400">
                  <a:solidFill>
                    <a:srgbClr val="1D252B"/>
                  </a:solidFill>
                  <a:latin typeface="Arial"/>
                  <a:cs typeface="Arial"/>
                </a:endParaRPr>
              </a:p>
            </p:txBody>
          </p:sp>
          <p:sp>
            <p:nvSpPr>
              <p:cNvPr id="22" name="Rectangle 21">
                <a:extLst>
                  <a:ext uri="{FF2B5EF4-FFF2-40B4-BE49-F238E27FC236}">
                    <a16:creationId xmlns:a16="http://schemas.microsoft.com/office/drawing/2014/main" id="{F4CCBDFF-0F5B-1AA6-9CC1-1CD89D36EDBA}"/>
                  </a:ext>
                </a:extLst>
              </p:cNvPr>
              <p:cNvSpPr/>
              <p:nvPr/>
            </p:nvSpPr>
            <p:spPr>
              <a:xfrm>
                <a:off x="8138160" y="1325880"/>
                <a:ext cx="51522" cy="1378795"/>
              </a:xfrm>
              <a:prstGeom prst="rect">
                <a:avLst/>
              </a:prstGeom>
              <a:solidFill>
                <a:srgbClr val="2B6F94"/>
              </a:solidFill>
              <a:ln w="12700">
                <a:solidFill>
                  <a:srgbClr val="2B6F9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grpSp>
      <p:grpSp>
        <p:nvGrpSpPr>
          <p:cNvPr id="23" name="Group 22">
            <a:extLst>
              <a:ext uri="{FF2B5EF4-FFF2-40B4-BE49-F238E27FC236}">
                <a16:creationId xmlns:a16="http://schemas.microsoft.com/office/drawing/2014/main" id="{B5CD2073-CDAF-A508-5DC1-846876F14308}"/>
              </a:ext>
            </a:extLst>
          </p:cNvPr>
          <p:cNvGrpSpPr/>
          <p:nvPr/>
        </p:nvGrpSpPr>
        <p:grpSpPr>
          <a:xfrm>
            <a:off x="533398" y="5506948"/>
            <a:ext cx="11064242" cy="1212475"/>
            <a:chOff x="563876" y="3202119"/>
            <a:chExt cx="11064242" cy="1419177"/>
          </a:xfrm>
        </p:grpSpPr>
        <p:sp>
          <p:nvSpPr>
            <p:cNvPr id="24" name="Rounded Rectangle 11">
              <a:extLst>
                <a:ext uri="{FF2B5EF4-FFF2-40B4-BE49-F238E27FC236}">
                  <a16:creationId xmlns:a16="http://schemas.microsoft.com/office/drawing/2014/main" id="{1C2F32EB-E182-6E82-BCC4-93D294F2EFAB}"/>
                </a:ext>
              </a:extLst>
            </p:cNvPr>
            <p:cNvSpPr/>
            <p:nvPr/>
          </p:nvSpPr>
          <p:spPr>
            <a:xfrm>
              <a:off x="618741" y="3202119"/>
              <a:ext cx="11009377" cy="1419177"/>
            </a:xfrm>
            <a:prstGeom prst="roundRect">
              <a:avLst>
                <a:gd name="adj" fmla="val 6000"/>
              </a:avLst>
            </a:prstGeom>
            <a:solidFill>
              <a:srgbClr val="FFFFFF"/>
            </a:solidFill>
            <a:ln w="9525">
              <a:solidFill>
                <a:srgbClr val="D5DDE3"/>
              </a:solidFill>
            </a:ln>
            <a:effectLst/>
          </p:spPr>
          <p:style>
            <a:lnRef idx="1">
              <a:schemeClr val="accent1"/>
            </a:lnRef>
            <a:fillRef idx="3">
              <a:schemeClr val="accent1"/>
            </a:fillRef>
            <a:effectRef idx="2">
              <a:schemeClr val="accent1"/>
            </a:effectRef>
            <a:fontRef idx="minor">
              <a:schemeClr val="lt1"/>
            </a:fontRef>
          </p:style>
          <p:txBody>
            <a:bodyPr wrap="square" lIns="146304" tIns="73152" rIns="109728" bIns="54864" rtlCol="0" anchor="t"/>
            <a:lstStyle/>
            <a:p>
              <a:pPr algn="ctr">
                <a:spcAft>
                  <a:spcPts val="400"/>
                </a:spcAft>
              </a:pPr>
              <a:r>
                <a:rPr sz="1600" b="1" u="sng" cap="small">
                  <a:solidFill>
                    <a:srgbClr val="005763"/>
                  </a:solidFill>
                  <a:latin typeface="Arial"/>
                </a:rPr>
                <a:t>May 19, 2026 TAC </a:t>
              </a:r>
              <a:r>
                <a:rPr lang="en-US" sz="1600" b="1" u="sng" cap="small">
                  <a:solidFill>
                    <a:srgbClr val="005763"/>
                  </a:solidFill>
                  <a:latin typeface="Arial"/>
                </a:rPr>
                <a:t>Meeting Recap</a:t>
              </a:r>
              <a:endParaRPr sz="1600" b="1" u="sng" cap="small">
                <a:solidFill>
                  <a:schemeClr val="tx1"/>
                </a:solidFill>
                <a:latin typeface="Arial"/>
              </a:endParaRPr>
            </a:p>
            <a:p>
              <a:endParaRPr lang="en-US" sz="800">
                <a:solidFill>
                  <a:srgbClr val="1D252B"/>
                </a:solidFill>
                <a:latin typeface="Arial"/>
              </a:endParaRPr>
            </a:p>
            <a:p>
              <a:pPr marL="285750" indent="-285750">
                <a:buFont typeface="Arial"/>
                <a:buChar char="•"/>
              </a:pPr>
              <a:r>
                <a:rPr lang="en-US" sz="1400">
                  <a:solidFill>
                    <a:srgbClr val="1D252B"/>
                  </a:solidFill>
                  <a:latin typeface="Arial"/>
                </a:rPr>
                <a:t>ERCOT presented the study approach and preliminary primary-effect results at the May 19, 2026 TAC. </a:t>
              </a:r>
            </a:p>
            <a:p>
              <a:pPr marL="285750" indent="-285750">
                <a:buFont typeface="Arial"/>
                <a:buChar char="•"/>
              </a:pPr>
              <a:r>
                <a:rPr lang="en-US" sz="1400">
                  <a:solidFill>
                    <a:srgbClr val="1D252B"/>
                  </a:solidFill>
                  <a:latin typeface="Arial"/>
                </a:rPr>
                <a:t>Stakeholders and the IMM provided questions/feedback on the allocation logic and secondary-effects analysis. </a:t>
              </a:r>
            </a:p>
            <a:p>
              <a:pPr marL="285750" indent="-285750">
                <a:buFont typeface="Arial"/>
                <a:buChar char="•"/>
              </a:pPr>
              <a:r>
                <a:rPr lang="en-US" sz="1400">
                  <a:solidFill>
                    <a:srgbClr val="1D252B"/>
                  </a:solidFill>
                  <a:latin typeface="Arial"/>
                </a:rPr>
                <a:t>ERCOT’s responses to the questions/feedback are posted to today’s TAC meeting page.</a:t>
              </a:r>
              <a:endParaRPr sz="1400">
                <a:solidFill>
                  <a:srgbClr val="1D252B"/>
                </a:solidFill>
                <a:latin typeface="Arial"/>
                <a:cs typeface="Arial"/>
              </a:endParaRPr>
            </a:p>
          </p:txBody>
        </p:sp>
        <p:sp>
          <p:nvSpPr>
            <p:cNvPr id="25" name="Rectangle 24">
              <a:extLst>
                <a:ext uri="{FF2B5EF4-FFF2-40B4-BE49-F238E27FC236}">
                  <a16:creationId xmlns:a16="http://schemas.microsoft.com/office/drawing/2014/main" id="{00AD366B-9CD0-79E7-520D-9061CBACBA05}"/>
                </a:ext>
              </a:extLst>
            </p:cNvPr>
            <p:cNvSpPr/>
            <p:nvPr/>
          </p:nvSpPr>
          <p:spPr>
            <a:xfrm>
              <a:off x="563876" y="3202119"/>
              <a:ext cx="61850" cy="1419177"/>
            </a:xfrm>
            <a:prstGeom prst="rect">
              <a:avLst/>
            </a:prstGeom>
            <a:solidFill>
              <a:srgbClr val="00576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spTree>
    <p:extLst>
      <p:ext uri="{BB962C8B-B14F-4D97-AF65-F5344CB8AC3E}">
        <p14:creationId xmlns:p14="http://schemas.microsoft.com/office/powerpoint/2010/main" val="141892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FE995B-39C2-0AF7-52E2-9236BBABF92E}"/>
              </a:ext>
            </a:extLst>
          </p:cNvPr>
          <p:cNvSpPr>
            <a:spLocks noGrp="1"/>
          </p:cNvSpPr>
          <p:nvPr>
            <p:ph type="title"/>
          </p:nvPr>
        </p:nvSpPr>
        <p:spPr/>
        <p:txBody>
          <a:bodyPr>
            <a:normAutofit/>
          </a:bodyPr>
          <a:lstStyle/>
          <a:p>
            <a:r>
              <a:rPr lang="en-US" sz="2800"/>
              <a:t>Nomenclature for Today’s Discussion</a:t>
            </a:r>
          </a:p>
        </p:txBody>
      </p:sp>
      <p:grpSp>
        <p:nvGrpSpPr>
          <p:cNvPr id="23" name="Group 22">
            <a:extLst>
              <a:ext uri="{FF2B5EF4-FFF2-40B4-BE49-F238E27FC236}">
                <a16:creationId xmlns:a16="http://schemas.microsoft.com/office/drawing/2014/main" id="{0A21CCAA-3767-17E8-BF22-B8FA80246DDB}"/>
              </a:ext>
            </a:extLst>
          </p:cNvPr>
          <p:cNvGrpSpPr/>
          <p:nvPr/>
        </p:nvGrpSpPr>
        <p:grpSpPr>
          <a:xfrm>
            <a:off x="566928" y="1237871"/>
            <a:ext cx="5349240" cy="1069296"/>
            <a:chOff x="566928" y="1298448"/>
            <a:chExt cx="5349240" cy="845255"/>
          </a:xfrm>
        </p:grpSpPr>
        <p:sp>
          <p:nvSpPr>
            <p:cNvPr id="7" name="Rounded Rectangle 6"/>
            <p:cNvSpPr/>
            <p:nvPr/>
          </p:nvSpPr>
          <p:spPr>
            <a:xfrm>
              <a:off x="566928" y="1298448"/>
              <a:ext cx="5349240" cy="845255"/>
            </a:xfrm>
            <a:prstGeom prst="roundRect">
              <a:avLst>
                <a:gd name="adj" fmla="val 4000"/>
              </a:avLst>
            </a:prstGeom>
            <a:solidFill>
              <a:srgbClr val="FFFFFF"/>
            </a:solidFill>
            <a:ln w="12700">
              <a:solidFill>
                <a:srgbClr val="EEF2F4"/>
              </a:solidFill>
            </a:ln>
          </p:spPr>
          <p:style>
            <a:lnRef idx="1">
              <a:schemeClr val="accent1"/>
            </a:lnRef>
            <a:fillRef idx="3">
              <a:schemeClr val="accent1"/>
            </a:fillRef>
            <a:effectRef idx="2">
              <a:schemeClr val="accent1"/>
            </a:effectRef>
            <a:fontRef idx="minor">
              <a:schemeClr val="lt1"/>
            </a:fontRef>
          </p:style>
          <p:txBody>
            <a:bodyPr wrap="square" lIns="164592" tIns="109728" rIns="146304" bIns="91440" rtlCol="0" anchor="ctr"/>
            <a:lstStyle/>
            <a:p>
              <a:pPr algn="ctr"/>
              <a:r>
                <a:rPr sz="1600" b="1">
                  <a:solidFill>
                    <a:srgbClr val="005763"/>
                  </a:solidFill>
                  <a:latin typeface="Arial"/>
                </a:rPr>
                <a:t>Base Case: </a:t>
              </a:r>
              <a:r>
                <a:rPr lang="en-US" sz="1600" b="1">
                  <a:solidFill>
                    <a:srgbClr val="005763"/>
                  </a:solidFill>
                  <a:latin typeface="Arial"/>
                </a:rPr>
                <a:t>C</a:t>
              </a:r>
              <a:r>
                <a:rPr sz="1600" b="1">
                  <a:solidFill>
                    <a:srgbClr val="005763"/>
                  </a:solidFill>
                  <a:latin typeface="Arial"/>
                </a:rPr>
                <a:t>urrent L</a:t>
              </a:r>
              <a:r>
                <a:rPr lang="en-US" sz="1600" b="1">
                  <a:solidFill>
                    <a:srgbClr val="005763"/>
                  </a:solidFill>
                  <a:latin typeface="Arial"/>
                </a:rPr>
                <a:t>oad </a:t>
              </a:r>
              <a:r>
                <a:rPr sz="1600" b="1">
                  <a:solidFill>
                    <a:srgbClr val="005763"/>
                  </a:solidFill>
                  <a:latin typeface="Arial"/>
                </a:rPr>
                <a:t>R</a:t>
              </a:r>
              <a:r>
                <a:rPr lang="en-US" sz="1600" b="1">
                  <a:solidFill>
                    <a:srgbClr val="005763"/>
                  </a:solidFill>
                  <a:latin typeface="Arial"/>
                </a:rPr>
                <a:t>atio </a:t>
              </a:r>
              <a:r>
                <a:rPr sz="1600" b="1">
                  <a:solidFill>
                    <a:srgbClr val="005763"/>
                  </a:solidFill>
                  <a:latin typeface="Arial"/>
                </a:rPr>
                <a:t>S</a:t>
              </a:r>
              <a:r>
                <a:rPr lang="en-US" sz="1600" b="1">
                  <a:solidFill>
                    <a:srgbClr val="005763"/>
                  </a:solidFill>
                  <a:latin typeface="Arial"/>
                </a:rPr>
                <a:t>hare (LRS)</a:t>
              </a:r>
              <a:r>
                <a:rPr sz="1600" b="1">
                  <a:solidFill>
                    <a:srgbClr val="005763"/>
                  </a:solidFill>
                  <a:latin typeface="Arial"/>
                </a:rPr>
                <a:t> allocation</a:t>
              </a:r>
            </a:p>
            <a:p>
              <a:pPr algn="just">
                <a:spcBef>
                  <a:spcPts val="400"/>
                </a:spcBef>
              </a:pPr>
              <a:r>
                <a:rPr sz="1400">
                  <a:solidFill>
                    <a:srgbClr val="1D252B"/>
                  </a:solidFill>
                  <a:latin typeface="Arial"/>
                </a:rPr>
                <a:t>Benchmark. AS/RS costs allocated primarily to QSEs representing load.</a:t>
              </a:r>
              <a:endParaRPr sz="1400">
                <a:solidFill>
                  <a:srgbClr val="1D252B"/>
                </a:solidFill>
                <a:latin typeface="Arial"/>
                <a:cs typeface="Arial"/>
              </a:endParaRPr>
            </a:p>
          </p:txBody>
        </p:sp>
        <p:sp>
          <p:nvSpPr>
            <p:cNvPr id="8" name="Rectangle 7"/>
            <p:cNvSpPr/>
            <p:nvPr/>
          </p:nvSpPr>
          <p:spPr>
            <a:xfrm>
              <a:off x="566928" y="1298448"/>
              <a:ext cx="45719" cy="845253"/>
            </a:xfrm>
            <a:prstGeom prst="rect">
              <a:avLst/>
            </a:prstGeom>
            <a:solidFill>
              <a:srgbClr val="005763"/>
            </a:solidFill>
            <a:ln w="12700">
              <a:solidFill>
                <a:srgbClr val="00576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400"/>
            </a:p>
          </p:txBody>
        </p:sp>
      </p:grpSp>
      <p:grpSp>
        <p:nvGrpSpPr>
          <p:cNvPr id="24" name="Group 23">
            <a:extLst>
              <a:ext uri="{FF2B5EF4-FFF2-40B4-BE49-F238E27FC236}">
                <a16:creationId xmlns:a16="http://schemas.microsoft.com/office/drawing/2014/main" id="{BD70A202-98DD-97B1-0ADA-33E99294B2EC}"/>
              </a:ext>
            </a:extLst>
          </p:cNvPr>
          <p:cNvGrpSpPr/>
          <p:nvPr/>
        </p:nvGrpSpPr>
        <p:grpSpPr>
          <a:xfrm>
            <a:off x="566928" y="2668631"/>
            <a:ext cx="5361433" cy="1274077"/>
            <a:chOff x="566928" y="2231136"/>
            <a:chExt cx="5361433" cy="1007130"/>
          </a:xfrm>
        </p:grpSpPr>
        <p:sp>
          <p:nvSpPr>
            <p:cNvPr id="9" name="Rounded Rectangle 8"/>
            <p:cNvSpPr/>
            <p:nvPr/>
          </p:nvSpPr>
          <p:spPr>
            <a:xfrm>
              <a:off x="579121" y="2248966"/>
              <a:ext cx="5349240" cy="989300"/>
            </a:xfrm>
            <a:prstGeom prst="roundRect">
              <a:avLst>
                <a:gd name="adj" fmla="val 4000"/>
              </a:avLst>
            </a:prstGeom>
            <a:solidFill>
              <a:srgbClr val="FFFFFF"/>
            </a:solidFill>
            <a:ln w="12700">
              <a:solidFill>
                <a:srgbClr val="EEF2F4"/>
              </a:solidFill>
            </a:ln>
          </p:spPr>
          <p:style>
            <a:lnRef idx="1">
              <a:schemeClr val="accent1"/>
            </a:lnRef>
            <a:fillRef idx="3">
              <a:schemeClr val="accent1"/>
            </a:fillRef>
            <a:effectRef idx="2">
              <a:schemeClr val="accent1"/>
            </a:effectRef>
            <a:fontRef idx="minor">
              <a:schemeClr val="lt1"/>
            </a:fontRef>
          </p:style>
          <p:txBody>
            <a:bodyPr wrap="square" lIns="164592" tIns="109728" rIns="146304" bIns="91440" rtlCol="0" anchor="ctr"/>
            <a:lstStyle/>
            <a:p>
              <a:pPr algn="ctr"/>
              <a:r>
                <a:rPr sz="1600" b="1">
                  <a:solidFill>
                    <a:srgbClr val="005763"/>
                  </a:solidFill>
                  <a:latin typeface="Arial"/>
                </a:rPr>
                <a:t>Method A: </a:t>
              </a:r>
              <a:r>
                <a:rPr lang="en-US" sz="1600" b="1">
                  <a:solidFill>
                    <a:srgbClr val="005763"/>
                  </a:solidFill>
                  <a:latin typeface="Arial"/>
                </a:rPr>
                <a:t>Highest reliability-risk hours</a:t>
              </a:r>
              <a:r>
                <a:rPr lang="en-US" sz="1600" b="1" baseline="30000">
                  <a:solidFill>
                    <a:srgbClr val="005763"/>
                  </a:solidFill>
                  <a:latin typeface="Arial"/>
                </a:rPr>
                <a:t>1</a:t>
              </a:r>
              <a:endParaRPr sz="1600" b="1" baseline="30000">
                <a:solidFill>
                  <a:srgbClr val="005763"/>
                </a:solidFill>
                <a:latin typeface="Arial"/>
              </a:endParaRPr>
            </a:p>
            <a:p>
              <a:pPr algn="just">
                <a:spcBef>
                  <a:spcPts val="400"/>
                </a:spcBef>
              </a:pPr>
              <a:r>
                <a:rPr lang="en-US" sz="1400">
                  <a:solidFill>
                    <a:srgbClr val="1D252B"/>
                  </a:solidFill>
                  <a:latin typeface="Arial"/>
                </a:rPr>
                <a:t>Based on forecast errors during h</a:t>
              </a:r>
              <a:r>
                <a:rPr sz="1400">
                  <a:solidFill>
                    <a:srgbClr val="1D252B"/>
                  </a:solidFill>
                  <a:latin typeface="Arial"/>
                </a:rPr>
                <a:t>igh </a:t>
              </a:r>
              <a:r>
                <a:rPr lang="en-US" sz="1400">
                  <a:solidFill>
                    <a:srgbClr val="1D252B"/>
                  </a:solidFill>
                  <a:latin typeface="Arial"/>
                </a:rPr>
                <a:t>reliability-risk</a:t>
              </a:r>
              <a:r>
                <a:rPr sz="1400">
                  <a:solidFill>
                    <a:srgbClr val="1D252B"/>
                  </a:solidFill>
                  <a:latin typeface="Arial"/>
                </a:rPr>
                <a:t> hours</a:t>
              </a:r>
              <a:r>
                <a:rPr lang="en-US" sz="1400" baseline="30000">
                  <a:solidFill>
                    <a:srgbClr val="1D252B"/>
                  </a:solidFill>
                  <a:latin typeface="Arial"/>
                </a:rPr>
                <a:t>2</a:t>
              </a:r>
              <a:r>
                <a:rPr sz="1400">
                  <a:solidFill>
                    <a:srgbClr val="1D252B"/>
                  </a:solidFill>
                  <a:latin typeface="Arial"/>
                </a:rPr>
                <a:t>;</a:t>
              </a:r>
              <a:r>
                <a:rPr lang="en-US" sz="1400">
                  <a:solidFill>
                    <a:srgbClr val="1D252B"/>
                  </a:solidFill>
                  <a:latin typeface="Arial"/>
                </a:rPr>
                <a:t> </a:t>
              </a:r>
              <a:r>
                <a:rPr lang="en-US" sz="1400">
                  <a:solidFill>
                    <a:srgbClr val="1D252B"/>
                  </a:solidFill>
                </a:rPr>
                <a:t>allocation reflects hourly operational risk drivers;</a:t>
              </a:r>
              <a:r>
                <a:rPr sz="1400">
                  <a:solidFill>
                    <a:srgbClr val="1D252B"/>
                  </a:solidFill>
                  <a:latin typeface="Arial"/>
                </a:rPr>
                <a:t> semi</a:t>
              </a:r>
              <a:r>
                <a:rPr lang="en-US" sz="1400">
                  <a:solidFill>
                    <a:srgbClr val="1D252B"/>
                  </a:solidFill>
                  <a:latin typeface="Arial"/>
                </a:rPr>
                <a:t>-</a:t>
              </a:r>
              <a:r>
                <a:rPr sz="1400">
                  <a:solidFill>
                    <a:srgbClr val="1D252B"/>
                  </a:solidFill>
                  <a:latin typeface="Arial"/>
                </a:rPr>
                <a:t>annual allocation across </a:t>
              </a:r>
              <a:r>
                <a:rPr lang="en-US" sz="1400">
                  <a:solidFill>
                    <a:srgbClr val="1D252B"/>
                  </a:solidFill>
                  <a:latin typeface="Arial"/>
                </a:rPr>
                <a:t>generation (</a:t>
              </a:r>
              <a:r>
                <a:rPr sz="1400">
                  <a:solidFill>
                    <a:srgbClr val="1D252B"/>
                  </a:solidFill>
                  <a:latin typeface="Arial"/>
                </a:rPr>
                <a:t>dispatchable, non-dispatchable</a:t>
              </a:r>
              <a:r>
                <a:rPr lang="en-US" sz="1400">
                  <a:solidFill>
                    <a:srgbClr val="1D252B"/>
                  </a:solidFill>
                  <a:latin typeface="Arial"/>
                </a:rPr>
                <a:t>)</a:t>
              </a:r>
              <a:r>
                <a:rPr sz="1400">
                  <a:solidFill>
                    <a:srgbClr val="1D252B"/>
                  </a:solidFill>
                  <a:latin typeface="Arial"/>
                </a:rPr>
                <a:t> and load.</a:t>
              </a:r>
              <a:r>
                <a:rPr lang="en-US" sz="1400">
                  <a:solidFill>
                    <a:srgbClr val="1D252B"/>
                  </a:solidFill>
                  <a:latin typeface="Arial"/>
                </a:rPr>
                <a:t> </a:t>
              </a:r>
              <a:endParaRPr lang="en-US" sz="800">
                <a:solidFill>
                  <a:schemeClr val="tx1"/>
                </a:solidFill>
              </a:endParaRPr>
            </a:p>
          </p:txBody>
        </p:sp>
        <p:sp>
          <p:nvSpPr>
            <p:cNvPr id="10" name="Rectangle 9"/>
            <p:cNvSpPr/>
            <p:nvPr/>
          </p:nvSpPr>
          <p:spPr>
            <a:xfrm>
              <a:off x="566928" y="2231136"/>
              <a:ext cx="45719" cy="927945"/>
            </a:xfrm>
            <a:prstGeom prst="rect">
              <a:avLst/>
            </a:prstGeom>
            <a:solidFill>
              <a:srgbClr val="00899A"/>
            </a:solidFill>
            <a:ln w="12700">
              <a:solidFill>
                <a:srgbClr val="00899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400"/>
            </a:p>
          </p:txBody>
        </p:sp>
      </p:grpSp>
      <p:grpSp>
        <p:nvGrpSpPr>
          <p:cNvPr id="25" name="Group 24">
            <a:extLst>
              <a:ext uri="{FF2B5EF4-FFF2-40B4-BE49-F238E27FC236}">
                <a16:creationId xmlns:a16="http://schemas.microsoft.com/office/drawing/2014/main" id="{252ED369-CD9F-A494-B4D1-5F49830E8508}"/>
              </a:ext>
            </a:extLst>
          </p:cNvPr>
          <p:cNvGrpSpPr/>
          <p:nvPr/>
        </p:nvGrpSpPr>
        <p:grpSpPr>
          <a:xfrm>
            <a:off x="566928" y="4104206"/>
            <a:ext cx="5349240" cy="1018670"/>
            <a:chOff x="566928" y="3163824"/>
            <a:chExt cx="5349240" cy="819566"/>
          </a:xfrm>
        </p:grpSpPr>
        <p:sp>
          <p:nvSpPr>
            <p:cNvPr id="11" name="Rounded Rectangle 10"/>
            <p:cNvSpPr/>
            <p:nvPr/>
          </p:nvSpPr>
          <p:spPr>
            <a:xfrm>
              <a:off x="566928" y="3163824"/>
              <a:ext cx="5349240" cy="819566"/>
            </a:xfrm>
            <a:prstGeom prst="roundRect">
              <a:avLst>
                <a:gd name="adj" fmla="val 4000"/>
              </a:avLst>
            </a:prstGeom>
            <a:solidFill>
              <a:srgbClr val="FFFFFF"/>
            </a:solidFill>
            <a:ln w="12700">
              <a:solidFill>
                <a:srgbClr val="EEF2F4"/>
              </a:solidFill>
            </a:ln>
          </p:spPr>
          <p:style>
            <a:lnRef idx="1">
              <a:schemeClr val="accent1"/>
            </a:lnRef>
            <a:fillRef idx="3">
              <a:schemeClr val="accent1"/>
            </a:fillRef>
            <a:effectRef idx="2">
              <a:schemeClr val="accent1"/>
            </a:effectRef>
            <a:fontRef idx="minor">
              <a:schemeClr val="lt1"/>
            </a:fontRef>
          </p:style>
          <p:txBody>
            <a:bodyPr wrap="square" lIns="164592" tIns="109728" rIns="146304" bIns="91440" rtlCol="0" anchor="ctr"/>
            <a:lstStyle/>
            <a:p>
              <a:pPr algn="ctr"/>
              <a:r>
                <a:rPr sz="1600" b="1">
                  <a:solidFill>
                    <a:srgbClr val="005763"/>
                  </a:solidFill>
                  <a:latin typeface="Arial"/>
                </a:rPr>
                <a:t>Method B: </a:t>
              </a:r>
              <a:r>
                <a:rPr lang="en-US" sz="1600" b="1">
                  <a:solidFill>
                    <a:srgbClr val="005763"/>
                  </a:solidFill>
                  <a:latin typeface="Arial"/>
                </a:rPr>
                <a:t>Operational-risk</a:t>
              </a:r>
              <a:r>
                <a:rPr sz="1600" b="1">
                  <a:solidFill>
                    <a:srgbClr val="005763"/>
                  </a:solidFill>
                  <a:latin typeface="Arial"/>
                </a:rPr>
                <a:t> allocation</a:t>
              </a:r>
            </a:p>
            <a:p>
              <a:pPr algn="just">
                <a:spcBef>
                  <a:spcPts val="400"/>
                </a:spcBef>
              </a:pPr>
              <a:r>
                <a:rPr lang="en-US" sz="1400">
                  <a:solidFill>
                    <a:srgbClr val="1D252B"/>
                  </a:solidFill>
                </a:rPr>
                <a:t>Based on forecast errors during all hours; allocation reflects hourly operational risk drivers; daily allocation</a:t>
              </a:r>
              <a:r>
                <a:rPr sz="1400">
                  <a:solidFill>
                    <a:srgbClr val="1D252B"/>
                  </a:solidFill>
                  <a:latin typeface="Arial"/>
                </a:rPr>
                <a:t>.</a:t>
              </a:r>
              <a:endParaRPr sz="1400">
                <a:solidFill>
                  <a:srgbClr val="1D252B"/>
                </a:solidFill>
                <a:latin typeface="Arial"/>
                <a:cs typeface="Arial"/>
              </a:endParaRPr>
            </a:p>
          </p:txBody>
        </p:sp>
        <p:sp>
          <p:nvSpPr>
            <p:cNvPr id="12" name="Rectangle 11"/>
            <p:cNvSpPr/>
            <p:nvPr/>
          </p:nvSpPr>
          <p:spPr>
            <a:xfrm>
              <a:off x="566928" y="3163824"/>
              <a:ext cx="45719" cy="819566"/>
            </a:xfrm>
            <a:prstGeom prst="rect">
              <a:avLst/>
            </a:prstGeom>
            <a:solidFill>
              <a:srgbClr val="2B6F94"/>
            </a:solidFill>
            <a:ln w="12700">
              <a:solidFill>
                <a:srgbClr val="2B6F9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400"/>
            </a:p>
          </p:txBody>
        </p:sp>
      </p:grpSp>
      <p:grpSp>
        <p:nvGrpSpPr>
          <p:cNvPr id="26" name="Group 25">
            <a:extLst>
              <a:ext uri="{FF2B5EF4-FFF2-40B4-BE49-F238E27FC236}">
                <a16:creationId xmlns:a16="http://schemas.microsoft.com/office/drawing/2014/main" id="{809FEC75-5FD4-CC39-3467-5459BA66CD2D}"/>
              </a:ext>
            </a:extLst>
          </p:cNvPr>
          <p:cNvGrpSpPr/>
          <p:nvPr/>
        </p:nvGrpSpPr>
        <p:grpSpPr>
          <a:xfrm>
            <a:off x="551689" y="5384547"/>
            <a:ext cx="5349240" cy="1001953"/>
            <a:chOff x="566928" y="4096512"/>
            <a:chExt cx="5349240" cy="749808"/>
          </a:xfrm>
        </p:grpSpPr>
        <p:sp>
          <p:nvSpPr>
            <p:cNvPr id="13" name="Rounded Rectangle 12"/>
            <p:cNvSpPr/>
            <p:nvPr/>
          </p:nvSpPr>
          <p:spPr>
            <a:xfrm>
              <a:off x="566928" y="4096512"/>
              <a:ext cx="5349240" cy="749808"/>
            </a:xfrm>
            <a:prstGeom prst="roundRect">
              <a:avLst>
                <a:gd name="adj" fmla="val 4000"/>
              </a:avLst>
            </a:prstGeom>
            <a:solidFill>
              <a:srgbClr val="FFFFFF"/>
            </a:solidFill>
            <a:ln w="12700">
              <a:solidFill>
                <a:srgbClr val="EEF2F4"/>
              </a:solidFill>
            </a:ln>
          </p:spPr>
          <p:style>
            <a:lnRef idx="1">
              <a:schemeClr val="accent1"/>
            </a:lnRef>
            <a:fillRef idx="3">
              <a:schemeClr val="accent1"/>
            </a:fillRef>
            <a:effectRef idx="2">
              <a:schemeClr val="accent1"/>
            </a:effectRef>
            <a:fontRef idx="minor">
              <a:schemeClr val="lt1"/>
            </a:fontRef>
          </p:style>
          <p:txBody>
            <a:bodyPr wrap="square" lIns="164592" tIns="109728" rIns="146304" bIns="91440" rtlCol="0" anchor="ctr"/>
            <a:lstStyle/>
            <a:p>
              <a:pPr algn="ctr"/>
              <a:r>
                <a:rPr sz="1600" b="1">
                  <a:solidFill>
                    <a:srgbClr val="005763"/>
                  </a:solidFill>
                  <a:latin typeface="Arial"/>
                </a:rPr>
                <a:t>Method C: QSE </a:t>
              </a:r>
              <a:r>
                <a:rPr lang="en-US" sz="1600" b="1">
                  <a:solidFill>
                    <a:srgbClr val="005763"/>
                  </a:solidFill>
                  <a:latin typeface="Arial"/>
                </a:rPr>
                <a:t>capacity-short</a:t>
              </a:r>
              <a:r>
                <a:rPr sz="1600" b="1">
                  <a:solidFill>
                    <a:srgbClr val="005763"/>
                  </a:solidFill>
                  <a:latin typeface="Arial"/>
                </a:rPr>
                <a:t> allocation</a:t>
              </a:r>
            </a:p>
            <a:p>
              <a:pPr algn="just">
                <a:spcBef>
                  <a:spcPts val="400"/>
                </a:spcBef>
              </a:pPr>
              <a:r>
                <a:rPr lang="en-US" sz="1400">
                  <a:solidFill>
                    <a:srgbClr val="1D252B"/>
                  </a:solidFill>
                  <a:latin typeface="Arial"/>
                </a:rPr>
                <a:t>Based on capacity-short positions; c</a:t>
              </a:r>
              <a:r>
                <a:rPr sz="1400">
                  <a:solidFill>
                    <a:srgbClr val="1D252B"/>
                  </a:solidFill>
                  <a:latin typeface="Arial"/>
                </a:rPr>
                <a:t>osts </a:t>
              </a:r>
              <a:r>
                <a:rPr lang="en-US" sz="1400">
                  <a:solidFill>
                    <a:srgbClr val="1D252B"/>
                  </a:solidFill>
                  <a:latin typeface="Arial"/>
                </a:rPr>
                <a:t>allocated </a:t>
              </a:r>
              <a:r>
                <a:rPr sz="1400">
                  <a:solidFill>
                    <a:srgbClr val="1D252B"/>
                  </a:solidFill>
                  <a:latin typeface="Arial"/>
                </a:rPr>
                <a:t>first to capacity-short QSEs</a:t>
              </a:r>
              <a:r>
                <a:rPr lang="en-US" sz="1400">
                  <a:solidFill>
                    <a:srgbClr val="1D252B"/>
                  </a:solidFill>
                  <a:latin typeface="Arial"/>
                </a:rPr>
                <a:t>, with any</a:t>
              </a:r>
              <a:r>
                <a:rPr sz="1400">
                  <a:solidFill>
                    <a:srgbClr val="1D252B"/>
                  </a:solidFill>
                  <a:latin typeface="Arial"/>
                </a:rPr>
                <a:t> residual uplift </a:t>
              </a:r>
              <a:r>
                <a:rPr lang="en-US" sz="1400">
                  <a:solidFill>
                    <a:srgbClr val="1D252B"/>
                  </a:solidFill>
                  <a:latin typeface="Arial"/>
                </a:rPr>
                <a:t>allocated </a:t>
              </a:r>
              <a:r>
                <a:rPr sz="1400">
                  <a:solidFill>
                    <a:srgbClr val="1D252B"/>
                  </a:solidFill>
                  <a:latin typeface="Arial"/>
                </a:rPr>
                <a:t>by LRS</a:t>
              </a:r>
              <a:r>
                <a:rPr lang="en-US" sz="1400">
                  <a:solidFill>
                    <a:srgbClr val="1D252B"/>
                  </a:solidFill>
                  <a:latin typeface="Arial"/>
                </a:rPr>
                <a:t>; daily allocation.</a:t>
              </a:r>
              <a:endParaRPr sz="1400">
                <a:solidFill>
                  <a:srgbClr val="1D252B"/>
                </a:solidFill>
                <a:latin typeface="Arial"/>
                <a:cs typeface="Arial"/>
              </a:endParaRPr>
            </a:p>
          </p:txBody>
        </p:sp>
        <p:sp>
          <p:nvSpPr>
            <p:cNvPr id="14" name="Rectangle 13"/>
            <p:cNvSpPr/>
            <p:nvPr/>
          </p:nvSpPr>
          <p:spPr>
            <a:xfrm>
              <a:off x="566928" y="4096512"/>
              <a:ext cx="54864" cy="749808"/>
            </a:xfrm>
            <a:prstGeom prst="rect">
              <a:avLst/>
            </a:prstGeom>
            <a:solidFill>
              <a:srgbClr val="8DAF49"/>
            </a:solidFill>
            <a:ln w="12700">
              <a:solidFill>
                <a:srgbClr val="8DAF4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400"/>
            </a:p>
          </p:txBody>
        </p:sp>
      </p:grpSp>
      <p:grpSp>
        <p:nvGrpSpPr>
          <p:cNvPr id="27" name="Group 26">
            <a:extLst>
              <a:ext uri="{FF2B5EF4-FFF2-40B4-BE49-F238E27FC236}">
                <a16:creationId xmlns:a16="http://schemas.microsoft.com/office/drawing/2014/main" id="{E8269A9E-7B56-ACC6-3B53-CB84293A02EE}"/>
              </a:ext>
            </a:extLst>
          </p:cNvPr>
          <p:cNvGrpSpPr/>
          <p:nvPr/>
        </p:nvGrpSpPr>
        <p:grpSpPr>
          <a:xfrm>
            <a:off x="6291071" y="1209559"/>
            <a:ext cx="2707455" cy="1261872"/>
            <a:chOff x="6291072" y="1298448"/>
            <a:chExt cx="2514600" cy="1115568"/>
          </a:xfrm>
        </p:grpSpPr>
        <p:sp>
          <p:nvSpPr>
            <p:cNvPr id="15" name="Rounded Rectangle 14"/>
            <p:cNvSpPr/>
            <p:nvPr/>
          </p:nvSpPr>
          <p:spPr>
            <a:xfrm>
              <a:off x="6291072" y="1298448"/>
              <a:ext cx="2514600" cy="1115568"/>
            </a:xfrm>
            <a:prstGeom prst="roundRect">
              <a:avLst>
                <a:gd name="adj" fmla="val 4000"/>
              </a:avLst>
            </a:prstGeom>
            <a:solidFill>
              <a:srgbClr val="EAF3F5"/>
            </a:solidFill>
            <a:ln w="12700">
              <a:solidFill>
                <a:srgbClr val="EEF2F4"/>
              </a:solidFill>
            </a:ln>
          </p:spPr>
          <p:style>
            <a:lnRef idx="1">
              <a:schemeClr val="accent1"/>
            </a:lnRef>
            <a:fillRef idx="3">
              <a:schemeClr val="accent1"/>
            </a:fillRef>
            <a:effectRef idx="2">
              <a:schemeClr val="accent1"/>
            </a:effectRef>
            <a:fontRef idx="minor">
              <a:schemeClr val="lt1"/>
            </a:fontRef>
          </p:style>
          <p:txBody>
            <a:bodyPr wrap="square" lIns="164592" tIns="109728" rIns="146304" bIns="91440" rtlCol="0" anchor="ctr"/>
            <a:lstStyle/>
            <a:p>
              <a:pPr algn="ctr"/>
              <a:r>
                <a:rPr sz="1600" b="1">
                  <a:solidFill>
                    <a:srgbClr val="005763"/>
                  </a:solidFill>
                  <a:latin typeface="Arial"/>
                </a:rPr>
                <a:t>Primary effect</a:t>
              </a:r>
              <a:r>
                <a:rPr lang="en-US" sz="1600" b="1">
                  <a:solidFill>
                    <a:srgbClr val="005763"/>
                  </a:solidFill>
                  <a:latin typeface="Arial"/>
                </a:rPr>
                <a:t>s</a:t>
              </a:r>
              <a:endParaRPr sz="1600" b="1">
                <a:solidFill>
                  <a:srgbClr val="005763"/>
                </a:solidFill>
                <a:latin typeface="Arial"/>
              </a:endParaRPr>
            </a:p>
            <a:p>
              <a:pPr algn="just">
                <a:spcBef>
                  <a:spcPts val="400"/>
                </a:spcBef>
              </a:pPr>
              <a:r>
                <a:rPr sz="1400">
                  <a:solidFill>
                    <a:srgbClr val="1D252B"/>
                  </a:solidFill>
                  <a:latin typeface="Arial"/>
                </a:rPr>
                <a:t>Reallocate historical AS/RS costs using each method and compare to the Base Case.</a:t>
              </a:r>
              <a:endParaRPr sz="1400">
                <a:solidFill>
                  <a:srgbClr val="1D252B"/>
                </a:solidFill>
                <a:latin typeface="Arial"/>
                <a:cs typeface="Arial"/>
              </a:endParaRPr>
            </a:p>
          </p:txBody>
        </p:sp>
        <p:sp>
          <p:nvSpPr>
            <p:cNvPr id="16" name="Rectangle 15"/>
            <p:cNvSpPr/>
            <p:nvPr/>
          </p:nvSpPr>
          <p:spPr>
            <a:xfrm>
              <a:off x="6291072" y="1298448"/>
              <a:ext cx="54864" cy="1115568"/>
            </a:xfrm>
            <a:prstGeom prst="rect">
              <a:avLst/>
            </a:prstGeom>
            <a:solidFill>
              <a:srgbClr val="005763"/>
            </a:solidFill>
            <a:ln w="12700">
              <a:solidFill>
                <a:srgbClr val="00576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400"/>
            </a:p>
          </p:txBody>
        </p:sp>
      </p:grpSp>
      <p:grpSp>
        <p:nvGrpSpPr>
          <p:cNvPr id="28" name="Group 27">
            <a:extLst>
              <a:ext uri="{FF2B5EF4-FFF2-40B4-BE49-F238E27FC236}">
                <a16:creationId xmlns:a16="http://schemas.microsoft.com/office/drawing/2014/main" id="{A7FC99EB-1129-D95E-6E3E-CD6674A7955D}"/>
              </a:ext>
            </a:extLst>
          </p:cNvPr>
          <p:cNvGrpSpPr/>
          <p:nvPr/>
        </p:nvGrpSpPr>
        <p:grpSpPr>
          <a:xfrm>
            <a:off x="9079991" y="1237871"/>
            <a:ext cx="2707455" cy="1261872"/>
            <a:chOff x="9079991" y="1298448"/>
            <a:chExt cx="2707455" cy="1115568"/>
          </a:xfrm>
        </p:grpSpPr>
        <p:sp>
          <p:nvSpPr>
            <p:cNvPr id="17" name="Rounded Rectangle 16"/>
            <p:cNvSpPr/>
            <p:nvPr/>
          </p:nvSpPr>
          <p:spPr>
            <a:xfrm>
              <a:off x="9079991" y="1298448"/>
              <a:ext cx="2707455" cy="1115568"/>
            </a:xfrm>
            <a:prstGeom prst="roundRect">
              <a:avLst>
                <a:gd name="adj" fmla="val 4000"/>
              </a:avLst>
            </a:prstGeom>
            <a:solidFill>
              <a:srgbClr val="EAF3F5"/>
            </a:solidFill>
            <a:ln w="12700">
              <a:solidFill>
                <a:srgbClr val="EEF2F4"/>
              </a:solidFill>
            </a:ln>
          </p:spPr>
          <p:style>
            <a:lnRef idx="1">
              <a:schemeClr val="accent1"/>
            </a:lnRef>
            <a:fillRef idx="3">
              <a:schemeClr val="accent1"/>
            </a:fillRef>
            <a:effectRef idx="2">
              <a:schemeClr val="accent1"/>
            </a:effectRef>
            <a:fontRef idx="minor">
              <a:schemeClr val="lt1"/>
            </a:fontRef>
          </p:style>
          <p:txBody>
            <a:bodyPr wrap="square" lIns="164592" tIns="109728" rIns="146304" bIns="91440" rtlCol="0" anchor="ctr"/>
            <a:lstStyle/>
            <a:p>
              <a:pPr algn="ctr"/>
              <a:r>
                <a:rPr sz="1600" b="1">
                  <a:solidFill>
                    <a:srgbClr val="005763"/>
                  </a:solidFill>
                  <a:latin typeface="Arial"/>
                </a:rPr>
                <a:t>Secondary effects</a:t>
              </a:r>
            </a:p>
            <a:p>
              <a:pPr algn="just">
                <a:spcBef>
                  <a:spcPts val="400"/>
                </a:spcBef>
              </a:pPr>
              <a:r>
                <a:rPr sz="1400">
                  <a:solidFill>
                    <a:srgbClr val="1D252B"/>
                  </a:solidFill>
                  <a:latin typeface="Arial"/>
                </a:rPr>
                <a:t>Assess how participant behavior, credit, settlement, and consumer-cost impacts could change.</a:t>
              </a:r>
              <a:endParaRPr sz="1400">
                <a:solidFill>
                  <a:srgbClr val="1D252B"/>
                </a:solidFill>
                <a:latin typeface="Arial"/>
                <a:cs typeface="Arial"/>
              </a:endParaRPr>
            </a:p>
          </p:txBody>
        </p:sp>
        <p:sp>
          <p:nvSpPr>
            <p:cNvPr id="18" name="Rectangle 17"/>
            <p:cNvSpPr/>
            <p:nvPr/>
          </p:nvSpPr>
          <p:spPr>
            <a:xfrm>
              <a:off x="9079992" y="1298448"/>
              <a:ext cx="54864" cy="1115568"/>
            </a:xfrm>
            <a:prstGeom prst="rect">
              <a:avLst/>
            </a:prstGeom>
            <a:solidFill>
              <a:srgbClr val="00A7B5"/>
            </a:solidFill>
            <a:ln w="12700">
              <a:solidFill>
                <a:srgbClr val="00A7B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400"/>
            </a:p>
          </p:txBody>
        </p:sp>
      </p:grpSp>
      <p:grpSp>
        <p:nvGrpSpPr>
          <p:cNvPr id="29" name="Group 28">
            <a:extLst>
              <a:ext uri="{FF2B5EF4-FFF2-40B4-BE49-F238E27FC236}">
                <a16:creationId xmlns:a16="http://schemas.microsoft.com/office/drawing/2014/main" id="{54E54357-27AA-62BD-5F96-87B14B0F6639}"/>
              </a:ext>
            </a:extLst>
          </p:cNvPr>
          <p:cNvGrpSpPr/>
          <p:nvPr/>
        </p:nvGrpSpPr>
        <p:grpSpPr>
          <a:xfrm>
            <a:off x="6291072" y="2613631"/>
            <a:ext cx="5496374" cy="2688453"/>
            <a:chOff x="6291072" y="2417046"/>
            <a:chExt cx="5349240" cy="2396586"/>
          </a:xfrm>
        </p:grpSpPr>
        <p:sp>
          <p:nvSpPr>
            <p:cNvPr id="19" name="Rounded Rectangle 18"/>
            <p:cNvSpPr/>
            <p:nvPr/>
          </p:nvSpPr>
          <p:spPr>
            <a:xfrm>
              <a:off x="6291072" y="2417046"/>
              <a:ext cx="5349240" cy="2396586"/>
            </a:xfrm>
            <a:prstGeom prst="roundRect">
              <a:avLst>
                <a:gd name="adj" fmla="val 4000"/>
              </a:avLst>
            </a:prstGeom>
            <a:solidFill>
              <a:srgbClr val="FFFFFF"/>
            </a:solidFill>
            <a:ln w="12700">
              <a:solidFill>
                <a:srgbClr val="EEF2F4"/>
              </a:solidFill>
            </a:ln>
          </p:spPr>
          <p:style>
            <a:lnRef idx="1">
              <a:schemeClr val="accent1"/>
            </a:lnRef>
            <a:fillRef idx="3">
              <a:schemeClr val="accent1"/>
            </a:fillRef>
            <a:effectRef idx="2">
              <a:schemeClr val="accent1"/>
            </a:effectRef>
            <a:fontRef idx="minor">
              <a:schemeClr val="lt1"/>
            </a:fontRef>
          </p:style>
          <p:txBody>
            <a:bodyPr wrap="square" lIns="164592" tIns="109728" rIns="146304" bIns="91440" rtlCol="0" anchor="ctr"/>
            <a:lstStyle/>
            <a:p>
              <a:pPr algn="ctr"/>
              <a:r>
                <a:rPr sz="1600" b="1">
                  <a:solidFill>
                    <a:srgbClr val="005763"/>
                  </a:solidFill>
                  <a:latin typeface="Arial"/>
                </a:rPr>
                <a:t>Products in scope</a:t>
              </a:r>
            </a:p>
            <a:p>
              <a:pPr algn="just">
                <a:spcBef>
                  <a:spcPts val="400"/>
                </a:spcBef>
              </a:pPr>
              <a:r>
                <a:rPr sz="1400" b="1">
                  <a:solidFill>
                    <a:srgbClr val="1D252B"/>
                  </a:solidFill>
                  <a:latin typeface="Arial"/>
                </a:rPr>
                <a:t>AS: </a:t>
              </a:r>
              <a:r>
                <a:rPr sz="1400">
                  <a:solidFill>
                    <a:srgbClr val="1D252B"/>
                  </a:solidFill>
                  <a:latin typeface="Arial"/>
                </a:rPr>
                <a:t>Regulation, R</a:t>
              </a:r>
              <a:r>
                <a:rPr lang="en-US" sz="1400">
                  <a:solidFill>
                    <a:srgbClr val="1D252B"/>
                  </a:solidFill>
                  <a:latin typeface="Arial"/>
                </a:rPr>
                <a:t>esponsive </a:t>
              </a:r>
              <a:r>
                <a:rPr sz="1400">
                  <a:solidFill>
                    <a:srgbClr val="1D252B"/>
                  </a:solidFill>
                  <a:latin typeface="Arial"/>
                </a:rPr>
                <a:t>R</a:t>
              </a:r>
              <a:r>
                <a:rPr lang="en-US" sz="1400">
                  <a:solidFill>
                    <a:srgbClr val="1D252B"/>
                  </a:solidFill>
                  <a:latin typeface="Arial"/>
                </a:rPr>
                <a:t>eserve </a:t>
              </a:r>
              <a:r>
                <a:rPr sz="1400">
                  <a:solidFill>
                    <a:srgbClr val="1D252B"/>
                  </a:solidFill>
                  <a:latin typeface="Arial"/>
                </a:rPr>
                <a:t>S</a:t>
              </a:r>
              <a:r>
                <a:rPr lang="en-US" sz="1400">
                  <a:solidFill>
                    <a:srgbClr val="1D252B"/>
                  </a:solidFill>
                  <a:latin typeface="Arial"/>
                </a:rPr>
                <a:t>ervice (RRS)</a:t>
              </a:r>
              <a:r>
                <a:rPr sz="1400">
                  <a:solidFill>
                    <a:srgbClr val="1D252B"/>
                  </a:solidFill>
                  <a:latin typeface="Arial"/>
                </a:rPr>
                <a:t>, E</a:t>
              </a:r>
              <a:r>
                <a:rPr lang="en-US" sz="1400">
                  <a:solidFill>
                    <a:srgbClr val="1D252B"/>
                  </a:solidFill>
                  <a:latin typeface="Arial"/>
                </a:rPr>
                <a:t>RCOT </a:t>
              </a:r>
              <a:r>
                <a:rPr sz="1400">
                  <a:solidFill>
                    <a:srgbClr val="1D252B"/>
                  </a:solidFill>
                  <a:latin typeface="Arial"/>
                </a:rPr>
                <a:t>C</a:t>
              </a:r>
              <a:r>
                <a:rPr lang="en-US" sz="1400">
                  <a:solidFill>
                    <a:srgbClr val="1D252B"/>
                  </a:solidFill>
                  <a:latin typeface="Arial"/>
                </a:rPr>
                <a:t>ontingency </a:t>
              </a:r>
              <a:r>
                <a:rPr sz="1400">
                  <a:solidFill>
                    <a:srgbClr val="1D252B"/>
                  </a:solidFill>
                  <a:latin typeface="Arial"/>
                </a:rPr>
                <a:t>R</a:t>
              </a:r>
              <a:r>
                <a:rPr lang="en-US" sz="1400">
                  <a:solidFill>
                    <a:srgbClr val="1D252B"/>
                  </a:solidFill>
                  <a:latin typeface="Arial"/>
                </a:rPr>
                <a:t>eserve </a:t>
              </a:r>
              <a:r>
                <a:rPr sz="1400">
                  <a:solidFill>
                    <a:srgbClr val="1D252B"/>
                  </a:solidFill>
                  <a:latin typeface="Arial"/>
                </a:rPr>
                <a:t>S</a:t>
              </a:r>
              <a:r>
                <a:rPr lang="en-US" sz="1400">
                  <a:solidFill>
                    <a:srgbClr val="1D252B"/>
                  </a:solidFill>
                  <a:latin typeface="Arial"/>
                </a:rPr>
                <a:t>ervice (ECRS)</a:t>
              </a:r>
              <a:r>
                <a:rPr sz="1400">
                  <a:solidFill>
                    <a:srgbClr val="1D252B"/>
                  </a:solidFill>
                  <a:latin typeface="Arial"/>
                </a:rPr>
                <a:t>, Non-Spin</a:t>
              </a:r>
              <a:r>
                <a:rPr lang="en-US" sz="1400">
                  <a:solidFill>
                    <a:srgbClr val="1D252B"/>
                  </a:solidFill>
                  <a:latin typeface="Arial"/>
                </a:rPr>
                <a:t>ning Reserve Service (Non-Spin)</a:t>
              </a:r>
              <a:r>
                <a:rPr sz="1400">
                  <a:solidFill>
                    <a:srgbClr val="1D252B"/>
                  </a:solidFill>
                  <a:latin typeface="Arial"/>
                </a:rPr>
                <a:t>
</a:t>
              </a:r>
              <a:r>
                <a:rPr sz="1400" b="1">
                  <a:solidFill>
                    <a:srgbClr val="1D252B"/>
                  </a:solidFill>
                  <a:latin typeface="Arial"/>
                </a:rPr>
                <a:t>RS: </a:t>
              </a:r>
              <a:r>
                <a:rPr sz="1400">
                  <a:solidFill>
                    <a:srgbClr val="1D252B"/>
                  </a:solidFill>
                  <a:latin typeface="Arial"/>
                </a:rPr>
                <a:t>B</a:t>
              </a:r>
              <a:r>
                <a:rPr lang="en-US" sz="1400">
                  <a:solidFill>
                    <a:srgbClr val="1D252B"/>
                  </a:solidFill>
                  <a:latin typeface="Arial"/>
                </a:rPr>
                <a:t>lack </a:t>
              </a:r>
              <a:r>
                <a:rPr sz="1400">
                  <a:solidFill>
                    <a:srgbClr val="1D252B"/>
                  </a:solidFill>
                  <a:latin typeface="Arial"/>
                </a:rPr>
                <a:t>S</a:t>
              </a:r>
              <a:r>
                <a:rPr lang="en-US" sz="1400">
                  <a:solidFill>
                    <a:srgbClr val="1D252B"/>
                  </a:solidFill>
                  <a:latin typeface="Arial"/>
                </a:rPr>
                <a:t>tart </a:t>
              </a:r>
              <a:r>
                <a:rPr sz="1400">
                  <a:solidFill>
                    <a:srgbClr val="1D252B"/>
                  </a:solidFill>
                  <a:latin typeface="Arial"/>
                </a:rPr>
                <a:t>S</a:t>
              </a:r>
              <a:r>
                <a:rPr lang="en-US" sz="1400">
                  <a:solidFill>
                    <a:srgbClr val="1D252B"/>
                  </a:solidFill>
                  <a:latin typeface="Arial"/>
                </a:rPr>
                <a:t>ervice (BSS)</a:t>
              </a:r>
              <a:r>
                <a:rPr sz="1400">
                  <a:solidFill>
                    <a:srgbClr val="1D252B"/>
                  </a:solidFill>
                  <a:latin typeface="Arial"/>
                </a:rPr>
                <a:t>, E</a:t>
              </a:r>
              <a:r>
                <a:rPr lang="en-US" sz="1400">
                  <a:solidFill>
                    <a:srgbClr val="1D252B"/>
                  </a:solidFill>
                  <a:latin typeface="Arial"/>
                </a:rPr>
                <a:t>mergency </a:t>
              </a:r>
              <a:r>
                <a:rPr sz="1400">
                  <a:solidFill>
                    <a:srgbClr val="1D252B"/>
                  </a:solidFill>
                  <a:latin typeface="Arial"/>
                </a:rPr>
                <a:t>R</a:t>
              </a:r>
              <a:r>
                <a:rPr lang="en-US" sz="1400">
                  <a:solidFill>
                    <a:srgbClr val="1D252B"/>
                  </a:solidFill>
                  <a:latin typeface="Arial"/>
                </a:rPr>
                <a:t>esponse </a:t>
              </a:r>
              <a:r>
                <a:rPr sz="1400">
                  <a:solidFill>
                    <a:srgbClr val="1D252B"/>
                  </a:solidFill>
                  <a:latin typeface="Arial"/>
                </a:rPr>
                <a:t>S</a:t>
              </a:r>
              <a:r>
                <a:rPr lang="en-US" sz="1400">
                  <a:solidFill>
                    <a:srgbClr val="1D252B"/>
                  </a:solidFill>
                  <a:latin typeface="Arial"/>
                </a:rPr>
                <a:t>ervice (ERS)</a:t>
              </a:r>
              <a:r>
                <a:rPr sz="1400">
                  <a:solidFill>
                    <a:srgbClr val="1D252B"/>
                  </a:solidFill>
                  <a:latin typeface="Arial"/>
                </a:rPr>
                <a:t>, F</a:t>
              </a:r>
              <a:r>
                <a:rPr lang="en-US" sz="1400">
                  <a:solidFill>
                    <a:srgbClr val="1D252B"/>
                  </a:solidFill>
                  <a:latin typeface="Arial"/>
                </a:rPr>
                <a:t>irm </a:t>
              </a:r>
              <a:r>
                <a:rPr sz="1400">
                  <a:solidFill>
                    <a:srgbClr val="1D252B"/>
                  </a:solidFill>
                  <a:latin typeface="Arial"/>
                </a:rPr>
                <a:t>F</a:t>
              </a:r>
              <a:r>
                <a:rPr lang="en-US" sz="1400">
                  <a:solidFill>
                    <a:srgbClr val="1D252B"/>
                  </a:solidFill>
                  <a:latin typeface="Arial"/>
                </a:rPr>
                <a:t>uel </a:t>
              </a:r>
              <a:r>
                <a:rPr sz="1400">
                  <a:solidFill>
                    <a:srgbClr val="1D252B"/>
                  </a:solidFill>
                  <a:latin typeface="Arial"/>
                </a:rPr>
                <a:t>S</a:t>
              </a:r>
              <a:r>
                <a:rPr lang="en-US" sz="1400">
                  <a:solidFill>
                    <a:srgbClr val="1D252B"/>
                  </a:solidFill>
                  <a:latin typeface="Arial"/>
                </a:rPr>
                <a:t>upply </a:t>
              </a:r>
              <a:r>
                <a:rPr sz="1400">
                  <a:solidFill>
                    <a:srgbClr val="1D252B"/>
                  </a:solidFill>
                  <a:latin typeface="Arial"/>
                </a:rPr>
                <a:t>S</a:t>
              </a:r>
              <a:r>
                <a:rPr lang="en-US" sz="1400">
                  <a:solidFill>
                    <a:srgbClr val="1D252B"/>
                  </a:solidFill>
                  <a:latin typeface="Arial"/>
                </a:rPr>
                <a:t>ervice (FFSS)</a:t>
              </a:r>
              <a:r>
                <a:rPr sz="1400">
                  <a:solidFill>
                    <a:srgbClr val="1D252B"/>
                  </a:solidFill>
                  <a:latin typeface="Arial"/>
                </a:rPr>
                <a:t>, R</a:t>
              </a:r>
              <a:r>
                <a:rPr lang="en-US" sz="1400">
                  <a:solidFill>
                    <a:srgbClr val="1D252B"/>
                  </a:solidFill>
                  <a:latin typeface="Arial"/>
                </a:rPr>
                <a:t>eliability </a:t>
              </a:r>
              <a:r>
                <a:rPr sz="1400">
                  <a:solidFill>
                    <a:srgbClr val="1D252B"/>
                  </a:solidFill>
                  <a:latin typeface="Arial"/>
                </a:rPr>
                <a:t>M</a:t>
              </a:r>
              <a:r>
                <a:rPr lang="en-US" sz="1400">
                  <a:solidFill>
                    <a:srgbClr val="1D252B"/>
                  </a:solidFill>
                  <a:latin typeface="Arial"/>
                </a:rPr>
                <a:t>ust </a:t>
              </a:r>
              <a:r>
                <a:rPr sz="1400">
                  <a:solidFill>
                    <a:srgbClr val="1D252B"/>
                  </a:solidFill>
                  <a:latin typeface="Arial"/>
                </a:rPr>
                <a:t>R</a:t>
              </a:r>
              <a:r>
                <a:rPr lang="en-US" sz="1400">
                  <a:solidFill>
                    <a:srgbClr val="1D252B"/>
                  </a:solidFill>
                  <a:latin typeface="Arial"/>
                </a:rPr>
                <a:t>un (RMR)</a:t>
              </a:r>
              <a:r>
                <a:rPr sz="1400">
                  <a:solidFill>
                    <a:srgbClr val="1D252B"/>
                  </a:solidFill>
                  <a:latin typeface="Arial"/>
                </a:rPr>
                <a:t>, R</a:t>
              </a:r>
              <a:r>
                <a:rPr lang="en-US" sz="1400">
                  <a:solidFill>
                    <a:srgbClr val="1D252B"/>
                  </a:solidFill>
                  <a:latin typeface="Arial"/>
                </a:rPr>
                <a:t>eliability </a:t>
              </a:r>
              <a:r>
                <a:rPr sz="1400">
                  <a:solidFill>
                    <a:srgbClr val="1D252B"/>
                  </a:solidFill>
                  <a:latin typeface="Arial"/>
                </a:rPr>
                <a:t>U</a:t>
              </a:r>
              <a:r>
                <a:rPr lang="en-US" sz="1400">
                  <a:solidFill>
                    <a:srgbClr val="1D252B"/>
                  </a:solidFill>
                  <a:latin typeface="Arial"/>
                </a:rPr>
                <a:t>nit </a:t>
              </a:r>
              <a:r>
                <a:rPr sz="1400">
                  <a:solidFill>
                    <a:srgbClr val="1D252B"/>
                  </a:solidFill>
                  <a:latin typeface="Arial"/>
                </a:rPr>
                <a:t>C</a:t>
              </a:r>
              <a:r>
                <a:rPr lang="en-US" sz="1400">
                  <a:solidFill>
                    <a:srgbClr val="1D252B"/>
                  </a:solidFill>
                  <a:latin typeface="Arial"/>
                </a:rPr>
                <a:t>ommitment (RUC)</a:t>
              </a:r>
              <a:r>
                <a:rPr sz="1400">
                  <a:solidFill>
                    <a:srgbClr val="1D252B"/>
                  </a:solidFill>
                  <a:latin typeface="Arial"/>
                </a:rPr>
                <a:t>, Voltage</a:t>
              </a:r>
              <a:r>
                <a:rPr lang="en-US" sz="1400">
                  <a:solidFill>
                    <a:srgbClr val="1D252B"/>
                  </a:solidFill>
                  <a:latin typeface="Arial"/>
                </a:rPr>
                <a:t> </a:t>
              </a:r>
              <a:r>
                <a:rPr sz="1400">
                  <a:solidFill>
                    <a:srgbClr val="1D252B"/>
                  </a:solidFill>
                  <a:latin typeface="Arial"/>
                </a:rPr>
                <a:t>S</a:t>
              </a:r>
              <a:r>
                <a:rPr lang="en-US" sz="1400">
                  <a:solidFill>
                    <a:srgbClr val="1D252B"/>
                  </a:solidFill>
                  <a:latin typeface="Arial"/>
                </a:rPr>
                <a:t>upport </a:t>
              </a:r>
              <a:r>
                <a:rPr sz="1400">
                  <a:solidFill>
                    <a:srgbClr val="1D252B"/>
                  </a:solidFill>
                  <a:latin typeface="Arial"/>
                </a:rPr>
                <a:t>S</a:t>
              </a:r>
              <a:r>
                <a:rPr lang="en-US" sz="1400">
                  <a:solidFill>
                    <a:srgbClr val="1D252B"/>
                  </a:solidFill>
                  <a:latin typeface="Arial"/>
                </a:rPr>
                <a:t>ervice (VSS)</a:t>
              </a:r>
            </a:p>
            <a:p>
              <a:pPr algn="just">
                <a:spcBef>
                  <a:spcPts val="400"/>
                </a:spcBef>
              </a:pPr>
              <a:endParaRPr lang="en-US" sz="1100">
                <a:solidFill>
                  <a:srgbClr val="1D252B"/>
                </a:solidFill>
                <a:latin typeface="Arial"/>
              </a:endParaRPr>
            </a:p>
            <a:p>
              <a:pPr algn="just">
                <a:spcBef>
                  <a:spcPts val="400"/>
                </a:spcBef>
              </a:pPr>
              <a:r>
                <a:rPr lang="en-US" sz="1100">
                  <a:solidFill>
                    <a:srgbClr val="1D252B"/>
                  </a:solidFill>
                  <a:latin typeface="Arial"/>
                </a:rPr>
                <a:t>Note: </a:t>
              </a:r>
              <a:r>
                <a:rPr sz="1100">
                  <a:solidFill>
                    <a:srgbClr val="1D252B"/>
                  </a:solidFill>
                  <a:latin typeface="Arial"/>
                </a:rPr>
                <a:t>Dispatchable</a:t>
              </a:r>
              <a:r>
                <a:rPr lang="en-US" sz="1100">
                  <a:solidFill>
                    <a:srgbClr val="1D252B"/>
                  </a:solidFill>
                  <a:latin typeface="Arial"/>
                </a:rPr>
                <a:t> </a:t>
              </a:r>
              <a:r>
                <a:rPr sz="1100">
                  <a:solidFill>
                    <a:srgbClr val="1D252B"/>
                  </a:solidFill>
                  <a:latin typeface="Arial"/>
                </a:rPr>
                <a:t>R</a:t>
              </a:r>
              <a:r>
                <a:rPr lang="en-US" sz="1100">
                  <a:solidFill>
                    <a:srgbClr val="1D252B"/>
                  </a:solidFill>
                  <a:latin typeface="Arial"/>
                </a:rPr>
                <a:t>eliability </a:t>
              </a:r>
              <a:r>
                <a:rPr sz="1100">
                  <a:solidFill>
                    <a:srgbClr val="1D252B"/>
                  </a:solidFill>
                  <a:latin typeface="Arial"/>
                </a:rPr>
                <a:t>R</a:t>
              </a:r>
              <a:r>
                <a:rPr lang="en-US" sz="1100">
                  <a:solidFill>
                    <a:srgbClr val="1D252B"/>
                  </a:solidFill>
                  <a:latin typeface="Arial"/>
                </a:rPr>
                <a:t>eserve </a:t>
              </a:r>
              <a:r>
                <a:rPr sz="1100">
                  <a:solidFill>
                    <a:srgbClr val="1D252B"/>
                  </a:solidFill>
                  <a:latin typeface="Arial"/>
                </a:rPr>
                <a:t>S</a:t>
              </a:r>
              <a:r>
                <a:rPr lang="en-US" sz="1100">
                  <a:solidFill>
                    <a:srgbClr val="1D252B"/>
                  </a:solidFill>
                  <a:latin typeface="Arial"/>
                </a:rPr>
                <a:t>ervice (DRRS)</a:t>
              </a:r>
              <a:r>
                <a:rPr sz="1100">
                  <a:solidFill>
                    <a:srgbClr val="1D252B"/>
                  </a:solidFill>
                  <a:latin typeface="Arial"/>
                </a:rPr>
                <a:t> excluded because </a:t>
              </a:r>
              <a:r>
                <a:rPr lang="en-US" sz="1100">
                  <a:solidFill>
                    <a:srgbClr val="1D252B"/>
                  </a:solidFill>
                  <a:latin typeface="Arial"/>
                </a:rPr>
                <a:t>it is currently under development and </a:t>
              </a:r>
              <a:r>
                <a:rPr sz="1100">
                  <a:solidFill>
                    <a:srgbClr val="1D252B"/>
                  </a:solidFill>
                  <a:latin typeface="Arial"/>
                </a:rPr>
                <a:t>historical </a:t>
              </a:r>
              <a:r>
                <a:rPr lang="en-US" sz="1100">
                  <a:solidFill>
                    <a:srgbClr val="1D252B"/>
                  </a:solidFill>
                  <a:latin typeface="Arial"/>
                </a:rPr>
                <a:t>pricing and quantity </a:t>
              </a:r>
              <a:r>
                <a:rPr sz="1100">
                  <a:solidFill>
                    <a:srgbClr val="1D252B"/>
                  </a:solidFill>
                  <a:latin typeface="Arial"/>
                </a:rPr>
                <a:t>data does not exist.</a:t>
              </a:r>
              <a:endParaRPr sz="1100">
                <a:solidFill>
                  <a:srgbClr val="1D252B"/>
                </a:solidFill>
                <a:latin typeface="Arial"/>
                <a:cs typeface="Arial"/>
              </a:endParaRPr>
            </a:p>
          </p:txBody>
        </p:sp>
        <p:sp>
          <p:nvSpPr>
            <p:cNvPr id="20" name="Rectangle 19"/>
            <p:cNvSpPr/>
            <p:nvPr/>
          </p:nvSpPr>
          <p:spPr>
            <a:xfrm>
              <a:off x="6291072" y="2743200"/>
              <a:ext cx="67056" cy="2070430"/>
            </a:xfrm>
            <a:prstGeom prst="rect">
              <a:avLst/>
            </a:prstGeom>
            <a:solidFill>
              <a:srgbClr val="2B6F94"/>
            </a:solidFill>
            <a:ln w="12700">
              <a:solidFill>
                <a:srgbClr val="2B6F9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400"/>
            </a:p>
          </p:txBody>
        </p:sp>
      </p:grpSp>
      <p:grpSp>
        <p:nvGrpSpPr>
          <p:cNvPr id="30" name="Group 29">
            <a:extLst>
              <a:ext uri="{FF2B5EF4-FFF2-40B4-BE49-F238E27FC236}">
                <a16:creationId xmlns:a16="http://schemas.microsoft.com/office/drawing/2014/main" id="{10A6A0FE-0B02-62A7-6769-95259C7F64B4}"/>
              </a:ext>
            </a:extLst>
          </p:cNvPr>
          <p:cNvGrpSpPr/>
          <p:nvPr/>
        </p:nvGrpSpPr>
        <p:grpSpPr>
          <a:xfrm>
            <a:off x="6291072" y="5415968"/>
            <a:ext cx="5637692" cy="1001953"/>
            <a:chOff x="6291072" y="4629542"/>
            <a:chExt cx="5496374" cy="907566"/>
          </a:xfrm>
        </p:grpSpPr>
        <p:sp>
          <p:nvSpPr>
            <p:cNvPr id="21" name="Rounded Rectangle 20"/>
            <p:cNvSpPr/>
            <p:nvPr/>
          </p:nvSpPr>
          <p:spPr>
            <a:xfrm>
              <a:off x="6291072" y="4629542"/>
              <a:ext cx="5496374" cy="850645"/>
            </a:xfrm>
            <a:prstGeom prst="roundRect">
              <a:avLst>
                <a:gd name="adj" fmla="val 4000"/>
              </a:avLst>
            </a:prstGeom>
            <a:solidFill>
              <a:srgbClr val="FFFFFF"/>
            </a:solidFill>
            <a:ln w="12700">
              <a:solidFill>
                <a:srgbClr val="EEF2F4"/>
              </a:solidFill>
            </a:ln>
          </p:spPr>
          <p:style>
            <a:lnRef idx="1">
              <a:schemeClr val="accent1"/>
            </a:lnRef>
            <a:fillRef idx="3">
              <a:schemeClr val="accent1"/>
            </a:fillRef>
            <a:effectRef idx="2">
              <a:schemeClr val="accent1"/>
            </a:effectRef>
            <a:fontRef idx="minor">
              <a:schemeClr val="lt1"/>
            </a:fontRef>
          </p:style>
          <p:txBody>
            <a:bodyPr wrap="square" lIns="164592" tIns="109728" rIns="146304" bIns="91440" rtlCol="0" anchor="ctr"/>
            <a:lstStyle/>
            <a:p>
              <a:pPr algn="ctr"/>
              <a:r>
                <a:rPr sz="1600" b="1">
                  <a:solidFill>
                    <a:srgbClr val="005763"/>
                  </a:solidFill>
                  <a:latin typeface="Arial"/>
                </a:rPr>
                <a:t>Historical </a:t>
              </a:r>
              <a:r>
                <a:rPr lang="en-US" sz="1600" b="1">
                  <a:solidFill>
                    <a:srgbClr val="005763"/>
                  </a:solidFill>
                  <a:latin typeface="Arial"/>
                </a:rPr>
                <a:t>B</a:t>
              </a:r>
              <a:r>
                <a:rPr sz="1600" b="1">
                  <a:solidFill>
                    <a:srgbClr val="005763"/>
                  </a:solidFill>
                  <a:latin typeface="Arial"/>
                </a:rPr>
                <a:t>asis and </a:t>
              </a:r>
              <a:r>
                <a:rPr lang="en-US" sz="1600" b="1">
                  <a:solidFill>
                    <a:srgbClr val="005763"/>
                  </a:solidFill>
                  <a:latin typeface="Arial"/>
                </a:rPr>
                <a:t>Expected O</a:t>
              </a:r>
              <a:r>
                <a:rPr sz="1600" b="1">
                  <a:solidFill>
                    <a:srgbClr val="005763"/>
                  </a:solidFill>
                  <a:latin typeface="Arial"/>
                </a:rPr>
                <a:t>utputs</a:t>
              </a:r>
            </a:p>
            <a:p>
              <a:pPr algn="just">
                <a:spcBef>
                  <a:spcPts val="400"/>
                </a:spcBef>
              </a:pPr>
              <a:r>
                <a:rPr sz="1400">
                  <a:solidFill>
                    <a:srgbClr val="1D252B"/>
                  </a:solidFill>
                  <a:latin typeface="Arial"/>
                </a:rPr>
                <a:t>Use 2024-2025 historical data </a:t>
              </a:r>
              <a:r>
                <a:rPr lang="en-US" sz="1400">
                  <a:solidFill>
                    <a:srgbClr val="1D252B"/>
                  </a:solidFill>
                  <a:latin typeface="Arial"/>
                </a:rPr>
                <a:t>for AS and</a:t>
              </a:r>
              <a:r>
                <a:rPr sz="1400">
                  <a:solidFill>
                    <a:srgbClr val="1D252B"/>
                  </a:solidFill>
                  <a:latin typeface="Arial"/>
                </a:rPr>
                <a:t> </a:t>
              </a:r>
              <a:r>
                <a:rPr lang="en-US" sz="1400">
                  <a:solidFill>
                    <a:srgbClr val="1D252B"/>
                  </a:solidFill>
                  <a:latin typeface="Arial"/>
                </a:rPr>
                <a:t>RS; e</a:t>
              </a:r>
              <a:r>
                <a:rPr sz="1400">
                  <a:solidFill>
                    <a:srgbClr val="1D252B"/>
                  </a:solidFill>
                  <a:latin typeface="Arial"/>
                </a:rPr>
                <a:t>stimate allocation by method and service; </a:t>
              </a:r>
              <a:r>
                <a:rPr lang="en-US" sz="1400">
                  <a:solidFill>
                    <a:srgbClr val="1D252B"/>
                  </a:solidFill>
                  <a:latin typeface="Arial"/>
                </a:rPr>
                <a:t>assess</a:t>
              </a:r>
              <a:r>
                <a:rPr sz="1400">
                  <a:solidFill>
                    <a:srgbClr val="1D252B"/>
                  </a:solidFill>
                  <a:latin typeface="Arial"/>
                </a:rPr>
                <a:t> consumer net savings and </a:t>
              </a:r>
              <a:r>
                <a:rPr lang="en-US" sz="1400">
                  <a:solidFill>
                    <a:srgbClr val="1D252B"/>
                  </a:solidFill>
                  <a:latin typeface="Arial"/>
                </a:rPr>
                <a:t>other </a:t>
              </a:r>
              <a:r>
                <a:rPr sz="1400">
                  <a:solidFill>
                    <a:srgbClr val="1D252B"/>
                  </a:solidFill>
                  <a:latin typeface="Arial"/>
                </a:rPr>
                <a:t>implementation</a:t>
              </a:r>
              <a:r>
                <a:rPr lang="en-US" sz="1400">
                  <a:solidFill>
                    <a:srgbClr val="1D252B"/>
                  </a:solidFill>
                  <a:latin typeface="Arial"/>
                </a:rPr>
                <a:t> impacts under each alternative</a:t>
              </a:r>
              <a:r>
                <a:rPr sz="1400">
                  <a:solidFill>
                    <a:srgbClr val="1D252B"/>
                  </a:solidFill>
                  <a:latin typeface="Arial"/>
                </a:rPr>
                <a:t>.</a:t>
              </a:r>
              <a:endParaRPr sz="1400">
                <a:solidFill>
                  <a:srgbClr val="1D252B"/>
                </a:solidFill>
                <a:latin typeface="Arial"/>
                <a:cs typeface="Arial"/>
              </a:endParaRPr>
            </a:p>
          </p:txBody>
        </p:sp>
        <p:sp>
          <p:nvSpPr>
            <p:cNvPr id="22" name="Rectangle 21"/>
            <p:cNvSpPr/>
            <p:nvPr/>
          </p:nvSpPr>
          <p:spPr>
            <a:xfrm>
              <a:off x="6291072" y="4629542"/>
              <a:ext cx="54864" cy="907566"/>
            </a:xfrm>
            <a:prstGeom prst="rect">
              <a:avLst/>
            </a:prstGeom>
            <a:solidFill>
              <a:srgbClr val="8DAF49"/>
            </a:solidFill>
            <a:ln w="12700">
              <a:solidFill>
                <a:srgbClr val="8DAF4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400"/>
            </a:p>
          </p:txBody>
        </p:sp>
      </p:grpSp>
      <p:sp>
        <p:nvSpPr>
          <p:cNvPr id="2" name="Slide Number Placeholder 5">
            <a:extLst>
              <a:ext uri="{FF2B5EF4-FFF2-40B4-BE49-F238E27FC236}">
                <a16:creationId xmlns:a16="http://schemas.microsoft.com/office/drawing/2014/main" id="{0D191424-E7EB-B907-841E-B0BBE3168096}"/>
              </a:ext>
            </a:extLst>
          </p:cNvPr>
          <p:cNvSpPr txBox="1">
            <a:spLocks/>
          </p:cNvSpPr>
          <p:nvPr/>
        </p:nvSpPr>
        <p:spPr>
          <a:xfrm>
            <a:off x="11928764" y="6492875"/>
            <a:ext cx="2667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z="1400" smtClean="0"/>
              <a:pPr/>
              <a:t>3</a:t>
            </a:fld>
            <a:endParaRPr lang="en-US" sz="1400"/>
          </a:p>
        </p:txBody>
      </p:sp>
      <p:sp>
        <p:nvSpPr>
          <p:cNvPr id="3" name="TextBox 2">
            <a:extLst>
              <a:ext uri="{FF2B5EF4-FFF2-40B4-BE49-F238E27FC236}">
                <a16:creationId xmlns:a16="http://schemas.microsoft.com/office/drawing/2014/main" id="{49C59820-12C5-84D7-F386-F5FEB8BB20A8}"/>
              </a:ext>
            </a:extLst>
          </p:cNvPr>
          <p:cNvSpPr txBox="1"/>
          <p:nvPr/>
        </p:nvSpPr>
        <p:spPr>
          <a:xfrm>
            <a:off x="551689" y="6575409"/>
            <a:ext cx="8212505" cy="307777"/>
          </a:xfrm>
          <a:prstGeom prst="rect">
            <a:avLst/>
          </a:prstGeom>
          <a:noFill/>
        </p:spPr>
        <p:txBody>
          <a:bodyPr wrap="none" rtlCol="0">
            <a:spAutoFit/>
          </a:bodyPr>
          <a:lstStyle/>
          <a:p>
            <a:r>
              <a:rPr lang="en-US" sz="700">
                <a:solidFill>
                  <a:srgbClr val="1D252B"/>
                </a:solidFill>
              </a:rPr>
              <a:t>1. As defined by PURA § 39.1593(b)(1)</a:t>
            </a:r>
          </a:p>
          <a:p>
            <a:r>
              <a:rPr lang="en-US" sz="700">
                <a:solidFill>
                  <a:srgbClr val="1D252B"/>
                </a:solidFill>
              </a:rPr>
              <a:t>2. </a:t>
            </a:r>
            <a:r>
              <a:rPr lang="en-US" sz="700"/>
              <a:t>Seasonal morning (HE 5–7) and evening (HE 16–21, by season) ramp hours, plus any low-PRC hours.</a:t>
            </a:r>
            <a:r>
              <a:rPr lang="en-US" sz="700">
                <a:solidFill>
                  <a:srgbClr val="1D252B"/>
                </a:solidFill>
              </a:rPr>
              <a:t> </a:t>
            </a:r>
            <a:r>
              <a:rPr lang="en-US" sz="700"/>
              <a:t>There were no hours in 2024 or 2025 that met the low PRC definition as outlined in study scope.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a:t>Method A and B Allocation — Ancillary Services</a:t>
            </a:r>
            <a:endParaRPr sz="2800"/>
          </a:p>
        </p:txBody>
      </p:sp>
      <p:sp>
        <p:nvSpPr>
          <p:cNvPr id="12" name="Slide Number Placeholder 5">
            <a:extLst>
              <a:ext uri="{FF2B5EF4-FFF2-40B4-BE49-F238E27FC236}">
                <a16:creationId xmlns:a16="http://schemas.microsoft.com/office/drawing/2014/main" id="{8FAC9748-BD21-1FF9-0577-41F93A6C0C15}"/>
              </a:ext>
            </a:extLst>
          </p:cNvPr>
          <p:cNvSpPr>
            <a:spLocks noGrp="1"/>
          </p:cNvSpPr>
          <p:nvPr>
            <p:ph type="sldNum" sz="quarter" idx="12"/>
          </p:nvPr>
        </p:nvSpPr>
        <p:spPr>
          <a:xfrm>
            <a:off x="11887200" y="6492875"/>
            <a:ext cx="304800" cy="365125"/>
          </a:xfrm>
        </p:spPr>
        <p:txBody>
          <a:bodyPr>
            <a:normAutofit/>
          </a:bodyPr>
          <a:lstStyle/>
          <a:p>
            <a:fld id="{BCDE79FB-97BA-492B-8D57-F1373F9ADA95}" type="slidenum">
              <a:rPr lang="en-US" sz="1400" b="0" smtClean="0">
                <a:solidFill>
                  <a:schemeClr val="tx1"/>
                </a:solidFill>
              </a:rPr>
              <a:t>4</a:t>
            </a:fld>
            <a:endParaRPr lang="en-US" sz="1400" b="0">
              <a:solidFill>
                <a:schemeClr val="tx1"/>
              </a:solidFill>
            </a:endParaRPr>
          </a:p>
        </p:txBody>
      </p:sp>
      <p:sp>
        <p:nvSpPr>
          <p:cNvPr id="4" name="TextBox 3"/>
          <p:cNvSpPr txBox="1"/>
          <p:nvPr/>
        </p:nvSpPr>
        <p:spPr>
          <a:xfrm>
            <a:off x="533400" y="1079212"/>
            <a:ext cx="11218229" cy="584775"/>
          </a:xfrm>
          <a:prstGeom prst="rect">
            <a:avLst/>
          </a:prstGeom>
          <a:noFill/>
        </p:spPr>
        <p:txBody>
          <a:bodyPr wrap="square">
            <a:spAutoFit/>
          </a:bodyPr>
          <a:lstStyle/>
          <a:p>
            <a:r>
              <a:rPr lang="en-US" sz="1600"/>
              <a:t>Methods A and B allocate costs </a:t>
            </a:r>
            <a:r>
              <a:rPr lang="en-US" sz="1600">
                <a:solidFill>
                  <a:srgbClr val="1D252B"/>
                </a:solidFill>
              </a:rPr>
              <a:t>based on the operational risk the service is procured to address but apply it to different sets of hours. </a:t>
            </a:r>
            <a:endParaRPr sz="1600">
              <a:solidFill>
                <a:srgbClr val="1D252B"/>
              </a:solidFill>
              <a:latin typeface="Arial"/>
            </a:endParaRPr>
          </a:p>
        </p:txBody>
      </p:sp>
      <p:graphicFrame>
        <p:nvGraphicFramePr>
          <p:cNvPr id="5" name="Table 4"/>
          <p:cNvGraphicFramePr>
            <a:graphicFrameLocks noGrp="1"/>
          </p:cNvGraphicFramePr>
          <p:nvPr>
            <p:extLst>
              <p:ext uri="{D42A27DB-BD31-4B8C-83A1-F6EECF244321}">
                <p14:modId xmlns:p14="http://schemas.microsoft.com/office/powerpoint/2010/main" val="979274112"/>
              </p:ext>
            </p:extLst>
          </p:nvPr>
        </p:nvGraphicFramePr>
        <p:xfrm>
          <a:off x="440174" y="1829752"/>
          <a:ext cx="11308211" cy="4709160"/>
        </p:xfrm>
        <a:graphic>
          <a:graphicData uri="http://schemas.openxmlformats.org/drawingml/2006/table">
            <a:tbl>
              <a:tblPr firstRow="1">
                <a:tableStyleId>{5C22544A-7EE6-4342-B048-85BDC9FD1C3A}</a:tableStyleId>
              </a:tblPr>
              <a:tblGrid>
                <a:gridCol w="1362801">
                  <a:extLst>
                    <a:ext uri="{9D8B030D-6E8A-4147-A177-3AD203B41FA5}">
                      <a16:colId xmlns:a16="http://schemas.microsoft.com/office/drawing/2014/main" val="20000"/>
                    </a:ext>
                  </a:extLst>
                </a:gridCol>
                <a:gridCol w="5052396">
                  <a:extLst>
                    <a:ext uri="{9D8B030D-6E8A-4147-A177-3AD203B41FA5}">
                      <a16:colId xmlns:a16="http://schemas.microsoft.com/office/drawing/2014/main" val="20001"/>
                    </a:ext>
                  </a:extLst>
                </a:gridCol>
                <a:gridCol w="3005783">
                  <a:extLst>
                    <a:ext uri="{9D8B030D-6E8A-4147-A177-3AD203B41FA5}">
                      <a16:colId xmlns:a16="http://schemas.microsoft.com/office/drawing/2014/main" val="20002"/>
                    </a:ext>
                  </a:extLst>
                </a:gridCol>
                <a:gridCol w="1887231">
                  <a:extLst>
                    <a:ext uri="{9D8B030D-6E8A-4147-A177-3AD203B41FA5}">
                      <a16:colId xmlns:a16="http://schemas.microsoft.com/office/drawing/2014/main" val="1720073594"/>
                    </a:ext>
                  </a:extLst>
                </a:gridCol>
              </a:tblGrid>
              <a:tr h="365760">
                <a:tc>
                  <a:txBody>
                    <a:bodyPr/>
                    <a:lstStyle/>
                    <a:p>
                      <a:pPr algn="ctr"/>
                      <a:r>
                        <a:rPr sz="1600" b="1">
                          <a:solidFill>
                            <a:srgbClr val="FFFFFF"/>
                          </a:solidFill>
                          <a:latin typeface="Arial"/>
                        </a:rPr>
                        <a:t>Service</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tc>
                  <a:txBody>
                    <a:bodyPr/>
                    <a:lstStyle/>
                    <a:p>
                      <a:pPr algn="ctr"/>
                      <a:r>
                        <a:rPr lang="en-US" sz="1600" b="1">
                          <a:solidFill>
                            <a:srgbClr val="FFFFFF"/>
                          </a:solidFill>
                          <a:latin typeface="Arial"/>
                        </a:rPr>
                        <a:t>Purpose/Cause</a:t>
                      </a:r>
                      <a:endParaRPr sz="1600" b="1">
                        <a:solidFill>
                          <a:srgbClr val="FFFFFF"/>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tc>
                  <a:txBody>
                    <a:bodyPr/>
                    <a:lstStyle/>
                    <a:p>
                      <a:pPr algn="ctr"/>
                      <a:r>
                        <a:rPr lang="en-US" sz="1600" b="1">
                          <a:solidFill>
                            <a:srgbClr val="FFFFFF"/>
                          </a:solidFill>
                          <a:latin typeface="Arial"/>
                        </a:rPr>
                        <a:t>Requirement Basis</a:t>
                      </a:r>
                      <a:endParaRPr sz="1600" b="1">
                        <a:solidFill>
                          <a:srgbClr val="FFFFFF"/>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tc>
                  <a:txBody>
                    <a:bodyPr/>
                    <a:lstStyle/>
                    <a:p>
                      <a:pPr algn="ctr"/>
                      <a:r>
                        <a:rPr sz="1600" b="1">
                          <a:solidFill>
                            <a:srgbClr val="FFFFFF"/>
                          </a:solidFill>
                          <a:latin typeface="Arial"/>
                        </a:rPr>
                        <a:t>Allocation</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extLst>
                  <a:ext uri="{0D108BD9-81ED-4DB2-BD59-A6C34878D82A}">
                    <a16:rowId xmlns:a16="http://schemas.microsoft.com/office/drawing/2014/main" val="10000"/>
                  </a:ext>
                </a:extLst>
              </a:tr>
              <a:tr h="868680">
                <a:tc>
                  <a:txBody>
                    <a:bodyPr/>
                    <a:lstStyle/>
                    <a:p>
                      <a:pPr algn="ctr"/>
                      <a:r>
                        <a:rPr sz="1400" b="1">
                          <a:solidFill>
                            <a:srgbClr val="003865"/>
                          </a:solidFill>
                          <a:latin typeface="Arial"/>
                        </a:rPr>
                        <a:t>Regulation</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t>SCED dispatches dispatchable resources to forecasted net load (load minus wind minus solar). Regulation offsets the ongoing mismatch between metered and dispatched net load</a:t>
                      </a:r>
                      <a:r>
                        <a:rPr lang="en-US" sz="1400">
                          <a:solidFill>
                            <a:srgbClr val="1D252B"/>
                          </a:solidFill>
                          <a:latin typeface="Arial"/>
                        </a:rPr>
                        <a:t>. </a:t>
                      </a:r>
                      <a:r>
                        <a:rPr lang="en-US" sz="1400">
                          <a:solidFill>
                            <a:srgbClr val="1D252B"/>
                          </a:solidFill>
                          <a:latin typeface="+mn-lt"/>
                        </a:rPr>
                        <a:t>That mismatch is driven by movement in load, wind, and solar.</a:t>
                      </a:r>
                      <a:endParaRPr lang="en-US"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t>Error in the net load forecast SCED used, i.e., </a:t>
                      </a:r>
                      <a:r>
                        <a:rPr lang="en-US" sz="1400">
                          <a:solidFill>
                            <a:srgbClr val="1D252B"/>
                          </a:solidFill>
                          <a:latin typeface="Arial"/>
                        </a:rPr>
                        <a:t>5-minute-ahead load, wind and solar forecast errors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ctr"/>
                      <a:r>
                        <a:rPr sz="1400">
                          <a:solidFill>
                            <a:srgbClr val="1D252B"/>
                          </a:solidFill>
                          <a:latin typeface="Arial"/>
                        </a:rPr>
                        <a:t>Load</a:t>
                      </a:r>
                      <a:r>
                        <a:rPr lang="en-US" sz="1400">
                          <a:solidFill>
                            <a:srgbClr val="1D252B"/>
                          </a:solidFill>
                          <a:latin typeface="Arial"/>
                        </a:rPr>
                        <a:t>,</a:t>
                      </a:r>
                      <a:r>
                        <a:rPr sz="1400">
                          <a:solidFill>
                            <a:srgbClr val="1D252B"/>
                          </a:solidFill>
                          <a:latin typeface="Arial"/>
                        </a:rPr>
                        <a:t> Non-</a:t>
                      </a:r>
                      <a:r>
                        <a:rPr lang="en-US" sz="1400">
                          <a:solidFill>
                            <a:srgbClr val="1D252B"/>
                          </a:solidFill>
                          <a:latin typeface="Arial"/>
                        </a:rPr>
                        <a:t>D</a:t>
                      </a:r>
                      <a:r>
                        <a:rPr sz="1400">
                          <a:solidFill>
                            <a:srgbClr val="1D252B"/>
                          </a:solidFill>
                          <a:latin typeface="Arial"/>
                        </a:rPr>
                        <a:t>ispatchable</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1"/>
                  </a:ext>
                </a:extLst>
              </a:tr>
              <a:tr h="868680">
                <a:tc>
                  <a:txBody>
                    <a:bodyPr/>
                    <a:lstStyle/>
                    <a:p>
                      <a:pPr algn="ctr"/>
                      <a:r>
                        <a:rPr sz="1400" b="1">
                          <a:solidFill>
                            <a:srgbClr val="003865"/>
                          </a:solidFill>
                          <a:latin typeface="Arial"/>
                        </a:rPr>
                        <a:t>RRS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solidFill>
                            <a:srgbClr val="1D252B"/>
                          </a:solidFill>
                          <a:latin typeface="Arial"/>
                        </a:rPr>
                        <a:t>Arrest frequency when a unit trips without triggering under-frequency load shed (UFLS).</a:t>
                      </a:r>
                      <a:r>
                        <a:rPr lang="en-US" sz="1400">
                          <a:solidFill>
                            <a:srgbClr val="1D252B"/>
                          </a:solidFill>
                          <a:latin typeface="+mn-lt"/>
                        </a:rPr>
                        <a:t> </a:t>
                      </a:r>
                      <a:r>
                        <a:rPr lang="en-US" sz="1400"/>
                        <a:t>The credible </a:t>
                      </a:r>
                      <a:r>
                        <a:rPr lang="en-US" sz="1400" kern="1200">
                          <a:solidFill>
                            <a:schemeClr val="dk1"/>
                          </a:solidFill>
                          <a:latin typeface="+mn-lt"/>
                          <a:ea typeface="+mn-ea"/>
                          <a:cs typeface="+mn-cs"/>
                        </a:rPr>
                        <a:t>single-resource loss large enough to move system frequency is a  dispatchable/synchronous generator; loss </a:t>
                      </a:r>
                      <a:r>
                        <a:rPr lang="en-US" sz="1400"/>
                        <a:t>of a single wind-turbine or solar-inverter is too small to affect frequency comparably. RRS is held to cover that contingency.</a:t>
                      </a:r>
                      <a:endParaRPr lang="en-US"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t>Arrest the loss of the two largest single-resource contingencies without triggering UFLS. </a:t>
                      </a:r>
                      <a:r>
                        <a:rPr lang="en-US" sz="1400" b="0"/>
                        <a:t>I</a:t>
                      </a:r>
                      <a:r>
                        <a:rPr lang="en-US" sz="1400" b="0">
                          <a:solidFill>
                            <a:srgbClr val="1D252B"/>
                          </a:solidFill>
                          <a:latin typeface="Arial"/>
                        </a:rPr>
                        <a:t>nertia determines </a:t>
                      </a:r>
                      <a:r>
                        <a:rPr lang="en-US" sz="1400">
                          <a:solidFill>
                            <a:srgbClr val="1D252B"/>
                          </a:solidFill>
                          <a:latin typeface="Arial"/>
                        </a:rPr>
                        <a:t>how much RRS is needed to avoid triggering UFLS.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ctr"/>
                      <a:r>
                        <a:rPr lang="en-US" sz="1400">
                          <a:solidFill>
                            <a:srgbClr val="1D252B"/>
                          </a:solidFill>
                          <a:latin typeface="Arial"/>
                        </a:rPr>
                        <a:t>Dispatchable</a:t>
                      </a:r>
                    </a:p>
                    <a:p>
                      <a:pPr algn="ctr"/>
                      <a:r>
                        <a:rPr lang="en-US" sz="1400">
                          <a:solidFill>
                            <a:srgbClr val="1D252B"/>
                          </a:solidFill>
                          <a:latin typeface="Arial"/>
                        </a:rPr>
                        <a:t>(Sharper allocation: Synchronous dispatchable resource)</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2"/>
                  </a:ext>
                </a:extLst>
              </a:tr>
              <a:tr h="868680">
                <a:tc>
                  <a:txBody>
                    <a:bodyPr/>
                    <a:lstStyle/>
                    <a:p>
                      <a:pPr algn="ctr"/>
                      <a:r>
                        <a:rPr sz="1400" b="1">
                          <a:solidFill>
                            <a:srgbClr val="003865"/>
                          </a:solidFill>
                          <a:latin typeface="Arial"/>
                        </a:rPr>
                        <a:t>ECRS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t>A fast reserve that covers net-load movement within the operating hour that the hourly commitment did not anticipate, bridging until Non-Spin and other resources respond.</a:t>
                      </a:r>
                      <a:endParaRPr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solidFill>
                            <a:srgbClr val="1D252B"/>
                          </a:solidFill>
                          <a:latin typeface="+mn-lt"/>
                        </a:rPr>
                        <a:t>30-minute-ahead load, wind and solar forecast errors</a:t>
                      </a:r>
                      <a:endParaRPr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ctr"/>
                      <a:r>
                        <a:rPr sz="1400">
                          <a:solidFill>
                            <a:srgbClr val="1D252B"/>
                          </a:solidFill>
                          <a:latin typeface="Arial"/>
                        </a:rPr>
                        <a:t>Load</a:t>
                      </a:r>
                      <a:r>
                        <a:rPr lang="en-US" sz="1400">
                          <a:solidFill>
                            <a:srgbClr val="1D252B"/>
                          </a:solidFill>
                          <a:latin typeface="Arial"/>
                        </a:rPr>
                        <a:t>,</a:t>
                      </a:r>
                      <a:r>
                        <a:rPr sz="1400">
                          <a:solidFill>
                            <a:srgbClr val="1D252B"/>
                          </a:solidFill>
                          <a:latin typeface="Arial"/>
                        </a:rPr>
                        <a:t> Non-Dispatchable</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3"/>
                  </a:ext>
                </a:extLst>
              </a:tr>
              <a:tr h="868680">
                <a:tc>
                  <a:txBody>
                    <a:bodyPr/>
                    <a:lstStyle/>
                    <a:p>
                      <a:pPr algn="ctr"/>
                      <a:r>
                        <a:rPr sz="1400" b="1">
                          <a:solidFill>
                            <a:srgbClr val="003865"/>
                          </a:solidFill>
                          <a:latin typeface="Arial"/>
                        </a:rPr>
                        <a:t>Non-Spin</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t>A reserve that is used to cover multi-hour capacity shortfalls the hourly commitment did not anticipate — caused by net load forecast error and resource forced outages — until additional resources are committed.</a:t>
                      </a:r>
                      <a:endParaRPr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solidFill>
                            <a:srgbClr val="1D252B"/>
                          </a:solidFill>
                          <a:latin typeface="+mn-lt"/>
                        </a:rPr>
                        <a:t>6-hour-ahead load, wind and solar forecast errors and 6-hour-cumulative forced outage risk</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ctr"/>
                      <a:r>
                        <a:rPr sz="1400" dirty="0">
                          <a:solidFill>
                            <a:srgbClr val="1D252B"/>
                          </a:solidFill>
                          <a:latin typeface="Arial"/>
                        </a:rPr>
                        <a:t>Dispatchable</a:t>
                      </a:r>
                      <a:r>
                        <a:rPr lang="en-US" sz="1400" dirty="0">
                          <a:solidFill>
                            <a:srgbClr val="1D252B"/>
                          </a:solidFill>
                          <a:latin typeface="Arial"/>
                        </a:rPr>
                        <a:t>,</a:t>
                      </a:r>
                      <a:r>
                        <a:rPr sz="1400" dirty="0">
                          <a:solidFill>
                            <a:srgbClr val="1D252B"/>
                          </a:solidFill>
                          <a:latin typeface="Arial"/>
                        </a:rPr>
                        <a:t> Non-Dispatchable</a:t>
                      </a:r>
                      <a:r>
                        <a:rPr lang="en-US" sz="1400" dirty="0">
                          <a:solidFill>
                            <a:srgbClr val="1D252B"/>
                          </a:solidFill>
                          <a:latin typeface="Arial"/>
                        </a:rPr>
                        <a:t>,</a:t>
                      </a:r>
                      <a:r>
                        <a:rPr sz="1400" dirty="0">
                          <a:solidFill>
                            <a:srgbClr val="1D252B"/>
                          </a:solidFill>
                          <a:latin typeface="Arial"/>
                        </a:rPr>
                        <a:t> Load</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1AA9620-861D-E28C-EFD1-65814F3BBD2B}"/>
              </a:ext>
            </a:extLst>
          </p:cNvPr>
          <p:cNvSpPr>
            <a:spLocks noGrp="1"/>
          </p:cNvSpPr>
          <p:nvPr>
            <p:ph type="title"/>
          </p:nvPr>
        </p:nvSpPr>
        <p:spPr>
          <a:xfrm>
            <a:off x="1257300" y="457199"/>
            <a:ext cx="10425714" cy="933855"/>
          </a:xfrm>
        </p:spPr>
        <p:txBody>
          <a:bodyPr>
            <a:normAutofit/>
          </a:bodyPr>
          <a:lstStyle/>
          <a:p>
            <a:r>
              <a:rPr lang="en-US" sz="2800"/>
              <a:t>Method A and B Allocation — Reliability Services </a:t>
            </a:r>
          </a:p>
        </p:txBody>
      </p:sp>
      <p:sp>
        <p:nvSpPr>
          <p:cNvPr id="7" name="TextBox 6"/>
          <p:cNvSpPr txBox="1"/>
          <p:nvPr/>
        </p:nvSpPr>
        <p:spPr>
          <a:xfrm>
            <a:off x="532336" y="1269997"/>
            <a:ext cx="11127323" cy="529376"/>
          </a:xfrm>
          <a:prstGeom prst="rect">
            <a:avLst/>
          </a:prstGeom>
          <a:noFill/>
        </p:spPr>
        <p:txBody>
          <a:bodyPr wrap="square" lIns="45720" tIns="18288" rIns="45720" bIns="18288" anchor="t">
            <a:spAutoFit/>
          </a:bodyPr>
          <a:lstStyle/>
          <a:p>
            <a:pPr algn="just"/>
            <a:r>
              <a:rPr lang="en-US" sz="1600">
                <a:solidFill>
                  <a:srgbClr val="2D3338"/>
                </a:solidFill>
              </a:rPr>
              <a:t>Reliability Services (RS) address system-wide or fuel-related reliability needs; under Methods A and B they are allocated 100% to load — except FFSS, whose need </a:t>
            </a:r>
            <a:r>
              <a:rPr lang="en-US" sz="1600">
                <a:solidFill>
                  <a:srgbClr val="222222"/>
                </a:solidFill>
                <a:latin typeface="Arial" pitchFamily="34" charset="0"/>
                <a:ea typeface="Arial" pitchFamily="34" charset="-122"/>
                <a:cs typeface="Arial" pitchFamily="34" charset="-120"/>
              </a:rPr>
              <a:t>arises from natural-gas supply risk.</a:t>
            </a:r>
          </a:p>
        </p:txBody>
      </p:sp>
      <p:graphicFrame>
        <p:nvGraphicFramePr>
          <p:cNvPr id="40" name="Table 39">
            <a:extLst>
              <a:ext uri="{FF2B5EF4-FFF2-40B4-BE49-F238E27FC236}">
                <a16:creationId xmlns:a16="http://schemas.microsoft.com/office/drawing/2014/main" id="{09B0FD27-028F-CCC0-F79F-0BFD77F73FB0}"/>
              </a:ext>
            </a:extLst>
          </p:cNvPr>
          <p:cNvGraphicFramePr>
            <a:graphicFrameLocks noGrp="1"/>
          </p:cNvGraphicFramePr>
          <p:nvPr>
            <p:extLst>
              <p:ext uri="{D42A27DB-BD31-4B8C-83A1-F6EECF244321}">
                <p14:modId xmlns:p14="http://schemas.microsoft.com/office/powerpoint/2010/main" val="3184820799"/>
              </p:ext>
            </p:extLst>
          </p:nvPr>
        </p:nvGraphicFramePr>
        <p:xfrm>
          <a:off x="555690" y="2071873"/>
          <a:ext cx="11127324" cy="3207905"/>
        </p:xfrm>
        <a:graphic>
          <a:graphicData uri="http://schemas.openxmlformats.org/drawingml/2006/table">
            <a:tbl>
              <a:tblPr firstRow="1" bandRow="1">
                <a:tableStyleId>{85BE263C-DBD7-4A20-BB59-AAB30ACAA65A}</a:tableStyleId>
              </a:tblPr>
              <a:tblGrid>
                <a:gridCol w="1150549">
                  <a:extLst>
                    <a:ext uri="{9D8B030D-6E8A-4147-A177-3AD203B41FA5}">
                      <a16:colId xmlns:a16="http://schemas.microsoft.com/office/drawing/2014/main" val="3879921510"/>
                    </a:ext>
                  </a:extLst>
                </a:gridCol>
                <a:gridCol w="7344383">
                  <a:extLst>
                    <a:ext uri="{9D8B030D-6E8A-4147-A177-3AD203B41FA5}">
                      <a16:colId xmlns:a16="http://schemas.microsoft.com/office/drawing/2014/main" val="3260043484"/>
                    </a:ext>
                  </a:extLst>
                </a:gridCol>
                <a:gridCol w="2632392">
                  <a:extLst>
                    <a:ext uri="{9D8B030D-6E8A-4147-A177-3AD203B41FA5}">
                      <a16:colId xmlns:a16="http://schemas.microsoft.com/office/drawing/2014/main" val="3409668112"/>
                    </a:ext>
                  </a:extLst>
                </a:gridCol>
              </a:tblGrid>
              <a:tr h="337705">
                <a:tc>
                  <a:txBody>
                    <a:bodyPr/>
                    <a:lstStyle/>
                    <a:p>
                      <a:r>
                        <a:rPr lang="en-US" sz="1600"/>
                        <a:t>Service</a:t>
                      </a:r>
                    </a:p>
                  </a:txBody>
                  <a:tcPr anchor="ctr" anchorCtr="1"/>
                </a:tc>
                <a:tc>
                  <a:txBody>
                    <a:bodyPr/>
                    <a:lstStyle/>
                    <a:p>
                      <a:r>
                        <a:rPr lang="en-US" sz="1600"/>
                        <a:t>Purpose</a:t>
                      </a:r>
                    </a:p>
                  </a:txBody>
                  <a:tcPr anchor="ctr" anchorCtr="1"/>
                </a:tc>
                <a:tc>
                  <a:txBody>
                    <a:bodyPr/>
                    <a:lstStyle/>
                    <a:p>
                      <a:r>
                        <a:rPr lang="en-US" sz="1600"/>
                        <a:t>Allocation</a:t>
                      </a:r>
                    </a:p>
                  </a:txBody>
                  <a:tcPr anchor="ctr" anchorCtr="1"/>
                </a:tc>
                <a:extLst>
                  <a:ext uri="{0D108BD9-81ED-4DB2-BD59-A6C34878D82A}">
                    <a16:rowId xmlns:a16="http://schemas.microsoft.com/office/drawing/2014/main" val="4041054998"/>
                  </a:ext>
                </a:extLst>
              </a:tr>
              <a:tr h="370840">
                <a:tc>
                  <a:txBody>
                    <a:bodyPr/>
                    <a:lstStyle/>
                    <a:p>
                      <a:pPr algn="ctr"/>
                      <a:r>
                        <a:rPr sz="1400" kern="1200">
                          <a:solidFill>
                            <a:schemeClr val="dk1"/>
                          </a:solidFill>
                          <a:latin typeface="+mn-lt"/>
                          <a:ea typeface="+mn-ea"/>
                          <a:cs typeface="+mn-cs"/>
                        </a:rPr>
                        <a:t>BSS</a:t>
                      </a:r>
                    </a:p>
                  </a:txBody>
                  <a:tcPr marT="36576" marB="36576" anchor="ctr"/>
                </a:tc>
                <a:tc>
                  <a:txBody>
                    <a:bodyPr/>
                    <a:lstStyle/>
                    <a:p>
                      <a:pPr algn="l"/>
                      <a:r>
                        <a:rPr sz="1400" kern="1200">
                          <a:solidFill>
                            <a:schemeClr val="dk1"/>
                          </a:solidFill>
                          <a:latin typeface="+mn-lt"/>
                          <a:ea typeface="+mn-ea"/>
                          <a:cs typeface="+mn-cs"/>
                        </a:rPr>
                        <a:t>Provides the capability to restart the grid</a:t>
                      </a:r>
                      <a:r>
                        <a:rPr lang="en-US" sz="1400" kern="1200">
                          <a:solidFill>
                            <a:schemeClr val="dk1"/>
                          </a:solidFill>
                          <a:latin typeface="+mn-lt"/>
                          <a:ea typeface="+mn-ea"/>
                          <a:cs typeface="+mn-cs"/>
                        </a:rPr>
                        <a:t> </a:t>
                      </a:r>
                      <a:r>
                        <a:rPr lang="en-US" sz="1400"/>
                        <a:t>without support of the ERCOT Transmission Grid</a:t>
                      </a:r>
                      <a:endParaRPr sz="1400" kern="1200">
                        <a:solidFill>
                          <a:schemeClr val="dk1"/>
                        </a:solidFill>
                        <a:latin typeface="+mn-lt"/>
                        <a:ea typeface="+mn-ea"/>
                        <a:cs typeface="+mn-cs"/>
                      </a:endParaRPr>
                    </a:p>
                  </a:txBody>
                  <a:tcPr marT="36576" marB="36576" anchor="ctr"/>
                </a:tc>
                <a:tc>
                  <a:txBody>
                    <a:bodyPr/>
                    <a:lstStyle/>
                    <a:p>
                      <a:pPr algn="ctr"/>
                      <a:r>
                        <a:rPr sz="1400" kern="1200">
                          <a:solidFill>
                            <a:schemeClr val="dk1"/>
                          </a:solidFill>
                          <a:latin typeface="+mn-lt"/>
                          <a:ea typeface="+mn-ea"/>
                          <a:cs typeface="+mn-cs"/>
                        </a:rPr>
                        <a:t>Load</a:t>
                      </a:r>
                    </a:p>
                  </a:txBody>
                  <a:tcPr marT="36576" marB="36576" anchor="ctr"/>
                </a:tc>
                <a:extLst>
                  <a:ext uri="{0D108BD9-81ED-4DB2-BD59-A6C34878D82A}">
                    <a16:rowId xmlns:a16="http://schemas.microsoft.com/office/drawing/2014/main" val="413805013"/>
                  </a:ext>
                </a:extLst>
              </a:tr>
              <a:tr h="370840">
                <a:tc>
                  <a:txBody>
                    <a:bodyPr/>
                    <a:lstStyle/>
                    <a:p>
                      <a:pPr algn="ctr"/>
                      <a:r>
                        <a:rPr sz="1400" kern="1200">
                          <a:solidFill>
                            <a:schemeClr val="dk1"/>
                          </a:solidFill>
                          <a:latin typeface="+mn-lt"/>
                          <a:ea typeface="+mn-ea"/>
                          <a:cs typeface="+mn-cs"/>
                        </a:rPr>
                        <a:t>ERS</a:t>
                      </a:r>
                    </a:p>
                  </a:txBody>
                  <a:tcPr marT="36576" marB="36576" anchor="ctr"/>
                </a:tc>
                <a:tc>
                  <a:txBody>
                    <a:bodyPr/>
                    <a:lstStyle/>
                    <a:p>
                      <a:pPr algn="l"/>
                      <a:r>
                        <a:rPr sz="1400" kern="1200">
                          <a:solidFill>
                            <a:schemeClr val="dk1"/>
                          </a:solidFill>
                          <a:latin typeface="+mn-lt"/>
                          <a:ea typeface="+mn-ea"/>
                          <a:cs typeface="+mn-cs"/>
                        </a:rPr>
                        <a:t>Contracted load and generation deployed </a:t>
                      </a:r>
                      <a:r>
                        <a:rPr lang="en-US" sz="1400"/>
                        <a:t>to help prevent or alleviate an actual or anticipated Energy Emergency Alert (EEA) event</a:t>
                      </a:r>
                      <a:endParaRPr sz="1400" kern="1200">
                        <a:solidFill>
                          <a:schemeClr val="dk1"/>
                        </a:solidFill>
                        <a:latin typeface="+mn-lt"/>
                        <a:ea typeface="+mn-ea"/>
                        <a:cs typeface="+mn-cs"/>
                      </a:endParaRPr>
                    </a:p>
                  </a:txBody>
                  <a:tcPr marT="36576" marB="36576" anchor="ctr"/>
                </a:tc>
                <a:tc>
                  <a:txBody>
                    <a:bodyPr/>
                    <a:lstStyle/>
                    <a:p>
                      <a:pPr algn="ctr"/>
                      <a:r>
                        <a:rPr sz="1400" kern="1200">
                          <a:solidFill>
                            <a:schemeClr val="dk1"/>
                          </a:solidFill>
                          <a:latin typeface="+mn-lt"/>
                          <a:ea typeface="+mn-ea"/>
                          <a:cs typeface="+mn-cs"/>
                        </a:rPr>
                        <a:t>Load</a:t>
                      </a:r>
                    </a:p>
                  </a:txBody>
                  <a:tcPr marT="36576" marB="36576" anchor="ctr"/>
                </a:tc>
                <a:extLst>
                  <a:ext uri="{0D108BD9-81ED-4DB2-BD59-A6C34878D82A}">
                    <a16:rowId xmlns:a16="http://schemas.microsoft.com/office/drawing/2014/main" val="2211506036"/>
                  </a:ext>
                </a:extLst>
              </a:tr>
              <a:tr h="370840">
                <a:tc>
                  <a:txBody>
                    <a:bodyPr/>
                    <a:lstStyle/>
                    <a:p>
                      <a:pPr algn="ctr"/>
                      <a:r>
                        <a:rPr sz="1400" kern="1200">
                          <a:solidFill>
                            <a:schemeClr val="dk1"/>
                          </a:solidFill>
                          <a:latin typeface="+mn-lt"/>
                          <a:ea typeface="+mn-ea"/>
                          <a:cs typeface="+mn-cs"/>
                        </a:rPr>
                        <a:t>RMR</a:t>
                      </a:r>
                    </a:p>
                  </a:txBody>
                  <a:tcPr marT="36576" marB="36576" anchor="ctr"/>
                </a:tc>
                <a:tc>
                  <a:txBody>
                    <a:bodyPr/>
                    <a:lstStyle/>
                    <a:p>
                      <a:pPr algn="l"/>
                      <a:r>
                        <a:rPr lang="en-US" sz="1400" kern="1200">
                          <a:solidFill>
                            <a:schemeClr val="dk1"/>
                          </a:solidFill>
                          <a:latin typeface="+mn-lt"/>
                          <a:ea typeface="+mn-ea"/>
                          <a:cs typeface="+mn-cs"/>
                        </a:rPr>
                        <a:t>Generation Resource </a:t>
                      </a:r>
                      <a:r>
                        <a:rPr sz="1400" kern="1200">
                          <a:solidFill>
                            <a:schemeClr val="dk1"/>
                          </a:solidFill>
                          <a:latin typeface="+mn-lt"/>
                          <a:ea typeface="+mn-ea"/>
                          <a:cs typeface="+mn-cs"/>
                        </a:rPr>
                        <a:t>needed </a:t>
                      </a:r>
                      <a:r>
                        <a:rPr lang="en-US" sz="1400" kern="1200">
                          <a:solidFill>
                            <a:schemeClr val="dk1"/>
                          </a:solidFill>
                          <a:latin typeface="+mn-lt"/>
                          <a:ea typeface="+mn-ea"/>
                          <a:cs typeface="+mn-cs"/>
                        </a:rPr>
                        <a:t>to</a:t>
                      </a:r>
                      <a:r>
                        <a:rPr lang="en-US" sz="1400"/>
                        <a:t> provide voltage support, stability, or management of localized transmission constraints </a:t>
                      </a:r>
                      <a:r>
                        <a:rPr sz="1400" kern="1200">
                          <a:solidFill>
                            <a:schemeClr val="dk1"/>
                          </a:solidFill>
                          <a:latin typeface="+mn-lt"/>
                          <a:ea typeface="+mn-ea"/>
                          <a:cs typeface="+mn-cs"/>
                        </a:rPr>
                        <a:t>that would otherwise retire</a:t>
                      </a:r>
                    </a:p>
                  </a:txBody>
                  <a:tcPr marT="36576" marB="36576" anchor="ctr"/>
                </a:tc>
                <a:tc>
                  <a:txBody>
                    <a:bodyPr/>
                    <a:lstStyle/>
                    <a:p>
                      <a:pPr algn="ctr"/>
                      <a:r>
                        <a:rPr sz="1400" kern="1200">
                          <a:solidFill>
                            <a:schemeClr val="dk1"/>
                          </a:solidFill>
                          <a:latin typeface="+mn-lt"/>
                          <a:ea typeface="+mn-ea"/>
                          <a:cs typeface="+mn-cs"/>
                        </a:rPr>
                        <a:t>Load</a:t>
                      </a:r>
                    </a:p>
                  </a:txBody>
                  <a:tcPr marT="36576" marB="36576" anchor="ctr"/>
                </a:tc>
                <a:extLst>
                  <a:ext uri="{0D108BD9-81ED-4DB2-BD59-A6C34878D82A}">
                    <a16:rowId xmlns:a16="http://schemas.microsoft.com/office/drawing/2014/main" val="1023704457"/>
                  </a:ext>
                </a:extLst>
              </a:tr>
              <a:tr h="370840">
                <a:tc>
                  <a:txBody>
                    <a:bodyPr/>
                    <a:lstStyle/>
                    <a:p>
                      <a:pPr algn="ctr"/>
                      <a:r>
                        <a:rPr sz="1400" kern="1200">
                          <a:solidFill>
                            <a:schemeClr val="dk1"/>
                          </a:solidFill>
                          <a:latin typeface="+mn-lt"/>
                          <a:ea typeface="+mn-ea"/>
                          <a:cs typeface="+mn-cs"/>
                        </a:rPr>
                        <a:t>RUC</a:t>
                      </a:r>
                    </a:p>
                  </a:txBody>
                  <a:tcPr marT="36576" marB="36576" anchor="ctr"/>
                </a:tc>
                <a:tc>
                  <a:txBody>
                    <a:bodyPr/>
                    <a:lstStyle/>
                    <a:p>
                      <a:pPr algn="l"/>
                      <a:r>
                        <a:rPr lang="en-US" sz="1400"/>
                        <a:t>A process to ensure adequate capacity is committed in the proper locations to serve ERCOT forecasted Load and procure required reserves</a:t>
                      </a:r>
                      <a:endParaRPr sz="1400" kern="1200">
                        <a:solidFill>
                          <a:schemeClr val="dk1"/>
                        </a:solidFill>
                        <a:latin typeface="+mn-lt"/>
                        <a:ea typeface="+mn-ea"/>
                        <a:cs typeface="+mn-cs"/>
                      </a:endParaRPr>
                    </a:p>
                  </a:txBody>
                  <a:tcPr marT="36576" marB="36576" anchor="ctr"/>
                </a:tc>
                <a:tc>
                  <a:txBody>
                    <a:bodyPr/>
                    <a:lstStyle/>
                    <a:p>
                      <a:pPr algn="ctr"/>
                      <a:r>
                        <a:rPr sz="1400" kern="1200">
                          <a:solidFill>
                            <a:schemeClr val="dk1"/>
                          </a:solidFill>
                          <a:latin typeface="+mn-lt"/>
                          <a:ea typeface="+mn-ea"/>
                          <a:cs typeface="+mn-cs"/>
                        </a:rPr>
                        <a:t>Load</a:t>
                      </a:r>
                    </a:p>
                  </a:txBody>
                  <a:tcPr marT="36576" marB="36576" anchor="ctr"/>
                </a:tc>
                <a:extLst>
                  <a:ext uri="{0D108BD9-81ED-4DB2-BD59-A6C34878D82A}">
                    <a16:rowId xmlns:a16="http://schemas.microsoft.com/office/drawing/2014/main" val="1363515699"/>
                  </a:ext>
                </a:extLst>
              </a:tr>
              <a:tr h="366161">
                <a:tc>
                  <a:txBody>
                    <a:bodyPr/>
                    <a:lstStyle/>
                    <a:p>
                      <a:pPr algn="ctr"/>
                      <a:r>
                        <a:rPr sz="1400" kern="1200">
                          <a:solidFill>
                            <a:schemeClr val="dk1"/>
                          </a:solidFill>
                          <a:latin typeface="+mn-lt"/>
                          <a:ea typeface="+mn-ea"/>
                          <a:cs typeface="+mn-cs"/>
                        </a:rPr>
                        <a:t>VSS</a:t>
                      </a:r>
                    </a:p>
                  </a:txBody>
                  <a:tcPr marT="36576" marB="36576" anchor="ctr"/>
                </a:tc>
                <a:tc>
                  <a:txBody>
                    <a:bodyPr/>
                    <a:lstStyle/>
                    <a:p>
                      <a:pPr algn="l"/>
                      <a:r>
                        <a:rPr lang="en-US" sz="1400"/>
                        <a:t>Required to maintain transmission and distribution voltages on the ERCOT Transmission Grid within acceptable limits</a:t>
                      </a:r>
                      <a:endParaRPr sz="1400" kern="1200">
                        <a:solidFill>
                          <a:schemeClr val="dk1"/>
                        </a:solidFill>
                        <a:latin typeface="+mn-lt"/>
                        <a:ea typeface="+mn-ea"/>
                        <a:cs typeface="+mn-cs"/>
                      </a:endParaRPr>
                    </a:p>
                  </a:txBody>
                  <a:tcPr marT="36576" marB="36576" anchor="ctr"/>
                </a:tc>
                <a:tc>
                  <a:txBody>
                    <a:bodyPr/>
                    <a:lstStyle/>
                    <a:p>
                      <a:pPr algn="ctr"/>
                      <a:r>
                        <a:rPr sz="1400" kern="1200">
                          <a:solidFill>
                            <a:schemeClr val="dk1"/>
                          </a:solidFill>
                          <a:latin typeface="+mn-lt"/>
                          <a:ea typeface="+mn-ea"/>
                          <a:cs typeface="+mn-cs"/>
                        </a:rPr>
                        <a:t>Load</a:t>
                      </a:r>
                    </a:p>
                  </a:txBody>
                  <a:tcPr marT="36576" marB="36576" anchor="ctr"/>
                </a:tc>
                <a:extLst>
                  <a:ext uri="{0D108BD9-81ED-4DB2-BD59-A6C34878D82A}">
                    <a16:rowId xmlns:a16="http://schemas.microsoft.com/office/drawing/2014/main" val="3780205104"/>
                  </a:ext>
                </a:extLst>
              </a:tr>
              <a:tr h="370840">
                <a:tc>
                  <a:txBody>
                    <a:bodyPr/>
                    <a:lstStyle/>
                    <a:p>
                      <a:pPr algn="ctr"/>
                      <a:r>
                        <a:rPr sz="1400" kern="1200">
                          <a:solidFill>
                            <a:schemeClr val="dk1"/>
                          </a:solidFill>
                          <a:latin typeface="+mn-lt"/>
                          <a:ea typeface="+mn-ea"/>
                          <a:cs typeface="+mn-cs"/>
                        </a:rPr>
                        <a:t>FFSS</a:t>
                      </a:r>
                    </a:p>
                  </a:txBody>
                  <a:tcPr marT="36576" marB="36576" anchor="ctr"/>
                </a:tc>
                <a:tc>
                  <a:txBody>
                    <a:bodyPr/>
                    <a:lstStyle/>
                    <a:p>
                      <a:pPr algn="l"/>
                      <a:r>
                        <a:rPr sz="1400" kern="1200">
                          <a:solidFill>
                            <a:schemeClr val="dk1"/>
                          </a:solidFill>
                          <a:latin typeface="+mn-lt"/>
                          <a:ea typeface="+mn-ea"/>
                          <a:cs typeface="+mn-cs"/>
                        </a:rPr>
                        <a:t>Firm or on-site fuel to ride through gas-supply disruption in extreme cold</a:t>
                      </a:r>
                    </a:p>
                  </a:txBody>
                  <a:tcPr marT="36576" marB="36576" anchor="ctr"/>
                </a:tc>
                <a:tc>
                  <a:txBody>
                    <a:bodyPr/>
                    <a:lstStyle/>
                    <a:p>
                      <a:pPr algn="ctr"/>
                      <a:r>
                        <a:rPr lang="en-US" sz="1400" strike="sngStrike" kern="1200" baseline="0" dirty="0">
                          <a:solidFill>
                            <a:schemeClr val="tx1"/>
                          </a:solidFill>
                          <a:latin typeface="+mn-lt"/>
                          <a:ea typeface="+mn-ea"/>
                          <a:cs typeface="+mn-cs"/>
                        </a:rPr>
                        <a:t>Load</a:t>
                      </a:r>
                      <a:r>
                        <a:rPr lang="en-US" sz="1400" kern="1200" dirty="0">
                          <a:solidFill>
                            <a:schemeClr val="tx1"/>
                          </a:solidFill>
                          <a:latin typeface="+mn-lt"/>
                          <a:ea typeface="+mn-ea"/>
                          <a:cs typeface="+mn-cs"/>
                        </a:rPr>
                        <a:t> </a:t>
                      </a:r>
                      <a:r>
                        <a:rPr lang="en-US" sz="1400" kern="1200" dirty="0">
                          <a:solidFill>
                            <a:srgbClr val="FF0000"/>
                          </a:solidFill>
                          <a:latin typeface="+mn-lt"/>
                          <a:ea typeface="+mn-ea"/>
                          <a:cs typeface="+mn-cs"/>
                        </a:rPr>
                        <a:t>*</a:t>
                      </a:r>
                    </a:p>
                    <a:p>
                      <a:pPr algn="ctr"/>
                      <a:r>
                        <a:rPr lang="en-US" sz="1400" kern="1200" dirty="0">
                          <a:solidFill>
                            <a:schemeClr val="tx1"/>
                          </a:solidFill>
                          <a:latin typeface="+mn-lt"/>
                          <a:ea typeface="+mn-ea"/>
                          <a:cs typeface="+mn-cs"/>
                        </a:rPr>
                        <a:t>Non-FFSS-qualified gas units</a:t>
                      </a:r>
                    </a:p>
                  </a:txBody>
                  <a:tcPr marT="36576" marB="36576" anchor="ctr"/>
                </a:tc>
                <a:extLst>
                  <a:ext uri="{0D108BD9-81ED-4DB2-BD59-A6C34878D82A}">
                    <a16:rowId xmlns:a16="http://schemas.microsoft.com/office/drawing/2014/main" val="274749915"/>
                  </a:ext>
                </a:extLst>
              </a:tr>
            </a:tbl>
          </a:graphicData>
        </a:graphic>
      </p:graphicFrame>
      <p:sp>
        <p:nvSpPr>
          <p:cNvPr id="4" name="Slide Number Placeholder 5">
            <a:extLst>
              <a:ext uri="{FF2B5EF4-FFF2-40B4-BE49-F238E27FC236}">
                <a16:creationId xmlns:a16="http://schemas.microsoft.com/office/drawing/2014/main" id="{C8A23390-8C70-07C5-5367-507777083EE6}"/>
              </a:ext>
            </a:extLst>
          </p:cNvPr>
          <p:cNvSpPr txBox="1">
            <a:spLocks/>
          </p:cNvSpPr>
          <p:nvPr/>
        </p:nvSpPr>
        <p:spPr>
          <a:xfrm>
            <a:off x="11805007" y="6492875"/>
            <a:ext cx="388052"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z="1400" smtClean="0"/>
              <a:pPr/>
              <a:t>5</a:t>
            </a:fld>
            <a:endParaRPr lang="en-US" sz="1400"/>
          </a:p>
        </p:txBody>
      </p:sp>
      <p:sp>
        <p:nvSpPr>
          <p:cNvPr id="5" name="TextBox 4">
            <a:extLst>
              <a:ext uri="{FF2B5EF4-FFF2-40B4-BE49-F238E27FC236}">
                <a16:creationId xmlns:a16="http://schemas.microsoft.com/office/drawing/2014/main" id="{61167D2E-912E-C119-9FFA-4306CE7673FD}"/>
              </a:ext>
            </a:extLst>
          </p:cNvPr>
          <p:cNvSpPr txBox="1"/>
          <p:nvPr/>
        </p:nvSpPr>
        <p:spPr>
          <a:xfrm>
            <a:off x="555690" y="6215876"/>
            <a:ext cx="10715061" cy="461665"/>
          </a:xfrm>
          <a:prstGeom prst="rect">
            <a:avLst/>
          </a:prstGeom>
          <a:noFill/>
        </p:spPr>
        <p:txBody>
          <a:bodyPr wrap="square" rtlCol="0">
            <a:spAutoFit/>
          </a:bodyPr>
          <a:lstStyle/>
          <a:p>
            <a:r>
              <a:rPr lang="en-US" sz="1200">
                <a:solidFill>
                  <a:srgbClr val="FF0000"/>
                </a:solidFill>
              </a:rPr>
              <a:t>*</a:t>
            </a:r>
            <a:r>
              <a:rPr lang="en-US" sz="1200"/>
              <a:t>Consistent with the scope's guidance to assign each reliability service in line with its purpose, ERCOT refined the allocation of FFSS. LEI is in the process of incorporating this change in its analysis.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D2AD0-02CF-6F67-1A67-6609361C5AB2}"/>
            </a:ext>
          </a:extLst>
        </p:cNvPr>
        <p:cNvGrpSpPr/>
        <p:nvPr/>
      </p:nvGrpSpPr>
      <p:grpSpPr>
        <a:xfrm>
          <a:off x="0" y="0"/>
          <a:ext cx="0" cy="0"/>
          <a:chOff x="0" y="0"/>
          <a:chExt cx="0" cy="0"/>
        </a:xfrm>
      </p:grpSpPr>
      <p:sp>
        <p:nvSpPr>
          <p:cNvPr id="41" name="Title 40">
            <a:extLst>
              <a:ext uri="{FF2B5EF4-FFF2-40B4-BE49-F238E27FC236}">
                <a16:creationId xmlns:a16="http://schemas.microsoft.com/office/drawing/2014/main" id="{957487B2-1F26-B1AA-5886-BF439A510ACA}"/>
              </a:ext>
            </a:extLst>
          </p:cNvPr>
          <p:cNvSpPr>
            <a:spLocks noGrp="1"/>
          </p:cNvSpPr>
          <p:nvPr>
            <p:ph type="title"/>
          </p:nvPr>
        </p:nvSpPr>
        <p:spPr/>
        <p:txBody>
          <a:bodyPr/>
          <a:lstStyle/>
          <a:p>
            <a:r>
              <a:rPr lang="en-US"/>
              <a:t>Method A and B – Preliminary Allocation</a:t>
            </a:r>
          </a:p>
        </p:txBody>
      </p:sp>
      <p:sp>
        <p:nvSpPr>
          <p:cNvPr id="6" name="TextBox 5">
            <a:extLst>
              <a:ext uri="{FF2B5EF4-FFF2-40B4-BE49-F238E27FC236}">
                <a16:creationId xmlns:a16="http://schemas.microsoft.com/office/drawing/2014/main" id="{6D17E5D0-89AE-ABB2-DAAE-3B0BC9771A9E}"/>
              </a:ext>
            </a:extLst>
          </p:cNvPr>
          <p:cNvSpPr txBox="1"/>
          <p:nvPr/>
        </p:nvSpPr>
        <p:spPr>
          <a:xfrm>
            <a:off x="519770" y="1133856"/>
            <a:ext cx="11348454" cy="529376"/>
          </a:xfrm>
          <a:prstGeom prst="rect">
            <a:avLst/>
          </a:prstGeom>
          <a:noFill/>
        </p:spPr>
        <p:txBody>
          <a:bodyPr wrap="square" lIns="36576" tIns="18288" rIns="36576" bIns="18288" anchor="t">
            <a:spAutoFit/>
          </a:bodyPr>
          <a:lstStyle/>
          <a:p>
            <a:pPr algn="just"/>
            <a:r>
              <a:rPr lang="en-US" sz="1600"/>
              <a:t>The information below summarizes preliminary 2024–2025 results by category — Method A using the high reliability-risk hours (defined on slide 3), and Method B using all hours.</a:t>
            </a:r>
            <a:endParaRPr lang="en-US"/>
          </a:p>
        </p:txBody>
      </p:sp>
      <p:sp>
        <p:nvSpPr>
          <p:cNvPr id="36" name="Slide Number Placeholder 5">
            <a:extLst>
              <a:ext uri="{FF2B5EF4-FFF2-40B4-BE49-F238E27FC236}">
                <a16:creationId xmlns:a16="http://schemas.microsoft.com/office/drawing/2014/main" id="{4B224962-6F95-E446-2CA4-AB3283629D68}"/>
              </a:ext>
            </a:extLst>
          </p:cNvPr>
          <p:cNvSpPr txBox="1">
            <a:spLocks/>
          </p:cNvSpPr>
          <p:nvPr/>
        </p:nvSpPr>
        <p:spPr>
          <a:xfrm>
            <a:off x="11868224" y="6492875"/>
            <a:ext cx="323776"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z="1400" smtClean="0"/>
              <a:pPr/>
              <a:t>6</a:t>
            </a:fld>
            <a:endParaRPr lang="en-US" sz="1400"/>
          </a:p>
        </p:txBody>
      </p:sp>
      <p:sp>
        <p:nvSpPr>
          <p:cNvPr id="2" name="Rectangle 1">
            <a:extLst>
              <a:ext uri="{FF2B5EF4-FFF2-40B4-BE49-F238E27FC236}">
                <a16:creationId xmlns:a16="http://schemas.microsoft.com/office/drawing/2014/main" id="{A67E78FB-FF19-143E-2717-5BE075830E39}"/>
              </a:ext>
            </a:extLst>
          </p:cNvPr>
          <p:cNvSpPr/>
          <p:nvPr/>
        </p:nvSpPr>
        <p:spPr>
          <a:xfrm>
            <a:off x="624368" y="5963498"/>
            <a:ext cx="10943263" cy="505061"/>
          </a:xfrm>
          <a:prstGeom prst="rect">
            <a:avLst/>
          </a:prstGeom>
          <a:solidFill>
            <a:srgbClr val="E0F7FA"/>
          </a:solidFill>
          <a:ln w="12700">
            <a:solidFill>
              <a:srgbClr val="00AEC7"/>
            </a:solidFill>
          </a:ln>
        </p:spPr>
        <p:style>
          <a:lnRef idx="1">
            <a:schemeClr val="accent1"/>
          </a:lnRef>
          <a:fillRef idx="3">
            <a:schemeClr val="accent1"/>
          </a:fillRef>
          <a:effectRef idx="2">
            <a:schemeClr val="accent1"/>
          </a:effectRef>
          <a:fontRef idx="minor">
            <a:schemeClr val="lt1"/>
          </a:fontRef>
        </p:style>
        <p:txBody>
          <a:bodyPr wrap="square" lIns="201168" tIns="91440" rIns="164592" bIns="73152" rtlCol="0" anchor="ctr"/>
          <a:lstStyle/>
          <a:p>
            <a:pPr>
              <a:lnSpc>
                <a:spcPct val="110000"/>
              </a:lnSpc>
            </a:pPr>
            <a:r>
              <a:rPr sz="1400" b="1">
                <a:solidFill>
                  <a:srgbClr val="232323"/>
                </a:solidFill>
                <a:latin typeface="Arial"/>
              </a:rPr>
              <a:t>Key Takeaway:</a:t>
            </a:r>
            <a:r>
              <a:rPr lang="en-US" sz="1400" b="1">
                <a:solidFill>
                  <a:srgbClr val="232323"/>
                </a:solidFill>
                <a:latin typeface="Arial"/>
              </a:rPr>
              <a:t> </a:t>
            </a:r>
            <a:r>
              <a:rPr lang="en-US" sz="1400">
                <a:solidFill>
                  <a:schemeClr val="tx1"/>
                </a:solidFill>
              </a:rPr>
              <a:t>In comparison to today where all AS+RS cost is allocated to load (Base Case), both methods shift cost onto generation; Method A places more on non-dispatchable than Method B.</a:t>
            </a:r>
            <a:endParaRPr sz="1400">
              <a:solidFill>
                <a:schemeClr val="tx1"/>
              </a:solidFill>
              <a:latin typeface="Arial"/>
            </a:endParaRPr>
          </a:p>
        </p:txBody>
      </p:sp>
      <p:pic>
        <p:nvPicPr>
          <p:cNvPr id="10" name="Picture 9">
            <a:extLst>
              <a:ext uri="{FF2B5EF4-FFF2-40B4-BE49-F238E27FC236}">
                <a16:creationId xmlns:a16="http://schemas.microsoft.com/office/drawing/2014/main" id="{C7E4D6B3-0830-F8E7-08FF-41DCD9990760}"/>
              </a:ext>
            </a:extLst>
          </p:cNvPr>
          <p:cNvPicPr>
            <a:picLocks noChangeAspect="1"/>
          </p:cNvPicPr>
          <p:nvPr/>
        </p:nvPicPr>
        <p:blipFill>
          <a:blip r:embed="rId3"/>
          <a:stretch>
            <a:fillRect/>
          </a:stretch>
        </p:blipFill>
        <p:spPr>
          <a:xfrm>
            <a:off x="2261282" y="1789808"/>
            <a:ext cx="7669433" cy="3993226"/>
          </a:xfrm>
          <a:prstGeom prst="rect">
            <a:avLst/>
          </a:prstGeom>
        </p:spPr>
      </p:pic>
    </p:spTree>
    <p:extLst>
      <p:ext uri="{BB962C8B-B14F-4D97-AF65-F5344CB8AC3E}">
        <p14:creationId xmlns:p14="http://schemas.microsoft.com/office/powerpoint/2010/main" val="898179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BA65859-2062-84A0-F1F9-C76D2CAD4B4B}"/>
              </a:ext>
            </a:extLst>
          </p:cNvPr>
          <p:cNvSpPr>
            <a:spLocks noGrp="1"/>
          </p:cNvSpPr>
          <p:nvPr>
            <p:ph type="title"/>
          </p:nvPr>
        </p:nvSpPr>
        <p:spPr/>
        <p:txBody>
          <a:bodyPr>
            <a:normAutofit/>
          </a:bodyPr>
          <a:lstStyle/>
          <a:p>
            <a:r>
              <a:rPr lang="en-US" sz="2800"/>
              <a:t>Method C – QSE Capacity Short Approach</a:t>
            </a:r>
          </a:p>
        </p:txBody>
      </p:sp>
      <p:sp>
        <p:nvSpPr>
          <p:cNvPr id="4" name="TextBox Desc"/>
          <p:cNvSpPr txBox="1"/>
          <p:nvPr/>
        </p:nvSpPr>
        <p:spPr>
          <a:xfrm>
            <a:off x="525622" y="1069301"/>
            <a:ext cx="11041538" cy="775597"/>
          </a:xfrm>
          <a:prstGeom prst="rect">
            <a:avLst/>
          </a:prstGeom>
          <a:noFill/>
        </p:spPr>
        <p:txBody>
          <a:bodyPr wrap="square" lIns="36576" tIns="18288" rIns="36576" bIns="18288" anchor="t">
            <a:spAutoFit/>
          </a:bodyPr>
          <a:lstStyle/>
          <a:p>
            <a:pPr algn="just"/>
            <a:r>
              <a:rPr lang="en-US" sz="1600" dirty="0">
                <a:solidFill>
                  <a:srgbClr val="1D252B"/>
                </a:solidFill>
                <a:latin typeface="Arial"/>
              </a:rPr>
              <a:t>Method C allocates AS and RS costs based on QSE capacity short positions using the RUC capacity short Adjustment Period equations that were in effect prior to the implementation of RTC (Protocols </a:t>
            </a:r>
            <a:r>
              <a:rPr lang="en-US" sz="1600" dirty="0">
                <a:solidFill>
                  <a:srgbClr val="1D252B"/>
                </a:solidFill>
                <a:latin typeface="Arial"/>
                <a:cs typeface="Arial"/>
              </a:rPr>
              <a:t>§</a:t>
            </a:r>
            <a:r>
              <a:rPr lang="en-US" sz="1600" dirty="0">
                <a:solidFill>
                  <a:srgbClr val="1D252B"/>
                </a:solidFill>
                <a:latin typeface="Arial"/>
              </a:rPr>
              <a:t> 5.7.4.1.1). Refer to </a:t>
            </a:r>
            <a:r>
              <a:rPr lang="en-US" sz="1600">
                <a:solidFill>
                  <a:srgbClr val="1D252B"/>
                </a:solidFill>
                <a:latin typeface="Arial"/>
              </a:rPr>
              <a:t>Slide 17 </a:t>
            </a:r>
            <a:r>
              <a:rPr lang="en-US" sz="1600" dirty="0">
                <a:solidFill>
                  <a:srgbClr val="1D252B"/>
                </a:solidFill>
                <a:latin typeface="Arial"/>
              </a:rPr>
              <a:t>in the Appendix for the Settlement Equations. </a:t>
            </a:r>
            <a:endParaRPr lang="en-US" dirty="0"/>
          </a:p>
        </p:txBody>
      </p:sp>
      <p:grpSp>
        <p:nvGrpSpPr>
          <p:cNvPr id="3" name="Group 2">
            <a:extLst>
              <a:ext uri="{FF2B5EF4-FFF2-40B4-BE49-F238E27FC236}">
                <a16:creationId xmlns:a16="http://schemas.microsoft.com/office/drawing/2014/main" id="{0215C8DA-7299-9DE3-1204-68105AB28187}"/>
              </a:ext>
            </a:extLst>
          </p:cNvPr>
          <p:cNvGrpSpPr/>
          <p:nvPr/>
        </p:nvGrpSpPr>
        <p:grpSpPr>
          <a:xfrm>
            <a:off x="525622" y="2142426"/>
            <a:ext cx="11128248" cy="4700000"/>
            <a:chOff x="525622" y="1900658"/>
            <a:chExt cx="11128248" cy="4700000"/>
          </a:xfrm>
        </p:grpSpPr>
        <p:cxnSp>
          <p:nvCxnSpPr>
            <p:cNvPr id="20" name="Connector Vertical"/>
            <p:cNvCxnSpPr/>
            <p:nvPr/>
          </p:nvCxnSpPr>
          <p:spPr>
            <a:xfrm>
              <a:off x="5780352" y="1900658"/>
              <a:ext cx="0" cy="4700000"/>
            </a:xfrm>
            <a:prstGeom prst="line">
              <a:avLst/>
            </a:prstGeom>
            <a:ln w="10160">
              <a:solidFill>
                <a:srgbClr val="DAE4E7"/>
              </a:solidFill>
            </a:ln>
          </p:spPr>
          <p:style>
            <a:lnRef idx="2">
              <a:schemeClr val="accent1"/>
            </a:lnRef>
            <a:fillRef idx="0">
              <a:schemeClr val="accent1"/>
            </a:fillRef>
            <a:effectRef idx="1">
              <a:schemeClr val="accent1"/>
            </a:effectRef>
            <a:fontRef idx="minor">
              <a:schemeClr val="tx1"/>
            </a:fontRef>
          </p:style>
        </p:cxnSp>
        <p:grpSp>
          <p:nvGrpSpPr>
            <p:cNvPr id="2" name="Group 1">
              <a:extLst>
                <a:ext uri="{FF2B5EF4-FFF2-40B4-BE49-F238E27FC236}">
                  <a16:creationId xmlns:a16="http://schemas.microsoft.com/office/drawing/2014/main" id="{298013B7-FF40-9987-B923-F8901DB2A47B}"/>
                </a:ext>
              </a:extLst>
            </p:cNvPr>
            <p:cNvGrpSpPr/>
            <p:nvPr/>
          </p:nvGrpSpPr>
          <p:grpSpPr>
            <a:xfrm>
              <a:off x="525622" y="1900658"/>
              <a:ext cx="11128248" cy="4215615"/>
              <a:chOff x="525622" y="1900658"/>
              <a:chExt cx="11128248" cy="4215615"/>
            </a:xfrm>
          </p:grpSpPr>
          <p:cxnSp>
            <p:nvCxnSpPr>
              <p:cNvPr id="5" name="Connector Divider"/>
              <p:cNvCxnSpPr/>
              <p:nvPr/>
            </p:nvCxnSpPr>
            <p:spPr>
              <a:xfrm>
                <a:off x="525622" y="1900658"/>
                <a:ext cx="11128248" cy="0"/>
              </a:xfrm>
              <a:prstGeom prst="line">
                <a:avLst/>
              </a:prstGeom>
              <a:ln w="10160">
                <a:solidFill>
                  <a:srgbClr val="DAE4E7"/>
                </a:solidFill>
              </a:ln>
            </p:spPr>
            <p:style>
              <a:lnRef idx="2">
                <a:schemeClr val="accent1"/>
              </a:lnRef>
              <a:fillRef idx="0">
                <a:schemeClr val="accent1"/>
              </a:fillRef>
              <a:effectRef idx="1">
                <a:schemeClr val="accent1"/>
              </a:effectRef>
              <a:fontRef idx="minor">
                <a:schemeClr val="tx1"/>
              </a:fontRef>
            </p:style>
          </p:cxnSp>
          <p:grpSp>
            <p:nvGrpSpPr>
              <p:cNvPr id="8" name="Group 7">
                <a:extLst>
                  <a:ext uri="{FF2B5EF4-FFF2-40B4-BE49-F238E27FC236}">
                    <a16:creationId xmlns:a16="http://schemas.microsoft.com/office/drawing/2014/main" id="{2BDA9866-2BD9-2563-E45C-32C3D0F13603}"/>
                  </a:ext>
                </a:extLst>
              </p:cNvPr>
              <p:cNvGrpSpPr/>
              <p:nvPr/>
            </p:nvGrpSpPr>
            <p:grpSpPr>
              <a:xfrm>
                <a:off x="525622" y="1984368"/>
                <a:ext cx="5000000" cy="2728977"/>
                <a:chOff x="462853" y="1248213"/>
                <a:chExt cx="5000000" cy="2560000"/>
              </a:xfrm>
            </p:grpSpPr>
            <p:sp>
              <p:nvSpPr>
                <p:cNvPr id="10" name="TextBox LeftHdr"/>
                <p:cNvSpPr txBox="1"/>
                <p:nvPr/>
              </p:nvSpPr>
              <p:spPr>
                <a:xfrm>
                  <a:off x="462853" y="1248213"/>
                  <a:ext cx="4800000" cy="280000"/>
                </a:xfrm>
                <a:prstGeom prst="rect">
                  <a:avLst/>
                </a:prstGeom>
                <a:noFill/>
              </p:spPr>
              <p:txBody>
                <a:bodyPr wrap="square" lIns="36576" tIns="18288" rIns="36576" bIns="18288" anchor="t">
                  <a:spAutoFit/>
                </a:bodyPr>
                <a:lstStyle/>
                <a:p>
                  <a:pPr algn="l"/>
                  <a:r>
                    <a:rPr sz="1600" b="1">
                      <a:solidFill>
                        <a:srgbClr val="005763"/>
                      </a:solidFill>
                      <a:latin typeface="Arial"/>
                    </a:rPr>
                    <a:t>How Method C Works</a:t>
                  </a:r>
                </a:p>
              </p:txBody>
            </p:sp>
            <p:sp>
              <p:nvSpPr>
                <p:cNvPr id="11" name="Step1Bg"/>
                <p:cNvSpPr/>
                <p:nvPr/>
              </p:nvSpPr>
              <p:spPr>
                <a:xfrm>
                  <a:off x="462853" y="1528213"/>
                  <a:ext cx="5000000" cy="760000"/>
                </a:xfrm>
                <a:prstGeom prst="roundRect">
                  <a:avLst>
                    <a:gd name="adj" fmla="val 4000"/>
                  </a:avLst>
                </a:prstGeom>
                <a:solidFill>
                  <a:srgbClr val="DCEFF1"/>
                </a:solidFill>
                <a:ln>
                  <a:noFill/>
                </a:ln>
              </p:spPr>
              <p:txBody>
                <a:bodyPr rtlCol="0" anchor="ctr"/>
                <a:lstStyle/>
                <a:p>
                  <a:endParaRPr/>
                </a:p>
              </p:txBody>
            </p:sp>
            <p:sp>
              <p:nvSpPr>
                <p:cNvPr id="12" name="Step1Badge"/>
                <p:cNvSpPr/>
                <p:nvPr/>
              </p:nvSpPr>
              <p:spPr>
                <a:xfrm>
                  <a:off x="512853" y="1638213"/>
                  <a:ext cx="200000" cy="200000"/>
                </a:xfrm>
                <a:prstGeom prst="ellipse">
                  <a:avLst/>
                </a:prstGeom>
                <a:solidFill>
                  <a:srgbClr val="005763"/>
                </a:solidFill>
                <a:ln>
                  <a:noFill/>
                </a:ln>
              </p:spPr>
              <p:txBody>
                <a:bodyPr rtlCol="0" anchor="ctr"/>
                <a:lstStyle/>
                <a:p>
                  <a:pPr algn="ctr"/>
                  <a:r>
                    <a:rPr sz="1100" b="1">
                      <a:solidFill>
                        <a:srgbClr val="FFFFFF"/>
                      </a:solidFill>
                      <a:latin typeface="Arial"/>
                    </a:rPr>
                    <a:t>1</a:t>
                  </a:r>
                </a:p>
              </p:txBody>
            </p:sp>
            <p:sp>
              <p:nvSpPr>
                <p:cNvPr id="13" name="Step1Text"/>
                <p:cNvSpPr txBox="1"/>
                <p:nvPr/>
              </p:nvSpPr>
              <p:spPr>
                <a:xfrm>
                  <a:off x="752853" y="1499068"/>
                  <a:ext cx="4660000" cy="799753"/>
                </a:xfrm>
                <a:prstGeom prst="rect">
                  <a:avLst/>
                </a:prstGeom>
                <a:noFill/>
              </p:spPr>
              <p:txBody>
                <a:bodyPr wrap="square" lIns="36576" tIns="18288" rIns="36576" bIns="18288" anchor="ctr">
                  <a:spAutoFit/>
                </a:bodyPr>
                <a:lstStyle/>
                <a:p>
                  <a:r>
                    <a:rPr sz="1400" b="1">
                      <a:solidFill>
                        <a:srgbClr val="005763"/>
                      </a:solidFill>
                      <a:latin typeface="Arial"/>
                    </a:rPr>
                    <a:t>Capacity Shortfall Calculation</a:t>
                  </a:r>
                </a:p>
                <a:p>
                  <a:pPr algn="just"/>
                  <a:r>
                    <a:rPr sz="1300">
                      <a:solidFill>
                        <a:srgbClr val="1D252B"/>
                      </a:solidFill>
                      <a:latin typeface="Arial"/>
                    </a:rPr>
                    <a:t>Each QSE’s capacity shortfall (RUCSF) is computed per 15-minute Settlement Interval using real-time metered load, COP capacity, trades</a:t>
                  </a:r>
                  <a:r>
                    <a:rPr lang="en-US" sz="1300">
                      <a:solidFill>
                        <a:srgbClr val="1D252B"/>
                      </a:solidFill>
                      <a:latin typeface="Arial"/>
                    </a:rPr>
                    <a:t>, and DC Tie imports.</a:t>
                  </a:r>
                  <a:endParaRPr sz="1300">
                    <a:solidFill>
                      <a:srgbClr val="1D252B"/>
                    </a:solidFill>
                    <a:latin typeface="Arial"/>
                    <a:cs typeface="Arial"/>
                  </a:endParaRPr>
                </a:p>
              </p:txBody>
            </p:sp>
            <p:sp>
              <p:nvSpPr>
                <p:cNvPr id="14" name="Step2Bg"/>
                <p:cNvSpPr/>
                <p:nvPr/>
              </p:nvSpPr>
              <p:spPr>
                <a:xfrm>
                  <a:off x="462853" y="2348213"/>
                  <a:ext cx="5000000" cy="700000"/>
                </a:xfrm>
                <a:prstGeom prst="roundRect">
                  <a:avLst>
                    <a:gd name="adj" fmla="val 4000"/>
                  </a:avLst>
                </a:prstGeom>
                <a:solidFill>
                  <a:srgbClr val="DCEFF1"/>
                </a:solidFill>
                <a:ln>
                  <a:noFill/>
                </a:ln>
              </p:spPr>
              <p:txBody>
                <a:bodyPr rtlCol="0" anchor="ctr"/>
                <a:lstStyle/>
                <a:p>
                  <a:endParaRPr/>
                </a:p>
              </p:txBody>
            </p:sp>
            <p:sp>
              <p:nvSpPr>
                <p:cNvPr id="15" name="Step2Badge"/>
                <p:cNvSpPr/>
                <p:nvPr/>
              </p:nvSpPr>
              <p:spPr>
                <a:xfrm>
                  <a:off x="512853" y="2398213"/>
                  <a:ext cx="200000" cy="200000"/>
                </a:xfrm>
                <a:prstGeom prst="ellipse">
                  <a:avLst/>
                </a:prstGeom>
                <a:solidFill>
                  <a:srgbClr val="005763"/>
                </a:solidFill>
                <a:ln>
                  <a:noFill/>
                </a:ln>
              </p:spPr>
              <p:txBody>
                <a:bodyPr rtlCol="0" anchor="ctr"/>
                <a:lstStyle/>
                <a:p>
                  <a:pPr algn="ctr"/>
                  <a:r>
                    <a:rPr sz="1100" b="1">
                      <a:solidFill>
                        <a:srgbClr val="FFFFFF"/>
                      </a:solidFill>
                      <a:latin typeface="Arial"/>
                    </a:rPr>
                    <a:t>2</a:t>
                  </a:r>
                </a:p>
              </p:txBody>
            </p:sp>
            <p:sp>
              <p:nvSpPr>
                <p:cNvPr id="16" name="Step2Text"/>
                <p:cNvSpPr txBox="1"/>
                <p:nvPr/>
              </p:nvSpPr>
              <p:spPr>
                <a:xfrm>
                  <a:off x="752853" y="2392171"/>
                  <a:ext cx="4660000" cy="612085"/>
                </a:xfrm>
                <a:prstGeom prst="rect">
                  <a:avLst/>
                </a:prstGeom>
                <a:noFill/>
              </p:spPr>
              <p:txBody>
                <a:bodyPr wrap="square" lIns="36576" tIns="18288" rIns="36576" bIns="18288" anchor="ctr">
                  <a:spAutoFit/>
                </a:bodyPr>
                <a:lstStyle/>
                <a:p>
                  <a:r>
                    <a:rPr sz="1400" b="1">
                      <a:solidFill>
                        <a:srgbClr val="005763"/>
                      </a:solidFill>
                      <a:latin typeface="Arial"/>
                    </a:rPr>
                    <a:t>Capacity-Short Charge (RUCCSAMT)</a:t>
                  </a:r>
                </a:p>
                <a:p>
                  <a:pPr algn="just"/>
                  <a:r>
                    <a:rPr sz="1300">
                      <a:solidFill>
                        <a:srgbClr val="1D252B"/>
                      </a:solidFill>
                      <a:latin typeface="Arial"/>
                    </a:rPr>
                    <a:t>AS/RS costs are charged to QSEs proportional to their share of total capacity shortfall for each interval</a:t>
                  </a:r>
                  <a:r>
                    <a:rPr lang="en-US" sz="1300">
                      <a:solidFill>
                        <a:srgbClr val="1D252B"/>
                      </a:solidFill>
                      <a:latin typeface="Arial"/>
                    </a:rPr>
                    <a:t>, subject to a cap</a:t>
                  </a:r>
                  <a:r>
                    <a:rPr sz="1300">
                      <a:solidFill>
                        <a:srgbClr val="1D252B"/>
                      </a:solidFill>
                      <a:latin typeface="Arial"/>
                    </a:rPr>
                    <a:t>.</a:t>
                  </a:r>
                  <a:endParaRPr sz="1300">
                    <a:solidFill>
                      <a:srgbClr val="1D252B"/>
                    </a:solidFill>
                    <a:latin typeface="Arial"/>
                    <a:cs typeface="Arial"/>
                  </a:endParaRPr>
                </a:p>
              </p:txBody>
            </p:sp>
            <p:sp>
              <p:nvSpPr>
                <p:cNvPr id="17" name="Step3Bg"/>
                <p:cNvSpPr/>
                <p:nvPr/>
              </p:nvSpPr>
              <p:spPr>
                <a:xfrm>
                  <a:off x="462853" y="3108213"/>
                  <a:ext cx="5000000" cy="700000"/>
                </a:xfrm>
                <a:prstGeom prst="roundRect">
                  <a:avLst>
                    <a:gd name="adj" fmla="val 4000"/>
                  </a:avLst>
                </a:prstGeom>
                <a:solidFill>
                  <a:srgbClr val="DCEFF1"/>
                </a:solidFill>
                <a:ln>
                  <a:noFill/>
                </a:ln>
              </p:spPr>
              <p:txBody>
                <a:bodyPr rtlCol="0" anchor="ctr"/>
                <a:lstStyle/>
                <a:p>
                  <a:endParaRPr/>
                </a:p>
              </p:txBody>
            </p:sp>
            <p:sp>
              <p:nvSpPr>
                <p:cNvPr id="18" name="Step3Badge"/>
                <p:cNvSpPr/>
                <p:nvPr/>
              </p:nvSpPr>
              <p:spPr>
                <a:xfrm>
                  <a:off x="512853" y="3158213"/>
                  <a:ext cx="200000" cy="200000"/>
                </a:xfrm>
                <a:prstGeom prst="ellipse">
                  <a:avLst/>
                </a:prstGeom>
                <a:solidFill>
                  <a:srgbClr val="005763"/>
                </a:solidFill>
                <a:ln>
                  <a:noFill/>
                </a:ln>
              </p:spPr>
              <p:txBody>
                <a:bodyPr rtlCol="0" anchor="ctr"/>
                <a:lstStyle/>
                <a:p>
                  <a:pPr algn="ctr"/>
                  <a:r>
                    <a:rPr sz="1100" b="1">
                      <a:solidFill>
                        <a:srgbClr val="FFFFFF"/>
                      </a:solidFill>
                      <a:latin typeface="Arial"/>
                    </a:rPr>
                    <a:t>3</a:t>
                  </a:r>
                </a:p>
              </p:txBody>
            </p:sp>
            <p:sp>
              <p:nvSpPr>
                <p:cNvPr id="19" name="Step3Text"/>
                <p:cNvSpPr txBox="1"/>
                <p:nvPr/>
              </p:nvSpPr>
              <p:spPr>
                <a:xfrm>
                  <a:off x="752853" y="3152170"/>
                  <a:ext cx="4660000" cy="612085"/>
                </a:xfrm>
                <a:prstGeom prst="rect">
                  <a:avLst/>
                </a:prstGeom>
                <a:noFill/>
              </p:spPr>
              <p:txBody>
                <a:bodyPr wrap="square" lIns="36576" tIns="18288" rIns="36576" bIns="18288" anchor="ctr">
                  <a:spAutoFit/>
                </a:bodyPr>
                <a:lstStyle/>
                <a:p>
                  <a:r>
                    <a:rPr sz="1400" b="1">
                      <a:solidFill>
                        <a:srgbClr val="005763"/>
                      </a:solidFill>
                      <a:latin typeface="Arial"/>
                    </a:rPr>
                    <a:t>LRS Uplift (LARUCAMT)</a:t>
                  </a:r>
                </a:p>
                <a:p>
                  <a:pPr algn="just"/>
                  <a:r>
                    <a:rPr sz="1300">
                      <a:solidFill>
                        <a:srgbClr val="1D252B"/>
                      </a:solidFill>
                      <a:latin typeface="Arial"/>
                    </a:rPr>
                    <a:t>If capacity-short charges are insufficient to cover total cost, the shortfall is uplifted to all QSEs by Load Ratio Share.</a:t>
                  </a:r>
                  <a:endParaRPr sz="1300">
                    <a:solidFill>
                      <a:srgbClr val="1D252B"/>
                    </a:solidFill>
                    <a:latin typeface="Arial"/>
                    <a:cs typeface="Arial"/>
                  </a:endParaRPr>
                </a:p>
              </p:txBody>
            </p:sp>
          </p:grpSp>
          <p:grpSp>
            <p:nvGrpSpPr>
              <p:cNvPr id="9" name="Group 8">
                <a:extLst>
                  <a:ext uri="{FF2B5EF4-FFF2-40B4-BE49-F238E27FC236}">
                    <a16:creationId xmlns:a16="http://schemas.microsoft.com/office/drawing/2014/main" id="{5A18C31D-123D-98A7-F5A9-88BF548A8258}"/>
                  </a:ext>
                </a:extLst>
              </p:cNvPr>
              <p:cNvGrpSpPr/>
              <p:nvPr/>
            </p:nvGrpSpPr>
            <p:grpSpPr>
              <a:xfrm>
                <a:off x="6154815" y="4266273"/>
                <a:ext cx="5020768" cy="1850000"/>
                <a:chOff x="6030352" y="1720000"/>
                <a:chExt cx="5530000" cy="1850000"/>
              </a:xfrm>
            </p:grpSpPr>
            <p:sp>
              <p:nvSpPr>
                <p:cNvPr id="30" name="TextBox RightHdr"/>
                <p:cNvSpPr txBox="1"/>
                <p:nvPr/>
              </p:nvSpPr>
              <p:spPr>
                <a:xfrm>
                  <a:off x="6030352" y="1720000"/>
                  <a:ext cx="5500000" cy="280000"/>
                </a:xfrm>
                <a:prstGeom prst="rect">
                  <a:avLst/>
                </a:prstGeom>
                <a:noFill/>
              </p:spPr>
              <p:txBody>
                <a:bodyPr wrap="square" lIns="36576" tIns="18288" rIns="36576" bIns="18288" anchor="t">
                  <a:spAutoFit/>
                </a:bodyPr>
                <a:lstStyle/>
                <a:p>
                  <a:pPr algn="l"/>
                  <a:r>
                    <a:rPr sz="1600" b="1">
                      <a:solidFill>
                        <a:srgbClr val="005763"/>
                      </a:solidFill>
                      <a:latin typeface="Arial"/>
                    </a:rPr>
                    <a:t>QSE Classification Categories</a:t>
                  </a:r>
                </a:p>
              </p:txBody>
            </p:sp>
            <p:sp>
              <p:nvSpPr>
                <p:cNvPr id="31" name="ClassHdrBg"/>
                <p:cNvSpPr/>
                <p:nvPr/>
              </p:nvSpPr>
              <p:spPr>
                <a:xfrm>
                  <a:off x="6030352" y="2060000"/>
                  <a:ext cx="5530000" cy="310000"/>
                </a:xfrm>
                <a:prstGeom prst="rect">
                  <a:avLst/>
                </a:prstGeom>
                <a:solidFill>
                  <a:srgbClr val="005763"/>
                </a:solidFill>
                <a:ln>
                  <a:noFill/>
                </a:ln>
              </p:spPr>
              <p:txBody>
                <a:bodyPr rtlCol="0" anchor="ctr"/>
                <a:lstStyle/>
                <a:p>
                  <a:pPr marL="91440" algn="l"/>
                  <a:r>
                    <a:rPr sz="1200" b="1">
                      <a:solidFill>
                        <a:srgbClr val="FFFFFF"/>
                      </a:solidFill>
                      <a:latin typeface="Arial"/>
                    </a:rPr>
                    <a:t>Category                                </a:t>
                  </a:r>
                  <a:r>
                    <a:rPr lang="en-US" sz="1200" b="1">
                      <a:solidFill>
                        <a:srgbClr val="FFFFFF"/>
                      </a:solidFill>
                      <a:latin typeface="Arial"/>
                    </a:rPr>
                    <a:t>Description</a:t>
                  </a:r>
                  <a:endParaRPr sz="1200" b="1">
                    <a:solidFill>
                      <a:srgbClr val="FFFFFF"/>
                    </a:solidFill>
                    <a:latin typeface="Arial"/>
                  </a:endParaRPr>
                </a:p>
              </p:txBody>
            </p:sp>
            <p:sp>
              <p:nvSpPr>
                <p:cNvPr id="32" name="Row1Bg"/>
                <p:cNvSpPr/>
                <p:nvPr/>
              </p:nvSpPr>
              <p:spPr>
                <a:xfrm>
                  <a:off x="6030352" y="2370000"/>
                  <a:ext cx="5530000" cy="300000"/>
                </a:xfrm>
                <a:prstGeom prst="rect">
                  <a:avLst/>
                </a:prstGeom>
                <a:solidFill>
                  <a:srgbClr val="DCEFF1"/>
                </a:solidFill>
                <a:ln>
                  <a:noFill/>
                </a:ln>
              </p:spPr>
              <p:txBody>
                <a:bodyPr rtlCol="0" anchor="ctr"/>
                <a:lstStyle/>
                <a:p>
                  <a:pPr marL="91440" algn="l"/>
                  <a:r>
                    <a:rPr lang="en-US" sz="1200" b="1">
                      <a:solidFill>
                        <a:srgbClr val="005763"/>
                      </a:solidFill>
                      <a:latin typeface="Arial"/>
                    </a:rPr>
                    <a:t>Generation-Only</a:t>
                  </a:r>
                  <a:r>
                    <a:rPr sz="1200">
                      <a:solidFill>
                        <a:srgbClr val="1D252B"/>
                      </a:solidFill>
                      <a:latin typeface="Arial"/>
                    </a:rPr>
                    <a:t>         </a:t>
                  </a:r>
                  <a:r>
                    <a:rPr lang="en-US" sz="1200">
                      <a:solidFill>
                        <a:srgbClr val="1D252B"/>
                      </a:solidFill>
                      <a:latin typeface="Arial"/>
                    </a:rPr>
                    <a:t>	</a:t>
                  </a:r>
                  <a:r>
                    <a:rPr sz="1200">
                      <a:solidFill>
                        <a:srgbClr val="1D252B"/>
                      </a:solidFill>
                      <a:latin typeface="Arial"/>
                    </a:rPr>
                    <a:t>QSE represents only generation</a:t>
                  </a:r>
                </a:p>
              </p:txBody>
            </p:sp>
            <p:sp>
              <p:nvSpPr>
                <p:cNvPr id="33" name="Row2Bg"/>
                <p:cNvSpPr/>
                <p:nvPr/>
              </p:nvSpPr>
              <p:spPr>
                <a:xfrm>
                  <a:off x="6030352" y="2670000"/>
                  <a:ext cx="5530000" cy="300000"/>
                </a:xfrm>
                <a:prstGeom prst="rect">
                  <a:avLst/>
                </a:prstGeom>
                <a:solidFill>
                  <a:srgbClr val="FFFFFF"/>
                </a:solidFill>
                <a:ln w="9525">
                  <a:solidFill>
                    <a:srgbClr val="DAE4E7"/>
                  </a:solidFill>
                </a:ln>
              </p:spPr>
              <p:txBody>
                <a:bodyPr rtlCol="0" anchor="ctr"/>
                <a:lstStyle/>
                <a:p>
                  <a:pPr marL="91440" algn="l"/>
                  <a:r>
                    <a:rPr lang="en-US" sz="1200" b="1">
                      <a:solidFill>
                        <a:srgbClr val="005763"/>
                      </a:solidFill>
                      <a:latin typeface="Arial"/>
                    </a:rPr>
                    <a:t>Load-Only</a:t>
                  </a:r>
                  <a:r>
                    <a:rPr sz="1200">
                      <a:solidFill>
                        <a:srgbClr val="1D252B"/>
                      </a:solidFill>
                      <a:latin typeface="Arial"/>
                    </a:rPr>
                    <a:t>              </a:t>
                  </a:r>
                  <a:r>
                    <a:rPr lang="en-US" sz="1200">
                      <a:solidFill>
                        <a:srgbClr val="1D252B"/>
                      </a:solidFill>
                      <a:latin typeface="Arial"/>
                    </a:rPr>
                    <a:t>	</a:t>
                  </a:r>
                  <a:r>
                    <a:rPr sz="1200">
                      <a:solidFill>
                        <a:srgbClr val="1D252B"/>
                      </a:solidFill>
                      <a:latin typeface="Arial"/>
                    </a:rPr>
                    <a:t>QSE represents only load</a:t>
                  </a:r>
                </a:p>
              </p:txBody>
            </p:sp>
            <p:sp>
              <p:nvSpPr>
                <p:cNvPr id="34" name="Row3Bg"/>
                <p:cNvSpPr/>
                <p:nvPr/>
              </p:nvSpPr>
              <p:spPr>
                <a:xfrm>
                  <a:off x="6030352" y="2970000"/>
                  <a:ext cx="5530000" cy="300000"/>
                </a:xfrm>
                <a:prstGeom prst="rect">
                  <a:avLst/>
                </a:prstGeom>
                <a:solidFill>
                  <a:srgbClr val="DCEFF1"/>
                </a:solidFill>
                <a:ln>
                  <a:noFill/>
                </a:ln>
              </p:spPr>
              <p:txBody>
                <a:bodyPr rtlCol="0" anchor="ctr"/>
                <a:lstStyle/>
                <a:p>
                  <a:pPr marL="91440" algn="l"/>
                  <a:r>
                    <a:rPr lang="en-US" sz="1200" b="1">
                      <a:solidFill>
                        <a:srgbClr val="005763"/>
                      </a:solidFill>
                      <a:latin typeface="Arial"/>
                    </a:rPr>
                    <a:t>Load-and-Generation    </a:t>
                  </a:r>
                  <a:r>
                    <a:rPr sz="1200">
                      <a:solidFill>
                        <a:srgbClr val="1D252B"/>
                      </a:solidFill>
                      <a:latin typeface="Arial"/>
                    </a:rPr>
                    <a:t>QSE represents both generation and load</a:t>
                  </a:r>
                </a:p>
              </p:txBody>
            </p:sp>
            <p:sp>
              <p:nvSpPr>
                <p:cNvPr id="35" name="Row4Bg"/>
                <p:cNvSpPr/>
                <p:nvPr/>
              </p:nvSpPr>
              <p:spPr>
                <a:xfrm>
                  <a:off x="6030352" y="3270000"/>
                  <a:ext cx="5530000" cy="300000"/>
                </a:xfrm>
                <a:prstGeom prst="rect">
                  <a:avLst/>
                </a:prstGeom>
                <a:solidFill>
                  <a:srgbClr val="FFFFFF"/>
                </a:solidFill>
                <a:ln w="9525">
                  <a:solidFill>
                    <a:srgbClr val="DAE4E7"/>
                  </a:solidFill>
                </a:ln>
              </p:spPr>
              <p:txBody>
                <a:bodyPr rtlCol="0" anchor="ctr"/>
                <a:lstStyle/>
                <a:p>
                  <a:pPr marL="91440" algn="l"/>
                  <a:r>
                    <a:rPr sz="1200" b="1">
                      <a:solidFill>
                        <a:srgbClr val="005763"/>
                      </a:solidFill>
                      <a:latin typeface="Arial"/>
                    </a:rPr>
                    <a:t>Power </a:t>
                  </a:r>
                  <a:r>
                    <a:rPr lang="en-US" sz="1200" b="1">
                      <a:solidFill>
                        <a:srgbClr val="005763"/>
                      </a:solidFill>
                      <a:latin typeface="Arial"/>
                    </a:rPr>
                    <a:t>Trader</a:t>
                  </a:r>
                  <a:r>
                    <a:rPr sz="1200">
                      <a:solidFill>
                        <a:srgbClr val="1D252B"/>
                      </a:solidFill>
                      <a:latin typeface="Arial"/>
                    </a:rPr>
                    <a:t>   </a:t>
                  </a:r>
                  <a:r>
                    <a:rPr lang="en-US" sz="1200">
                      <a:solidFill>
                        <a:srgbClr val="1D252B"/>
                      </a:solidFill>
                      <a:latin typeface="Arial"/>
                    </a:rPr>
                    <a:t>	</a:t>
                  </a:r>
                  <a:r>
                    <a:rPr sz="1200">
                      <a:solidFill>
                        <a:srgbClr val="1D252B"/>
                      </a:solidFill>
                      <a:latin typeface="Arial"/>
                    </a:rPr>
                    <a:t>QSE does not represent generation or load</a:t>
                  </a:r>
                </a:p>
              </p:txBody>
            </p:sp>
          </p:grpSp>
          <p:grpSp>
            <p:nvGrpSpPr>
              <p:cNvPr id="57" name="Group 56">
                <a:extLst>
                  <a:ext uri="{FF2B5EF4-FFF2-40B4-BE49-F238E27FC236}">
                    <a16:creationId xmlns:a16="http://schemas.microsoft.com/office/drawing/2014/main" id="{4D47F6EE-071D-93C5-1668-A12A0A3942F6}"/>
                  </a:ext>
                </a:extLst>
              </p:cNvPr>
              <p:cNvGrpSpPr/>
              <p:nvPr/>
            </p:nvGrpSpPr>
            <p:grpSpPr>
              <a:xfrm>
                <a:off x="6067239" y="1984367"/>
                <a:ext cx="5081107" cy="2076586"/>
                <a:chOff x="5808183" y="2000000"/>
                <a:chExt cx="6144401" cy="2998691"/>
              </a:xfrm>
            </p:grpSpPr>
            <p:sp>
              <p:nvSpPr>
                <p:cNvPr id="58" name="TextBox EqHdr">
                  <a:extLst>
                    <a:ext uri="{FF2B5EF4-FFF2-40B4-BE49-F238E27FC236}">
                      <a16:creationId xmlns:a16="http://schemas.microsoft.com/office/drawing/2014/main" id="{734AB6ED-DC7C-5216-55D5-CEF2A2890B28}"/>
                    </a:ext>
                  </a:extLst>
                </p:cNvPr>
                <p:cNvSpPr txBox="1"/>
                <p:nvPr/>
              </p:nvSpPr>
              <p:spPr>
                <a:xfrm>
                  <a:off x="5841120" y="2000000"/>
                  <a:ext cx="5000000" cy="513251"/>
                </a:xfrm>
                <a:prstGeom prst="rect">
                  <a:avLst/>
                </a:prstGeom>
                <a:noFill/>
              </p:spPr>
              <p:txBody>
                <a:bodyPr wrap="square" lIns="36576" tIns="18288" rIns="36576" bIns="18288" anchor="t">
                  <a:spAutoFit/>
                </a:bodyPr>
                <a:lstStyle/>
                <a:p>
                  <a:pPr algn="l"/>
                  <a:r>
                    <a:rPr lang="en-US" sz="1600" b="1">
                      <a:solidFill>
                        <a:srgbClr val="005763"/>
                      </a:solidFill>
                      <a:latin typeface="Arial"/>
                    </a:rPr>
                    <a:t>Equation Modifications</a:t>
                  </a:r>
                  <a:endParaRPr sz="1600" b="1">
                    <a:solidFill>
                      <a:srgbClr val="005763"/>
                    </a:solidFill>
                    <a:latin typeface="Arial"/>
                  </a:endParaRPr>
                </a:p>
              </p:txBody>
            </p:sp>
            <p:sp>
              <p:nvSpPr>
                <p:cNvPr id="59" name="EqBg">
                  <a:extLst>
                    <a:ext uri="{FF2B5EF4-FFF2-40B4-BE49-F238E27FC236}">
                      <a16:creationId xmlns:a16="http://schemas.microsoft.com/office/drawing/2014/main" id="{F4C5096A-4A2B-883E-8D47-4FEA831BF8DD}"/>
                    </a:ext>
                  </a:extLst>
                </p:cNvPr>
                <p:cNvSpPr/>
                <p:nvPr/>
              </p:nvSpPr>
              <p:spPr>
                <a:xfrm>
                  <a:off x="5808183" y="2521109"/>
                  <a:ext cx="6144401" cy="2477582"/>
                </a:xfrm>
                <a:prstGeom prst="rect">
                  <a:avLst/>
                </a:prstGeom>
                <a:solidFill>
                  <a:srgbClr val="DCEFF1"/>
                </a:solidFill>
                <a:ln>
                  <a:noFill/>
                </a:ln>
              </p:spPr>
              <p:txBody>
                <a:bodyPr lIns="91440" tIns="45720" rIns="91440" bIns="45720" rtlCol="0" anchor="ctr"/>
                <a:lstStyle/>
                <a:p>
                  <a:pPr marL="285750" indent="-285750" algn="just">
                    <a:buFont typeface="Arial" panose="020B0604020202020204" pitchFamily="34" charset="0"/>
                    <a:buChar char="•"/>
                  </a:pPr>
                  <a:r>
                    <a:rPr lang="en-US" sz="1300"/>
                    <a:t>Replace the RUC Make-Whole Amount (RUCMWAMTTOT) with the appropriate AS or RS cost</a:t>
                  </a:r>
                  <a:endParaRPr lang="en-US"/>
                </a:p>
                <a:p>
                  <a:pPr marL="285750" indent="-285750" algn="just">
                    <a:buFont typeface="Arial" panose="020B0604020202020204" pitchFamily="34" charset="0"/>
                    <a:buChar char="•"/>
                  </a:pPr>
                  <a:r>
                    <a:rPr lang="en-US" sz="1300"/>
                    <a:t>Replace RUC Capacity Total (RUCCAPTOT) with the corresponding MW quantity</a:t>
                  </a:r>
                  <a:endParaRPr lang="en-US" sz="1300">
                    <a:cs typeface="Arial"/>
                  </a:endParaRPr>
                </a:p>
                <a:p>
                  <a:pPr marL="285750" indent="-285750" algn="just">
                    <a:buFont typeface="Arial" panose="020B0604020202020204" pitchFamily="34" charset="0"/>
                    <a:buChar char="•"/>
                  </a:pPr>
                  <a:r>
                    <a:rPr lang="en-US" sz="1300"/>
                    <a:t>For IRRs, the HSL was used in place of High Ancillary Service Limit at Adjustment Period (HASLADJ)</a:t>
                  </a:r>
                  <a:endParaRPr lang="en-US" sz="1300">
                    <a:cs typeface="Arial"/>
                  </a:endParaRPr>
                </a:p>
                <a:p>
                  <a:pPr marL="285750" indent="-285750" algn="just">
                    <a:buFont typeface="Arial" panose="020B0604020202020204" pitchFamily="34" charset="0"/>
                    <a:buChar char="•"/>
                  </a:pPr>
                  <a:r>
                    <a:rPr lang="en-US" sz="1300"/>
                    <a:t>RUC costs are drawn directly from ERCOT systems, as they are allocated on a capacity-short basis</a:t>
                  </a:r>
                  <a:endParaRPr sz="1300">
                    <a:cs typeface="Arial"/>
                  </a:endParaRPr>
                </a:p>
              </p:txBody>
            </p:sp>
            <p:sp>
              <p:nvSpPr>
                <p:cNvPr id="63" name="TextBox EqMain">
                  <a:extLst>
                    <a:ext uri="{FF2B5EF4-FFF2-40B4-BE49-F238E27FC236}">
                      <a16:creationId xmlns:a16="http://schemas.microsoft.com/office/drawing/2014/main" id="{E5945F5B-95C9-19EF-B1CA-CED48ADF23F4}"/>
                    </a:ext>
                  </a:extLst>
                </p:cNvPr>
                <p:cNvSpPr txBox="1"/>
                <p:nvPr/>
              </p:nvSpPr>
              <p:spPr>
                <a:xfrm>
                  <a:off x="5912163" y="3579108"/>
                  <a:ext cx="5728716" cy="170303"/>
                </a:xfrm>
                <a:prstGeom prst="rect">
                  <a:avLst/>
                </a:prstGeom>
                <a:noFill/>
              </p:spPr>
              <p:txBody>
                <a:bodyPr wrap="square" lIns="36576" tIns="18288" rIns="36576" bIns="18288" anchor="ctr">
                  <a:spAutoFit/>
                </a:bodyPr>
                <a:lstStyle/>
                <a:p>
                  <a:pPr marL="285750" indent="-285750">
                    <a:buFont typeface="Arial" panose="020B0604020202020204" pitchFamily="34" charset="0"/>
                    <a:buChar char="•"/>
                  </a:pPr>
                  <a:endParaRPr sz="1300" baseline="-25000">
                    <a:latin typeface="Consolas"/>
                  </a:endParaRPr>
                </a:p>
              </p:txBody>
            </p:sp>
          </p:grpSp>
        </p:grpSp>
      </p:grpSp>
      <p:sp>
        <p:nvSpPr>
          <p:cNvPr id="66" name="Rectangle 32">
            <a:extLst>
              <a:ext uri="{FF2B5EF4-FFF2-40B4-BE49-F238E27FC236}">
                <a16:creationId xmlns:a16="http://schemas.microsoft.com/office/drawing/2014/main" id="{0DAFCC76-6BDB-E293-F638-918A7CB410E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4" name="Rectangle 34">
            <a:extLst>
              <a:ext uri="{FF2B5EF4-FFF2-40B4-BE49-F238E27FC236}">
                <a16:creationId xmlns:a16="http://schemas.microsoft.com/office/drawing/2014/main" id="{C4AC89DE-8FD8-E497-FA0A-9715EE63F06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6" name="Rectangle 36">
            <a:extLst>
              <a:ext uri="{FF2B5EF4-FFF2-40B4-BE49-F238E27FC236}">
                <a16:creationId xmlns:a16="http://schemas.microsoft.com/office/drawing/2014/main" id="{00A61C43-6B24-D37A-352F-AE29A0BB320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Slide Number Placeholder 5">
            <a:extLst>
              <a:ext uri="{FF2B5EF4-FFF2-40B4-BE49-F238E27FC236}">
                <a16:creationId xmlns:a16="http://schemas.microsoft.com/office/drawing/2014/main" id="{F676DF3B-16BD-6C4D-1D9B-31C0C017D92C}"/>
              </a:ext>
            </a:extLst>
          </p:cNvPr>
          <p:cNvSpPr txBox="1">
            <a:spLocks/>
          </p:cNvSpPr>
          <p:nvPr/>
        </p:nvSpPr>
        <p:spPr>
          <a:xfrm>
            <a:off x="11897474" y="6492875"/>
            <a:ext cx="27055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z="1400" smtClean="0"/>
              <a:pPr/>
              <a:t>7</a:t>
            </a:fld>
            <a:endParaRPr lang="en-US" sz="1400"/>
          </a:p>
        </p:txBody>
      </p:sp>
    </p:spTree>
    <p:extLst>
      <p:ext uri="{BB962C8B-B14F-4D97-AF65-F5344CB8AC3E}">
        <p14:creationId xmlns:p14="http://schemas.microsoft.com/office/powerpoint/2010/main" val="10103486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5EBC1-3743-5291-5112-3ED76D3AEC1C}"/>
            </a:ext>
          </a:extLst>
        </p:cNvPr>
        <p:cNvGrpSpPr/>
        <p:nvPr/>
      </p:nvGrpSpPr>
      <p:grpSpPr>
        <a:xfrm>
          <a:off x="0" y="0"/>
          <a:ext cx="0" cy="0"/>
          <a:chOff x="0" y="0"/>
          <a:chExt cx="0" cy="0"/>
        </a:xfrm>
      </p:grpSpPr>
      <p:sp>
        <p:nvSpPr>
          <p:cNvPr id="61" name="Title 60">
            <a:extLst>
              <a:ext uri="{FF2B5EF4-FFF2-40B4-BE49-F238E27FC236}">
                <a16:creationId xmlns:a16="http://schemas.microsoft.com/office/drawing/2014/main" id="{0E5FA518-5EB7-43FA-7F52-F92F4AC0AEA5}"/>
              </a:ext>
            </a:extLst>
          </p:cNvPr>
          <p:cNvSpPr>
            <a:spLocks noGrp="1"/>
          </p:cNvSpPr>
          <p:nvPr>
            <p:ph type="title"/>
          </p:nvPr>
        </p:nvSpPr>
        <p:spPr/>
        <p:txBody>
          <a:bodyPr>
            <a:normAutofit/>
          </a:bodyPr>
          <a:lstStyle/>
          <a:p>
            <a:r>
              <a:rPr lang="en-US" sz="2800"/>
              <a:t>Method C – Preliminary Allocation</a:t>
            </a:r>
          </a:p>
        </p:txBody>
      </p:sp>
      <p:sp>
        <p:nvSpPr>
          <p:cNvPr id="13" name="Subtitle">
            <a:extLst>
              <a:ext uri="{FF2B5EF4-FFF2-40B4-BE49-F238E27FC236}">
                <a16:creationId xmlns:a16="http://schemas.microsoft.com/office/drawing/2014/main" id="{050F6AB6-FFB5-C6C6-D6EA-9FBD7F12821D}"/>
              </a:ext>
            </a:extLst>
          </p:cNvPr>
          <p:cNvSpPr txBox="1"/>
          <p:nvPr/>
        </p:nvSpPr>
        <p:spPr>
          <a:xfrm>
            <a:off x="530352" y="1133856"/>
            <a:ext cx="11292840" cy="529376"/>
          </a:xfrm>
          <a:prstGeom prst="rect">
            <a:avLst/>
          </a:prstGeom>
          <a:noFill/>
        </p:spPr>
        <p:txBody>
          <a:bodyPr wrap="square" lIns="36576" tIns="18288" rIns="36576" bIns="18288" anchor="t">
            <a:spAutoFit/>
          </a:bodyPr>
          <a:lstStyle/>
          <a:p>
            <a:pPr algn="just"/>
            <a:r>
              <a:rPr lang="en-US" sz="1600"/>
              <a:t>The information below summarizes preliminary 2024–2025 results under capacity short framework by QSE category for AS and RS.</a:t>
            </a:r>
            <a:endParaRPr lang="en-US" sz="1500">
              <a:solidFill>
                <a:srgbClr val="1D252B"/>
              </a:solidFill>
              <a:cs typeface="Arial"/>
            </a:endParaRPr>
          </a:p>
        </p:txBody>
      </p:sp>
      <p:sp>
        <p:nvSpPr>
          <p:cNvPr id="7" name="Slide Number Placeholder 5">
            <a:extLst>
              <a:ext uri="{FF2B5EF4-FFF2-40B4-BE49-F238E27FC236}">
                <a16:creationId xmlns:a16="http://schemas.microsoft.com/office/drawing/2014/main" id="{B86635B6-E0E0-86EE-05BE-9D6EF21EB99D}"/>
              </a:ext>
            </a:extLst>
          </p:cNvPr>
          <p:cNvSpPr txBox="1">
            <a:spLocks/>
          </p:cNvSpPr>
          <p:nvPr/>
        </p:nvSpPr>
        <p:spPr>
          <a:xfrm>
            <a:off x="11886995" y="6486888"/>
            <a:ext cx="30500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z="1400" smtClean="0"/>
              <a:pPr/>
              <a:t>8</a:t>
            </a:fld>
            <a:endParaRPr lang="en-US" sz="1400"/>
          </a:p>
        </p:txBody>
      </p:sp>
      <p:sp>
        <p:nvSpPr>
          <p:cNvPr id="3" name="Rectangle 2">
            <a:extLst>
              <a:ext uri="{FF2B5EF4-FFF2-40B4-BE49-F238E27FC236}">
                <a16:creationId xmlns:a16="http://schemas.microsoft.com/office/drawing/2014/main" id="{03B05BA8-367C-1F25-B5FB-F17B0AF6440C}"/>
              </a:ext>
            </a:extLst>
          </p:cNvPr>
          <p:cNvSpPr/>
          <p:nvPr/>
        </p:nvSpPr>
        <p:spPr>
          <a:xfrm>
            <a:off x="624368" y="6016594"/>
            <a:ext cx="10943263" cy="768412"/>
          </a:xfrm>
          <a:prstGeom prst="rect">
            <a:avLst/>
          </a:prstGeom>
          <a:solidFill>
            <a:srgbClr val="E0F7FA"/>
          </a:solidFill>
          <a:ln w="12700">
            <a:solidFill>
              <a:srgbClr val="00AEC7"/>
            </a:solidFill>
          </a:ln>
        </p:spPr>
        <p:style>
          <a:lnRef idx="1">
            <a:schemeClr val="accent1"/>
          </a:lnRef>
          <a:fillRef idx="3">
            <a:schemeClr val="accent1"/>
          </a:fillRef>
          <a:effectRef idx="2">
            <a:schemeClr val="accent1"/>
          </a:effectRef>
          <a:fontRef idx="minor">
            <a:schemeClr val="lt1"/>
          </a:fontRef>
        </p:style>
        <p:txBody>
          <a:bodyPr wrap="square" lIns="201168" tIns="91440" rIns="164592" bIns="73152" rtlCol="0" anchor="ctr"/>
          <a:lstStyle/>
          <a:p>
            <a:pPr>
              <a:lnSpc>
                <a:spcPct val="110000"/>
              </a:lnSpc>
            </a:pPr>
            <a:r>
              <a:rPr sz="1400" b="1">
                <a:solidFill>
                  <a:srgbClr val="232323"/>
                </a:solidFill>
                <a:latin typeface="Arial"/>
              </a:rPr>
              <a:t>Key Takeaway:</a:t>
            </a:r>
            <a:r>
              <a:rPr lang="en-US" sz="1400" b="1">
                <a:solidFill>
                  <a:srgbClr val="232323"/>
                </a:solidFill>
                <a:latin typeface="Arial"/>
              </a:rPr>
              <a:t> </a:t>
            </a:r>
            <a:r>
              <a:rPr lang="en-US" sz="1400">
                <a:solidFill>
                  <a:schemeClr val="tx1"/>
                </a:solidFill>
              </a:rPr>
              <a:t>In comparison to today, where all AS+RS costs excluding RUC costs are allocated based on LRS to</a:t>
            </a:r>
            <a:r>
              <a:rPr lang="en-US" sz="1400">
                <a:solidFill>
                  <a:srgbClr val="FF0000"/>
                </a:solidFill>
              </a:rPr>
              <a:t> </a:t>
            </a:r>
            <a:r>
              <a:rPr lang="en-US" sz="1400">
                <a:solidFill>
                  <a:schemeClr val="tx1"/>
                </a:solidFill>
              </a:rPr>
              <a:t>Load (Load-Only and Load-and-Generation QSEs), Method C shifts a substantial share of costs from Load to Power Traders</a:t>
            </a:r>
            <a:r>
              <a:rPr lang="en-US" sz="1400">
                <a:solidFill>
                  <a:srgbClr val="FF0000"/>
                </a:solidFill>
              </a:rPr>
              <a:t> </a:t>
            </a:r>
            <a:r>
              <a:rPr lang="en-US" sz="1400">
                <a:solidFill>
                  <a:schemeClr val="tx1"/>
                </a:solidFill>
              </a:rPr>
              <a:t>and Generation, although this doesn’t account for possible additional Capacity Trades to cover capacity-short positions.</a:t>
            </a:r>
            <a:endParaRPr sz="1400">
              <a:solidFill>
                <a:schemeClr val="tx1"/>
              </a:solidFill>
              <a:latin typeface="Arial"/>
            </a:endParaRPr>
          </a:p>
        </p:txBody>
      </p:sp>
      <p:pic>
        <p:nvPicPr>
          <p:cNvPr id="9" name="Picture 8">
            <a:extLst>
              <a:ext uri="{FF2B5EF4-FFF2-40B4-BE49-F238E27FC236}">
                <a16:creationId xmlns:a16="http://schemas.microsoft.com/office/drawing/2014/main" id="{BC6EB2B2-D5B9-EDD2-08AA-1877C95CFC24}"/>
              </a:ext>
            </a:extLst>
          </p:cNvPr>
          <p:cNvPicPr>
            <a:picLocks noChangeAspect="1"/>
          </p:cNvPicPr>
          <p:nvPr/>
        </p:nvPicPr>
        <p:blipFill>
          <a:blip r:embed="rId3"/>
          <a:stretch>
            <a:fillRect/>
          </a:stretch>
        </p:blipFill>
        <p:spPr>
          <a:xfrm>
            <a:off x="1816236" y="1489184"/>
            <a:ext cx="8559526" cy="4413887"/>
          </a:xfrm>
          <a:prstGeom prst="rect">
            <a:avLst/>
          </a:prstGeom>
        </p:spPr>
      </p:pic>
    </p:spTree>
    <p:extLst>
      <p:ext uri="{BB962C8B-B14F-4D97-AF65-F5344CB8AC3E}">
        <p14:creationId xmlns:p14="http://schemas.microsoft.com/office/powerpoint/2010/main" val="2106396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Estimating Secondary Effects — Outlined in Study Scope</a:t>
            </a:r>
          </a:p>
        </p:txBody>
      </p:sp>
      <p:sp>
        <p:nvSpPr>
          <p:cNvPr id="3" name="TextBox 2"/>
          <p:cNvSpPr txBox="1"/>
          <p:nvPr/>
        </p:nvSpPr>
        <p:spPr>
          <a:xfrm>
            <a:off x="530352" y="1234440"/>
            <a:ext cx="11155680" cy="1200329"/>
          </a:xfrm>
          <a:prstGeom prst="rect">
            <a:avLst/>
          </a:prstGeom>
          <a:noFill/>
        </p:spPr>
        <p:txBody>
          <a:bodyPr wrap="square">
            <a:spAutoFit/>
          </a:bodyPr>
          <a:lstStyle/>
          <a:p>
            <a:r>
              <a:rPr lang="en-US">
                <a:solidFill>
                  <a:srgbClr val="2D3338"/>
                </a:solidFill>
              </a:rPr>
              <a:t>Reallocating AS/RS costs to generators or QSEs does not, by itself, determine the impact on consumers. The study scope set out three questions to assess this impact. ERCOT partnered with London Economics International (LEI) to help answer them</a:t>
            </a:r>
            <a:r>
              <a:rPr lang="en-US" baseline="30000">
                <a:solidFill>
                  <a:srgbClr val="2D3338"/>
                </a:solidFill>
              </a:rPr>
              <a:t>1</a:t>
            </a:r>
            <a:r>
              <a:rPr lang="en-US">
                <a:solidFill>
                  <a:srgbClr val="2D3338"/>
                </a:solidFill>
              </a:rPr>
              <a:t>. The following slides share the preliminary directional and qualitative findings on each.</a:t>
            </a:r>
          </a:p>
        </p:txBody>
      </p:sp>
      <p:sp>
        <p:nvSpPr>
          <p:cNvPr id="4" name="Rounded Rectangle 3"/>
          <p:cNvSpPr/>
          <p:nvPr/>
        </p:nvSpPr>
        <p:spPr>
          <a:xfrm>
            <a:off x="530352" y="2776544"/>
            <a:ext cx="3547871" cy="3566160"/>
          </a:xfrm>
          <a:prstGeom prst="roundRect">
            <a:avLst>
              <a:gd name="adj" fmla="val 5000"/>
            </a:avLst>
          </a:prstGeom>
          <a:solidFill>
            <a:srgbClr val="EEF2F5"/>
          </a:solidFill>
          <a:ln w="9525">
            <a:solidFill>
              <a:srgbClr val="D5DDE3"/>
            </a:solidFill>
          </a:ln>
          <a:effectLst/>
        </p:spPr>
        <p:style>
          <a:lnRef idx="1">
            <a:schemeClr val="accent1"/>
          </a:lnRef>
          <a:fillRef idx="3">
            <a:schemeClr val="accent1"/>
          </a:fillRef>
          <a:effectRef idx="2">
            <a:schemeClr val="accent1"/>
          </a:effectRef>
          <a:fontRef idx="minor">
            <a:schemeClr val="lt1"/>
          </a:fontRef>
        </p:style>
        <p:txBody>
          <a:bodyPr wrap="square" lIns="182880" tIns="822960" rIns="164592" bIns="128016" rtlCol="0" anchor="t"/>
          <a:lstStyle/>
          <a:p>
            <a:pPr>
              <a:spcAft>
                <a:spcPts val="800"/>
              </a:spcAft>
            </a:pPr>
            <a:r>
              <a:rPr lang="en-US" sz="1600" b="1">
                <a:solidFill>
                  <a:srgbClr val="003865"/>
                </a:solidFill>
              </a:rPr>
              <a:t>Market-participant behavior</a:t>
            </a:r>
          </a:p>
          <a:p>
            <a:pPr algn="just">
              <a:spcAft>
                <a:spcPts val="200"/>
              </a:spcAft>
              <a:defRPr sz="1400">
                <a:solidFill>
                  <a:srgbClr val="1D252B"/>
                </a:solidFill>
                <a:latin typeface="Arial"/>
              </a:defRPr>
            </a:pPr>
            <a:r>
              <a:rPr lang="en-US" sz="1400"/>
              <a:t>Evaluate whether new AS/RS cost exposure could change operational, trading, maintenance, or investment decisions, and how those responses could affect reliability and costs. </a:t>
            </a:r>
          </a:p>
          <a:p>
            <a:pPr algn="ctr">
              <a:spcAft>
                <a:spcPts val="200"/>
              </a:spcAft>
              <a:defRPr sz="1400">
                <a:solidFill>
                  <a:srgbClr val="1D252B"/>
                </a:solidFill>
                <a:latin typeface="Arial"/>
              </a:defRPr>
            </a:pPr>
            <a:endParaRPr lang="en-US" sz="1200"/>
          </a:p>
          <a:p>
            <a:pPr algn="ctr">
              <a:spcAft>
                <a:spcPts val="200"/>
              </a:spcAft>
              <a:defRPr sz="1400">
                <a:solidFill>
                  <a:srgbClr val="1D252B"/>
                </a:solidFill>
                <a:latin typeface="Arial"/>
              </a:defRPr>
            </a:pPr>
            <a:endParaRPr lang="en-US" sz="600"/>
          </a:p>
          <a:p>
            <a:pPr algn="just">
              <a:spcAft>
                <a:spcPts val="200"/>
              </a:spcAft>
              <a:defRPr sz="1400">
                <a:solidFill>
                  <a:srgbClr val="1D252B"/>
                </a:solidFill>
                <a:latin typeface="Arial"/>
              </a:defRPr>
            </a:pPr>
            <a:r>
              <a:rPr lang="en-US" sz="1400" b="1" i="1">
                <a:solidFill>
                  <a:schemeClr val="accent1"/>
                </a:solidFill>
                <a:latin typeface="Arial"/>
              </a:rPr>
              <a:t>Bottom line: </a:t>
            </a:r>
            <a:r>
              <a:rPr lang="en-US" sz="1400" i="1">
                <a:solidFill>
                  <a:schemeClr val="accent1"/>
                </a:solidFill>
                <a:latin typeface="Arial"/>
              </a:rPr>
              <a:t>Would new AS/RS cost exposure change operating, trading, maintenance, or investment decisions — and in turn affect reliability or cost?</a:t>
            </a:r>
          </a:p>
          <a:p>
            <a:pPr algn="just">
              <a:spcAft>
                <a:spcPts val="200"/>
              </a:spcAft>
              <a:defRPr sz="1400">
                <a:solidFill>
                  <a:srgbClr val="1D252B"/>
                </a:solidFill>
                <a:latin typeface="Arial"/>
              </a:defRPr>
            </a:pPr>
            <a:endParaRPr lang="en-US" sz="1200">
              <a:cs typeface="Arial"/>
            </a:endParaRPr>
          </a:p>
        </p:txBody>
      </p:sp>
      <p:sp>
        <p:nvSpPr>
          <p:cNvPr id="5" name="Oval 4"/>
          <p:cNvSpPr/>
          <p:nvPr/>
        </p:nvSpPr>
        <p:spPr>
          <a:xfrm>
            <a:off x="713232" y="2977712"/>
            <a:ext cx="457200" cy="457200"/>
          </a:xfrm>
          <a:prstGeom prst="ellipse">
            <a:avLst/>
          </a:prstGeom>
          <a:solidFill>
            <a:srgbClr val="00A7B5"/>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r>
              <a:rPr sz="1800" b="1">
                <a:solidFill>
                  <a:srgbClr val="FFFFFF"/>
                </a:solidFill>
                <a:latin typeface="Arial"/>
              </a:rPr>
              <a:t>1</a:t>
            </a:r>
          </a:p>
        </p:txBody>
      </p:sp>
      <p:sp>
        <p:nvSpPr>
          <p:cNvPr id="6" name="Rounded Rectangle 5"/>
          <p:cNvSpPr/>
          <p:nvPr/>
        </p:nvSpPr>
        <p:spPr>
          <a:xfrm>
            <a:off x="4334255" y="2776544"/>
            <a:ext cx="3547871" cy="3566160"/>
          </a:xfrm>
          <a:prstGeom prst="roundRect">
            <a:avLst>
              <a:gd name="adj" fmla="val 5000"/>
            </a:avLst>
          </a:prstGeom>
          <a:solidFill>
            <a:srgbClr val="EEF2F5"/>
          </a:solidFill>
          <a:ln w="9525">
            <a:solidFill>
              <a:srgbClr val="D5DDE3"/>
            </a:solidFill>
          </a:ln>
          <a:effectLst/>
        </p:spPr>
        <p:style>
          <a:lnRef idx="1">
            <a:schemeClr val="accent1"/>
          </a:lnRef>
          <a:fillRef idx="3">
            <a:schemeClr val="accent1"/>
          </a:fillRef>
          <a:effectRef idx="2">
            <a:schemeClr val="accent1"/>
          </a:effectRef>
          <a:fontRef idx="minor">
            <a:schemeClr val="lt1"/>
          </a:fontRef>
        </p:style>
        <p:txBody>
          <a:bodyPr wrap="square" lIns="182880" tIns="822960" rIns="164592" bIns="128016" rtlCol="0" anchor="t"/>
          <a:lstStyle/>
          <a:p>
            <a:pPr>
              <a:spcAft>
                <a:spcPts val="800"/>
              </a:spcAft>
            </a:pPr>
            <a:r>
              <a:rPr lang="en-US" sz="1600" b="1">
                <a:solidFill>
                  <a:srgbClr val="003865"/>
                </a:solidFill>
              </a:rPr>
              <a:t>Consumer net savings</a:t>
            </a:r>
          </a:p>
          <a:p>
            <a:pPr algn="just">
              <a:spcAft>
                <a:spcPts val="200"/>
              </a:spcAft>
              <a:defRPr sz="1400">
                <a:solidFill>
                  <a:srgbClr val="1D252B"/>
                </a:solidFill>
                <a:latin typeface="Arial"/>
              </a:defRPr>
            </a:pPr>
            <a:r>
              <a:rPr lang="en-US" sz="1400"/>
              <a:t>Assess whether each method could produce consumer net savings; focus primarily on wholesale market activities.</a:t>
            </a:r>
          </a:p>
          <a:p>
            <a:pPr algn="just">
              <a:spcAft>
                <a:spcPts val="200"/>
              </a:spcAft>
              <a:defRPr sz="1400">
                <a:solidFill>
                  <a:srgbClr val="1D252B"/>
                </a:solidFill>
                <a:latin typeface="Arial"/>
              </a:defRPr>
            </a:pPr>
            <a:endParaRPr lang="en-US" sz="1400">
              <a:cs typeface="Arial"/>
            </a:endParaRPr>
          </a:p>
          <a:p>
            <a:pPr algn="just">
              <a:spcAft>
                <a:spcPts val="200"/>
              </a:spcAft>
              <a:defRPr sz="1400">
                <a:solidFill>
                  <a:srgbClr val="1D252B"/>
                </a:solidFill>
                <a:latin typeface="Arial"/>
              </a:defRPr>
            </a:pPr>
            <a:endParaRPr lang="en-US" sz="800">
              <a:cs typeface="Arial"/>
            </a:endParaRPr>
          </a:p>
          <a:p>
            <a:pPr algn="just">
              <a:spcAft>
                <a:spcPts val="200"/>
              </a:spcAft>
              <a:defRPr sz="1400">
                <a:solidFill>
                  <a:srgbClr val="1D252B"/>
                </a:solidFill>
                <a:latin typeface="Arial"/>
              </a:defRPr>
            </a:pPr>
            <a:r>
              <a:rPr lang="en-US" sz="1400" b="1" i="1">
                <a:solidFill>
                  <a:schemeClr val="accent1"/>
                </a:solidFill>
                <a:latin typeface="Arial"/>
              </a:rPr>
              <a:t>Bottom line: </a:t>
            </a:r>
            <a:r>
              <a:rPr lang="en-US" sz="1400" i="1">
                <a:solidFill>
                  <a:schemeClr val="accent1"/>
                </a:solidFill>
                <a:latin typeface="Arial"/>
              </a:rPr>
              <a:t>Would any alternative method lower the total cost borne by consumers?</a:t>
            </a:r>
          </a:p>
          <a:p>
            <a:pPr algn="just">
              <a:spcAft>
                <a:spcPts val="200"/>
              </a:spcAft>
              <a:defRPr sz="1400">
                <a:solidFill>
                  <a:srgbClr val="1D252B"/>
                </a:solidFill>
                <a:latin typeface="Arial"/>
              </a:defRPr>
            </a:pPr>
            <a:endParaRPr lang="en-US" sz="1200">
              <a:cs typeface="Arial"/>
            </a:endParaRPr>
          </a:p>
        </p:txBody>
      </p:sp>
      <p:sp>
        <p:nvSpPr>
          <p:cNvPr id="7" name="Oval 6"/>
          <p:cNvSpPr/>
          <p:nvPr/>
        </p:nvSpPr>
        <p:spPr>
          <a:xfrm>
            <a:off x="4517136" y="2977712"/>
            <a:ext cx="457200" cy="457200"/>
          </a:xfrm>
          <a:prstGeom prst="ellipse">
            <a:avLst/>
          </a:prstGeom>
          <a:solidFill>
            <a:srgbClr val="00A7B5"/>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r>
              <a:rPr sz="1800" b="1">
                <a:solidFill>
                  <a:srgbClr val="FFFFFF"/>
                </a:solidFill>
                <a:latin typeface="Arial"/>
              </a:rPr>
              <a:t>2</a:t>
            </a:r>
          </a:p>
        </p:txBody>
      </p:sp>
      <p:sp>
        <p:nvSpPr>
          <p:cNvPr id="8" name="Rounded Rectangle 7"/>
          <p:cNvSpPr/>
          <p:nvPr/>
        </p:nvSpPr>
        <p:spPr>
          <a:xfrm>
            <a:off x="8138159" y="2776544"/>
            <a:ext cx="3547871" cy="3566160"/>
          </a:xfrm>
          <a:prstGeom prst="roundRect">
            <a:avLst>
              <a:gd name="adj" fmla="val 5000"/>
            </a:avLst>
          </a:prstGeom>
          <a:solidFill>
            <a:srgbClr val="EEF2F5"/>
          </a:solidFill>
          <a:ln w="9525">
            <a:solidFill>
              <a:srgbClr val="D5DDE3"/>
            </a:solidFill>
          </a:ln>
          <a:effectLst/>
        </p:spPr>
        <p:style>
          <a:lnRef idx="1">
            <a:schemeClr val="accent1"/>
          </a:lnRef>
          <a:fillRef idx="3">
            <a:schemeClr val="accent1"/>
          </a:fillRef>
          <a:effectRef idx="2">
            <a:schemeClr val="accent1"/>
          </a:effectRef>
          <a:fontRef idx="minor">
            <a:schemeClr val="lt1"/>
          </a:fontRef>
        </p:style>
        <p:txBody>
          <a:bodyPr wrap="square" lIns="182880" tIns="822960" rIns="164592" bIns="128016" rtlCol="0" anchor="t"/>
          <a:lstStyle/>
          <a:p>
            <a:pPr algn="l">
              <a:spcAft>
                <a:spcPts val="800"/>
              </a:spcAft>
            </a:pPr>
            <a:r>
              <a:rPr lang="en-US" sz="1600" b="1">
                <a:solidFill>
                  <a:srgbClr val="003865"/>
                </a:solidFill>
                <a:latin typeface="Arial"/>
              </a:rPr>
              <a:t>Settlement &amp; Credit</a:t>
            </a:r>
          </a:p>
          <a:p>
            <a:pPr algn="just">
              <a:spcAft>
                <a:spcPts val="200"/>
              </a:spcAft>
              <a:defRPr sz="1400">
                <a:solidFill>
                  <a:srgbClr val="1D252B"/>
                </a:solidFill>
                <a:latin typeface="Arial"/>
              </a:defRPr>
            </a:pPr>
            <a:r>
              <a:rPr lang="en-US" sz="1400"/>
              <a:t>Assess Method A semi-annual settlement impacts, including advance charges for expected obligations, delayed true-ups, and potential barriers for smaller entities.</a:t>
            </a:r>
          </a:p>
          <a:p>
            <a:pPr algn="ctr">
              <a:spcAft>
                <a:spcPts val="200"/>
              </a:spcAft>
              <a:defRPr sz="1400">
                <a:solidFill>
                  <a:srgbClr val="1D252B"/>
                </a:solidFill>
                <a:latin typeface="Arial"/>
              </a:defRPr>
            </a:pPr>
            <a:endParaRPr lang="en-US" sz="700">
              <a:cs typeface="Arial"/>
            </a:endParaRPr>
          </a:p>
          <a:p>
            <a:pPr algn="just">
              <a:spcAft>
                <a:spcPts val="200"/>
              </a:spcAft>
              <a:defRPr sz="1400">
                <a:solidFill>
                  <a:srgbClr val="1D252B"/>
                </a:solidFill>
                <a:latin typeface="Arial"/>
              </a:defRPr>
            </a:pPr>
            <a:r>
              <a:rPr lang="en-US" sz="1400" b="1" i="1">
                <a:solidFill>
                  <a:schemeClr val="accent1"/>
                </a:solidFill>
                <a:latin typeface="Arial"/>
              </a:rPr>
              <a:t>Bottom line: </a:t>
            </a:r>
            <a:r>
              <a:rPr lang="en-US" sz="1400" i="1">
                <a:solidFill>
                  <a:schemeClr val="accent1"/>
                </a:solidFill>
                <a:latin typeface="Arial"/>
              </a:rPr>
              <a:t>What are the settlement, credit, and cash-flow implications — particularly Method A’s semi-annual timing (advance charges, true-ups, and effects on smaller entities)?</a:t>
            </a:r>
          </a:p>
          <a:p>
            <a:pPr algn="just">
              <a:spcAft>
                <a:spcPts val="200"/>
              </a:spcAft>
              <a:defRPr sz="1400">
                <a:solidFill>
                  <a:srgbClr val="1D252B"/>
                </a:solidFill>
                <a:latin typeface="Arial"/>
              </a:defRPr>
            </a:pPr>
            <a:endParaRPr lang="en-US" sz="1200">
              <a:cs typeface="Arial"/>
            </a:endParaRPr>
          </a:p>
        </p:txBody>
      </p:sp>
      <p:sp>
        <p:nvSpPr>
          <p:cNvPr id="9" name="Oval 8"/>
          <p:cNvSpPr/>
          <p:nvPr/>
        </p:nvSpPr>
        <p:spPr>
          <a:xfrm>
            <a:off x="8321039" y="2977712"/>
            <a:ext cx="457200" cy="457200"/>
          </a:xfrm>
          <a:prstGeom prst="ellipse">
            <a:avLst/>
          </a:prstGeom>
          <a:solidFill>
            <a:srgbClr val="00A7B5"/>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r>
              <a:rPr sz="1800" b="1">
                <a:solidFill>
                  <a:srgbClr val="FFFFFF"/>
                </a:solidFill>
                <a:latin typeface="Arial"/>
              </a:rPr>
              <a:t>3</a:t>
            </a:r>
          </a:p>
        </p:txBody>
      </p:sp>
      <p:sp>
        <p:nvSpPr>
          <p:cNvPr id="10" name="Slide Number Placeholder 5">
            <a:extLst>
              <a:ext uri="{FF2B5EF4-FFF2-40B4-BE49-F238E27FC236}">
                <a16:creationId xmlns:a16="http://schemas.microsoft.com/office/drawing/2014/main" id="{9F8B505C-B029-29FE-A42F-06EE085D59DE}"/>
              </a:ext>
            </a:extLst>
          </p:cNvPr>
          <p:cNvSpPr txBox="1">
            <a:spLocks/>
          </p:cNvSpPr>
          <p:nvPr/>
        </p:nvSpPr>
        <p:spPr>
          <a:xfrm>
            <a:off x="11805007" y="6492875"/>
            <a:ext cx="388052"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z="1400" smtClean="0"/>
              <a:pPr/>
              <a:t>9</a:t>
            </a:fld>
            <a:endParaRPr lang="en-US" sz="1400"/>
          </a:p>
        </p:txBody>
      </p:sp>
      <p:sp>
        <p:nvSpPr>
          <p:cNvPr id="12" name="TextBox 11">
            <a:extLst>
              <a:ext uri="{FF2B5EF4-FFF2-40B4-BE49-F238E27FC236}">
                <a16:creationId xmlns:a16="http://schemas.microsoft.com/office/drawing/2014/main" id="{B5F0C080-21CD-06EF-5B13-125D4FB1B9FB}"/>
              </a:ext>
            </a:extLst>
          </p:cNvPr>
          <p:cNvSpPr txBox="1"/>
          <p:nvPr/>
        </p:nvSpPr>
        <p:spPr>
          <a:xfrm>
            <a:off x="465642" y="6545979"/>
            <a:ext cx="6078908" cy="200055"/>
          </a:xfrm>
          <a:prstGeom prst="rect">
            <a:avLst/>
          </a:prstGeom>
          <a:noFill/>
        </p:spPr>
        <p:txBody>
          <a:bodyPr wrap="none" rtlCol="0">
            <a:spAutoFit/>
          </a:bodyPr>
          <a:lstStyle/>
          <a:p>
            <a:r>
              <a:rPr lang="en-US" sz="700"/>
              <a:t>1. LEI performed modeling to help ERCOT to answer Question 1 only. They were not asked to perform modeling to answer either of Questions 2 or 3.</a:t>
            </a:r>
          </a:p>
        </p:txBody>
      </p:sp>
    </p:spTree>
  </p:cSld>
  <p:clrMapOvr>
    <a:masterClrMapping/>
  </p:clrMapOvr>
</p:sld>
</file>

<file path=ppt/theme/theme1.xml><?xml version="1.0" encoding="utf-8"?>
<a:theme xmlns:a="http://schemas.openxmlformats.org/drawingml/2006/main" name="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942DDDCD-BEC6-4902-AAD2-EB3CD2B6933E}"/>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E771427F-03EA-4C50-B0D4-53899F39E54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udience xmlns="3c917f14-8d40-4289-92aa-fd10f73581c9">Public</Audie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6779995893D9842BA3FA5B9B5E7FD29" ma:contentTypeVersion="5" ma:contentTypeDescription="Create a new document." ma:contentTypeScope="" ma:versionID="6d199b3ad5f5b9d872d256308c85908b">
  <xsd:schema xmlns:xsd="http://www.w3.org/2001/XMLSchema" xmlns:xs="http://www.w3.org/2001/XMLSchema" xmlns:p="http://schemas.microsoft.com/office/2006/metadata/properties" xmlns:ns2="3c917f14-8d40-4289-92aa-fd10f73581c9" targetNamespace="http://schemas.microsoft.com/office/2006/metadata/properties" ma:root="true" ma:fieldsID="dcedc2ff92fcc6164a822d33fd796499" ns2:_="">
    <xsd:import namespace="3c917f14-8d40-4289-92aa-fd10f73581c9"/>
    <xsd:element name="properties">
      <xsd:complexType>
        <xsd:sequence>
          <xsd:element name="documentManagement">
            <xsd:complexType>
              <xsd:all>
                <xsd:element ref="ns2:Audience" minOccurs="0"/>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917f14-8d40-4289-92aa-fd10f73581c9" elementFormDefault="qualified">
    <xsd:import namespace="http://schemas.microsoft.com/office/2006/documentManagement/types"/>
    <xsd:import namespace="http://schemas.microsoft.com/office/infopath/2007/PartnerControls"/>
    <xsd:element name="Audience" ma:index="8" nillable="true" ma:displayName="Audience" ma:format="Dropdown" ma:internalName="Audience">
      <xsd:simpleType>
        <xsd:restriction base="dms:Choice">
          <xsd:enumeration value="Public"/>
          <xsd:enumeration value="Internal"/>
          <xsd:enumeration value="Confidential"/>
          <xsd:enumeration value="Board of Directors"/>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754FD2-17D2-4534-9157-8CFDD0166132}">
  <ds:schemaRefs>
    <ds:schemaRef ds:uri="http://schemas.microsoft.com/office/2006/documentManagement/types"/>
    <ds:schemaRef ds:uri="3c917f14-8d40-4289-92aa-fd10f73581c9"/>
    <ds:schemaRef ds:uri="http://schemas.microsoft.com/office/infopath/2007/PartnerControls"/>
    <ds:schemaRef ds:uri="http://purl.org/dc/elements/1.1/"/>
    <ds:schemaRef ds:uri="http://www.w3.org/XML/1998/namespace"/>
    <ds:schemaRef ds:uri="http://purl.org/dc/terms/"/>
    <ds:schemaRef ds:uri="http://schemas.openxmlformats.org/package/2006/metadata/core-propertie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B57DC9A4-2D51-40CB-BA99-0BF7D516F6DC}">
  <ds:schemaRefs>
    <ds:schemaRef ds:uri="3c917f14-8d40-4289-92aa-fd10f73581c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A5F3B15-1EDA-47D5-B690-303F08E28C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ERCOT Official PowerPoint Template - Public</Template>
  <TotalTime>1207</TotalTime>
  <Words>5354</Words>
  <Application>Microsoft Office PowerPoint</Application>
  <PresentationFormat>Widescreen</PresentationFormat>
  <Paragraphs>364</Paragraphs>
  <Slides>19</Slides>
  <Notes>19</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19</vt:i4>
      </vt:variant>
    </vt:vector>
  </HeadingPairs>
  <TitlesOfParts>
    <vt:vector size="27" baseType="lpstr">
      <vt:lpstr>Aptos</vt:lpstr>
      <vt:lpstr>Arial</vt:lpstr>
      <vt:lpstr>Consolas</vt:lpstr>
      <vt:lpstr>Times New Roman</vt:lpstr>
      <vt:lpstr>Wingdings</vt:lpstr>
      <vt:lpstr>Cover</vt:lpstr>
      <vt:lpstr>Page Design</vt:lpstr>
      <vt:lpstr>Equation.3</vt:lpstr>
      <vt:lpstr>Analysis of Cost Allocation of Ancillary and Reliability Services in the ERCOT Region Responsive to PURA § 39.1593 | PUCT Project No. 58555    ERCOT Staff   Technical Advisory Committee July 29, 2026</vt:lpstr>
      <vt:lpstr>Introduction</vt:lpstr>
      <vt:lpstr>Nomenclature for Today’s Discussion</vt:lpstr>
      <vt:lpstr>Method A and B Allocation — Ancillary Services</vt:lpstr>
      <vt:lpstr>Method A and B Allocation — Reliability Services </vt:lpstr>
      <vt:lpstr>Method A and B – Preliminary Allocation</vt:lpstr>
      <vt:lpstr>Method C – QSE Capacity Short Approach</vt:lpstr>
      <vt:lpstr>Method C – Preliminary Allocation</vt:lpstr>
      <vt:lpstr>Estimating Secondary Effects — Outlined in Study Scope</vt:lpstr>
      <vt:lpstr>Secondary Effects Analysis Methodology - Methods A &amp; B </vt:lpstr>
      <vt:lpstr>Secondary Effects Findings - Methods A &amp; B </vt:lpstr>
      <vt:lpstr>Secondary Effects Analysis Methodology - Methods C</vt:lpstr>
      <vt:lpstr>Secondary Effects Findings - Method C</vt:lpstr>
      <vt:lpstr>Secondary Effects Findings – Consumer Net Savings</vt:lpstr>
      <vt:lpstr>Secondary Effects – Settlement and Credit Impacts for Method A</vt:lpstr>
      <vt:lpstr>Summary and Next Steps</vt:lpstr>
      <vt:lpstr>Appendix - Method C Capacity Short Settlement</vt:lpstr>
      <vt:lpstr>Appendix - Method A and B cost allocation preliminary results</vt:lpstr>
      <vt:lpstr>Consolidated themes - Stakeholder May TAC Feedback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Mago, Nitika</dc:creator>
  <cp:keywords/>
  <cp:lastModifiedBy>C Phillips</cp:lastModifiedBy>
  <cp:revision>2</cp:revision>
  <cp:lastPrinted>2026-07-28T22:46:59Z</cp:lastPrinted>
  <dcterms:created xsi:type="dcterms:W3CDTF">2026-05-13T08:13:23Z</dcterms:created>
  <dcterms:modified xsi:type="dcterms:W3CDTF">2026-07-29T16:57:03Z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0x01010056779995893D9842BA3FA5B9B5E7FD29</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