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9"/>
  </p:notesMasterIdLst>
  <p:handoutMasterIdLst>
    <p:handoutMasterId r:id="rId10"/>
  </p:handoutMasterIdLst>
  <p:sldIdLst>
    <p:sldId id="2147478774" r:id="rId6"/>
    <p:sldId id="2147479125" r:id="rId7"/>
    <p:sldId id="214747912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4CEF7A-2E4C-9E46-94A3-5D31EB18D995}" name="Webster, Trudi" initials="WT" userId="S::trudi.webster@ercot.com::8d3e025b-0265-4fbd-b136-a7bc92c16f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6" d="100"/>
          <a:sy n="66" d="100"/>
        </p:scale>
        <p:origin x="1253" y="27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8/10/relationships/authors" Target="author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https://ercot.sharepoint.com/sites/BRK-BatchStudyProcess/Shared%20Documents/General/Batch%20Zero%20Identification%20Files/Scratch%20worksheet%20for%20Graphs-Illustrations.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120196300841223"/>
          <c:y val="1.9945548923400488E-2"/>
          <c:w val="0.66568478668480568"/>
          <c:h val="0.94113279057711285"/>
        </c:manualLayout>
      </c:layout>
      <c:barChart>
        <c:barDir val="col"/>
        <c:grouping val="stacked"/>
        <c:varyColors val="0"/>
        <c:ser>
          <c:idx val="0"/>
          <c:order val="0"/>
          <c:tx>
            <c:strRef>
              <c:f>'BZ copy sheet for analysis 7-28'!$L$9</c:f>
              <c:strCache>
                <c:ptCount val="1"/>
                <c:pt idx="0">
                  <c:v>Eligible for inclusion as base load</c:v>
                </c:pt>
              </c:strCache>
            </c:strRef>
          </c:tx>
          <c:spPr>
            <a:solidFill>
              <a:srgbClr val="00576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'BZ copy sheet for analysis 7-28'!$C$10</c:f>
              <c:strCache>
                <c:ptCount val="1"/>
                <c:pt idx="0">
                  <c:v>Sum of Max MW</c:v>
                </c:pt>
              </c:strCache>
            </c:strRef>
          </c:cat>
          <c:val>
            <c:numRef>
              <c:f>'BZ copy sheet for analysis 7-28'!$N$9</c:f>
              <c:numCache>
                <c:formatCode>_(* #,##0_);_(* \(#,##0\);_(* "-"??_);_(@_)</c:formatCode>
                <c:ptCount val="1"/>
                <c:pt idx="0">
                  <c:v>65.410060000000001</c:v>
                </c:pt>
              </c:numCache>
            </c:numRef>
          </c:val>
          <c:extLst>
            <c:ext xmlns:c16="http://schemas.microsoft.com/office/drawing/2014/chart" uri="{C3380CC4-5D6E-409C-BE32-E72D297353CC}">
              <c16:uniqueId val="{00000000-CBFF-4DD4-8562-576D8737C24E}"/>
            </c:ext>
          </c:extLst>
        </c:ser>
        <c:ser>
          <c:idx val="1"/>
          <c:order val="1"/>
          <c:tx>
            <c:strRef>
              <c:f>'BZ copy sheet for analysis 7-28'!$L$10</c:f>
              <c:strCache>
                <c:ptCount val="1"/>
                <c:pt idx="0">
                  <c:v>Eligible for inclusion in Batch Zero. Base/studied load classification under ERCOT review.</c:v>
                </c:pt>
              </c:strCache>
            </c:strRef>
          </c:tx>
          <c:spPr>
            <a:solidFill>
              <a:srgbClr val="00829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'BZ copy sheet for analysis 7-28'!$C$10</c:f>
              <c:strCache>
                <c:ptCount val="1"/>
                <c:pt idx="0">
                  <c:v>Sum of Max MW</c:v>
                </c:pt>
              </c:strCache>
            </c:strRef>
          </c:cat>
          <c:val>
            <c:numRef>
              <c:f>'BZ copy sheet for analysis 7-28'!$N$10</c:f>
              <c:numCache>
                <c:formatCode>_(* #,##0_);_(* \(#,##0\);_(* "-"??_);_(@_)</c:formatCode>
                <c:ptCount val="1"/>
                <c:pt idx="0">
                  <c:v>25.484900000000003</c:v>
                </c:pt>
              </c:numCache>
            </c:numRef>
          </c:val>
          <c:extLst>
            <c:ext xmlns:c16="http://schemas.microsoft.com/office/drawing/2014/chart" uri="{C3380CC4-5D6E-409C-BE32-E72D297353CC}">
              <c16:uniqueId val="{00000001-CBFF-4DD4-8562-576D8737C24E}"/>
            </c:ext>
          </c:extLst>
        </c:ser>
        <c:ser>
          <c:idx val="2"/>
          <c:order val="2"/>
          <c:tx>
            <c:strRef>
              <c:f>'BZ copy sheet for analysis 7-28'!$L$11</c:f>
              <c:strCache>
                <c:ptCount val="1"/>
                <c:pt idx="0">
                  <c:v>Eligible for inclusion as studied load</c:v>
                </c:pt>
              </c:strCache>
            </c:strRef>
          </c:tx>
          <c:spPr>
            <a:solidFill>
              <a:srgbClr val="00386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'BZ copy sheet for analysis 7-28'!$C$10</c:f>
              <c:strCache>
                <c:ptCount val="1"/>
                <c:pt idx="0">
                  <c:v>Sum of Max MW</c:v>
                </c:pt>
              </c:strCache>
            </c:strRef>
          </c:cat>
          <c:val>
            <c:numRef>
              <c:f>'BZ copy sheet for analysis 7-28'!$N$11</c:f>
              <c:numCache>
                <c:formatCode>_(* #,##0_);_(* \(#,##0\);_(* "-"??_);_(@_)</c:formatCode>
                <c:ptCount val="1"/>
                <c:pt idx="0">
                  <c:v>114.0348</c:v>
                </c:pt>
              </c:numCache>
            </c:numRef>
          </c:val>
          <c:extLst>
            <c:ext xmlns:c16="http://schemas.microsoft.com/office/drawing/2014/chart" uri="{C3380CC4-5D6E-409C-BE32-E72D297353CC}">
              <c16:uniqueId val="{00000002-CBFF-4DD4-8562-576D8737C24E}"/>
            </c:ext>
          </c:extLst>
        </c:ser>
        <c:ser>
          <c:idx val="3"/>
          <c:order val="3"/>
          <c:tx>
            <c:strRef>
              <c:f>'BZ copy sheet for analysis 7-28'!$L$12</c:f>
              <c:strCache>
                <c:ptCount val="1"/>
                <c:pt idx="0">
                  <c:v>Not eligible for inclusion in Batch Zero - dynamic model not received</c:v>
                </c:pt>
              </c:strCache>
            </c:strRef>
          </c:tx>
          <c:spPr>
            <a:solidFill>
              <a:srgbClr val="5B677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'BZ copy sheet for analysis 7-28'!$C$10</c:f>
              <c:strCache>
                <c:ptCount val="1"/>
                <c:pt idx="0">
                  <c:v>Sum of Max MW</c:v>
                </c:pt>
              </c:strCache>
            </c:strRef>
          </c:cat>
          <c:val>
            <c:numRef>
              <c:f>'BZ copy sheet for analysis 7-28'!$N$12</c:f>
              <c:numCache>
                <c:formatCode>_(* #,##0_);_(* \(#,##0\);_(* "-"??_);_(@_)</c:formatCode>
                <c:ptCount val="1"/>
                <c:pt idx="0">
                  <c:v>20.456630000000001</c:v>
                </c:pt>
              </c:numCache>
            </c:numRef>
          </c:val>
          <c:extLst>
            <c:ext xmlns:c16="http://schemas.microsoft.com/office/drawing/2014/chart" uri="{C3380CC4-5D6E-409C-BE32-E72D297353CC}">
              <c16:uniqueId val="{00000003-CBFF-4DD4-8562-576D8737C24E}"/>
            </c:ext>
          </c:extLst>
        </c:ser>
        <c:ser>
          <c:idx val="4"/>
          <c:order val="4"/>
          <c:tx>
            <c:strRef>
              <c:f>'BZ copy sheet for analysis 7-28'!$L$13</c:f>
              <c:strCache>
                <c:ptCount val="1"/>
                <c:pt idx="0">
                  <c:v>Not eligible for inclusion in Batch Zero - no qualifying study</c:v>
                </c:pt>
              </c:strCache>
            </c:strRef>
          </c:tx>
          <c:spPr>
            <a:solidFill>
              <a:srgbClr val="2D333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'BZ copy sheet for analysis 7-28'!$N$13</c:f>
              <c:numCache>
                <c:formatCode>_(* #,##0_);_(* \(#,##0\);_(* "-"??_);_(@_)</c:formatCode>
                <c:ptCount val="1"/>
                <c:pt idx="0">
                  <c:v>274.36240000000004</c:v>
                </c:pt>
              </c:numCache>
            </c:numRef>
          </c:val>
          <c:extLst>
            <c:ext xmlns:c16="http://schemas.microsoft.com/office/drawing/2014/chart" uri="{C3380CC4-5D6E-409C-BE32-E72D297353CC}">
              <c16:uniqueId val="{00000004-CBFF-4DD4-8562-576D8737C24E}"/>
            </c:ext>
          </c:extLst>
        </c:ser>
        <c:dLbls>
          <c:dLblPos val="ctr"/>
          <c:showLegendKey val="0"/>
          <c:showVal val="1"/>
          <c:showCatName val="0"/>
          <c:showSerName val="0"/>
          <c:showPercent val="0"/>
          <c:showBubbleSize val="0"/>
        </c:dLbls>
        <c:gapWidth val="110"/>
        <c:overlap val="100"/>
        <c:axId val="808836719"/>
        <c:axId val="808826159"/>
      </c:barChart>
      <c:catAx>
        <c:axId val="808836719"/>
        <c:scaling>
          <c:orientation val="minMax"/>
        </c:scaling>
        <c:delete val="1"/>
        <c:axPos val="b"/>
        <c:numFmt formatCode="General" sourceLinked="1"/>
        <c:majorTickMark val="none"/>
        <c:minorTickMark val="none"/>
        <c:tickLblPos val="nextTo"/>
        <c:crossAx val="808826159"/>
        <c:crosses val="autoZero"/>
        <c:auto val="1"/>
        <c:lblAlgn val="ctr"/>
        <c:lblOffset val="100"/>
        <c:noMultiLvlLbl val="0"/>
      </c:catAx>
      <c:valAx>
        <c:axId val="808826159"/>
        <c:scaling>
          <c:orientation val="minMax"/>
          <c:max val="55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Large Load Requests (GW)</a:t>
                </a:r>
              </a:p>
            </c:rich>
          </c:tx>
          <c:layout>
            <c:manualLayout>
              <c:xMode val="edge"/>
              <c:yMode val="edge"/>
              <c:x val="6.3776884684031712E-2"/>
              <c:y val="0.3426769341734958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80883671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0.70628</cdr:x>
      <cdr:y>0.05151</cdr:y>
    </cdr:from>
    <cdr:to>
      <cdr:x>0.99103</cdr:x>
      <cdr:y>0.96465</cdr:y>
    </cdr:to>
    <cdr:sp macro="" textlink="">
      <cdr:nvSpPr>
        <cdr:cNvPr id="2" name="TextBox 1">
          <a:extLst xmlns:a="http://schemas.openxmlformats.org/drawingml/2006/main">
            <a:ext uri="{FF2B5EF4-FFF2-40B4-BE49-F238E27FC236}">
              <a16:creationId xmlns:a16="http://schemas.microsoft.com/office/drawing/2014/main" id="{4718489F-60A6-FAA9-1653-73D9FCF4BB19}"/>
            </a:ext>
          </a:extLst>
        </cdr:cNvPr>
        <cdr:cNvSpPr txBox="1"/>
      </cdr:nvSpPr>
      <cdr:spPr>
        <a:xfrm xmlns:a="http://schemas.openxmlformats.org/drawingml/2006/main">
          <a:off x="3000375" y="209550"/>
          <a:ext cx="1209675" cy="37147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kern="1200"/>
        </a:p>
      </cdr:txBody>
    </cdr:sp>
  </cdr:relSizeAnchor>
  <cdr:relSizeAnchor xmlns:cdr="http://schemas.openxmlformats.org/drawingml/2006/chartDrawing">
    <cdr:from>
      <cdr:x>0.72646</cdr:x>
      <cdr:y>0.07961</cdr:y>
    </cdr:from>
    <cdr:to>
      <cdr:x>0.98655</cdr:x>
      <cdr:y>0.95528</cdr:y>
    </cdr:to>
    <cdr:sp macro="" textlink="">
      <cdr:nvSpPr>
        <cdr:cNvPr id="3" name="TextBox 2">
          <a:extLst xmlns:a="http://schemas.openxmlformats.org/drawingml/2006/main">
            <a:ext uri="{FF2B5EF4-FFF2-40B4-BE49-F238E27FC236}">
              <a16:creationId xmlns:a16="http://schemas.microsoft.com/office/drawing/2014/main" id="{172838C4-A869-4A31-DC24-BAE59338245E}"/>
            </a:ext>
          </a:extLst>
        </cdr:cNvPr>
        <cdr:cNvSpPr txBox="1"/>
      </cdr:nvSpPr>
      <cdr:spPr>
        <a:xfrm xmlns:a="http://schemas.openxmlformats.org/drawingml/2006/main">
          <a:off x="3086100" y="323850"/>
          <a:ext cx="1104900" cy="3562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kern="12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7/28/2026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7/28/2026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B0C9F-EC23-5114-E4C5-29039C30E2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7E7C1F-A540-95DA-1A30-B1F7A460D6E6}"/>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1B13F9F0-6883-39C4-3CB4-92AB09146840}"/>
              </a:ext>
            </a:extLst>
          </p:cNvPr>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7C88B85B-48E0-6807-7D8C-C7C995E3E62E}"/>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FC4A73-EF24-4DBD-BE03-C4CAACADD3D7}" type="datetime3">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 July 2026</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ACD37C6B-1EBB-C8D9-E269-7213B20BF2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481308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694BC6D-B4C2-499C-B968-7B53BF050EFF}" type="slidenum">
              <a:rPr lang="en-US" smtClean="0"/>
              <a:t>3</a:t>
            </a:fld>
            <a:endParaRPr lang="en-US"/>
          </a:p>
        </p:txBody>
      </p:sp>
    </p:spTree>
    <p:extLst>
      <p:ext uri="{BB962C8B-B14F-4D97-AF65-F5344CB8AC3E}">
        <p14:creationId xmlns:p14="http://schemas.microsoft.com/office/powerpoint/2010/main" val="2066524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28,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28,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28,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Tree>
    <p:extLst>
      <p:ext uri="{BB962C8B-B14F-4D97-AF65-F5344CB8AC3E}">
        <p14:creationId xmlns:p14="http://schemas.microsoft.com/office/powerpoint/2010/main" val="1315153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Tree>
    <p:extLst>
      <p:ext uri="{BB962C8B-B14F-4D97-AF65-F5344CB8AC3E}">
        <p14:creationId xmlns:p14="http://schemas.microsoft.com/office/powerpoint/2010/main" val="166891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28,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87947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image" Target="../media/image3.svg"/><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 id="214748368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28,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7"/>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 id="2147483685" r:id="rId15"/>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42" Type="http://schemas.openxmlformats.org/officeDocument/2006/relationships/tags" Target="../tags/tag42.xml"/><Relationship Id="rId47" Type="http://schemas.openxmlformats.org/officeDocument/2006/relationships/tags" Target="../tags/tag47.xml"/><Relationship Id="rId63" Type="http://schemas.openxmlformats.org/officeDocument/2006/relationships/tags" Target="../tags/tag63.xml"/><Relationship Id="rId68" Type="http://schemas.openxmlformats.org/officeDocument/2006/relationships/tags" Target="../tags/tag68.xml"/><Relationship Id="rId16" Type="http://schemas.openxmlformats.org/officeDocument/2006/relationships/tags" Target="../tags/tag16.xml"/><Relationship Id="rId11" Type="http://schemas.openxmlformats.org/officeDocument/2006/relationships/tags" Target="../tags/tag11.xml"/><Relationship Id="rId32" Type="http://schemas.openxmlformats.org/officeDocument/2006/relationships/tags" Target="../tags/tag32.xml"/><Relationship Id="rId37" Type="http://schemas.openxmlformats.org/officeDocument/2006/relationships/tags" Target="../tags/tag37.xml"/><Relationship Id="rId53" Type="http://schemas.openxmlformats.org/officeDocument/2006/relationships/tags" Target="../tags/tag53.xml"/><Relationship Id="rId58" Type="http://schemas.openxmlformats.org/officeDocument/2006/relationships/tags" Target="../tags/tag58.xml"/><Relationship Id="rId74" Type="http://schemas.openxmlformats.org/officeDocument/2006/relationships/tags" Target="../tags/tag74.xml"/><Relationship Id="rId79" Type="http://schemas.openxmlformats.org/officeDocument/2006/relationships/slideLayout" Target="../slideLayouts/slideLayout13.xml"/><Relationship Id="rId5" Type="http://schemas.openxmlformats.org/officeDocument/2006/relationships/tags" Target="../tags/tag5.xml"/><Relationship Id="rId61" Type="http://schemas.openxmlformats.org/officeDocument/2006/relationships/tags" Target="../tags/tag61.xml"/><Relationship Id="rId82" Type="http://schemas.openxmlformats.org/officeDocument/2006/relationships/image" Target="../media/image9.emf"/><Relationship Id="rId19" Type="http://schemas.openxmlformats.org/officeDocument/2006/relationships/tags" Target="../tags/tag1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69" Type="http://schemas.openxmlformats.org/officeDocument/2006/relationships/tags" Target="../tags/tag69.xml"/><Relationship Id="rId77" Type="http://schemas.openxmlformats.org/officeDocument/2006/relationships/tags" Target="../tags/tag77.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80" Type="http://schemas.openxmlformats.org/officeDocument/2006/relationships/notesSlide" Target="../notesSlides/notesSlide1.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tags" Target="../tags/tag70.xml"/><Relationship Id="rId75" Type="http://schemas.openxmlformats.org/officeDocument/2006/relationships/tags" Target="../tags/tag75.xml"/><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73" Type="http://schemas.openxmlformats.org/officeDocument/2006/relationships/tags" Target="../tags/tag73.xml"/><Relationship Id="rId78" Type="http://schemas.openxmlformats.org/officeDocument/2006/relationships/tags" Target="../tags/tag78.xml"/><Relationship Id="rId81" Type="http://schemas.openxmlformats.org/officeDocument/2006/relationships/oleObject" Target="../embeddings/oleObject1.bin"/><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 Id="rId34" Type="http://schemas.openxmlformats.org/officeDocument/2006/relationships/tags" Target="../tags/tag34.xml"/><Relationship Id="rId50" Type="http://schemas.openxmlformats.org/officeDocument/2006/relationships/tags" Target="../tags/tag50.xml"/><Relationship Id="rId55" Type="http://schemas.openxmlformats.org/officeDocument/2006/relationships/tags" Target="../tags/tag55.xml"/><Relationship Id="rId76" Type="http://schemas.openxmlformats.org/officeDocument/2006/relationships/tags" Target="../tags/tag76.xml"/><Relationship Id="rId7" Type="http://schemas.openxmlformats.org/officeDocument/2006/relationships/tags" Target="../tags/tag7.xml"/><Relationship Id="rId71" Type="http://schemas.openxmlformats.org/officeDocument/2006/relationships/tags" Target="../tags/tag71.xml"/><Relationship Id="rId2" Type="http://schemas.openxmlformats.org/officeDocument/2006/relationships/tags" Target="../tags/tag2.xml"/><Relationship Id="rId29" Type="http://schemas.openxmlformats.org/officeDocument/2006/relationships/tags" Target="../tags/tag29.xml"/><Relationship Id="rId24" Type="http://schemas.openxmlformats.org/officeDocument/2006/relationships/tags" Target="../tags/tag24.xml"/><Relationship Id="rId40" Type="http://schemas.openxmlformats.org/officeDocument/2006/relationships/tags" Target="../tags/tag40.xml"/><Relationship Id="rId45" Type="http://schemas.openxmlformats.org/officeDocument/2006/relationships/tags" Target="../tags/tag45.xml"/><Relationship Id="rId66" Type="http://schemas.openxmlformats.org/officeDocument/2006/relationships/tags" Target="../tags/tag6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F79F2-B3BA-8940-842B-E7FE18726898}"/>
              </a:ext>
            </a:extLst>
          </p:cNvPr>
          <p:cNvSpPr>
            <a:spLocks noGrp="1"/>
          </p:cNvSpPr>
          <p:nvPr>
            <p:ph type="ctrTitle"/>
          </p:nvPr>
        </p:nvSpPr>
        <p:spPr/>
        <p:txBody>
          <a:bodyPr lIns="91440" tIns="45720" rIns="91440" bIns="45720" anchor="t">
            <a:normAutofit/>
          </a:bodyPr>
          <a:lstStyle/>
          <a:p>
            <a:r>
              <a:rPr lang="en-US" sz="2800" b="0" dirty="0"/>
              <a:t>Batch Zero Update</a:t>
            </a:r>
            <a:br>
              <a:rPr lang="en-US" sz="2800" b="0" dirty="0"/>
            </a:br>
            <a:br>
              <a:rPr lang="en-US" sz="2800" b="0" dirty="0"/>
            </a:br>
            <a:br>
              <a:rPr lang="en-US" b="0" i="1" dirty="0">
                <a:solidFill>
                  <a:schemeClr val="tx2"/>
                </a:solidFill>
              </a:rPr>
            </a:br>
            <a:br>
              <a:rPr lang="en-US" sz="1800" b="0" dirty="0">
                <a:solidFill>
                  <a:schemeClr val="tx2"/>
                </a:solidFill>
              </a:rPr>
            </a:br>
            <a:br>
              <a:rPr lang="en-US" sz="1800" b="0" dirty="0"/>
            </a:br>
            <a:br>
              <a:rPr lang="en-US" b="0" dirty="0"/>
            </a:br>
            <a:br>
              <a:rPr lang="en-US" b="0" dirty="0"/>
            </a:br>
            <a:r>
              <a:rPr lang="en-US" sz="1800" b="0" dirty="0">
                <a:solidFill>
                  <a:schemeClr val="tx2"/>
                </a:solidFill>
              </a:rPr>
              <a:t>TAC</a:t>
            </a:r>
            <a:br>
              <a:rPr lang="en-US" b="0" dirty="0"/>
            </a:br>
            <a:r>
              <a:rPr lang="en-US" sz="1800" b="0" dirty="0">
                <a:solidFill>
                  <a:schemeClr val="tx2"/>
                </a:solidFill>
              </a:rPr>
              <a:t>July 29, 2026</a:t>
            </a:r>
            <a:br>
              <a:rPr lang="en-US" sz="1800" dirty="0">
                <a:solidFill>
                  <a:schemeClr val="tx2"/>
                </a:solidFill>
                <a:cs typeface="Arial"/>
              </a:rPr>
            </a:br>
            <a:br>
              <a:rPr lang="en-US" dirty="0">
                <a:solidFill>
                  <a:schemeClr val="tx2"/>
                </a:solidFill>
                <a:cs typeface="Arial"/>
              </a:rPr>
            </a:br>
            <a:endParaRPr lang="en-US" dirty="0"/>
          </a:p>
        </p:txBody>
      </p:sp>
    </p:spTree>
    <p:extLst>
      <p:ext uri="{BB962C8B-B14F-4D97-AF65-F5344CB8AC3E}">
        <p14:creationId xmlns:p14="http://schemas.microsoft.com/office/powerpoint/2010/main" val="3773123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060B4-8B1C-E62C-D387-2BB19E01B62D}"/>
            </a:ext>
          </a:extLst>
        </p:cNvPr>
        <p:cNvGrpSpPr/>
        <p:nvPr/>
      </p:nvGrpSpPr>
      <p:grpSpPr>
        <a:xfrm>
          <a:off x="0" y="0"/>
          <a:ext cx="0" cy="0"/>
          <a:chOff x="0" y="0"/>
          <a:chExt cx="0" cy="0"/>
        </a:xfrm>
      </p:grpSpPr>
      <p:graphicFrame>
        <p:nvGraphicFramePr>
          <p:cNvPr id="6" name="Object 6" hidden="1">
            <a:extLst>
              <a:ext uri="{FF2B5EF4-FFF2-40B4-BE49-F238E27FC236}">
                <a16:creationId xmlns:a16="http://schemas.microsoft.com/office/drawing/2014/main" id="{71B67B89-DD89-4A1C-8890-3BC2B994A03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1" imgW="404" imgH="403" progId="TCLayout.ActiveDocument.1">
                  <p:embed/>
                </p:oleObj>
              </mc:Choice>
              <mc:Fallback>
                <p:oleObj name="think-cell Slide" r:id="rId81" imgW="404" imgH="403" progId="TCLayout.ActiveDocument.1">
                  <p:embed/>
                  <p:pic>
                    <p:nvPicPr>
                      <p:cNvPr id="6" name="Object 6" hidden="1">
                        <a:extLst>
                          <a:ext uri="{FF2B5EF4-FFF2-40B4-BE49-F238E27FC236}">
                            <a16:creationId xmlns:a16="http://schemas.microsoft.com/office/drawing/2014/main" id="{71B67B89-DD89-4A1C-8890-3BC2B994A03F}"/>
                          </a:ext>
                        </a:extLst>
                      </p:cNvPr>
                      <p:cNvPicPr/>
                      <p:nvPr/>
                    </p:nvPicPr>
                    <p:blipFill>
                      <a:blip r:embed="rId82"/>
                      <a:stretch>
                        <a:fillRect/>
                      </a:stretch>
                    </p:blipFill>
                    <p:spPr>
                      <a:xfrm>
                        <a:off x="1588" y="1588"/>
                        <a:ext cx="1588" cy="1588"/>
                      </a:xfrm>
                      <a:prstGeom prst="rect">
                        <a:avLst/>
                      </a:prstGeom>
                    </p:spPr>
                  </p:pic>
                </p:oleObj>
              </mc:Fallback>
            </mc:AlternateContent>
          </a:graphicData>
        </a:graphic>
      </p:graphicFrame>
      <p:sp>
        <p:nvSpPr>
          <p:cNvPr id="24" name="Rectangle 23">
            <a:extLst>
              <a:ext uri="{FF2B5EF4-FFF2-40B4-BE49-F238E27FC236}">
                <a16:creationId xmlns:a16="http://schemas.microsoft.com/office/drawing/2014/main" id="{CA68AF26-ED0A-5955-3930-2155586D910E}"/>
              </a:ext>
            </a:extLst>
          </p:cNvPr>
          <p:cNvSpPr/>
          <p:nvPr>
            <p:custDataLst>
              <p:tags r:id="rId2"/>
            </p:custDataLst>
          </p:nvPr>
        </p:nvSpPr>
        <p:spPr>
          <a:xfrm>
            <a:off x="11142344" y="1531035"/>
            <a:ext cx="393408" cy="4676089"/>
          </a:xfrm>
          <a:prstGeom prst="rect">
            <a:avLst/>
          </a:prstGeom>
          <a:solidFill>
            <a:schemeClr val="bg1">
              <a:lumMod val="9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err="1">
              <a:solidFill>
                <a:schemeClr val="bg1"/>
              </a:solidFill>
            </a:endParaRPr>
          </a:p>
        </p:txBody>
      </p:sp>
      <p:cxnSp>
        <p:nvCxnSpPr>
          <p:cNvPr id="31" name="LineBasicVerticalDefault 31">
            <a:extLst>
              <a:ext uri="{FF2B5EF4-FFF2-40B4-BE49-F238E27FC236}">
                <a16:creationId xmlns:a16="http://schemas.microsoft.com/office/drawing/2014/main" id="{51577312-92E0-9FF7-D1BF-08E247B68029}"/>
              </a:ext>
            </a:extLst>
          </p:cNvPr>
          <p:cNvCxnSpPr>
            <a:cxnSpLocks/>
          </p:cNvCxnSpPr>
          <p:nvPr>
            <p:custDataLst>
              <p:tags r:id="rId3"/>
            </p:custDataLst>
          </p:nvPr>
        </p:nvCxnSpPr>
        <p:spPr>
          <a:xfrm>
            <a:off x="9068766" y="1538288"/>
            <a:ext cx="0" cy="4668838"/>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E413BE8-62AF-2A1A-E92F-22753EEE1785}"/>
              </a:ext>
            </a:extLst>
          </p:cNvPr>
          <p:cNvCxnSpPr>
            <a:cxnSpLocks/>
          </p:cNvCxnSpPr>
          <p:nvPr>
            <p:custDataLst>
              <p:tags r:id="rId4"/>
            </p:custDataLst>
          </p:nvPr>
        </p:nvCxnSpPr>
        <p:spPr>
          <a:xfrm>
            <a:off x="8793762" y="5059363"/>
            <a:ext cx="1956134" cy="1588"/>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2" name="Title Placeholder 1">
            <a:extLst>
              <a:ext uri="{FF2B5EF4-FFF2-40B4-BE49-F238E27FC236}">
                <a16:creationId xmlns:a16="http://schemas.microsoft.com/office/drawing/2014/main" id="{B78D9A99-81E5-0F32-37B0-3587A5D5D180}"/>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dirty="0"/>
              <a:t>Batch Zero: upcoming milestones</a:t>
            </a:r>
            <a:endParaRPr lang="de-DE" dirty="0">
              <a:cs typeface="Arial"/>
            </a:endParaRPr>
          </a:p>
        </p:txBody>
      </p:sp>
      <p:sp>
        <p:nvSpPr>
          <p:cNvPr id="218" name="Text Placeholder 4">
            <a:extLst>
              <a:ext uri="{FF2B5EF4-FFF2-40B4-BE49-F238E27FC236}">
                <a16:creationId xmlns:a16="http://schemas.microsoft.com/office/drawing/2014/main" id="{C31D20C6-1A78-150F-1E98-564E1F66A389}"/>
              </a:ext>
            </a:extLst>
          </p:cNvPr>
          <p:cNvSpPr>
            <a:spLocks noGrp="1"/>
          </p:cNvSpPr>
          <p:nvPr>
            <p:custDataLst>
              <p:tags r:id="rId5"/>
            </p:custDataLst>
          </p:nvPr>
        </p:nvSpPr>
        <p:spPr bwMode="auto">
          <a:xfrm>
            <a:off x="7485063" y="1062038"/>
            <a:ext cx="321945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899156C-854C-4AB7-BE83-B91207257334}" type="datetime'''20''''''''''''''''''''''''''''''2''''''6'''''''''''''''''">
              <a:rPr lang="en-US" altLang="en-US" sz="1200" b="1" smtClean="0">
                <a:cs typeface="+mn-cs"/>
              </a:rPr>
              <a:pPr lvl="0">
                <a:spcBef>
                  <a:spcPct val="0"/>
                </a:spcBef>
                <a:spcAft>
                  <a:spcPct val="0"/>
                </a:spcAft>
              </a:pPr>
              <a:t>2026</a:t>
            </a:fld>
            <a:endParaRPr lang="en-US" sz="1200" b="1">
              <a:cs typeface="+mn-cs"/>
            </a:endParaRPr>
          </a:p>
        </p:txBody>
      </p:sp>
      <p:sp>
        <p:nvSpPr>
          <p:cNvPr id="60" name="Text Placeholder 2">
            <a:extLst>
              <a:ext uri="{FF2B5EF4-FFF2-40B4-BE49-F238E27FC236}">
                <a16:creationId xmlns:a16="http://schemas.microsoft.com/office/drawing/2014/main" id="{7A9206CF-24F4-D1D2-5ECA-78BB1EE131CC}"/>
              </a:ext>
            </a:extLst>
          </p:cNvPr>
          <p:cNvSpPr>
            <a:spLocks noGrp="1"/>
          </p:cNvSpPr>
          <p:nvPr>
            <p:custDataLst>
              <p:tags r:id="rId6"/>
            </p:custDataLst>
          </p:nvPr>
        </p:nvSpPr>
        <p:spPr bwMode="auto">
          <a:xfrm>
            <a:off x="7485063" y="1298575"/>
            <a:ext cx="1609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defRPr/>
            </a:pPr>
            <a:fld id="{D4E986AA-7765-477B-8701-90073D930034}" type="datetime'''''''''''''Ju''''''''''''''''''''''''''''l'''''''''''''">
              <a:rPr lang="en-US" altLang="en-US" sz="1200" b="1" smtClean="0">
                <a:solidFill>
                  <a:srgbClr val="171A1C"/>
                </a:solidFill>
              </a:rPr>
              <a:pPr lvl="0">
                <a:spcBef>
                  <a:spcPct val="0"/>
                </a:spcBef>
                <a:spcAft>
                  <a:spcPct val="0"/>
                </a:spcAft>
                <a:defRPr/>
              </a:pPr>
              <a:t>Jul</a:t>
            </a:fld>
            <a:endParaRPr kumimoji="0" lang="en-US" sz="1200" b="1" i="0" strike="noStrike" kern="1200" cap="none" spc="0" normalizeH="0" baseline="0" noProof="0">
              <a:ln>
                <a:noFill/>
              </a:ln>
              <a:solidFill>
                <a:srgbClr val="171A1C"/>
              </a:solidFill>
              <a:effectLst/>
              <a:uLnTx/>
              <a:uFillTx/>
            </a:endParaRPr>
          </a:p>
        </p:txBody>
      </p:sp>
      <p:sp>
        <p:nvSpPr>
          <p:cNvPr id="61" name="Text Placeholder 2">
            <a:extLst>
              <a:ext uri="{FF2B5EF4-FFF2-40B4-BE49-F238E27FC236}">
                <a16:creationId xmlns:a16="http://schemas.microsoft.com/office/drawing/2014/main" id="{057F6A4B-F6E3-8D71-081A-FA22AD5BE10E}"/>
              </a:ext>
            </a:extLst>
          </p:cNvPr>
          <p:cNvSpPr>
            <a:spLocks noGrp="1"/>
          </p:cNvSpPr>
          <p:nvPr>
            <p:custDataLst>
              <p:tags r:id="rId7"/>
            </p:custDataLst>
          </p:nvPr>
        </p:nvSpPr>
        <p:spPr bwMode="auto">
          <a:xfrm>
            <a:off x="9094788" y="1298575"/>
            <a:ext cx="1609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defRPr/>
            </a:pPr>
            <a:fld id="{3D87CBE9-AFD4-40CB-979A-53CBD1577D69}" type="datetime'''''''A''''''''''''''''''u''''''''''''''''g'''''">
              <a:rPr lang="en-US" altLang="en-US" sz="1200" b="1" smtClean="0">
                <a:solidFill>
                  <a:srgbClr val="171A1C"/>
                </a:solidFill>
              </a:rPr>
              <a:pPr lvl="0">
                <a:spcBef>
                  <a:spcPct val="0"/>
                </a:spcBef>
                <a:spcAft>
                  <a:spcPct val="0"/>
                </a:spcAft>
                <a:defRPr/>
              </a:pPr>
              <a:t>Aug</a:t>
            </a:fld>
            <a:endParaRPr kumimoji="0" lang="en-US" sz="1200" b="1" i="0" strike="noStrike" kern="1200" cap="none" spc="0" normalizeH="0" baseline="0" noProof="0">
              <a:ln>
                <a:noFill/>
              </a:ln>
              <a:solidFill>
                <a:srgbClr val="171A1C"/>
              </a:solidFill>
              <a:effectLst/>
              <a:uLnTx/>
              <a:uFillTx/>
            </a:endParaRPr>
          </a:p>
        </p:txBody>
      </p:sp>
      <p:cxnSp>
        <p:nvCxnSpPr>
          <p:cNvPr id="226" name="Straight Connector 225">
            <a:extLst>
              <a:ext uri="{FF2B5EF4-FFF2-40B4-BE49-F238E27FC236}">
                <a16:creationId xmlns:a16="http://schemas.microsoft.com/office/drawing/2014/main" id="{8755CF18-0904-6F9B-5837-7E4E1745F266}"/>
              </a:ext>
            </a:extLst>
          </p:cNvPr>
          <p:cNvCxnSpPr/>
          <p:nvPr>
            <p:custDataLst>
              <p:tags r:id="rId8"/>
            </p:custDataLst>
          </p:nvPr>
        </p:nvCxnSpPr>
        <p:spPr bwMode="auto">
          <a:xfrm flipH="1">
            <a:off x="7429500" y="1298575"/>
            <a:ext cx="3275013"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392F96F1-3D44-3412-F257-4885E777EDB8}"/>
              </a:ext>
            </a:extLst>
          </p:cNvPr>
          <p:cNvCxnSpPr/>
          <p:nvPr>
            <p:custDataLst>
              <p:tags r:id="rId9"/>
            </p:custDataLst>
          </p:nvPr>
        </p:nvCxnSpPr>
        <p:spPr bwMode="auto">
          <a:xfrm>
            <a:off x="10704513" y="1535112"/>
            <a:ext cx="0" cy="467360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F14E957-B3C4-F3B5-DA93-63FECFF7DEF7}"/>
              </a:ext>
            </a:extLst>
          </p:cNvPr>
          <p:cNvCxnSpPr/>
          <p:nvPr>
            <p:custDataLst>
              <p:tags r:id="rId10"/>
            </p:custDataLst>
          </p:nvPr>
        </p:nvCxnSpPr>
        <p:spPr bwMode="auto">
          <a:xfrm>
            <a:off x="7485063" y="1535112"/>
            <a:ext cx="0" cy="467360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3" name="Straight Connector 122">
            <a:extLst>
              <a:ext uri="{FF2B5EF4-FFF2-40B4-BE49-F238E27FC236}">
                <a16:creationId xmlns:a16="http://schemas.microsoft.com/office/drawing/2014/main" id="{03BEBCA1-8CAA-B998-0890-115A3460737A}"/>
              </a:ext>
            </a:extLst>
          </p:cNvPr>
          <p:cNvCxnSpPr/>
          <p:nvPr>
            <p:custDataLst>
              <p:tags r:id="rId11"/>
            </p:custDataLst>
          </p:nvPr>
        </p:nvCxnSpPr>
        <p:spPr bwMode="gray">
          <a:xfrm>
            <a:off x="2533650" y="5716588"/>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8F7D5F03-6919-35E4-C8A1-79EC470106B9}"/>
              </a:ext>
            </a:extLst>
          </p:cNvPr>
          <p:cNvCxnSpPr/>
          <p:nvPr>
            <p:custDataLst>
              <p:tags r:id="rId12"/>
            </p:custDataLst>
          </p:nvPr>
        </p:nvCxnSpPr>
        <p:spPr bwMode="gray">
          <a:xfrm>
            <a:off x="2533650" y="2300288"/>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2" name="Straight Connector 121">
            <a:extLst>
              <a:ext uri="{FF2B5EF4-FFF2-40B4-BE49-F238E27FC236}">
                <a16:creationId xmlns:a16="http://schemas.microsoft.com/office/drawing/2014/main" id="{128B76D3-548B-E8C4-CBD6-084BDDD2160E}"/>
              </a:ext>
            </a:extLst>
          </p:cNvPr>
          <p:cNvCxnSpPr/>
          <p:nvPr>
            <p:custDataLst>
              <p:tags r:id="rId13"/>
            </p:custDataLst>
          </p:nvPr>
        </p:nvCxnSpPr>
        <p:spPr bwMode="gray">
          <a:xfrm>
            <a:off x="2533650" y="4951413"/>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1" name="Straight Connector 120">
            <a:extLst>
              <a:ext uri="{FF2B5EF4-FFF2-40B4-BE49-F238E27FC236}">
                <a16:creationId xmlns:a16="http://schemas.microsoft.com/office/drawing/2014/main" id="{20C21320-DD35-170C-47A6-519C51EDB2A9}"/>
              </a:ext>
            </a:extLst>
          </p:cNvPr>
          <p:cNvCxnSpPr/>
          <p:nvPr>
            <p:custDataLst>
              <p:tags r:id="rId14"/>
            </p:custDataLst>
          </p:nvPr>
        </p:nvCxnSpPr>
        <p:spPr bwMode="gray">
          <a:xfrm>
            <a:off x="2533650" y="3503613"/>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0" name="Straight Connector 119">
            <a:extLst>
              <a:ext uri="{FF2B5EF4-FFF2-40B4-BE49-F238E27FC236}">
                <a16:creationId xmlns:a16="http://schemas.microsoft.com/office/drawing/2014/main" id="{CF0BCC61-DC8F-38F4-FBAD-65CE41CE0051}"/>
              </a:ext>
            </a:extLst>
          </p:cNvPr>
          <p:cNvCxnSpPr/>
          <p:nvPr>
            <p:custDataLst>
              <p:tags r:id="rId15"/>
            </p:custDataLst>
          </p:nvPr>
        </p:nvCxnSpPr>
        <p:spPr bwMode="gray">
          <a:xfrm>
            <a:off x="2533650" y="3011488"/>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8B8E679A-4790-D658-A9CA-5A40874B9744}"/>
              </a:ext>
            </a:extLst>
          </p:cNvPr>
          <p:cNvCxnSpPr/>
          <p:nvPr>
            <p:custDataLst>
              <p:tags r:id="rId16"/>
            </p:custDataLst>
          </p:nvPr>
        </p:nvCxnSpPr>
        <p:spPr bwMode="gray">
          <a:xfrm>
            <a:off x="2533650" y="2519363"/>
            <a:ext cx="8170863" cy="0"/>
          </a:xfrm>
          <a:prstGeom prst="line">
            <a:avLst/>
          </a:prstGeom>
          <a:ln w="635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1EDA86E4-15E2-B351-7BB9-CBB830E1E0E9}"/>
              </a:ext>
            </a:extLst>
          </p:cNvPr>
          <p:cNvCxnSpPr>
            <a:cxnSpLocks/>
          </p:cNvCxnSpPr>
          <p:nvPr>
            <p:custDataLst>
              <p:tags r:id="rId17"/>
            </p:custDataLst>
          </p:nvPr>
        </p:nvCxnSpPr>
        <p:spPr bwMode="auto">
          <a:xfrm>
            <a:off x="2533650" y="6208713"/>
            <a:ext cx="8170863"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5CD9001-D02A-91A4-0323-F47D663A5AFB}"/>
              </a:ext>
            </a:extLst>
          </p:cNvPr>
          <p:cNvCxnSpPr>
            <a:cxnSpLocks/>
          </p:cNvCxnSpPr>
          <p:nvPr>
            <p:custDataLst>
              <p:tags r:id="rId18"/>
            </p:custDataLst>
          </p:nvPr>
        </p:nvCxnSpPr>
        <p:spPr bwMode="auto">
          <a:xfrm>
            <a:off x="2533650" y="1535113"/>
            <a:ext cx="8170863"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20070A0-97C3-2246-DA71-DA7CEB708062}"/>
              </a:ext>
            </a:extLst>
          </p:cNvPr>
          <p:cNvCxnSpPr/>
          <p:nvPr>
            <p:custDataLst>
              <p:tags r:id="rId19"/>
            </p:custDataLst>
          </p:nvPr>
        </p:nvCxnSpPr>
        <p:spPr bwMode="gray">
          <a:xfrm>
            <a:off x="7485063" y="1639888"/>
            <a:ext cx="466725"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594B1456-E932-DF68-92BD-B412164833E9}"/>
              </a:ext>
            </a:extLst>
          </p:cNvPr>
          <p:cNvCxnSpPr/>
          <p:nvPr>
            <p:custDataLst>
              <p:tags r:id="rId20"/>
            </p:custDataLst>
          </p:nvPr>
        </p:nvCxnSpPr>
        <p:spPr bwMode="gray">
          <a:xfrm>
            <a:off x="9405937" y="3608388"/>
            <a:ext cx="935038"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FB7BF2BD-B677-A3FF-2EAB-B09A99796CA8}"/>
              </a:ext>
            </a:extLst>
          </p:cNvPr>
          <p:cNvCxnSpPr/>
          <p:nvPr>
            <p:custDataLst>
              <p:tags r:id="rId21"/>
            </p:custDataLst>
          </p:nvPr>
        </p:nvCxnSpPr>
        <p:spPr bwMode="gray">
          <a:xfrm>
            <a:off x="8004174" y="5056188"/>
            <a:ext cx="2647950"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046BF35F-6305-36FE-E3CF-7778F3E43A5A}"/>
              </a:ext>
            </a:extLst>
          </p:cNvPr>
          <p:cNvCxnSpPr/>
          <p:nvPr>
            <p:custDataLst>
              <p:tags r:id="rId22"/>
            </p:custDataLst>
          </p:nvPr>
        </p:nvCxnSpPr>
        <p:spPr bwMode="gray">
          <a:xfrm>
            <a:off x="7485062" y="2624138"/>
            <a:ext cx="1193800"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AA436CFC-21DC-3A64-46A2-B914AD52FE95}"/>
              </a:ext>
            </a:extLst>
          </p:cNvPr>
          <p:cNvCxnSpPr/>
          <p:nvPr>
            <p:custDataLst>
              <p:tags r:id="rId23"/>
            </p:custDataLst>
          </p:nvPr>
        </p:nvCxnSpPr>
        <p:spPr bwMode="gray">
          <a:xfrm>
            <a:off x="7951788" y="5821363"/>
            <a:ext cx="2700338"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B0D488A1-D384-8A2B-54ED-C392A73DFAB4}"/>
              </a:ext>
            </a:extLst>
          </p:cNvPr>
          <p:cNvCxnSpPr/>
          <p:nvPr>
            <p:custDataLst>
              <p:tags r:id="rId24"/>
            </p:custDataLst>
          </p:nvPr>
        </p:nvCxnSpPr>
        <p:spPr bwMode="gray">
          <a:xfrm>
            <a:off x="8004175" y="3116263"/>
            <a:ext cx="1401763" cy="0"/>
          </a:xfrm>
          <a:prstGeom prst="line">
            <a:avLst/>
          </a:prstGeom>
          <a:ln w="38100" cap="flat" cmpd="sng" algn="ctr">
            <a:solidFill>
              <a:schemeClr val="accent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5" name="Isosceles Triangle 54">
            <a:extLst>
              <a:ext uri="{FF2B5EF4-FFF2-40B4-BE49-F238E27FC236}">
                <a16:creationId xmlns:a16="http://schemas.microsoft.com/office/drawing/2014/main" id="{55190F16-E2EE-459D-494D-D5BF6EB9EBD8}"/>
              </a:ext>
            </a:extLst>
          </p:cNvPr>
          <p:cNvSpPr/>
          <p:nvPr>
            <p:custDataLst>
              <p:tags r:id="rId25"/>
            </p:custDataLst>
          </p:nvPr>
        </p:nvSpPr>
        <p:spPr bwMode="gray">
          <a:xfrm>
            <a:off x="9336088" y="3046413"/>
            <a:ext cx="139700" cy="1397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1" name="Isosceles Triangle 40">
            <a:extLst>
              <a:ext uri="{FF2B5EF4-FFF2-40B4-BE49-F238E27FC236}">
                <a16:creationId xmlns:a16="http://schemas.microsoft.com/office/drawing/2014/main" id="{A03B1D30-DB00-973E-428A-1755603C7F20}"/>
              </a:ext>
            </a:extLst>
          </p:cNvPr>
          <p:cNvSpPr/>
          <p:nvPr>
            <p:custDataLst>
              <p:tags r:id="rId26"/>
            </p:custDataLst>
          </p:nvPr>
        </p:nvSpPr>
        <p:spPr bwMode="gray">
          <a:xfrm>
            <a:off x="7881938" y="1570038"/>
            <a:ext cx="139700" cy="139700"/>
          </a:xfrm>
          <a:prstGeom prst="triangle">
            <a:avLst/>
          </a:prstGeom>
          <a:solidFill>
            <a:srgbClr val="FF0000"/>
          </a:solidFill>
          <a:ln w="9525" cap="sq" cmpd="sng" algn="ctr">
            <a:solidFill>
              <a:srgbClr val="FF0000"/>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8" name="Isosceles Triangle 37">
            <a:extLst>
              <a:ext uri="{FF2B5EF4-FFF2-40B4-BE49-F238E27FC236}">
                <a16:creationId xmlns:a16="http://schemas.microsoft.com/office/drawing/2014/main" id="{10130630-BCA2-9A49-F345-5E6EEA446079}"/>
              </a:ext>
            </a:extLst>
          </p:cNvPr>
          <p:cNvSpPr/>
          <p:nvPr>
            <p:custDataLst>
              <p:tags r:id="rId27"/>
            </p:custDataLst>
          </p:nvPr>
        </p:nvSpPr>
        <p:spPr bwMode="gray">
          <a:xfrm>
            <a:off x="7881938" y="1570038"/>
            <a:ext cx="139700" cy="139700"/>
          </a:xfrm>
          <a:prstGeom prst="triangle">
            <a:avLst/>
          </a:prstGeom>
          <a:solidFill>
            <a:srgbClr val="FF0000"/>
          </a:solidFill>
          <a:ln w="9525" cap="sq" cmpd="sng" algn="ctr">
            <a:solidFill>
              <a:srgbClr val="FF0000"/>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9" name="Isosceles Triangle 48">
            <a:extLst>
              <a:ext uri="{FF2B5EF4-FFF2-40B4-BE49-F238E27FC236}">
                <a16:creationId xmlns:a16="http://schemas.microsoft.com/office/drawing/2014/main" id="{FB2A2667-4BBE-21F4-DBE4-D6BE994571AA}"/>
              </a:ext>
            </a:extLst>
          </p:cNvPr>
          <p:cNvSpPr/>
          <p:nvPr>
            <p:custDataLst>
              <p:tags r:id="rId28"/>
            </p:custDataLst>
          </p:nvPr>
        </p:nvSpPr>
        <p:spPr bwMode="gray">
          <a:xfrm>
            <a:off x="8609013" y="2554288"/>
            <a:ext cx="139700" cy="139700"/>
          </a:xfrm>
          <a:prstGeom prst="triangle">
            <a:avLst/>
          </a:prstGeom>
          <a:solidFill>
            <a:srgbClr val="FF0000"/>
          </a:solidFill>
          <a:ln w="9525" cap="sq" cmpd="sng" algn="ctr">
            <a:solidFill>
              <a:srgbClr val="FF0000"/>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5" name="Isosceles Triangle 24">
            <a:extLst>
              <a:ext uri="{FF2B5EF4-FFF2-40B4-BE49-F238E27FC236}">
                <a16:creationId xmlns:a16="http://schemas.microsoft.com/office/drawing/2014/main" id="{1B90F2B2-4BEF-486D-825C-C7289D5D03CC}"/>
              </a:ext>
            </a:extLst>
          </p:cNvPr>
          <p:cNvSpPr/>
          <p:nvPr>
            <p:custDataLst>
              <p:tags r:id="rId29"/>
            </p:custDataLst>
          </p:nvPr>
        </p:nvSpPr>
        <p:spPr bwMode="gray">
          <a:xfrm>
            <a:off x="7934325" y="2335213"/>
            <a:ext cx="139700" cy="1397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useBgFill="1">
        <p:nvSpPr>
          <p:cNvPr id="36" name="Text Placeholder 4">
            <a:extLst>
              <a:ext uri="{FF2B5EF4-FFF2-40B4-BE49-F238E27FC236}">
                <a16:creationId xmlns:a16="http://schemas.microsoft.com/office/drawing/2014/main" id="{17C4FC64-BA05-1EAB-5534-2622EE394D29}"/>
              </a:ext>
            </a:extLst>
          </p:cNvPr>
          <p:cNvSpPr>
            <a:spLocks noGrp="1"/>
          </p:cNvSpPr>
          <p:nvPr>
            <p:custDataLst>
              <p:tags r:id="rId30"/>
            </p:custDataLst>
          </p:nvPr>
        </p:nvSpPr>
        <p:spPr bwMode="auto">
          <a:xfrm>
            <a:off x="8062913" y="1555750"/>
            <a:ext cx="473075" cy="168275"/>
          </a:xfrm>
          <a:prstGeom prst="rect">
            <a:avLst/>
          </a:prstGeom>
          <a:ln>
            <a:noFill/>
          </a:ln>
          <a:effec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31DA669E-27E0-4779-8E37-4338B0DE503E}" type="datetime'''''Ju''''''''''''ly'''''' ''''''10'''''''''''">
              <a:rPr lang="en-US" altLang="en-US" sz="1100" b="1" smtClean="0">
                <a:effectLst/>
                <a:cs typeface="+mn-cs"/>
              </a:rPr>
              <a:pPr lvl="0">
                <a:spcBef>
                  <a:spcPct val="0"/>
                </a:spcBef>
                <a:spcAft>
                  <a:spcPct val="0"/>
                </a:spcAft>
              </a:pPr>
              <a:t>July 10</a:t>
            </a:fld>
            <a:endParaRPr lang="en-US" sz="1100" b="1">
              <a:cs typeface="+mn-cs"/>
            </a:endParaRPr>
          </a:p>
        </p:txBody>
      </p:sp>
      <p:sp useBgFill="1">
        <p:nvSpPr>
          <p:cNvPr id="39" name="Text Placeholder 4">
            <a:extLst>
              <a:ext uri="{FF2B5EF4-FFF2-40B4-BE49-F238E27FC236}">
                <a16:creationId xmlns:a16="http://schemas.microsoft.com/office/drawing/2014/main" id="{272A5BE3-2E39-6041-FE09-38E03092E318}"/>
              </a:ext>
            </a:extLst>
          </p:cNvPr>
          <p:cNvSpPr>
            <a:spLocks noGrp="1"/>
          </p:cNvSpPr>
          <p:nvPr>
            <p:custDataLst>
              <p:tags r:id="rId31"/>
            </p:custDataLst>
          </p:nvPr>
        </p:nvSpPr>
        <p:spPr bwMode="auto">
          <a:xfrm>
            <a:off x="8062913" y="1555750"/>
            <a:ext cx="473075" cy="168275"/>
          </a:xfrm>
          <a:prstGeom prst="rect">
            <a:avLst/>
          </a:prstGeom>
          <a:ln>
            <a:noFill/>
          </a:ln>
          <a:effec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C0270C42-A3C0-411B-8A15-938DC4D1A1ED}" type="datetime'J''''''''''u''''''l''''y'''' ''''''''''''''''''''1''0'">
              <a:rPr lang="en-US" altLang="en-US" sz="1100" b="1" smtClean="0">
                <a:effectLst/>
                <a:cs typeface="+mn-cs"/>
              </a:rPr>
              <a:pPr lvl="0">
                <a:spcBef>
                  <a:spcPct val="0"/>
                </a:spcBef>
                <a:spcAft>
                  <a:spcPct val="0"/>
                </a:spcAft>
              </a:pPr>
              <a:t>July 10</a:t>
            </a:fld>
            <a:endParaRPr lang="en-US" sz="1100" b="1">
              <a:cs typeface="+mn-cs"/>
            </a:endParaRPr>
          </a:p>
        </p:txBody>
      </p:sp>
      <p:sp>
        <p:nvSpPr>
          <p:cNvPr id="86" name="Text Placeholder 4">
            <a:extLst>
              <a:ext uri="{FF2B5EF4-FFF2-40B4-BE49-F238E27FC236}">
                <a16:creationId xmlns:a16="http://schemas.microsoft.com/office/drawing/2014/main" id="{4C1F3293-4EFE-461D-940D-7EE66BAE31C5}"/>
              </a:ext>
            </a:extLst>
          </p:cNvPr>
          <p:cNvSpPr>
            <a:spLocks noGrp="1"/>
          </p:cNvSpPr>
          <p:nvPr>
            <p:custDataLst>
              <p:tags r:id="rId32"/>
            </p:custDataLst>
          </p:nvPr>
        </p:nvSpPr>
        <p:spPr bwMode="auto">
          <a:xfrm>
            <a:off x="2533650" y="1576388"/>
            <a:ext cx="4692650" cy="6826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effectLst/>
                <a:cs typeface="+mn-cs"/>
              </a:rPr>
              <a:t>Last day ERCOT reviews studies under the Large Load Interconnection Study (LLIS)</a:t>
            </a:r>
            <a:br>
              <a:rPr lang="en-US" altLang="en-US" sz="900" dirty="0">
                <a:effectLst/>
                <a:cs typeface="+mn-cs"/>
              </a:rPr>
            </a:br>
            <a:r>
              <a:rPr lang="en-US" altLang="en-US" sz="900" dirty="0">
                <a:effectLst/>
                <a:cs typeface="+mn-cs"/>
              </a:rPr>
              <a:t>process; Large Loads </a:t>
            </a:r>
            <a:r>
              <a:rPr lang="en-US" altLang="en-US" sz="900" dirty="0"/>
              <a:t>without a qualifying study </a:t>
            </a:r>
            <a:r>
              <a:rPr lang="en-US" altLang="en-US" sz="900" dirty="0">
                <a:effectLst/>
                <a:cs typeface="+mn-cs"/>
              </a:rPr>
              <a:t>by the end of the day July 10 </a:t>
            </a:r>
            <a:r>
              <a:rPr lang="en-US" altLang="en-US" sz="900" b="1" dirty="0">
                <a:effectLst/>
                <a:cs typeface="+mn-cs"/>
              </a:rPr>
              <a:t>are not</a:t>
            </a:r>
            <a:br>
              <a:rPr lang="en-US" altLang="en-US" sz="900" dirty="0">
                <a:effectLst/>
                <a:cs typeface="+mn-cs"/>
              </a:rPr>
            </a:br>
            <a:r>
              <a:rPr lang="en-US" altLang="en-US" sz="900" b="1" dirty="0">
                <a:effectLst/>
                <a:cs typeface="+mn-cs"/>
              </a:rPr>
              <a:t>eligible </a:t>
            </a:r>
            <a:r>
              <a:rPr lang="en-US" altLang="en-US" sz="900" b="1" dirty="0"/>
              <a:t>for inclusion in Batch Zero</a:t>
            </a:r>
            <a:r>
              <a:rPr lang="en-US" altLang="en-US" sz="900" dirty="0"/>
              <a:t>, no </a:t>
            </a:r>
            <a:r>
              <a:rPr lang="en-US" altLang="en-US" sz="900" dirty="0">
                <a:effectLst/>
                <a:cs typeface="+mn-cs"/>
              </a:rPr>
              <a:t>extensions or cure period</a:t>
            </a:r>
          </a:p>
          <a:p>
            <a:pPr lvl="1">
              <a:spcBef>
                <a:spcPct val="0"/>
              </a:spcBef>
              <a:spcAft>
                <a:spcPct val="0"/>
              </a:spcAft>
            </a:pPr>
            <a:r>
              <a:rPr lang="en-US" altLang="en-US" sz="900" dirty="0">
                <a:effectLst/>
                <a:cs typeface="+mn-cs"/>
              </a:rPr>
              <a:t>Interconnecting Large Load Entity (ILLE) dynamic model data due to ERCOT; ILLEs that</a:t>
            </a:r>
            <a:br>
              <a:rPr lang="en-US" altLang="en-US" sz="900" dirty="0">
                <a:effectLst/>
                <a:cs typeface="+mn-cs"/>
              </a:rPr>
            </a:br>
            <a:r>
              <a:rPr lang="en-US" altLang="en-US" sz="900" dirty="0"/>
              <a:t>did not submit a dynamic </a:t>
            </a:r>
            <a:r>
              <a:rPr lang="en-US" altLang="en-US" sz="900" dirty="0">
                <a:effectLst/>
                <a:cs typeface="+mn-cs"/>
              </a:rPr>
              <a:t>model for their Large Load </a:t>
            </a:r>
            <a:r>
              <a:rPr lang="en-US" altLang="en-US" sz="900" b="1" dirty="0">
                <a:effectLst/>
                <a:cs typeface="+mn-cs"/>
              </a:rPr>
              <a:t>are not eligible for Batch Zero</a:t>
            </a:r>
          </a:p>
        </p:txBody>
      </p:sp>
      <p:sp useBgFill="1">
        <p:nvSpPr>
          <p:cNvPr id="53" name="Text Placeholder 4">
            <a:extLst>
              <a:ext uri="{FF2B5EF4-FFF2-40B4-BE49-F238E27FC236}">
                <a16:creationId xmlns:a16="http://schemas.microsoft.com/office/drawing/2014/main" id="{FC409BC9-163E-B27B-5955-448EDEC909FB}"/>
              </a:ext>
            </a:extLst>
          </p:cNvPr>
          <p:cNvSpPr>
            <a:spLocks noGrp="1"/>
          </p:cNvSpPr>
          <p:nvPr>
            <p:custDataLst>
              <p:tags r:id="rId33"/>
            </p:custDataLst>
          </p:nvPr>
        </p:nvSpPr>
        <p:spPr bwMode="auto">
          <a:xfrm>
            <a:off x="9517063" y="3032125"/>
            <a:ext cx="598488" cy="168275"/>
          </a:xfrm>
          <a:prstGeom prst="rect">
            <a:avLst/>
          </a:prstGeom>
          <a:ln>
            <a:noFill/>
          </a:ln>
          <a:effec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r>
              <a:rPr lang="en-US" sz="1100" b="1" dirty="0">
                <a:cs typeface="+mn-cs"/>
              </a:rPr>
              <a:t>August 7</a:t>
            </a:r>
          </a:p>
        </p:txBody>
      </p:sp>
      <p:sp>
        <p:nvSpPr>
          <p:cNvPr id="103" name="Text Placeholder 4">
            <a:extLst>
              <a:ext uri="{FF2B5EF4-FFF2-40B4-BE49-F238E27FC236}">
                <a16:creationId xmlns:a16="http://schemas.microsoft.com/office/drawing/2014/main" id="{B2634C49-3DE0-BA53-B512-93F0E0BDD346}"/>
              </a:ext>
            </a:extLst>
          </p:cNvPr>
          <p:cNvSpPr>
            <a:spLocks noGrp="1"/>
          </p:cNvSpPr>
          <p:nvPr>
            <p:custDataLst>
              <p:tags r:id="rId34"/>
            </p:custDataLst>
          </p:nvPr>
        </p:nvSpPr>
        <p:spPr bwMode="auto">
          <a:xfrm>
            <a:off x="2533650" y="3052763"/>
            <a:ext cx="3695700" cy="4095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ERCOT issues Batch Zero classifications no later than August 7</a:t>
            </a:r>
          </a:p>
          <a:p>
            <a:pPr lvl="1">
              <a:spcBef>
                <a:spcPct val="0"/>
              </a:spcBef>
              <a:spcAft>
                <a:spcPct val="0"/>
              </a:spcAft>
            </a:pPr>
            <a:r>
              <a:rPr lang="en-US" altLang="en-US" sz="900" dirty="0"/>
              <a:t>Classification notices initiate the optional dispute period, </a:t>
            </a:r>
            <a:r>
              <a:rPr lang="en-US" altLang="en-US" sz="900" i="1" dirty="0"/>
              <a:t>if applicable</a:t>
            </a:r>
          </a:p>
          <a:p>
            <a:pPr lvl="1">
              <a:spcBef>
                <a:spcPct val="0"/>
              </a:spcBef>
              <a:spcAft>
                <a:spcPct val="0"/>
              </a:spcAft>
            </a:pPr>
            <a:r>
              <a:rPr lang="en-US" altLang="en-US" sz="900" dirty="0"/>
              <a:t>ERCOT notifies ILLE of any deficient dynamic data</a:t>
            </a:r>
          </a:p>
        </p:txBody>
      </p:sp>
      <p:sp>
        <p:nvSpPr>
          <p:cNvPr id="93" name="Text Placeholder 4">
            <a:extLst>
              <a:ext uri="{FF2B5EF4-FFF2-40B4-BE49-F238E27FC236}">
                <a16:creationId xmlns:a16="http://schemas.microsoft.com/office/drawing/2014/main" id="{74AF0692-FE2A-520E-1F93-3B0F0257AB32}"/>
              </a:ext>
            </a:extLst>
          </p:cNvPr>
          <p:cNvSpPr>
            <a:spLocks noGrp="1"/>
          </p:cNvSpPr>
          <p:nvPr>
            <p:custDataLst>
              <p:tags r:id="rId35"/>
            </p:custDataLst>
          </p:nvPr>
        </p:nvSpPr>
        <p:spPr bwMode="auto">
          <a:xfrm>
            <a:off x="2533650" y="2560638"/>
            <a:ext cx="4248150" cy="4095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Final Batch Zero eligibility package submission deadline; if not submitted, Load </a:t>
            </a:r>
            <a:br>
              <a:rPr lang="en-US" altLang="en-US" sz="900" dirty="0"/>
            </a:br>
            <a:r>
              <a:rPr lang="en-US" altLang="en-US" sz="900" b="1" dirty="0"/>
              <a:t>is not eligible for Batch Zero</a:t>
            </a:r>
            <a:r>
              <a:rPr lang="en-US" altLang="en-US" sz="900" i="1" dirty="0"/>
              <a:t> (Submissions may be made prior to July 24)</a:t>
            </a:r>
          </a:p>
          <a:p>
            <a:pPr lvl="1">
              <a:spcBef>
                <a:spcPct val="0"/>
              </a:spcBef>
              <a:spcAft>
                <a:spcPct val="0"/>
              </a:spcAft>
            </a:pPr>
            <a:r>
              <a:rPr lang="en-US" altLang="en-US" sz="900" dirty="0"/>
              <a:t>Financial security posting confirmed by T(D)SP</a:t>
            </a:r>
          </a:p>
        </p:txBody>
      </p:sp>
      <p:sp>
        <p:nvSpPr>
          <p:cNvPr id="105" name="Text Placeholder 4">
            <a:extLst>
              <a:ext uri="{FF2B5EF4-FFF2-40B4-BE49-F238E27FC236}">
                <a16:creationId xmlns:a16="http://schemas.microsoft.com/office/drawing/2014/main" id="{86601C74-1DC8-F24C-0F42-E05E5ABF472F}"/>
              </a:ext>
            </a:extLst>
          </p:cNvPr>
          <p:cNvSpPr>
            <a:spLocks noGrp="1"/>
          </p:cNvSpPr>
          <p:nvPr>
            <p:custDataLst>
              <p:tags r:id="rId36"/>
            </p:custDataLst>
          </p:nvPr>
        </p:nvSpPr>
        <p:spPr bwMode="auto">
          <a:xfrm>
            <a:off x="2533650" y="3544888"/>
            <a:ext cx="4724400" cy="13652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Begins when ERCOT notifies the T(D)SP that a Large Load has been </a:t>
            </a:r>
            <a:r>
              <a:rPr lang="en-US" altLang="en-US" sz="900" b="1" dirty="0"/>
              <a:t>reclassified from</a:t>
            </a:r>
            <a:br>
              <a:rPr lang="en-US" altLang="en-US" sz="900" dirty="0"/>
            </a:br>
            <a:r>
              <a:rPr lang="en-US" altLang="en-US" sz="900" b="1" dirty="0"/>
              <a:t>Base Load to Studied Load</a:t>
            </a:r>
          </a:p>
          <a:p>
            <a:pPr lvl="1">
              <a:spcBef>
                <a:spcPct val="0"/>
              </a:spcBef>
              <a:spcAft>
                <a:spcPct val="0"/>
              </a:spcAft>
            </a:pPr>
            <a:r>
              <a:rPr lang="en-US" altLang="en-US" sz="900" b="1" dirty="0"/>
              <a:t>Up to 17 business days </a:t>
            </a:r>
            <a:r>
              <a:rPr lang="en-US" altLang="en-US" sz="900" dirty="0"/>
              <a:t>from ERCOT's classification notice:</a:t>
            </a:r>
          </a:p>
          <a:p>
            <a:pPr lvl="2">
              <a:spcBef>
                <a:spcPct val="0"/>
              </a:spcBef>
              <a:spcAft>
                <a:spcPct val="0"/>
              </a:spcAft>
            </a:pPr>
            <a:r>
              <a:rPr lang="en-US" altLang="en-US" sz="900" dirty="0"/>
              <a:t>Notify. T(D)SP has </a:t>
            </a:r>
            <a:r>
              <a:rPr lang="en-US" altLang="en-US" sz="900" b="1" dirty="0"/>
              <a:t>2 business days </a:t>
            </a:r>
            <a:r>
              <a:rPr lang="en-US" altLang="en-US" sz="900" dirty="0"/>
              <a:t>to notify the ILLE</a:t>
            </a:r>
          </a:p>
          <a:p>
            <a:pPr lvl="2">
              <a:spcBef>
                <a:spcPct val="0"/>
              </a:spcBef>
              <a:spcAft>
                <a:spcPct val="0"/>
              </a:spcAft>
            </a:pPr>
            <a:r>
              <a:rPr lang="en-US" altLang="en-US" sz="900" dirty="0"/>
              <a:t>Dispute process (optional). ILLE has </a:t>
            </a:r>
            <a:r>
              <a:rPr lang="en-US" altLang="en-US" sz="900" b="1" dirty="0"/>
              <a:t>3 business days </a:t>
            </a:r>
            <a:r>
              <a:rPr lang="en-US" altLang="en-US" sz="900" dirty="0"/>
              <a:t>to dispute the </a:t>
            </a:r>
            <a:br>
              <a:rPr lang="en-US" altLang="en-US" sz="900" dirty="0"/>
            </a:br>
            <a:r>
              <a:rPr lang="en-US" altLang="en-US" sz="900" dirty="0"/>
              <a:t>reclassification through its T(D)SP</a:t>
            </a:r>
          </a:p>
          <a:p>
            <a:pPr lvl="2">
              <a:spcBef>
                <a:spcPct val="0"/>
              </a:spcBef>
              <a:spcAft>
                <a:spcPct val="0"/>
              </a:spcAft>
            </a:pPr>
            <a:r>
              <a:rPr lang="en-US" altLang="en-US" sz="900" dirty="0"/>
              <a:t>ERCOT, ILLE, and T(D)SP have </a:t>
            </a:r>
            <a:r>
              <a:rPr lang="en-US" altLang="en-US" sz="900" b="1" dirty="0"/>
              <a:t>3 business days </a:t>
            </a:r>
            <a:r>
              <a:rPr lang="en-US" altLang="en-US" sz="900" dirty="0"/>
              <a:t>to resolve the dispute</a:t>
            </a:r>
          </a:p>
          <a:p>
            <a:pPr lvl="1">
              <a:spcBef>
                <a:spcPct val="0"/>
              </a:spcBef>
              <a:spcAft>
                <a:spcPct val="0"/>
              </a:spcAft>
            </a:pPr>
            <a:r>
              <a:rPr lang="en-US" altLang="en-US" sz="900" b="1" dirty="0"/>
              <a:t>If unresolved, ERCOT's classification stands</a:t>
            </a:r>
          </a:p>
          <a:p>
            <a:pPr lvl="1">
              <a:spcBef>
                <a:spcPct val="0"/>
              </a:spcBef>
              <a:spcAft>
                <a:spcPct val="0"/>
              </a:spcAft>
            </a:pPr>
            <a:r>
              <a:rPr lang="en-US" altLang="en-US" sz="900" dirty="0"/>
              <a:t>Reconcile Security. ILLE has </a:t>
            </a:r>
            <a:r>
              <a:rPr lang="en-US" altLang="en-US" sz="900" b="1" dirty="0"/>
              <a:t>7 Business Days </a:t>
            </a:r>
            <a:r>
              <a:rPr lang="en-US" altLang="en-US" sz="900" dirty="0"/>
              <a:t>to post any shortfall needed to bring its</a:t>
            </a:r>
            <a:br>
              <a:rPr lang="en-US" altLang="en-US" sz="900" dirty="0"/>
            </a:br>
            <a:r>
              <a:rPr lang="en-US" altLang="en-US" sz="900" dirty="0"/>
              <a:t>financial security to $50,000/MW &amp; T(D)SP must inform ERCOT within </a:t>
            </a:r>
            <a:r>
              <a:rPr lang="en-US" altLang="en-US" sz="900" b="1" dirty="0"/>
              <a:t>2 Business Days</a:t>
            </a:r>
            <a:endParaRPr lang="en-US" altLang="en-US" sz="900" dirty="0"/>
          </a:p>
        </p:txBody>
      </p:sp>
      <p:sp>
        <p:nvSpPr>
          <p:cNvPr id="107" name="Text Placeholder 4">
            <a:extLst>
              <a:ext uri="{FF2B5EF4-FFF2-40B4-BE49-F238E27FC236}">
                <a16:creationId xmlns:a16="http://schemas.microsoft.com/office/drawing/2014/main" id="{631EFFB4-F8EF-F483-8CBC-B866C07A94CE}"/>
              </a:ext>
            </a:extLst>
          </p:cNvPr>
          <p:cNvSpPr>
            <a:spLocks noGrp="1"/>
          </p:cNvSpPr>
          <p:nvPr>
            <p:custDataLst>
              <p:tags r:id="rId37"/>
            </p:custDataLst>
          </p:nvPr>
        </p:nvSpPr>
        <p:spPr bwMode="auto">
          <a:xfrm>
            <a:off x="2533650" y="4992688"/>
            <a:ext cx="4895850" cy="6826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ILLE coordinates with T(D)SP to resolve </a:t>
            </a:r>
            <a:r>
              <a:rPr lang="en-US" altLang="en-US" sz="900" b="1" dirty="0"/>
              <a:t>ERCOT-identified dynamic model </a:t>
            </a:r>
            <a:br>
              <a:rPr lang="en-US" altLang="en-US" sz="900" b="1" dirty="0"/>
            </a:br>
            <a:r>
              <a:rPr lang="en-US" altLang="en-US" sz="900" b="1" dirty="0"/>
              <a:t>data deficiencies only</a:t>
            </a:r>
          </a:p>
          <a:p>
            <a:pPr lvl="1">
              <a:spcBef>
                <a:spcPct val="0"/>
              </a:spcBef>
              <a:spcAft>
                <a:spcPct val="0"/>
              </a:spcAft>
            </a:pPr>
            <a:r>
              <a:rPr lang="en-US" altLang="en-US" sz="900" dirty="0"/>
              <a:t>Corrected </a:t>
            </a:r>
            <a:r>
              <a:rPr lang="en-US" altLang="en-US" sz="900" b="1" dirty="0"/>
              <a:t>data due back by Aug 31</a:t>
            </a:r>
            <a:r>
              <a:rPr lang="en-US" altLang="en-US" sz="900" dirty="0"/>
              <a:t>, no extensions granted under PGRR 145; Large Loads</a:t>
            </a:r>
            <a:br>
              <a:rPr lang="en-US" altLang="en-US" sz="900" b="1" dirty="0"/>
            </a:br>
            <a:r>
              <a:rPr lang="en-US" altLang="en-US" sz="900" dirty="0"/>
              <a:t> with unresolved dynamic model deficiencies </a:t>
            </a:r>
            <a:r>
              <a:rPr lang="en-US" altLang="en-US" sz="900" b="1" dirty="0"/>
              <a:t>are not eligible for Batch Zero study</a:t>
            </a:r>
          </a:p>
          <a:p>
            <a:pPr lvl="1">
              <a:spcBef>
                <a:spcPct val="0"/>
              </a:spcBef>
              <a:spcAft>
                <a:spcPct val="0"/>
              </a:spcAft>
            </a:pPr>
            <a:r>
              <a:rPr lang="en-US" altLang="en-US" sz="900" b="1" dirty="0"/>
              <a:t>No later than September 2, </a:t>
            </a:r>
            <a:r>
              <a:rPr lang="en-US" altLang="en-US" sz="900" dirty="0"/>
              <a:t>ERCOT begins Batch Zero interconnection study</a:t>
            </a:r>
          </a:p>
        </p:txBody>
      </p:sp>
      <p:sp>
        <p:nvSpPr>
          <p:cNvPr id="109" name="Text Placeholder 4">
            <a:extLst>
              <a:ext uri="{FF2B5EF4-FFF2-40B4-BE49-F238E27FC236}">
                <a16:creationId xmlns:a16="http://schemas.microsoft.com/office/drawing/2014/main" id="{78672AB4-C0A0-1C64-51E0-241C4C1F0E33}"/>
              </a:ext>
            </a:extLst>
          </p:cNvPr>
          <p:cNvSpPr>
            <a:spLocks noGrp="1"/>
          </p:cNvSpPr>
          <p:nvPr>
            <p:custDataLst>
              <p:tags r:id="rId38"/>
            </p:custDataLst>
          </p:nvPr>
        </p:nvSpPr>
        <p:spPr bwMode="auto">
          <a:xfrm>
            <a:off x="2533650" y="5757863"/>
            <a:ext cx="4527550" cy="4095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ERCOT requests supporting documentation from T(D)SP for select ILLEs and </a:t>
            </a:r>
            <a:br>
              <a:rPr lang="en-US" altLang="en-US" sz="900" dirty="0"/>
            </a:br>
            <a:r>
              <a:rPr lang="en-US" altLang="en-US" sz="900" dirty="0"/>
              <a:t>conducts verification</a:t>
            </a:r>
          </a:p>
          <a:p>
            <a:pPr lvl="1">
              <a:spcBef>
                <a:spcPct val="0"/>
              </a:spcBef>
              <a:spcAft>
                <a:spcPct val="0"/>
              </a:spcAft>
            </a:pPr>
            <a:r>
              <a:rPr lang="en-US" altLang="en-US" sz="900" dirty="0"/>
              <a:t>Large Loads that fail to demonstrate eligibility </a:t>
            </a:r>
            <a:r>
              <a:rPr lang="en-US" altLang="en-US" sz="900" b="1" dirty="0"/>
              <a:t>may be disqualified from Batch Zero</a:t>
            </a:r>
          </a:p>
        </p:txBody>
      </p:sp>
      <p:sp>
        <p:nvSpPr>
          <p:cNvPr id="91" name="Text Placeholder 4">
            <a:extLst>
              <a:ext uri="{FF2B5EF4-FFF2-40B4-BE49-F238E27FC236}">
                <a16:creationId xmlns:a16="http://schemas.microsoft.com/office/drawing/2014/main" id="{EC5AB746-1964-C0DE-77C0-EF02317FADB1}"/>
              </a:ext>
            </a:extLst>
          </p:cNvPr>
          <p:cNvSpPr>
            <a:spLocks noGrp="1"/>
          </p:cNvSpPr>
          <p:nvPr>
            <p:custDataLst>
              <p:tags r:id="rId39"/>
            </p:custDataLst>
          </p:nvPr>
        </p:nvSpPr>
        <p:spPr bwMode="auto">
          <a:xfrm>
            <a:off x="2533650" y="2341563"/>
            <a:ext cx="31115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1">
              <a:spcBef>
                <a:spcPct val="0"/>
              </a:spcBef>
              <a:spcAft>
                <a:spcPct val="0"/>
              </a:spcAft>
            </a:pPr>
            <a:r>
              <a:rPr lang="en-US" altLang="en-US" sz="900" dirty="0"/>
              <a:t>Planning Guide Revision Request 145 becomes effective</a:t>
            </a:r>
            <a:endParaRPr lang="en-US" altLang="en-US" sz="900" dirty="0">
              <a:effectLst/>
            </a:endParaRPr>
          </a:p>
        </p:txBody>
      </p:sp>
      <p:sp>
        <p:nvSpPr>
          <p:cNvPr id="80" name="Text Placeholder 4">
            <a:extLst>
              <a:ext uri="{FF2B5EF4-FFF2-40B4-BE49-F238E27FC236}">
                <a16:creationId xmlns:a16="http://schemas.microsoft.com/office/drawing/2014/main" id="{4C1F3293-4EFE-461D-940D-7EE66BAE31C5}"/>
              </a:ext>
            </a:extLst>
          </p:cNvPr>
          <p:cNvSpPr>
            <a:spLocks noGrp="1"/>
          </p:cNvSpPr>
          <p:nvPr>
            <p:custDataLst>
              <p:tags r:id="rId40"/>
            </p:custDataLst>
          </p:nvPr>
        </p:nvSpPr>
        <p:spPr bwMode="auto">
          <a:xfrm>
            <a:off x="2533650" y="1339850"/>
            <a:ext cx="76835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r>
              <a:rPr lang="en-US" altLang="en-US" sz="1100" b="1">
                <a:effectLst/>
                <a:cs typeface="+mn-cs"/>
              </a:rPr>
              <a:t>Description</a:t>
            </a:r>
          </a:p>
        </p:txBody>
      </p:sp>
      <p:sp useBgFill="1">
        <p:nvSpPr>
          <p:cNvPr id="23" name="Text Placeholder 4">
            <a:extLst>
              <a:ext uri="{FF2B5EF4-FFF2-40B4-BE49-F238E27FC236}">
                <a16:creationId xmlns:a16="http://schemas.microsoft.com/office/drawing/2014/main" id="{4C1F3293-4EFE-461D-940D-7EE66BAE31C5}"/>
              </a:ext>
            </a:extLst>
          </p:cNvPr>
          <p:cNvSpPr>
            <a:spLocks noGrp="1"/>
          </p:cNvSpPr>
          <p:nvPr>
            <p:custDataLst>
              <p:tags r:id="rId41"/>
            </p:custDataLst>
          </p:nvPr>
        </p:nvSpPr>
        <p:spPr bwMode="auto">
          <a:xfrm>
            <a:off x="8115300" y="2320925"/>
            <a:ext cx="473075" cy="168275"/>
          </a:xfrm>
          <a:prstGeom prst="rect">
            <a:avLst/>
          </a:prstGeom>
          <a:ln>
            <a:noFill/>
          </a:ln>
          <a:effec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BAEE25CA-5E95-4BB5-8155-18273AA485B3}" type="datetime'''''''''Ju''l''''''''''''''y'' ''''''''''''''''11'''''''''''''">
              <a:rPr lang="en-US" altLang="en-US" sz="1100" b="1" smtClean="0">
                <a:effectLst/>
                <a:cs typeface="+mn-cs"/>
              </a:rPr>
              <a:pPr lvl="0">
                <a:spcBef>
                  <a:spcPct val="0"/>
                </a:spcBef>
                <a:spcAft>
                  <a:spcPct val="0"/>
                </a:spcAft>
              </a:pPr>
              <a:t>July 11</a:t>
            </a:fld>
            <a:endParaRPr lang="en-US" sz="1100" b="1">
              <a:cs typeface="+mn-cs"/>
            </a:endParaRPr>
          </a:p>
        </p:txBody>
      </p:sp>
      <p:cxnSp>
        <p:nvCxnSpPr>
          <p:cNvPr id="72" name="LineBasicDefault 36">
            <a:extLst>
              <a:ext uri="{FF2B5EF4-FFF2-40B4-BE49-F238E27FC236}">
                <a16:creationId xmlns:a16="http://schemas.microsoft.com/office/drawing/2014/main" id="{CF6F321E-FBC4-8B0B-9746-DDA6850C2AAC}"/>
              </a:ext>
            </a:extLst>
          </p:cNvPr>
          <p:cNvCxnSpPr>
            <a:cxnSpLocks/>
          </p:cNvCxnSpPr>
          <p:nvPr>
            <p:custDataLst>
              <p:tags r:id="rId42"/>
            </p:custDataLst>
          </p:nvPr>
        </p:nvCxnSpPr>
        <p:spPr>
          <a:xfrm>
            <a:off x="483152" y="1538288"/>
            <a:ext cx="11054799"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1B9F7BC8-7F5B-2874-4865-00861CE2E720}"/>
              </a:ext>
            </a:extLst>
          </p:cNvPr>
          <p:cNvSpPr txBox="1">
            <a:spLocks/>
          </p:cNvSpPr>
          <p:nvPr>
            <p:custDataLst>
              <p:tags r:id="rId43"/>
            </p:custDataLst>
          </p:nvPr>
        </p:nvSpPr>
        <p:spPr>
          <a:xfrm>
            <a:off x="483151" y="1325563"/>
            <a:ext cx="2051051" cy="185738"/>
          </a:xfrm>
          <a:prstGeom prst="rect">
            <a:avLst/>
          </a:prstGeom>
        </p:spPr>
        <p:txBody>
          <a:bodyPr vert="horz" wrap="square" lIns="0" tIns="0" rIns="0" bIns="0" rtlCol="0" anchor="b">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Milestone</a:t>
            </a:r>
          </a:p>
        </p:txBody>
      </p:sp>
      <p:sp>
        <p:nvSpPr>
          <p:cNvPr id="81" name="TextBox 80">
            <a:extLst>
              <a:ext uri="{FF2B5EF4-FFF2-40B4-BE49-F238E27FC236}">
                <a16:creationId xmlns:a16="http://schemas.microsoft.com/office/drawing/2014/main" id="{3B883979-E90B-E178-6C8D-19DB7CA68876}"/>
              </a:ext>
            </a:extLst>
          </p:cNvPr>
          <p:cNvSpPr txBox="1">
            <a:spLocks/>
          </p:cNvSpPr>
          <p:nvPr>
            <p:custDataLst>
              <p:tags r:id="rId44"/>
            </p:custDataLst>
          </p:nvPr>
        </p:nvSpPr>
        <p:spPr>
          <a:xfrm>
            <a:off x="483151" y="1566863"/>
            <a:ext cx="2051051" cy="16986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LLIS review</a:t>
            </a:r>
            <a:r>
              <a:rPr kumimoji="0" lang="en-US" sz="1100" b="1" i="0" u="none" strike="noStrike" kern="1200" cap="none" spc="0" normalizeH="0" baseline="30000" noProof="1">
                <a:ln>
                  <a:noFill/>
                </a:ln>
                <a:solidFill>
                  <a:srgbClr val="171A1C"/>
                </a:solidFill>
                <a:effectLst/>
                <a:uLnTx/>
                <a:uFillTx/>
                <a:latin typeface="Arial"/>
                <a:ea typeface="+mn-ea"/>
                <a:cs typeface="Arial" panose="020B0604020202020204" pitchFamily="34" charset="0"/>
              </a:rPr>
              <a:t>2</a:t>
            </a:r>
            <a:endPar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endParaRPr>
          </a:p>
        </p:txBody>
      </p:sp>
      <p:sp>
        <p:nvSpPr>
          <p:cNvPr id="87" name="TextBox 86">
            <a:extLst>
              <a:ext uri="{FF2B5EF4-FFF2-40B4-BE49-F238E27FC236}">
                <a16:creationId xmlns:a16="http://schemas.microsoft.com/office/drawing/2014/main" id="{85E4CAAD-D0CA-E4D2-8D4E-F08388F5C7F0}"/>
              </a:ext>
            </a:extLst>
          </p:cNvPr>
          <p:cNvSpPr txBox="1">
            <a:spLocks/>
          </p:cNvSpPr>
          <p:nvPr>
            <p:custDataLst>
              <p:tags r:id="rId45"/>
            </p:custDataLst>
          </p:nvPr>
        </p:nvSpPr>
        <p:spPr>
          <a:xfrm>
            <a:off x="483151" y="3033713"/>
            <a:ext cx="2051051" cy="16986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ERCOT classification notices</a:t>
            </a:r>
          </a:p>
        </p:txBody>
      </p:sp>
      <p:sp>
        <p:nvSpPr>
          <p:cNvPr id="10" name="TextBox 9">
            <a:extLst>
              <a:ext uri="{FF2B5EF4-FFF2-40B4-BE49-F238E27FC236}">
                <a16:creationId xmlns:a16="http://schemas.microsoft.com/office/drawing/2014/main" id="{6ED20DB1-84DB-CF3E-A81E-7C0761975D4F}"/>
              </a:ext>
            </a:extLst>
          </p:cNvPr>
          <p:cNvSpPr txBox="1">
            <a:spLocks/>
          </p:cNvSpPr>
          <p:nvPr>
            <p:custDataLst>
              <p:tags r:id="rId46"/>
            </p:custDataLst>
          </p:nvPr>
        </p:nvSpPr>
        <p:spPr>
          <a:xfrm>
            <a:off x="483151" y="3533775"/>
            <a:ext cx="2051051" cy="50800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171A1C"/>
              </a:buClr>
              <a:defRPr/>
            </a:pPr>
            <a:r>
              <a:rPr lang="en-US" sz="1100" b="1" noProof="1">
                <a:solidFill>
                  <a:srgbClr val="171A1C"/>
                </a:solidFill>
              </a:rPr>
              <a:t>Reclassification dispute window and reconciliation period</a:t>
            </a:r>
          </a:p>
        </p:txBody>
      </p:sp>
      <p:sp>
        <p:nvSpPr>
          <p:cNvPr id="12" name="TextBox 11">
            <a:extLst>
              <a:ext uri="{FF2B5EF4-FFF2-40B4-BE49-F238E27FC236}">
                <a16:creationId xmlns:a16="http://schemas.microsoft.com/office/drawing/2014/main" id="{B10F99D4-0701-B190-00C5-87CD1D165A3E}"/>
              </a:ext>
            </a:extLst>
          </p:cNvPr>
          <p:cNvSpPr txBox="1">
            <a:spLocks/>
          </p:cNvSpPr>
          <p:nvPr>
            <p:custDataLst>
              <p:tags r:id="rId47"/>
            </p:custDataLst>
          </p:nvPr>
        </p:nvSpPr>
        <p:spPr>
          <a:xfrm>
            <a:off x="483151" y="4986338"/>
            <a:ext cx="2051051" cy="16827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Dynamic model data</a:t>
            </a:r>
          </a:p>
        </p:txBody>
      </p:sp>
      <p:sp>
        <p:nvSpPr>
          <p:cNvPr id="13" name="TextBox 12">
            <a:extLst>
              <a:ext uri="{FF2B5EF4-FFF2-40B4-BE49-F238E27FC236}">
                <a16:creationId xmlns:a16="http://schemas.microsoft.com/office/drawing/2014/main" id="{C06699D7-7FE6-9976-43F0-51DB0EEA37CB}"/>
              </a:ext>
            </a:extLst>
          </p:cNvPr>
          <p:cNvSpPr txBox="1">
            <a:spLocks/>
          </p:cNvSpPr>
          <p:nvPr>
            <p:custDataLst>
              <p:tags r:id="rId48"/>
            </p:custDataLst>
          </p:nvPr>
        </p:nvSpPr>
        <p:spPr>
          <a:xfrm>
            <a:off x="483151" y="5754688"/>
            <a:ext cx="2051051" cy="16986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Eligibility evidence review</a:t>
            </a:r>
          </a:p>
        </p:txBody>
      </p:sp>
      <p:sp>
        <p:nvSpPr>
          <p:cNvPr id="82" name="TextBox 81">
            <a:extLst>
              <a:ext uri="{FF2B5EF4-FFF2-40B4-BE49-F238E27FC236}">
                <a16:creationId xmlns:a16="http://schemas.microsoft.com/office/drawing/2014/main" id="{A9F71CDE-F379-918B-0A21-DBFFA66503CA}"/>
              </a:ext>
            </a:extLst>
          </p:cNvPr>
          <p:cNvSpPr txBox="1">
            <a:spLocks/>
          </p:cNvSpPr>
          <p:nvPr>
            <p:custDataLst>
              <p:tags r:id="rId49"/>
            </p:custDataLst>
          </p:nvPr>
        </p:nvSpPr>
        <p:spPr>
          <a:xfrm>
            <a:off x="483152" y="2328863"/>
            <a:ext cx="2055813" cy="16827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PGRR145 becomes effective</a:t>
            </a:r>
          </a:p>
        </p:txBody>
      </p:sp>
      <p:sp>
        <p:nvSpPr>
          <p:cNvPr id="328" name="TextBox 327">
            <a:extLst>
              <a:ext uri="{FF2B5EF4-FFF2-40B4-BE49-F238E27FC236}">
                <a16:creationId xmlns:a16="http://schemas.microsoft.com/office/drawing/2014/main" id="{D74D4FF8-CD6C-5556-44E8-711F7404E94D}"/>
              </a:ext>
            </a:extLst>
          </p:cNvPr>
          <p:cNvSpPr txBox="1">
            <a:spLocks/>
          </p:cNvSpPr>
          <p:nvPr>
            <p:custDataLst>
              <p:tags r:id="rId50"/>
            </p:custDataLst>
          </p:nvPr>
        </p:nvSpPr>
        <p:spPr>
          <a:xfrm>
            <a:off x="483151" y="2541588"/>
            <a:ext cx="2051051" cy="16986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T(D)SP package</a:t>
            </a:r>
          </a:p>
        </p:txBody>
      </p:sp>
      <p:sp>
        <p:nvSpPr>
          <p:cNvPr id="344" name="TextBox 343">
            <a:extLst>
              <a:ext uri="{FF2B5EF4-FFF2-40B4-BE49-F238E27FC236}">
                <a16:creationId xmlns:a16="http://schemas.microsoft.com/office/drawing/2014/main" id="{8281E367-2D85-601D-E192-921F1D2B58CB}"/>
              </a:ext>
            </a:extLst>
          </p:cNvPr>
          <p:cNvSpPr txBox="1">
            <a:spLocks/>
          </p:cNvSpPr>
          <p:nvPr>
            <p:custDataLst>
              <p:tags r:id="rId51"/>
            </p:custDataLst>
          </p:nvPr>
        </p:nvSpPr>
        <p:spPr>
          <a:xfrm>
            <a:off x="9475788" y="5886450"/>
            <a:ext cx="1882775" cy="180975"/>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Clr>
                <a:srgbClr val="171A1C"/>
              </a:buClr>
              <a:buNone/>
              <a:defRPr/>
            </a:pPr>
            <a:r>
              <a:rPr lang="en-US" sz="1100" b="1" dirty="0">
                <a:solidFill>
                  <a:srgbClr val="171A1C"/>
                </a:solidFill>
              </a:rPr>
              <a:t>July 10, 2026 – April 9, 2027</a:t>
            </a:r>
          </a:p>
        </p:txBody>
      </p:sp>
      <p:grpSp>
        <p:nvGrpSpPr>
          <p:cNvPr id="375" name="Group 374">
            <a:extLst>
              <a:ext uri="{FF2B5EF4-FFF2-40B4-BE49-F238E27FC236}">
                <a16:creationId xmlns:a16="http://schemas.microsoft.com/office/drawing/2014/main" id="{AC061A77-B010-F6B8-7C86-DEA33C7BD54D}"/>
              </a:ext>
            </a:extLst>
          </p:cNvPr>
          <p:cNvGrpSpPr/>
          <p:nvPr>
            <p:custDataLst>
              <p:tags r:id="rId52"/>
            </p:custDataLst>
          </p:nvPr>
        </p:nvGrpSpPr>
        <p:grpSpPr>
          <a:xfrm>
            <a:off x="11083261" y="1441450"/>
            <a:ext cx="115504" cy="161226"/>
            <a:chOff x="10245084" y="3429000"/>
            <a:chExt cx="259386" cy="306324"/>
          </a:xfrm>
        </p:grpSpPr>
        <p:cxnSp>
          <p:nvCxnSpPr>
            <p:cNvPr id="376" name="LineBasicDefault 52">
              <a:extLst>
                <a:ext uri="{FF2B5EF4-FFF2-40B4-BE49-F238E27FC236}">
                  <a16:creationId xmlns:a16="http://schemas.microsoft.com/office/drawing/2014/main" id="{0E235309-8C82-112A-B6E9-0EFF8CC1692B}"/>
                </a:ext>
              </a:extLst>
            </p:cNvPr>
            <p:cNvCxnSpPr>
              <a:cxnSpLocks/>
            </p:cNvCxnSpPr>
            <p:nvPr>
              <p:custDataLst>
                <p:tags r:id="rId77"/>
              </p:custDataLst>
            </p:nvPr>
          </p:nvCxnSpPr>
          <p:spPr>
            <a:xfrm flipH="1">
              <a:off x="10245084" y="3429000"/>
              <a:ext cx="175600" cy="306324"/>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77" name="LineBasicDefault 52">
              <a:extLst>
                <a:ext uri="{FF2B5EF4-FFF2-40B4-BE49-F238E27FC236}">
                  <a16:creationId xmlns:a16="http://schemas.microsoft.com/office/drawing/2014/main" id="{7D4787A1-A26F-4B44-E9A9-8F9FFBB713A2}"/>
                </a:ext>
              </a:extLst>
            </p:cNvPr>
            <p:cNvCxnSpPr>
              <a:cxnSpLocks/>
            </p:cNvCxnSpPr>
            <p:nvPr>
              <p:custDataLst>
                <p:tags r:id="rId78"/>
              </p:custDataLst>
            </p:nvPr>
          </p:nvCxnSpPr>
          <p:spPr>
            <a:xfrm flipH="1">
              <a:off x="10328870" y="3429000"/>
              <a:ext cx="175600" cy="306324"/>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84" name="LineBasicDefault 36">
            <a:extLst>
              <a:ext uri="{FF2B5EF4-FFF2-40B4-BE49-F238E27FC236}">
                <a16:creationId xmlns:a16="http://schemas.microsoft.com/office/drawing/2014/main" id="{7688EC24-B5C2-4A1A-7F5D-625044AE9B7B}"/>
              </a:ext>
            </a:extLst>
          </p:cNvPr>
          <p:cNvCxnSpPr>
            <a:cxnSpLocks/>
          </p:cNvCxnSpPr>
          <p:nvPr>
            <p:custDataLst>
              <p:tags r:id="rId53"/>
            </p:custDataLst>
          </p:nvPr>
        </p:nvCxnSpPr>
        <p:spPr>
          <a:xfrm>
            <a:off x="483152" y="2299588"/>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89" name="LineBasicDefault 36">
            <a:extLst>
              <a:ext uri="{FF2B5EF4-FFF2-40B4-BE49-F238E27FC236}">
                <a16:creationId xmlns:a16="http://schemas.microsoft.com/office/drawing/2014/main" id="{61011BB5-A25E-8530-C1CD-2FBEB00B7D6C}"/>
              </a:ext>
            </a:extLst>
          </p:cNvPr>
          <p:cNvCxnSpPr>
            <a:cxnSpLocks/>
          </p:cNvCxnSpPr>
          <p:nvPr>
            <p:custDataLst>
              <p:tags r:id="rId54"/>
            </p:custDataLst>
          </p:nvPr>
        </p:nvCxnSpPr>
        <p:spPr>
          <a:xfrm>
            <a:off x="483152" y="5714300"/>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83" name="LineBasicDefault 36">
            <a:extLst>
              <a:ext uri="{FF2B5EF4-FFF2-40B4-BE49-F238E27FC236}">
                <a16:creationId xmlns:a16="http://schemas.microsoft.com/office/drawing/2014/main" id="{D46A17FB-06BE-6EC5-F08B-6B61A180A091}"/>
              </a:ext>
            </a:extLst>
          </p:cNvPr>
          <p:cNvCxnSpPr>
            <a:cxnSpLocks/>
          </p:cNvCxnSpPr>
          <p:nvPr>
            <p:custDataLst>
              <p:tags r:id="rId55"/>
            </p:custDataLst>
          </p:nvPr>
        </p:nvCxnSpPr>
        <p:spPr>
          <a:xfrm>
            <a:off x="483152" y="2518185"/>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30" name="LineBasicDefault 36">
            <a:extLst>
              <a:ext uri="{FF2B5EF4-FFF2-40B4-BE49-F238E27FC236}">
                <a16:creationId xmlns:a16="http://schemas.microsoft.com/office/drawing/2014/main" id="{D160C4BA-EA44-DCBD-C4D2-FBDEDC5E037B}"/>
              </a:ext>
            </a:extLst>
          </p:cNvPr>
          <p:cNvCxnSpPr>
            <a:cxnSpLocks/>
          </p:cNvCxnSpPr>
          <p:nvPr>
            <p:custDataLst>
              <p:tags r:id="rId56"/>
            </p:custDataLst>
          </p:nvPr>
        </p:nvCxnSpPr>
        <p:spPr>
          <a:xfrm>
            <a:off x="483152" y="4952813"/>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83" name="LineBasicDefault 36">
            <a:extLst>
              <a:ext uri="{FF2B5EF4-FFF2-40B4-BE49-F238E27FC236}">
                <a16:creationId xmlns:a16="http://schemas.microsoft.com/office/drawing/2014/main" id="{141CEB24-582A-DF20-AD26-298842A0BF5D}"/>
              </a:ext>
            </a:extLst>
          </p:cNvPr>
          <p:cNvCxnSpPr>
            <a:cxnSpLocks/>
          </p:cNvCxnSpPr>
          <p:nvPr>
            <p:custDataLst>
              <p:tags r:id="rId57"/>
            </p:custDataLst>
          </p:nvPr>
        </p:nvCxnSpPr>
        <p:spPr>
          <a:xfrm>
            <a:off x="483152" y="6208713"/>
            <a:ext cx="11054799"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3341BEB6-9E8D-DCF1-969A-C89A1B0D8012}"/>
              </a:ext>
            </a:extLst>
          </p:cNvPr>
          <p:cNvGrpSpPr/>
          <p:nvPr/>
        </p:nvGrpSpPr>
        <p:grpSpPr>
          <a:xfrm>
            <a:off x="7412392" y="705763"/>
            <a:ext cx="4246208" cy="207963"/>
            <a:chOff x="6982838" y="707747"/>
            <a:chExt cx="4246208" cy="207774"/>
          </a:xfrm>
        </p:grpSpPr>
        <p:grpSp>
          <p:nvGrpSpPr>
            <p:cNvPr id="35" name="Group 34">
              <a:extLst>
                <a:ext uri="{FF2B5EF4-FFF2-40B4-BE49-F238E27FC236}">
                  <a16:creationId xmlns:a16="http://schemas.microsoft.com/office/drawing/2014/main" id="{9ECB91F9-9CC4-FC09-EC1D-5278BD06FF3E}"/>
                </a:ext>
              </a:extLst>
            </p:cNvPr>
            <p:cNvGrpSpPr/>
            <p:nvPr/>
          </p:nvGrpSpPr>
          <p:grpSpPr>
            <a:xfrm>
              <a:off x="9289924" y="741166"/>
              <a:ext cx="747142" cy="138499"/>
              <a:chOff x="10077897" y="906417"/>
              <a:chExt cx="747142" cy="138499"/>
            </a:xfrm>
          </p:grpSpPr>
          <p:sp>
            <p:nvSpPr>
              <p:cNvPr id="263" name="Isosceles Triangle 262">
                <a:extLst>
                  <a:ext uri="{FF2B5EF4-FFF2-40B4-BE49-F238E27FC236}">
                    <a16:creationId xmlns:a16="http://schemas.microsoft.com/office/drawing/2014/main" id="{7E364830-38C5-D815-E49D-DD65909A8A4C}"/>
                  </a:ext>
                </a:extLst>
              </p:cNvPr>
              <p:cNvSpPr>
                <a:spLocks/>
              </p:cNvSpPr>
              <p:nvPr/>
            </p:nvSpPr>
            <p:spPr>
              <a:xfrm>
                <a:off x="10077897" y="906966"/>
                <a:ext cx="137536" cy="137401"/>
              </a:xfrm>
              <a:prstGeom prs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264" name="TextBox 263">
                <a:extLst>
                  <a:ext uri="{FF2B5EF4-FFF2-40B4-BE49-F238E27FC236}">
                    <a16:creationId xmlns:a16="http://schemas.microsoft.com/office/drawing/2014/main" id="{8590D907-B061-DBE2-65E1-30A04AEC1208}"/>
                  </a:ext>
                </a:extLst>
              </p:cNvPr>
              <p:cNvSpPr txBox="1">
                <a:spLocks/>
              </p:cNvSpPr>
              <p:nvPr/>
            </p:nvSpPr>
            <p:spPr>
              <a:xfrm>
                <a:off x="10331314" y="906417"/>
                <a:ext cx="493725" cy="138499"/>
              </a:xfrm>
              <a:prstGeom prst="rect">
                <a:avLst/>
              </a:prstGeom>
            </p:spPr>
            <p:txBody>
              <a:bodyPr vert="horz" wrap="non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900" b="0" i="0" u="none" strike="noStrike" kern="1200" cap="none" spc="0" normalizeH="0" baseline="0" noProof="1">
                    <a:ln>
                      <a:noFill/>
                    </a:ln>
                    <a:solidFill>
                      <a:srgbClr val="171A1C"/>
                    </a:solidFill>
                    <a:effectLst/>
                    <a:uLnTx/>
                    <a:uFillTx/>
                    <a:latin typeface="Arial"/>
                    <a:ea typeface="+mn-ea"/>
                    <a:cs typeface="Arial" panose="020B0604020202020204" pitchFamily="34" charset="0"/>
                  </a:rPr>
                  <a:t>Milestone</a:t>
                </a:r>
              </a:p>
            </p:txBody>
          </p:sp>
        </p:grpSp>
        <p:grpSp>
          <p:nvGrpSpPr>
            <p:cNvPr id="16" name="Group 15">
              <a:extLst>
                <a:ext uri="{FF2B5EF4-FFF2-40B4-BE49-F238E27FC236}">
                  <a16:creationId xmlns:a16="http://schemas.microsoft.com/office/drawing/2014/main" id="{7ACC4424-A40F-8B4D-52EF-067B47440701}"/>
                </a:ext>
              </a:extLst>
            </p:cNvPr>
            <p:cNvGrpSpPr/>
            <p:nvPr/>
          </p:nvGrpSpPr>
          <p:grpSpPr>
            <a:xfrm>
              <a:off x="10222218" y="741166"/>
              <a:ext cx="1006828" cy="138499"/>
              <a:chOff x="10222218" y="741166"/>
              <a:chExt cx="1006828" cy="138499"/>
            </a:xfrm>
          </p:grpSpPr>
          <p:sp>
            <p:nvSpPr>
              <p:cNvPr id="274" name="TextBox 273">
                <a:extLst>
                  <a:ext uri="{FF2B5EF4-FFF2-40B4-BE49-F238E27FC236}">
                    <a16:creationId xmlns:a16="http://schemas.microsoft.com/office/drawing/2014/main" id="{B687E8B8-FF33-7731-B9E7-9655CF750181}"/>
                  </a:ext>
                </a:extLst>
              </p:cNvPr>
              <p:cNvSpPr txBox="1">
                <a:spLocks/>
              </p:cNvSpPr>
              <p:nvPr/>
            </p:nvSpPr>
            <p:spPr>
              <a:xfrm>
                <a:off x="10475635" y="741166"/>
                <a:ext cx="753411" cy="138499"/>
              </a:xfrm>
              <a:prstGeom prst="rect">
                <a:avLst/>
              </a:prstGeom>
            </p:spPr>
            <p:txBody>
              <a:bodyPr vert="horz" wrap="non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marR="0" lvl="1" indent="0" algn="l" defTabSz="914400" rtl="0" eaLnBrk="1" fontAlgn="auto" latinLnBrk="0" hangingPunct="1">
                  <a:lnSpc>
                    <a:spcPct val="100000"/>
                  </a:lnSpc>
                  <a:spcBef>
                    <a:spcPts val="0"/>
                  </a:spcBef>
                  <a:spcAft>
                    <a:spcPts val="300"/>
                  </a:spcAft>
                  <a:buClrTx/>
                  <a:buSzTx/>
                  <a:buFont typeface="Wingdings" panose="05000000000000000000" pitchFamily="2" charset="2"/>
                  <a:buNone/>
                  <a:tabLst/>
                  <a:defRPr/>
                </a:pPr>
                <a:r>
                  <a:rPr lang="en-US" sz="900">
                    <a:solidFill>
                      <a:srgbClr val="171A1C"/>
                    </a:solidFill>
                    <a:latin typeface="Arial"/>
                  </a:rPr>
                  <a:t>Period/window</a:t>
                </a:r>
                <a:endPar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321" name="Straight Connector 320">
                <a:extLst>
                  <a:ext uri="{FF2B5EF4-FFF2-40B4-BE49-F238E27FC236}">
                    <a16:creationId xmlns:a16="http://schemas.microsoft.com/office/drawing/2014/main" id="{47493EB1-0056-BCB9-8530-F78FD69B8B90}"/>
                  </a:ext>
                </a:extLst>
              </p:cNvPr>
              <p:cNvCxnSpPr>
                <a:cxnSpLocks/>
              </p:cNvCxnSpPr>
              <p:nvPr>
                <p:custDataLst>
                  <p:tags r:id="rId76"/>
                </p:custDataLst>
              </p:nvPr>
            </p:nvCxnSpPr>
            <p:spPr>
              <a:xfrm>
                <a:off x="10222218" y="810415"/>
                <a:ext cx="137536" cy="0"/>
              </a:xfrm>
              <a:prstGeom prst="line">
                <a:avLst/>
              </a:prstGeom>
              <a:ln w="28575"/>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B6107785-E9EA-507A-38B5-22F188CADF94}"/>
                </a:ext>
              </a:extLst>
            </p:cNvPr>
            <p:cNvGrpSpPr/>
            <p:nvPr/>
          </p:nvGrpSpPr>
          <p:grpSpPr>
            <a:xfrm>
              <a:off x="6982838" y="707747"/>
              <a:ext cx="978044" cy="207774"/>
              <a:chOff x="6424572" y="765497"/>
              <a:chExt cx="978044" cy="207774"/>
            </a:xfrm>
          </p:grpSpPr>
          <p:sp>
            <p:nvSpPr>
              <p:cNvPr id="379" name="TextBox 378">
                <a:extLst>
                  <a:ext uri="{FF2B5EF4-FFF2-40B4-BE49-F238E27FC236}">
                    <a16:creationId xmlns:a16="http://schemas.microsoft.com/office/drawing/2014/main" id="{EE2A0F0F-79AC-0995-C3BC-B12B8A2554D4}"/>
                  </a:ext>
                </a:extLst>
              </p:cNvPr>
              <p:cNvSpPr txBox="1">
                <a:spLocks/>
              </p:cNvSpPr>
              <p:nvPr/>
            </p:nvSpPr>
            <p:spPr>
              <a:xfrm>
                <a:off x="6649205" y="776724"/>
                <a:ext cx="753411" cy="196547"/>
              </a:xfrm>
              <a:prstGeom prst="rect">
                <a:avLst/>
              </a:prstGeom>
              <a:noFill/>
              <a:ln>
                <a:no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Arial"/>
                    <a:ea typeface="+mn-ea"/>
                    <a:cs typeface="+mn-cs"/>
                  </a:rPr>
                  <a:t>Timeline break</a:t>
                </a:r>
              </a:p>
            </p:txBody>
          </p:sp>
          <p:grpSp>
            <p:nvGrpSpPr>
              <p:cNvPr id="380" name="Group 379">
                <a:extLst>
                  <a:ext uri="{FF2B5EF4-FFF2-40B4-BE49-F238E27FC236}">
                    <a16:creationId xmlns:a16="http://schemas.microsoft.com/office/drawing/2014/main" id="{4C5F9D40-250F-4341-D92A-4F29DA8A55AC}"/>
                  </a:ext>
                </a:extLst>
              </p:cNvPr>
              <p:cNvGrpSpPr/>
              <p:nvPr/>
            </p:nvGrpSpPr>
            <p:grpSpPr>
              <a:xfrm>
                <a:off x="6424572" y="765497"/>
                <a:ext cx="173871" cy="205336"/>
                <a:chOff x="10245084" y="3429000"/>
                <a:chExt cx="259386" cy="306324"/>
              </a:xfrm>
            </p:grpSpPr>
            <p:cxnSp>
              <p:nvCxnSpPr>
                <p:cNvPr id="381" name="LineBasicDefault 52">
                  <a:extLst>
                    <a:ext uri="{FF2B5EF4-FFF2-40B4-BE49-F238E27FC236}">
                      <a16:creationId xmlns:a16="http://schemas.microsoft.com/office/drawing/2014/main" id="{86E1D6F1-E062-A179-AA34-3C286FED214F}"/>
                    </a:ext>
                  </a:extLst>
                </p:cNvPr>
                <p:cNvCxnSpPr>
                  <a:cxnSpLocks/>
                </p:cNvCxnSpPr>
                <p:nvPr>
                  <p:custDataLst>
                    <p:tags r:id="rId74"/>
                  </p:custDataLst>
                </p:nvPr>
              </p:nvCxnSpPr>
              <p:spPr>
                <a:xfrm flipH="1">
                  <a:off x="10245084" y="3429000"/>
                  <a:ext cx="175600" cy="306324"/>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2" name="LineBasicDefault 52">
                  <a:extLst>
                    <a:ext uri="{FF2B5EF4-FFF2-40B4-BE49-F238E27FC236}">
                      <a16:creationId xmlns:a16="http://schemas.microsoft.com/office/drawing/2014/main" id="{1B1A8F41-B319-BC03-6C69-BC7020A6F5D2}"/>
                    </a:ext>
                  </a:extLst>
                </p:cNvPr>
                <p:cNvCxnSpPr>
                  <a:cxnSpLocks/>
                </p:cNvCxnSpPr>
                <p:nvPr>
                  <p:custDataLst>
                    <p:tags r:id="rId75"/>
                  </p:custDataLst>
                </p:nvPr>
              </p:nvCxnSpPr>
              <p:spPr>
                <a:xfrm flipH="1">
                  <a:off x="10328870" y="3429000"/>
                  <a:ext cx="175600" cy="306324"/>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grpSp>
          <p:nvGrpSpPr>
            <p:cNvPr id="9" name="Group 8">
              <a:extLst>
                <a:ext uri="{FF2B5EF4-FFF2-40B4-BE49-F238E27FC236}">
                  <a16:creationId xmlns:a16="http://schemas.microsoft.com/office/drawing/2014/main" id="{C23701F6-06E9-B49E-A5E4-1A309D1EBC6B}"/>
                </a:ext>
              </a:extLst>
            </p:cNvPr>
            <p:cNvGrpSpPr/>
            <p:nvPr/>
          </p:nvGrpSpPr>
          <p:grpSpPr>
            <a:xfrm>
              <a:off x="8146034" y="741166"/>
              <a:ext cx="1002020" cy="138373"/>
              <a:chOff x="10077897" y="906417"/>
              <a:chExt cx="1002020" cy="138373"/>
            </a:xfrm>
          </p:grpSpPr>
          <p:sp>
            <p:nvSpPr>
              <p:cNvPr id="11" name="Isosceles Triangle 10">
                <a:extLst>
                  <a:ext uri="{FF2B5EF4-FFF2-40B4-BE49-F238E27FC236}">
                    <a16:creationId xmlns:a16="http://schemas.microsoft.com/office/drawing/2014/main" id="{1A90F497-64E9-060E-90AC-5B83EFB69DC3}"/>
                  </a:ext>
                </a:extLst>
              </p:cNvPr>
              <p:cNvSpPr>
                <a:spLocks/>
              </p:cNvSpPr>
              <p:nvPr/>
            </p:nvSpPr>
            <p:spPr>
              <a:xfrm>
                <a:off x="10077897" y="906966"/>
                <a:ext cx="137536" cy="137401"/>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14" name="TextBox 13">
                <a:extLst>
                  <a:ext uri="{FF2B5EF4-FFF2-40B4-BE49-F238E27FC236}">
                    <a16:creationId xmlns:a16="http://schemas.microsoft.com/office/drawing/2014/main" id="{5C4691E5-E1D5-AAA3-609A-0A6335B3CDAA}"/>
                  </a:ext>
                </a:extLst>
              </p:cNvPr>
              <p:cNvSpPr txBox="1">
                <a:spLocks/>
              </p:cNvSpPr>
              <p:nvPr/>
            </p:nvSpPr>
            <p:spPr>
              <a:xfrm>
                <a:off x="10331314" y="906417"/>
                <a:ext cx="748603" cy="138373"/>
              </a:xfrm>
              <a:prstGeom prst="rect">
                <a:avLst/>
              </a:prstGeom>
            </p:spPr>
            <p:txBody>
              <a:bodyPr vert="horz" wrap="non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None/>
                  <a:tabLst/>
                  <a:defRPr/>
                </a:pPr>
                <a:r>
                  <a:rPr lang="en-US" sz="900" noProof="1">
                    <a:solidFill>
                      <a:srgbClr val="171A1C"/>
                    </a:solidFill>
                    <a:latin typeface="Arial"/>
                  </a:rPr>
                  <a:t>Eligibility gate</a:t>
                </a:r>
                <a:r>
                  <a:rPr lang="en-US" sz="900" baseline="30000" noProof="1">
                    <a:solidFill>
                      <a:srgbClr val="171A1C"/>
                    </a:solidFill>
                    <a:latin typeface="Arial"/>
                  </a:rPr>
                  <a:t>1</a:t>
                </a:r>
                <a:endParaRPr kumimoji="0" lang="en-US" sz="900" b="0" i="0" u="none" strike="noStrike" kern="1200" cap="none" spc="0" normalizeH="0" baseline="0" noProof="1">
                  <a:ln>
                    <a:noFill/>
                  </a:ln>
                  <a:solidFill>
                    <a:srgbClr val="171A1C"/>
                  </a:solidFill>
                  <a:effectLst/>
                  <a:uLnTx/>
                  <a:uFillTx/>
                  <a:latin typeface="Arial"/>
                  <a:ea typeface="+mn-ea"/>
                  <a:cs typeface="Arial" panose="020B0604020202020204" pitchFamily="34" charset="0"/>
                </a:endParaRPr>
              </a:p>
            </p:txBody>
          </p:sp>
        </p:grpSp>
      </p:grpSp>
      <p:sp>
        <p:nvSpPr>
          <p:cNvPr id="58" name="TextBox 57">
            <a:extLst>
              <a:ext uri="{FF2B5EF4-FFF2-40B4-BE49-F238E27FC236}">
                <a16:creationId xmlns:a16="http://schemas.microsoft.com/office/drawing/2014/main" id="{10679BC8-D9E8-9981-10A3-B1FEEA6C0586}"/>
              </a:ext>
            </a:extLst>
          </p:cNvPr>
          <p:cNvSpPr txBox="1">
            <a:spLocks/>
          </p:cNvSpPr>
          <p:nvPr>
            <p:custDataLst>
              <p:tags r:id="rId58"/>
            </p:custDataLst>
          </p:nvPr>
        </p:nvSpPr>
        <p:spPr>
          <a:xfrm>
            <a:off x="7480301" y="1085978"/>
            <a:ext cx="4057650" cy="18561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r"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2027</a:t>
            </a:r>
          </a:p>
        </p:txBody>
      </p:sp>
      <p:sp>
        <p:nvSpPr>
          <p:cNvPr id="59" name="TextBox 58">
            <a:extLst>
              <a:ext uri="{FF2B5EF4-FFF2-40B4-BE49-F238E27FC236}">
                <a16:creationId xmlns:a16="http://schemas.microsoft.com/office/drawing/2014/main" id="{9D672C9A-66F1-B80A-2295-E09BB2C88DDC}"/>
              </a:ext>
            </a:extLst>
          </p:cNvPr>
          <p:cNvSpPr txBox="1">
            <a:spLocks/>
          </p:cNvSpPr>
          <p:nvPr>
            <p:custDataLst>
              <p:tags r:id="rId59"/>
            </p:custDataLst>
          </p:nvPr>
        </p:nvSpPr>
        <p:spPr>
          <a:xfrm>
            <a:off x="11267232" y="1323975"/>
            <a:ext cx="302251"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Apr</a:t>
            </a:r>
          </a:p>
        </p:txBody>
      </p:sp>
      <p:cxnSp>
        <p:nvCxnSpPr>
          <p:cNvPr id="18" name="Straight Connector 17">
            <a:extLst>
              <a:ext uri="{FF2B5EF4-FFF2-40B4-BE49-F238E27FC236}">
                <a16:creationId xmlns:a16="http://schemas.microsoft.com/office/drawing/2014/main" id="{F350B1AA-F76D-0C59-C36A-7981A200755B}"/>
              </a:ext>
            </a:extLst>
          </p:cNvPr>
          <p:cNvCxnSpPr>
            <a:cxnSpLocks/>
          </p:cNvCxnSpPr>
          <p:nvPr>
            <p:custDataLst>
              <p:tags r:id="rId60"/>
            </p:custDataLst>
          </p:nvPr>
        </p:nvCxnSpPr>
        <p:spPr>
          <a:xfrm flipV="1">
            <a:off x="8766492" y="5821363"/>
            <a:ext cx="2703402" cy="0"/>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17" name="Isosceles Triangle 16">
            <a:extLst>
              <a:ext uri="{FF2B5EF4-FFF2-40B4-BE49-F238E27FC236}">
                <a16:creationId xmlns:a16="http://schemas.microsoft.com/office/drawing/2014/main" id="{36E853F6-4642-AC7C-D6A1-14B13CEC4523}"/>
              </a:ext>
            </a:extLst>
          </p:cNvPr>
          <p:cNvSpPr>
            <a:spLocks/>
          </p:cNvSpPr>
          <p:nvPr>
            <p:custDataLst>
              <p:tags r:id="rId61"/>
            </p:custDataLst>
          </p:nvPr>
        </p:nvSpPr>
        <p:spPr>
          <a:xfrm>
            <a:off x="11388726" y="5756275"/>
            <a:ext cx="149225" cy="149225"/>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125" name="4. Footnote">
            <a:extLst>
              <a:ext uri="{FF2B5EF4-FFF2-40B4-BE49-F238E27FC236}">
                <a16:creationId xmlns:a16="http://schemas.microsoft.com/office/drawing/2014/main" id="{AAD6B931-3B15-20DA-638E-B021CCD39710}"/>
              </a:ext>
            </a:extLst>
          </p:cNvPr>
          <p:cNvSpPr txBox="1"/>
          <p:nvPr>
            <p:custDataLst>
              <p:tags r:id="rId62"/>
            </p:custDataLst>
          </p:nvPr>
        </p:nvSpPr>
        <p:spPr>
          <a:xfrm>
            <a:off x="482675" y="6310313"/>
            <a:ext cx="10155302" cy="246063"/>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219075" lvl="0" indent="-228600">
              <a:buAutoNum type="arabicPeriod"/>
            </a:pPr>
            <a:r>
              <a:rPr lang="en-US" dirty="0"/>
              <a:t>Projects that fail to submit required materials, resolve identified deficiencies, or demonstrate eligibility by the applicable eligibility gate may be removed or disqualified from Batch Zero  </a:t>
            </a:r>
          </a:p>
          <a:p>
            <a:pPr marL="219075" lvl="0" indent="-228600">
              <a:buAutoNum type="arabicPeriod"/>
            </a:pPr>
            <a:r>
              <a:rPr lang="en-US" dirty="0"/>
              <a:t>Loads that are already energized or included in a QSA remain eligible for Batch Zero without submitting a dynamic model</a:t>
            </a:r>
          </a:p>
        </p:txBody>
      </p:sp>
      <p:cxnSp>
        <p:nvCxnSpPr>
          <p:cNvPr id="134" name="LineBasicDefault 36">
            <a:extLst>
              <a:ext uri="{FF2B5EF4-FFF2-40B4-BE49-F238E27FC236}">
                <a16:creationId xmlns:a16="http://schemas.microsoft.com/office/drawing/2014/main" id="{50DA0432-465C-3A10-E975-6B1829AB561A}"/>
              </a:ext>
            </a:extLst>
          </p:cNvPr>
          <p:cNvCxnSpPr>
            <a:cxnSpLocks/>
          </p:cNvCxnSpPr>
          <p:nvPr>
            <p:custDataLst>
              <p:tags r:id="rId63"/>
            </p:custDataLst>
          </p:nvPr>
        </p:nvCxnSpPr>
        <p:spPr>
          <a:xfrm>
            <a:off x="483152" y="3010788"/>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135" name="LineBasicDefault 36">
            <a:extLst>
              <a:ext uri="{FF2B5EF4-FFF2-40B4-BE49-F238E27FC236}">
                <a16:creationId xmlns:a16="http://schemas.microsoft.com/office/drawing/2014/main" id="{0B6FDACE-4184-FB44-58C2-0CD60B28DC06}"/>
              </a:ext>
            </a:extLst>
          </p:cNvPr>
          <p:cNvCxnSpPr>
            <a:cxnSpLocks/>
          </p:cNvCxnSpPr>
          <p:nvPr>
            <p:custDataLst>
              <p:tags r:id="rId64"/>
            </p:custDataLst>
          </p:nvPr>
        </p:nvCxnSpPr>
        <p:spPr>
          <a:xfrm>
            <a:off x="483152" y="3501325"/>
            <a:ext cx="11054799" cy="0"/>
          </a:xfrm>
          <a:prstGeom prst="straightConnector1">
            <a:avLst/>
          </a:prstGeom>
          <a:ln w="6350">
            <a:solidFill>
              <a:srgbClr val="7F7F7F"/>
            </a:solidFill>
          </a:ln>
        </p:spPr>
        <p:style>
          <a:lnRef idx="2">
            <a:schemeClr val="accent1"/>
          </a:lnRef>
          <a:fillRef idx="0">
            <a:schemeClr val="accent1"/>
          </a:fillRef>
          <a:effectRef idx="1">
            <a:schemeClr val="accent1"/>
          </a:effectRef>
          <a:fontRef idx="minor">
            <a:schemeClr val="tx1"/>
          </a:fontRef>
        </p:style>
      </p:cxnSp>
      <p:sp>
        <p:nvSpPr>
          <p:cNvPr id="20" name="Isosceles Triangle 19">
            <a:extLst>
              <a:ext uri="{FF2B5EF4-FFF2-40B4-BE49-F238E27FC236}">
                <a16:creationId xmlns:a16="http://schemas.microsoft.com/office/drawing/2014/main" id="{CD654F49-3F12-76B2-080F-0ECDC88916FF}"/>
              </a:ext>
            </a:extLst>
          </p:cNvPr>
          <p:cNvSpPr>
            <a:spLocks/>
          </p:cNvSpPr>
          <p:nvPr>
            <p:custDataLst>
              <p:tags r:id="rId65"/>
            </p:custDataLst>
          </p:nvPr>
        </p:nvSpPr>
        <p:spPr>
          <a:xfrm>
            <a:off x="10637977" y="4976813"/>
            <a:ext cx="149225" cy="149225"/>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27" name="TextBox 26">
            <a:extLst>
              <a:ext uri="{FF2B5EF4-FFF2-40B4-BE49-F238E27FC236}">
                <a16:creationId xmlns:a16="http://schemas.microsoft.com/office/drawing/2014/main" id="{E13CA9BD-73EE-6E69-50A4-FD8479AE73D0}"/>
              </a:ext>
            </a:extLst>
          </p:cNvPr>
          <p:cNvSpPr txBox="1">
            <a:spLocks/>
          </p:cNvSpPr>
          <p:nvPr>
            <p:custDataLst>
              <p:tags r:id="rId66"/>
            </p:custDataLst>
          </p:nvPr>
        </p:nvSpPr>
        <p:spPr>
          <a:xfrm>
            <a:off x="9536852" y="5132388"/>
            <a:ext cx="979600" cy="168275"/>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Clr>
                <a:srgbClr val="171A1C"/>
              </a:buClr>
              <a:buNone/>
              <a:defRPr/>
            </a:pPr>
            <a:r>
              <a:rPr lang="en-US" sz="1100" b="1" dirty="0">
                <a:solidFill>
                  <a:srgbClr val="171A1C"/>
                </a:solidFill>
              </a:rPr>
              <a:t>August 7 – 31</a:t>
            </a:r>
          </a:p>
        </p:txBody>
      </p:sp>
      <p:sp>
        <p:nvSpPr>
          <p:cNvPr id="28" name="TextBox 27">
            <a:extLst>
              <a:ext uri="{FF2B5EF4-FFF2-40B4-BE49-F238E27FC236}">
                <a16:creationId xmlns:a16="http://schemas.microsoft.com/office/drawing/2014/main" id="{B1A4056D-B886-6BB2-74B1-C2A5ED15722A}"/>
              </a:ext>
            </a:extLst>
          </p:cNvPr>
          <p:cNvSpPr txBox="1">
            <a:spLocks/>
          </p:cNvSpPr>
          <p:nvPr>
            <p:custDataLst>
              <p:tags r:id="rId67"/>
            </p:custDataLst>
          </p:nvPr>
        </p:nvSpPr>
        <p:spPr>
          <a:xfrm>
            <a:off x="10712589" y="1323975"/>
            <a:ext cx="365067"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1">
                <a:ln>
                  <a:noFill/>
                </a:ln>
                <a:solidFill>
                  <a:srgbClr val="171A1C"/>
                </a:solidFill>
                <a:effectLst/>
                <a:uLnTx/>
                <a:uFillTx/>
                <a:latin typeface="Arial"/>
                <a:ea typeface="+mn-ea"/>
                <a:cs typeface="Arial" panose="020B0604020202020204" pitchFamily="34" charset="0"/>
              </a:rPr>
              <a:t>Sept</a:t>
            </a:r>
          </a:p>
        </p:txBody>
      </p:sp>
      <p:sp>
        <p:nvSpPr>
          <p:cNvPr id="40" name="TextBox 39">
            <a:extLst>
              <a:ext uri="{FF2B5EF4-FFF2-40B4-BE49-F238E27FC236}">
                <a16:creationId xmlns:a16="http://schemas.microsoft.com/office/drawing/2014/main" id="{E1F4DE32-AE04-554E-0F9B-EB2AEB384464}"/>
              </a:ext>
            </a:extLst>
          </p:cNvPr>
          <p:cNvSpPr txBox="1">
            <a:spLocks/>
          </p:cNvSpPr>
          <p:nvPr>
            <p:custDataLst>
              <p:tags r:id="rId68"/>
            </p:custDataLst>
          </p:nvPr>
        </p:nvSpPr>
        <p:spPr>
          <a:xfrm>
            <a:off x="8784423" y="2547938"/>
            <a:ext cx="604049" cy="168275"/>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Clr>
                <a:srgbClr val="171A1C"/>
              </a:buClr>
              <a:buNone/>
              <a:defRPr/>
            </a:pPr>
            <a:r>
              <a:rPr lang="en-US" sz="1100" b="1" dirty="0">
                <a:solidFill>
                  <a:srgbClr val="171A1C"/>
                </a:solidFill>
              </a:rPr>
              <a:t>July 24</a:t>
            </a:r>
          </a:p>
        </p:txBody>
      </p:sp>
      <p:cxnSp>
        <p:nvCxnSpPr>
          <p:cNvPr id="44" name="Straight Connector 43">
            <a:extLst>
              <a:ext uri="{FF2B5EF4-FFF2-40B4-BE49-F238E27FC236}">
                <a16:creationId xmlns:a16="http://schemas.microsoft.com/office/drawing/2014/main" id="{2A98EC8C-4F13-BBB6-9A46-9654C3F1632D}"/>
              </a:ext>
            </a:extLst>
          </p:cNvPr>
          <p:cNvCxnSpPr>
            <a:cxnSpLocks/>
          </p:cNvCxnSpPr>
          <p:nvPr>
            <p:custDataLst>
              <p:tags r:id="rId69"/>
            </p:custDataLst>
          </p:nvPr>
        </p:nvCxnSpPr>
        <p:spPr>
          <a:xfrm>
            <a:off x="10098088" y="3609975"/>
            <a:ext cx="739631" cy="0"/>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42" name="Isosceles Triangle 41">
            <a:extLst>
              <a:ext uri="{FF2B5EF4-FFF2-40B4-BE49-F238E27FC236}">
                <a16:creationId xmlns:a16="http://schemas.microsoft.com/office/drawing/2014/main" id="{A8B6D545-80BE-BCCA-6DB9-641B4E910D2F}"/>
              </a:ext>
            </a:extLst>
          </p:cNvPr>
          <p:cNvSpPr>
            <a:spLocks/>
          </p:cNvSpPr>
          <p:nvPr>
            <p:custDataLst>
              <p:tags r:id="rId70"/>
            </p:custDataLst>
          </p:nvPr>
        </p:nvSpPr>
        <p:spPr>
          <a:xfrm>
            <a:off x="10763107" y="3541713"/>
            <a:ext cx="149225" cy="149225"/>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54" name="TextBox 53">
            <a:extLst>
              <a:ext uri="{FF2B5EF4-FFF2-40B4-BE49-F238E27FC236}">
                <a16:creationId xmlns:a16="http://schemas.microsoft.com/office/drawing/2014/main" id="{0F1A2CB3-359A-D3D0-8474-81DFD30499D4}"/>
              </a:ext>
            </a:extLst>
          </p:cNvPr>
          <p:cNvSpPr txBox="1">
            <a:spLocks/>
          </p:cNvSpPr>
          <p:nvPr>
            <p:custDataLst>
              <p:tags r:id="rId71"/>
            </p:custDataLst>
          </p:nvPr>
        </p:nvSpPr>
        <p:spPr>
          <a:xfrm>
            <a:off x="9434130" y="3749675"/>
            <a:ext cx="1701102" cy="188913"/>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Clr>
                <a:srgbClr val="171A1C"/>
              </a:buClr>
              <a:buNone/>
              <a:defRPr/>
            </a:pPr>
            <a:r>
              <a:rPr lang="en-US" sz="1100" b="1" dirty="0">
                <a:solidFill>
                  <a:srgbClr val="171A1C"/>
                </a:solidFill>
              </a:rPr>
              <a:t>August 7 – September 1</a:t>
            </a:r>
          </a:p>
        </p:txBody>
      </p:sp>
      <p:cxnSp>
        <p:nvCxnSpPr>
          <p:cNvPr id="64" name="LineBasicDefault 36">
            <a:extLst>
              <a:ext uri="{FF2B5EF4-FFF2-40B4-BE49-F238E27FC236}">
                <a16:creationId xmlns:a16="http://schemas.microsoft.com/office/drawing/2014/main" id="{C99D59E9-1AAC-ACEA-2EB8-64A6D6579D80}"/>
              </a:ext>
            </a:extLst>
          </p:cNvPr>
          <p:cNvCxnSpPr>
            <a:cxnSpLocks/>
          </p:cNvCxnSpPr>
          <p:nvPr>
            <p:custDataLst>
              <p:tags r:id="rId72"/>
            </p:custDataLst>
          </p:nvPr>
        </p:nvCxnSpPr>
        <p:spPr>
          <a:xfrm>
            <a:off x="9318625" y="1298543"/>
            <a:ext cx="1759031" cy="0"/>
          </a:xfrm>
          <a:prstGeom prst="straightConnector1">
            <a:avLst/>
          </a:prstGeom>
          <a:ln w="9525" cap="flat">
            <a:solidFill>
              <a:srgbClr val="171A1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2" name="LineBasicDefault 36">
            <a:extLst>
              <a:ext uri="{FF2B5EF4-FFF2-40B4-BE49-F238E27FC236}">
                <a16:creationId xmlns:a16="http://schemas.microsoft.com/office/drawing/2014/main" id="{DDBE113C-AB63-95ED-F413-C263E65B67C4}"/>
              </a:ext>
            </a:extLst>
          </p:cNvPr>
          <p:cNvCxnSpPr>
            <a:cxnSpLocks/>
          </p:cNvCxnSpPr>
          <p:nvPr>
            <p:custDataLst>
              <p:tags r:id="rId73"/>
            </p:custDataLst>
          </p:nvPr>
        </p:nvCxnSpPr>
        <p:spPr>
          <a:xfrm>
            <a:off x="11198765" y="1298543"/>
            <a:ext cx="336987" cy="0"/>
          </a:xfrm>
          <a:prstGeom prst="straightConnector1">
            <a:avLst/>
          </a:prstGeom>
          <a:ln w="9525" cap="flat">
            <a:solidFill>
              <a:srgbClr val="171A1C"/>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992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671A8-724F-9218-41E7-A98A266C7F9A}"/>
              </a:ext>
            </a:extLst>
          </p:cNvPr>
          <p:cNvSpPr>
            <a:spLocks noGrp="1"/>
          </p:cNvSpPr>
          <p:nvPr>
            <p:ph type="title"/>
          </p:nvPr>
        </p:nvSpPr>
        <p:spPr/>
        <p:txBody>
          <a:bodyPr/>
          <a:lstStyle/>
          <a:p>
            <a:r>
              <a:rPr lang="en-US" u="sng"/>
              <a:t>Preliminary</a:t>
            </a:r>
            <a:r>
              <a:rPr lang="en-US"/>
              <a:t> Overview of Batch Zero Eligibility</a:t>
            </a:r>
          </a:p>
        </p:txBody>
      </p:sp>
      <p:sp>
        <p:nvSpPr>
          <p:cNvPr id="4" name="Text Placeholder 3">
            <a:extLst>
              <a:ext uri="{FF2B5EF4-FFF2-40B4-BE49-F238E27FC236}">
                <a16:creationId xmlns:a16="http://schemas.microsoft.com/office/drawing/2014/main" id="{E8B1966E-7BDC-98F0-B424-ABDA494B1D75}"/>
              </a:ext>
            </a:extLst>
          </p:cNvPr>
          <p:cNvSpPr>
            <a:spLocks noGrp="1"/>
          </p:cNvSpPr>
          <p:nvPr>
            <p:ph type="body" sz="quarter" idx="15"/>
          </p:nvPr>
        </p:nvSpPr>
        <p:spPr>
          <a:xfrm flipH="1">
            <a:off x="3769279" y="5303520"/>
            <a:ext cx="7789148" cy="1417954"/>
          </a:xfrm>
        </p:spPr>
        <p:txBody>
          <a:bodyPr/>
          <a:lstStyle/>
          <a:p>
            <a:r>
              <a:rPr lang="en-US" dirty="0"/>
              <a:t>Key Takeaways</a:t>
            </a:r>
          </a:p>
          <a:p>
            <a:pPr marL="285750" indent="-285750">
              <a:buFont typeface="Arial" panose="020B0604020202020204" pitchFamily="34" charset="0"/>
              <a:buChar char="•"/>
            </a:pPr>
            <a:r>
              <a:rPr lang="en-US" sz="1400" b="0" dirty="0"/>
              <a:t>Approximately 205 GW of Large Load is eligible for inclusion in Batch Zero based on existing studies</a:t>
            </a:r>
          </a:p>
          <a:p>
            <a:pPr marL="285750" indent="-285750">
              <a:buFont typeface="Arial" panose="020B0604020202020204" pitchFamily="34" charset="0"/>
              <a:buChar char="•"/>
            </a:pPr>
            <a:r>
              <a:rPr lang="en-US" sz="1400" b="0" dirty="0"/>
              <a:t>ERCOT will make final determinations of which loads are included in the study on or before August 7 and communicate the results by September 2</a:t>
            </a:r>
          </a:p>
        </p:txBody>
      </p:sp>
      <p:sp>
        <p:nvSpPr>
          <p:cNvPr id="5" name="Slide Number Placeholder 4">
            <a:extLst>
              <a:ext uri="{FF2B5EF4-FFF2-40B4-BE49-F238E27FC236}">
                <a16:creationId xmlns:a16="http://schemas.microsoft.com/office/drawing/2014/main" id="{AF38264D-AB97-B9E1-66FE-C0EB081FE67A}"/>
              </a:ext>
            </a:extLst>
          </p:cNvPr>
          <p:cNvSpPr>
            <a:spLocks noGrp="1"/>
          </p:cNvSpPr>
          <p:nvPr>
            <p:ph type="sldNum" sz="quarter" idx="12"/>
          </p:nvPr>
        </p:nvSpPr>
        <p:spPr/>
        <p:txBody>
          <a:bodyPr/>
          <a:lstStyle/>
          <a:p>
            <a:fld id="{BCDE79FB-97BA-492B-8D57-F1373F9ADA95}" type="slidenum">
              <a:rPr lang="en-US" smtClean="0"/>
              <a:t>3</a:t>
            </a:fld>
            <a:endParaRPr lang="en-US"/>
          </a:p>
        </p:txBody>
      </p:sp>
      <p:graphicFrame>
        <p:nvGraphicFramePr>
          <p:cNvPr id="8" name="Chart 7">
            <a:extLst>
              <a:ext uri="{FF2B5EF4-FFF2-40B4-BE49-F238E27FC236}">
                <a16:creationId xmlns:a16="http://schemas.microsoft.com/office/drawing/2014/main" id="{F7F92E85-33DF-4B68-F1DD-0D73FD9350FB}"/>
              </a:ext>
              <a:ext uri="{147F2762-F138-4A5C-976F-8EAC2B608ADB}">
                <a16:predDERef xmlns:a16="http://schemas.microsoft.com/office/drawing/2014/main" pred="{09F130EE-49FE-4719-866B-841FEC3FE496}"/>
              </a:ext>
            </a:extLst>
          </p:cNvPr>
          <p:cNvGraphicFramePr>
            <a:graphicFrameLocks/>
          </p:cNvGraphicFramePr>
          <p:nvPr/>
        </p:nvGraphicFramePr>
        <p:xfrm>
          <a:off x="425644" y="1814841"/>
          <a:ext cx="3015983" cy="476046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326AF501-2B13-9752-798B-D72039114956}"/>
              </a:ext>
            </a:extLst>
          </p:cNvPr>
          <p:cNvSpPr txBox="1"/>
          <p:nvPr/>
        </p:nvSpPr>
        <p:spPr>
          <a:xfrm>
            <a:off x="4048489" y="2241550"/>
            <a:ext cx="7610105" cy="3231654"/>
          </a:xfrm>
          <a:prstGeom prst="rect">
            <a:avLst/>
          </a:prstGeom>
          <a:noFill/>
        </p:spPr>
        <p:txBody>
          <a:bodyPr wrap="square" rtlCol="0">
            <a:spAutoFit/>
          </a:bodyPr>
          <a:lstStyle/>
          <a:p>
            <a:r>
              <a:rPr lang="en-US" sz="1200" b="1" dirty="0"/>
              <a:t>Not Included In Batch Zero – No Qualifying Study (315 Projects): </a:t>
            </a:r>
            <a:r>
              <a:rPr lang="en-US" sz="1200" dirty="0"/>
              <a:t>These loads did not have an existing study that qualified them for inclusion in Batch Zero.</a:t>
            </a:r>
          </a:p>
          <a:p>
            <a:endParaRPr lang="en-US" sz="1200" b="1" dirty="0"/>
          </a:p>
          <a:p>
            <a:r>
              <a:rPr lang="en-US" sz="1200" b="1" dirty="0"/>
              <a:t>Not Included In Batch Zero – No Dynamic Model (47): </a:t>
            </a:r>
            <a:r>
              <a:rPr lang="en-US" sz="1200" dirty="0"/>
              <a:t>These loads had one or more studies that made them eligible for inclusion but were removed when no dynamic model was submitted to ERCOT by July 10.</a:t>
            </a:r>
          </a:p>
          <a:p>
            <a:endParaRPr lang="en-US" sz="1200" b="1" dirty="0"/>
          </a:p>
          <a:p>
            <a:r>
              <a:rPr lang="en-US" sz="1200" b="1" dirty="0"/>
              <a:t>Eligible for Inclusion as Allocated Load (127): </a:t>
            </a:r>
            <a:r>
              <a:rPr lang="en-US" sz="1200" dirty="0"/>
              <a:t>These loads have existing studies that make them eligible for inclusion as allocated load and submitted the required dynamic model data to ERCOT by July 10.</a:t>
            </a:r>
          </a:p>
          <a:p>
            <a:endParaRPr lang="en-US" sz="1200" b="1" dirty="0"/>
          </a:p>
          <a:p>
            <a:r>
              <a:rPr lang="en-US" sz="1200" b="1" dirty="0"/>
              <a:t>Eligible for Inclusion, Base or Allocated Load to be Determined (49): </a:t>
            </a:r>
            <a:r>
              <a:rPr lang="en-US" sz="1200" dirty="0"/>
              <a:t>These loads have existing studies that make them eligible for inclusion in Batch Zero and submitted the required dynamic model data to ERCOT by July 10. ERCOT will review the studies according to Planning Guide 9.2.1.4(4) by August 7 to determine if the load will be treated as base load or allocated load.</a:t>
            </a:r>
          </a:p>
          <a:p>
            <a:endParaRPr lang="en-US" sz="1200" dirty="0"/>
          </a:p>
          <a:p>
            <a:r>
              <a:rPr lang="en-US" sz="1200" b="1" dirty="0"/>
              <a:t>Eligible for Inclusion as Base Load (150): </a:t>
            </a:r>
            <a:r>
              <a:rPr lang="en-US" sz="1200" dirty="0"/>
              <a:t>These loads have existing studies that make them eligible for inclusion as base load and submitted the required dynamic model data to ERCOT by July 10.</a:t>
            </a:r>
          </a:p>
          <a:p>
            <a:endParaRPr lang="en-US" sz="1200" b="1" dirty="0"/>
          </a:p>
        </p:txBody>
      </p:sp>
      <p:sp>
        <p:nvSpPr>
          <p:cNvPr id="11" name="TextBox 10">
            <a:extLst>
              <a:ext uri="{FF2B5EF4-FFF2-40B4-BE49-F238E27FC236}">
                <a16:creationId xmlns:a16="http://schemas.microsoft.com/office/drawing/2014/main" id="{B6DDEB63-E13A-6A50-DC91-4CC031CB5346}"/>
              </a:ext>
            </a:extLst>
          </p:cNvPr>
          <p:cNvSpPr txBox="1"/>
          <p:nvPr/>
        </p:nvSpPr>
        <p:spPr>
          <a:xfrm>
            <a:off x="0" y="6575304"/>
            <a:ext cx="2212708" cy="246221"/>
          </a:xfrm>
          <a:prstGeom prst="rect">
            <a:avLst/>
          </a:prstGeom>
          <a:noFill/>
        </p:spPr>
        <p:txBody>
          <a:bodyPr wrap="square" rtlCol="0">
            <a:spAutoFit/>
          </a:bodyPr>
          <a:lstStyle/>
          <a:p>
            <a:r>
              <a:rPr lang="en-US" sz="1000"/>
              <a:t>Data as of July 28, 2026</a:t>
            </a:r>
          </a:p>
        </p:txBody>
      </p:sp>
      <p:sp>
        <p:nvSpPr>
          <p:cNvPr id="12" name="Rectangle 11">
            <a:extLst>
              <a:ext uri="{FF2B5EF4-FFF2-40B4-BE49-F238E27FC236}">
                <a16:creationId xmlns:a16="http://schemas.microsoft.com/office/drawing/2014/main" id="{43A61FCE-7D46-9FA9-2E72-2B33516C690B}"/>
              </a:ext>
            </a:extLst>
          </p:cNvPr>
          <p:cNvSpPr/>
          <p:nvPr/>
        </p:nvSpPr>
        <p:spPr>
          <a:xfrm>
            <a:off x="3769280" y="4882907"/>
            <a:ext cx="230345" cy="230345"/>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000E095-8EEA-DE51-55EC-00282A2D6BCE}"/>
              </a:ext>
            </a:extLst>
          </p:cNvPr>
          <p:cNvSpPr/>
          <p:nvPr/>
        </p:nvSpPr>
        <p:spPr>
          <a:xfrm>
            <a:off x="3769280" y="3964728"/>
            <a:ext cx="230345" cy="23034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A0ED435-69A4-2C49-2019-5EAEF73F5A7D}"/>
              </a:ext>
            </a:extLst>
          </p:cNvPr>
          <p:cNvSpPr/>
          <p:nvPr/>
        </p:nvSpPr>
        <p:spPr>
          <a:xfrm>
            <a:off x="3769280" y="3424698"/>
            <a:ext cx="230345" cy="230345"/>
          </a:xfrm>
          <a:prstGeom prst="rect">
            <a:avLst/>
          </a:prstGeom>
          <a:solidFill>
            <a:srgbClr val="0038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12FCD41-960A-FFE2-0547-30A44BB8393C}"/>
              </a:ext>
            </a:extLst>
          </p:cNvPr>
          <p:cNvSpPr/>
          <p:nvPr/>
        </p:nvSpPr>
        <p:spPr>
          <a:xfrm>
            <a:off x="3772770" y="2871460"/>
            <a:ext cx="230345" cy="230345"/>
          </a:xfrm>
          <a:prstGeom prst="rect">
            <a:avLst/>
          </a:prstGeom>
          <a:solidFill>
            <a:srgbClr val="5B67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A3DFBDD-5DCF-05DD-F477-5A9C63009B2C}"/>
              </a:ext>
            </a:extLst>
          </p:cNvPr>
          <p:cNvSpPr/>
          <p:nvPr/>
        </p:nvSpPr>
        <p:spPr>
          <a:xfrm>
            <a:off x="3769280" y="2318222"/>
            <a:ext cx="230345" cy="230345"/>
          </a:xfrm>
          <a:prstGeom prst="rect">
            <a:avLst/>
          </a:prstGeom>
          <a:solidFill>
            <a:srgbClr val="2D33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FA98809A-9B5E-C1CB-983A-61BB3652329B}"/>
              </a:ext>
            </a:extLst>
          </p:cNvPr>
          <p:cNvSpPr/>
          <p:nvPr/>
        </p:nvSpPr>
        <p:spPr>
          <a:xfrm>
            <a:off x="533400" y="1060983"/>
            <a:ext cx="11125193" cy="934346"/>
          </a:xfrm>
          <a:prstGeom prst="roundRect">
            <a:avLst/>
          </a:prstGeom>
          <a:solidFill>
            <a:srgbClr val="E8CEDD"/>
          </a:solidFill>
          <a:ln w="76200">
            <a:solidFill>
              <a:srgbClr val="890C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u="sng" dirty="0">
                <a:solidFill>
                  <a:schemeClr val="tx1"/>
                </a:solidFill>
              </a:rPr>
              <a:t>NOTE</a:t>
            </a:r>
            <a:r>
              <a:rPr lang="en-US" sz="1600" b="1" dirty="0">
                <a:solidFill>
                  <a:schemeClr val="tx1"/>
                </a:solidFill>
              </a:rPr>
              <a:t>: </a:t>
            </a:r>
            <a:r>
              <a:rPr lang="en-US" sz="1600" dirty="0">
                <a:solidFill>
                  <a:schemeClr val="tx1"/>
                </a:solidFill>
              </a:rPr>
              <a:t>The following data is preliminary and only reflects eligibility for inclusion in Batch Zero. ERCOT will review all application materials and make final determinations of which loads are included in the study on or before August 7. ERCOT will communicate the results by September 2.</a:t>
            </a:r>
          </a:p>
        </p:txBody>
      </p:sp>
    </p:spTree>
    <p:extLst>
      <p:ext uri="{BB962C8B-B14F-4D97-AF65-F5344CB8AC3E}">
        <p14:creationId xmlns:p14="http://schemas.microsoft.com/office/powerpoint/2010/main" val="1099263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zO028W80EV1WTC2B4903H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AK1C4cfFJYK.dIBht2pYp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W.5aJ8egE4MOF1Y1IXw47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pRdKSICZ471zeeyGlXm0y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7euKWV4keDuQiSTzLtekV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mNi7Z6Xk0LDWotwv6A6qZ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9MsAdYre5v2cDi84mkVxX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Ug73cF8G._oFAN9eJ503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9uWFVH7AMkrCbhcQM_Ftv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kWZrma1QIYyZHP.9E8Z.r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3vRWrMcO2HGtCOY0166w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DXNYJLZ.PmU9Lvw_nugiF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KmWyBbEW48e5ibdNNyAuu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d3MoqkmNQLHB0Kf3y9Mhu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SmLz8QMroiYMl2b_m._wg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ua5zSxVBR8z8qB7Es4akb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xxfmGXJ9wCA093GqyefNw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8ZGk..TMbcXl.7KMZf7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o_N_FGiDVdZQ8zPNcgeiF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r5KBt5l7m2lUjI07wzuLF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mzFYY2PcHj3z3gj_ibYCBg"/>
</p:tagLst>
</file>

<file path=ppt/tags/tag3.xml><?xml version="1.0" encoding="utf-8"?>
<p:tagLst xmlns:a="http://schemas.openxmlformats.org/drawingml/2006/main" xmlns:r="http://schemas.openxmlformats.org/officeDocument/2006/relationships" xmlns:p="http://schemas.openxmlformats.org/presentationml/2006/main">
  <p:tag name="NAME" val="LineBasicVerticalDefault"/>
  <p:tag name="THINKCELLSHAPEDONOTDELETE" val="plGoKysVXTBsobhIA.eeAi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f66yROBrp374cdU9RqLnP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BUQUGlqs5Comq0_KDtzbO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iJ6E2f1.RMMXisf5lhVfX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nKsMnbsVyJClj1qlPhn8B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BSqOoiIXxbCaKN63vvLb9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iO7ecNb2.gm6RjIPNqpwM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NGGHVk9zVm9Bk_qkYzXi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WoHGOJ6mLp95Mi5aGV244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4Y7qUNZ4RlPK0J9qabh3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EmQxAnzQ34x.qycTdsX.1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kukHkwPYn6vu2KreBeHe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DD0y5U4NtGA4N_kzd.Isu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3CCJRV8hMTlt4NK8j4ibbw"/>
</p:tagLst>
</file>

<file path=ppt/tags/tag42.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tGeWDiaN7iLRLd8XQ.gVV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nrVxpEWV7bxNHSxT_sf5g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mz5x2ZkbFq0wQKRSSRArB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4TFdZtKjFnKcEWpvuFbQ2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IJGat2nI8wcwaJuY9U6X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1KD3XxH4vCjFY6jrOPvV6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Hq4Gw3uP.rZ6UYI1qEQB1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jBwb9ohWWNdpUXx3vsYMQ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gJlXpkTotfvKrQ4Qs.JbE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5ri4LyOGTgAB3DhQD.R.5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xnryavq8wNqBB79O94A1T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iKcXTpoUIIYZ.B8WSb3Y4Q"/>
</p:tagLst>
</file>

<file path=ppt/tags/tag53.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MtJ93Vv02WXZOU1VtzSOgQ"/>
</p:tagLst>
</file>

<file path=ppt/tags/tag54.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5ljqqNaTC8X7s1NeBXO.fA"/>
</p:tagLst>
</file>

<file path=ppt/tags/tag55.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T9qb7zD9csfdt4hHgPnfCw"/>
</p:tagLst>
</file>

<file path=ppt/tags/tag56.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xUUnBvE_o4jYFFMLYmHgPA"/>
</p:tagLst>
</file>

<file path=ppt/tags/tag57.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hzkdm_.k6FvEiaIArW91W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LYuSwAffdQMzqXnhwZDCX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MbHmR606TP5zqDa.e4sg7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OpX3S01zimbClCVSPKp8U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mw7V1Q5cN9R6XclrrHTSu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zCPjggvjDa_Svv8wR3FiaA"/>
</p:tagLst>
</file>

<file path=ppt/tags/tag62.xml><?xml version="1.0" encoding="utf-8"?>
<p:tagLst xmlns:a="http://schemas.openxmlformats.org/drawingml/2006/main" xmlns:r="http://schemas.openxmlformats.org/officeDocument/2006/relationships" xmlns:p="http://schemas.openxmlformats.org/presentationml/2006/main">
  <p:tag name="SHAPENAME" val="4. Footnote"/>
  <p:tag name="THINKCELLSHAPEDONOTDELETE" val="pXubWkrgK2SsRWujbWcktOw"/>
</p:tagLst>
</file>

<file path=ppt/tags/tag63.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Uvc8TkABff.CBYVHhZHhTQ"/>
</p:tagLst>
</file>

<file path=ppt/tags/tag64.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huImcRpPrPa5T_sKZPcTV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Ks1NzoKyFU2VLrzKUiSjY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ZVwIsX6wTfU65dnHTu_AX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t.rmfcd55kkWIJUzUDn6k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OctQEU4v5_A.yCfptMYcz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XQcA80VhRYj9JeSkgE51z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Vuqtfeg0xYc8AZ5MTxdj5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R2Oq1qwkiCvjWO9vNQuCF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uAjSBu2P9VKpQRYB8ousIQ"/>
</p:tagLst>
</file>

<file path=ppt/tags/tag72.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LQivzZOrl5ybAoT3mYJ3oA"/>
</p:tagLst>
</file>

<file path=ppt/tags/tag73.xml><?xml version="1.0" encoding="utf-8"?>
<p:tagLst xmlns:a="http://schemas.openxmlformats.org/drawingml/2006/main" xmlns:r="http://schemas.openxmlformats.org/officeDocument/2006/relationships" xmlns:p="http://schemas.openxmlformats.org/presentationml/2006/main">
  <p:tag name="NAME" val="LineBasicDefault"/>
  <p:tag name="THINKCELLSHAPEDONOTDELETE" val="pR5FmqIWa55PtqNXP421Weg"/>
</p:tagLst>
</file>

<file path=ppt/tags/tag7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BPBwMXR3IWNZgsr4orkcQg"/>
</p:tagLst>
</file>

<file path=ppt/tags/tag7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tUeJ_m_VwCgYR5.gVfAeT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XX5sKG2pLi.Hjo4N3IqmdQ"/>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23a8b7a-cd21-471e-94a6-6be23f24a34b">
      <Terms xmlns="http://schemas.microsoft.com/office/infopath/2007/PartnerControls"/>
    </lcf76f155ced4ddcb4097134ff3c332f>
    <TaxCatchAll xmlns="6093d562-e644-4fa2-a2d5-67c193c082f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74409F5E5BB984CA898E4671C979DCF" ma:contentTypeVersion="15" ma:contentTypeDescription="Create a new document." ma:contentTypeScope="" ma:versionID="1cb116953bca580f88d875ea44ae8e86">
  <xsd:schema xmlns:xsd="http://www.w3.org/2001/XMLSchema" xmlns:xs="http://www.w3.org/2001/XMLSchema" xmlns:p="http://schemas.microsoft.com/office/2006/metadata/properties" xmlns:ns2="723a8b7a-cd21-471e-94a6-6be23f24a34b" xmlns:ns3="6093d562-e644-4fa2-a2d5-67c193c082f0" targetNamespace="http://schemas.microsoft.com/office/2006/metadata/properties" ma:root="true" ma:fieldsID="d831cca0a2ded85e9dc692e24cf4d42c" ns2:_="" ns3:_="">
    <xsd:import namespace="723a8b7a-cd21-471e-94a6-6be23f24a34b"/>
    <xsd:import namespace="6093d562-e644-4fa2-a2d5-67c193c082f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3a8b7a-cd21-471e-94a6-6be23f24a3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093d562-e644-4fa2-a2d5-67c193c082f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fbdb1876-48ed-4234-b0ae-a5f00806a9d3}" ma:internalName="TaxCatchAll" ma:showField="CatchAllData" ma:web="6093d562-e644-4fa2-a2d5-67c193c082f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754FD2-17D2-4534-9157-8CFDD0166132}">
  <ds:schemaRefs>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http://purl.org/dc/elements/1.1/"/>
    <ds:schemaRef ds:uri="http://purl.org/dc/terms/"/>
    <ds:schemaRef ds:uri="3c917f14-8d40-4289-92aa-fd10f73581c9"/>
    <ds:schemaRef ds:uri="http://purl.org/dc/dcmitype/"/>
    <ds:schemaRef ds:uri="723a8b7a-cd21-471e-94a6-6be23f24a34b"/>
    <ds:schemaRef ds:uri="6093d562-e644-4fa2-a2d5-67c193c082f0"/>
  </ds:schemaRefs>
</ds:datastoreItem>
</file>

<file path=customXml/itemProps2.xml><?xml version="1.0" encoding="utf-8"?>
<ds:datastoreItem xmlns:ds="http://schemas.openxmlformats.org/officeDocument/2006/customXml" ds:itemID="{0FA8E907-6E2F-46B3-9290-410C6677B6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3a8b7a-cd21-471e-94a6-6be23f24a34b"/>
    <ds:schemaRef ds:uri="6093d562-e644-4fa2-a2d5-67c193c082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2919</TotalTime>
  <Words>843</Words>
  <Application>Microsoft Office PowerPoint</Application>
  <PresentationFormat>Widescreen</PresentationFormat>
  <Paragraphs>71</Paragraphs>
  <Slides>3</Slides>
  <Notes>2</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3</vt:i4>
      </vt:variant>
    </vt:vector>
  </HeadingPairs>
  <TitlesOfParts>
    <vt:vector size="10" baseType="lpstr">
      <vt:lpstr>Aptos</vt:lpstr>
      <vt:lpstr>Arial</vt:lpstr>
      <vt:lpstr>Segoe UI</vt:lpstr>
      <vt:lpstr>Wingdings</vt:lpstr>
      <vt:lpstr>Cover</vt:lpstr>
      <vt:lpstr>Page Design</vt:lpstr>
      <vt:lpstr>think-cell Slide</vt:lpstr>
      <vt:lpstr>Batch Zero Update       TAC July 29, 2026  </vt:lpstr>
      <vt:lpstr>Batch Zero: upcoming milestones</vt:lpstr>
      <vt:lpstr>Preliminary Overview of Batch Zero Eligibility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Webster, Trudi</dc:creator>
  <cp:keywords/>
  <cp:lastModifiedBy>Billo, Jeffrey</cp:lastModifiedBy>
  <cp:revision>18</cp:revision>
  <dcterms:created xsi:type="dcterms:W3CDTF">2026-05-06T04:21:21Z</dcterms:created>
  <dcterms:modified xsi:type="dcterms:W3CDTF">2026-07-28T19:14:01Z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0x010100274409F5E5BB984CA898E4671C979DCF</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