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6" r:id="rId2"/>
    <p:sldId id="267" r:id="rId3"/>
    <p:sldId id="258" r:id="rId4"/>
    <p:sldId id="268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117CC1-77B7-4353-A97B-F56B3D52CE7F}" v="3" dt="2026-07-28T15:35:27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7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Wittmeyer" userId="45c59adbb13fed66" providerId="LiveId" clId="{5334DD49-6FF1-4666-A5D6-947D119A75A1}"/>
    <pc:docChg chg="modSld">
      <pc:chgData name="Bob Wittmeyer" userId="45c59adbb13fed66" providerId="LiveId" clId="{5334DD49-6FF1-4666-A5D6-947D119A75A1}" dt="2026-07-28T16:34:36.550" v="0" actId="20577"/>
      <pc:docMkLst>
        <pc:docMk/>
      </pc:docMkLst>
      <pc:sldChg chg="modSp mod">
        <pc:chgData name="Bob Wittmeyer" userId="45c59adbb13fed66" providerId="LiveId" clId="{5334DD49-6FF1-4666-A5D6-947D119A75A1}" dt="2026-07-28T16:34:36.550" v="0" actId="20577"/>
        <pc:sldMkLst>
          <pc:docMk/>
          <pc:sldMk cId="4257106748" sldId="270"/>
        </pc:sldMkLst>
        <pc:spChg chg="mod">
          <ac:chgData name="Bob Wittmeyer" userId="45c59adbb13fed66" providerId="LiveId" clId="{5334DD49-6FF1-4666-A5D6-947D119A75A1}" dt="2026-07-28T16:34:36.550" v="0" actId="20577"/>
          <ac:spMkLst>
            <pc:docMk/>
            <pc:sldMk cId="4257106748" sldId="270"/>
            <ac:spMk id="26" creationId="{4E227FAE-A928-0DB0-C24B-94E71B4E95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2DDD8-9471-44EF-B8D4-F6BFC748B5B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F0B18-9928-4BD7-9A34-EE0826F88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8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0B18-9928-4BD7-9A34-EE0826F880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9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05B3-5824-4E74-BFA1-CDB919B2FD7F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9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FC2E7-8E1B-438C-B76C-A4A1751724A6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5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DE1B6-4232-45E2-A05E-ED284075048A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43EF4-B2FD-4470-B6BE-62DF7CA1B709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9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39C35-2C34-4A83-BA1F-FB451E69B28E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8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A251-A247-48E4-A1E0-FE8EA18A2C71}" type="datetime1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84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2AA8E-A913-461D-BD57-AAD8E1AA2E25}" type="datetime1">
              <a:rPr lang="en-US" smtClean="0"/>
              <a:t>7/28/2026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69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6BABA-7865-4225-B6F9-726609A768CD}" type="datetime1">
              <a:rPr lang="en-US" smtClean="0"/>
              <a:t>7/28/2026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7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76631-6090-4691-A23F-9832AE81E892}" type="datetime1">
              <a:rPr lang="en-US" smtClean="0"/>
              <a:t>7/28/2026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01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69DA-700A-44FA-A0E1-CEFC6E9B7947}" type="datetime1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41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55B-95BE-49E9-97D6-90C2C70B3822}" type="datetime1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9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C82974-CEDE-4079-8E33-C79A9025219A}" type="datetime1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3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B10448-572B-0456-BFCF-D9052FCE6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3793" y="1169485"/>
            <a:ext cx="6691254" cy="1713305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7000" dirty="0"/>
              <a:t>LLWG Update to July TAC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4A648-5B01-D29F-042E-173362A3C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9148" y="5218799"/>
            <a:ext cx="2397346" cy="753165"/>
          </a:xfrm>
        </p:spPr>
        <p:txBody>
          <a:bodyPr anchor="t">
            <a:normAutofit fontScale="62500" lnSpcReduction="20000"/>
          </a:bodyPr>
          <a:lstStyle/>
          <a:p>
            <a:pPr algn="l"/>
            <a:r>
              <a:rPr lang="en-US" sz="1900" dirty="0"/>
              <a:t>July 29, 2026</a:t>
            </a:r>
          </a:p>
          <a:p>
            <a:pPr algn="l"/>
            <a:r>
              <a:rPr lang="en-US" sz="1900" dirty="0"/>
              <a:t>Bob Wittmeyer</a:t>
            </a:r>
          </a:p>
          <a:p>
            <a:pPr algn="l"/>
            <a:r>
              <a:rPr lang="en-US" sz="1900" dirty="0"/>
              <a:t>bob@longhornpwr.com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3277E6-12C7-1029-BD5C-0F5275AC6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14" y="5218799"/>
            <a:ext cx="1632563" cy="53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5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725" y="2385102"/>
            <a:ext cx="430568" cy="2087796"/>
            <a:chOff x="209668" y="2857422"/>
            <a:chExt cx="463662" cy="208779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E5D5F-B62F-D704-B107-C627D5B4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213" y="1239927"/>
            <a:ext cx="3006440" cy="4680583"/>
          </a:xfrm>
        </p:spPr>
        <p:txBody>
          <a:bodyPr anchor="ctr">
            <a:normAutofit/>
          </a:bodyPr>
          <a:lstStyle/>
          <a:p>
            <a:r>
              <a:rPr lang="en-US" sz="450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424C9-E319-2B9D-67D7-ACC9030A7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942" y="1239927"/>
            <a:ext cx="3728868" cy="4680583"/>
          </a:xfrm>
        </p:spPr>
        <p:txBody>
          <a:bodyPr anchor="ctr">
            <a:normAutofit/>
          </a:bodyPr>
          <a:lstStyle/>
          <a:p>
            <a:r>
              <a:rPr lang="en-US" sz="1700" dirty="0"/>
              <a:t>Large Load Interconnection Requests</a:t>
            </a:r>
          </a:p>
          <a:p>
            <a:r>
              <a:rPr lang="en-US" sz="1700" dirty="0"/>
              <a:t>VRT Limited Areas</a:t>
            </a:r>
          </a:p>
          <a:p>
            <a:r>
              <a:rPr lang="en-US" sz="1700" dirty="0"/>
              <a:t>Power Variation Limit</a:t>
            </a:r>
          </a:p>
          <a:p>
            <a:r>
              <a:rPr lang="en-US" sz="1700" dirty="0"/>
              <a:t>Future LLWG Meetings</a:t>
            </a:r>
          </a:p>
          <a:p>
            <a:endParaRPr lang="en-US" sz="1700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8514D48-879E-5C1F-6591-DCFB83690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67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EE0CF0E-C933-877B-FCA4-8614D4A75C4B}"/>
              </a:ext>
            </a:extLst>
          </p:cNvPr>
          <p:cNvSpPr txBox="1">
            <a:spLocks/>
          </p:cNvSpPr>
          <p:nvPr/>
        </p:nvSpPr>
        <p:spPr>
          <a:xfrm>
            <a:off x="207668" y="922718"/>
            <a:ext cx="8731546" cy="510820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None/>
              <a:defRPr sz="18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3177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914400" indent="-22542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Courier New" pitchFamily="49" charset="0"/>
              <a:buChar char="o"/>
              <a:defRPr lang="en-US" sz="16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1317625" indent="-23653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§"/>
              <a:defRPr lang="en-US" sz="14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Courier New" pitchFamily="49" charset="0"/>
              <a:buChar char="o"/>
              <a:defRPr sz="110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defTabSz="685783"/>
            <a:r>
              <a:rPr lang="en-US" sz="1350" kern="0" dirty="0">
                <a:solidFill>
                  <a:srgbClr val="000000"/>
                </a:solidFill>
                <a:latin typeface="Verdana"/>
              </a:rPr>
              <a:t>ERCOT Peak Demand for 2026 ~ 92GW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4A4A26-F4C7-F54D-5CD1-891486DBE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67" y="1298813"/>
            <a:ext cx="8306266" cy="4356013"/>
          </a:xfrm>
          <a:prstGeom prst="rect">
            <a:avLst/>
          </a:prstGeom>
        </p:spPr>
      </p:pic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D9BA2FF-E889-AA4C-D821-11C000A3AF91}"/>
              </a:ext>
            </a:extLst>
          </p:cNvPr>
          <p:cNvSpPr txBox="1">
            <a:spLocks/>
          </p:cNvSpPr>
          <p:nvPr/>
        </p:nvSpPr>
        <p:spPr>
          <a:xfrm>
            <a:off x="303676" y="5943305"/>
            <a:ext cx="8469313" cy="36933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="ctr">
            <a:spAutoFit/>
          </a:bodyPr>
          <a:lstStyle>
            <a:lvl1pPr marL="342900" indent="-34290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  <a:defRPr lang="en-US" sz="1800" b="1" dirty="0" smtClean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1588" indent="455613" algn="ctr" rtl="0" eaLnBrk="1" fontAlgn="base" hangingPunct="1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Font typeface="Verdana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3175" indent="911225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623888" indent="-166688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Font typeface="Wingdings" pitchFamily="2" charset="2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ctr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New loads are mostly AI Data Centers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ＭＳ Ｐゴシック" charset="0"/>
            </a:endParaRP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F93FDFFE-81CE-DE12-3849-4CA361B3F0F2}"/>
              </a:ext>
            </a:extLst>
          </p:cNvPr>
          <p:cNvSpPr txBox="1">
            <a:spLocks/>
          </p:cNvSpPr>
          <p:nvPr/>
        </p:nvSpPr>
        <p:spPr>
          <a:xfrm>
            <a:off x="2314574" y="153000"/>
            <a:ext cx="6567033" cy="694725"/>
          </a:xfrm>
          <a:prstGeom prst="rect">
            <a:avLst/>
          </a:prstGeom>
        </p:spPr>
        <p:txBody>
          <a:bodyPr anchor="ctr"/>
          <a:lstStyle>
            <a:lvl1pPr algn="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Large Load Interconnections  </a:t>
            </a:r>
          </a:p>
          <a:p>
            <a:pPr marL="0" marR="0" lvl="0" indent="0" algn="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Pre Batch 0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4867BAA-1EED-572D-AC0B-F858818E2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9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C91D7-260F-5011-CC2A-36BEC0080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7F24A087-1CEE-F7A6-4E0B-C680FD69F57F}"/>
              </a:ext>
            </a:extLst>
          </p:cNvPr>
          <p:cNvSpPr txBox="1">
            <a:spLocks/>
          </p:cNvSpPr>
          <p:nvPr/>
        </p:nvSpPr>
        <p:spPr>
          <a:xfrm>
            <a:off x="150061" y="960863"/>
            <a:ext cx="8731546" cy="510820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None/>
              <a:defRPr sz="18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3177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914400" indent="-22542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Courier New" pitchFamily="49" charset="0"/>
              <a:buChar char="o"/>
              <a:defRPr lang="en-US" sz="16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1317625" indent="-23653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§"/>
              <a:defRPr lang="en-US" sz="14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Courier New" pitchFamily="49" charset="0"/>
              <a:buChar char="o"/>
              <a:defRPr sz="110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defTabSz="685783"/>
            <a:endParaRPr lang="en-US" sz="1350" kern="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73FE545-9079-974B-92AE-74C275AB5CA3}"/>
              </a:ext>
            </a:extLst>
          </p:cNvPr>
          <p:cNvSpPr txBox="1">
            <a:spLocks/>
          </p:cNvSpPr>
          <p:nvPr/>
        </p:nvSpPr>
        <p:spPr>
          <a:xfrm>
            <a:off x="281177" y="5598382"/>
            <a:ext cx="8731546" cy="584775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wrap="square" anchor="ctr">
            <a:spAutoFit/>
          </a:bodyPr>
          <a:lstStyle>
            <a:lvl1pPr marL="342900" indent="-34290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  <a:defRPr lang="en-US" sz="1800" b="1" dirty="0" smtClean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1588" indent="455613" algn="ctr" rtl="0" eaLnBrk="1" fontAlgn="base" hangingPunct="1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Font typeface="Verdana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3175" indent="911225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623888" indent="-166688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Font typeface="Wingdings" pitchFamily="2" charset="2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ctr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ERCOT is Collaborating with TSPs to develop mitigation plans.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>
                <a:solidFill>
                  <a:srgbClr val="FFFFFF"/>
                </a:solidFill>
                <a:latin typeface="Verdana"/>
              </a:rPr>
              <a:t>Will continue to engage stakeholders regarding system constraints. 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ＭＳ Ｐゴシック" charset="0"/>
            </a:endParaRP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B613E761-478D-A449-36E5-32AF3F3BDF3E}"/>
              </a:ext>
            </a:extLst>
          </p:cNvPr>
          <p:cNvSpPr txBox="1">
            <a:spLocks/>
          </p:cNvSpPr>
          <p:nvPr/>
        </p:nvSpPr>
        <p:spPr>
          <a:xfrm>
            <a:off x="2314574" y="153000"/>
            <a:ext cx="6567033" cy="694725"/>
          </a:xfrm>
          <a:prstGeom prst="rect">
            <a:avLst/>
          </a:prstGeom>
        </p:spPr>
        <p:txBody>
          <a:bodyPr anchor="ctr"/>
          <a:lstStyle>
            <a:lvl1pPr algn="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VRT Assessment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4102F417-0F50-32B6-FC2B-A82DEA678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DAF0DD-FD01-E22E-8EB6-8A5E4F8AC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87" y="827078"/>
            <a:ext cx="8400202" cy="431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5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DDB83-09BE-4D61-AE0A-5BB7CB4F4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5D5F79AB-7381-3C2A-D909-76662633576B}"/>
              </a:ext>
            </a:extLst>
          </p:cNvPr>
          <p:cNvSpPr txBox="1">
            <a:spLocks/>
          </p:cNvSpPr>
          <p:nvPr/>
        </p:nvSpPr>
        <p:spPr>
          <a:xfrm>
            <a:off x="207668" y="922718"/>
            <a:ext cx="8731546" cy="510820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None/>
              <a:defRPr sz="18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3177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914400" indent="-22542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Courier New" pitchFamily="49" charset="0"/>
              <a:buChar char="o"/>
              <a:defRPr lang="en-US" sz="16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1317625" indent="-23653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§"/>
              <a:defRPr lang="en-US" sz="14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Courier New" pitchFamily="49" charset="0"/>
              <a:buChar char="o"/>
              <a:defRPr sz="110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defTabSz="685783"/>
            <a:endParaRPr lang="en-US" sz="1350" kern="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AC2FE6F4-EB74-E294-9229-30A2A5D0AEF6}"/>
              </a:ext>
            </a:extLst>
          </p:cNvPr>
          <p:cNvSpPr txBox="1">
            <a:spLocks/>
          </p:cNvSpPr>
          <p:nvPr/>
        </p:nvSpPr>
        <p:spPr>
          <a:xfrm>
            <a:off x="303676" y="5804806"/>
            <a:ext cx="8469313" cy="646331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="ctr">
            <a:spAutoFit/>
          </a:bodyPr>
          <a:lstStyle>
            <a:lvl1pPr marL="342900" indent="-34290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  <a:defRPr lang="en-US" sz="1800" b="1" dirty="0" smtClean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1588" indent="455613" algn="ctr" rtl="0" eaLnBrk="1" fontAlgn="base" hangingPunct="1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Font typeface="Verdana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3175" indent="911225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623888" indent="-166688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Font typeface="Wingdings" pitchFamily="2" charset="2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ctr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Solution to Power Variatrion likely follows the same path as VRT solutions, a </a:t>
            </a:r>
            <a:r>
              <a:rPr lang="en-US" kern="0" dirty="0">
                <a:solidFill>
                  <a:srgbClr val="FFFFFF"/>
                </a:solidFill>
                <a:latin typeface="Verdana"/>
              </a:rPr>
              <a:t>Combination of BESS/E-</a:t>
            </a:r>
            <a:r>
              <a:rPr lang="en-US" kern="0" dirty="0" err="1">
                <a:solidFill>
                  <a:srgbClr val="FFFFFF"/>
                </a:solidFill>
                <a:latin typeface="Verdana"/>
              </a:rPr>
              <a:t>Statcom</a:t>
            </a:r>
            <a:r>
              <a:rPr lang="en-US" kern="0" dirty="0">
                <a:solidFill>
                  <a:srgbClr val="FFFFFF"/>
                </a:solidFill>
                <a:latin typeface="Verdana"/>
              </a:rPr>
              <a:t>/UPS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ＭＳ Ｐゴシック" charset="0"/>
            </a:endParaRP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3ECFA4C8-5D3B-CD4B-927D-5C150879DAB9}"/>
              </a:ext>
            </a:extLst>
          </p:cNvPr>
          <p:cNvSpPr txBox="1">
            <a:spLocks/>
          </p:cNvSpPr>
          <p:nvPr/>
        </p:nvSpPr>
        <p:spPr>
          <a:xfrm>
            <a:off x="2314574" y="153000"/>
            <a:ext cx="6567033" cy="694725"/>
          </a:xfrm>
          <a:prstGeom prst="rect">
            <a:avLst/>
          </a:prstGeom>
        </p:spPr>
        <p:txBody>
          <a:bodyPr anchor="ctr"/>
          <a:lstStyle>
            <a:lvl1pPr algn="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Next big issues for Large Loads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FB539B61-7E65-BE5F-C829-706EC05C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3D5CF2-C9DB-9402-7AA3-937E21A2E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27" y="902092"/>
            <a:ext cx="7557927" cy="30079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2E5866-5D6A-3D5D-F988-F85EC0082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580" y="4180333"/>
            <a:ext cx="4921503" cy="154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7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01CFC-EFB0-DBC4-BE6B-0EFCAAE11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75DF75E8-7994-5354-9BA6-177F742577E5}"/>
              </a:ext>
            </a:extLst>
          </p:cNvPr>
          <p:cNvSpPr txBox="1">
            <a:spLocks/>
          </p:cNvSpPr>
          <p:nvPr/>
        </p:nvSpPr>
        <p:spPr>
          <a:xfrm>
            <a:off x="207668" y="922718"/>
            <a:ext cx="8731546" cy="510820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None/>
              <a:defRPr sz="18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3177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914400" indent="-22542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Courier New" pitchFamily="49" charset="0"/>
              <a:buChar char="o"/>
              <a:defRPr lang="en-US" sz="16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1317625" indent="-23653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§"/>
              <a:defRPr lang="en-US" sz="1400" baseline="0" dirty="0" smtClean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Courier New" pitchFamily="49" charset="0"/>
              <a:buChar char="o"/>
              <a:defRPr sz="1100">
                <a:solidFill>
                  <a:schemeClr val="tx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defTabSz="685783"/>
            <a:endParaRPr lang="en-US" sz="1350" kern="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E227FAE-A928-0DB0-C24B-94E71B4E95EB}"/>
              </a:ext>
            </a:extLst>
          </p:cNvPr>
          <p:cNvSpPr txBox="1">
            <a:spLocks/>
          </p:cNvSpPr>
          <p:nvPr/>
        </p:nvSpPr>
        <p:spPr>
          <a:xfrm>
            <a:off x="303676" y="5804806"/>
            <a:ext cx="8469313" cy="646331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="ctr">
            <a:spAutoFit/>
          </a:bodyPr>
          <a:lstStyle>
            <a:lvl1pPr marL="342900" indent="-34290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  <a:defRPr lang="en-US" sz="1800" b="1" dirty="0" smtClean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1588" indent="455613" algn="ctr" rtl="0" eaLnBrk="1" fontAlgn="base" hangingPunct="1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Font typeface="Verdana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2pPr>
            <a:lvl3pPr marL="3175" indent="911225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3pPr>
            <a:lvl4pPr marL="623888" indent="-166688" algn="ctr" rtl="0" eaLnBrk="1" fontAlgn="base" hangingPunct="1">
              <a:lnSpc>
                <a:spcPct val="110000"/>
              </a:lnSpc>
              <a:spcBef>
                <a:spcPct val="90000"/>
              </a:spcBef>
              <a:spcAft>
                <a:spcPct val="0"/>
              </a:spcAft>
              <a:buFont typeface="Wingdings" pitchFamily="2" charset="2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4pPr>
            <a:lvl5pPr marL="914400" indent="-166688" algn="ctr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pitchFamily="34" charset="0"/>
              <a:buNone/>
              <a:defRPr sz="1800">
                <a:solidFill>
                  <a:schemeClr val="bg1"/>
                </a:solidFill>
                <a:latin typeface="+mn-lt"/>
                <a:ea typeface="ＭＳ Ｐゴシック" charset="0"/>
                <a:cs typeface="ＭＳ Ｐゴシック"/>
              </a:defRPr>
            </a:lvl5pPr>
            <a:lvl6pPr marL="9223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6pPr>
            <a:lvl7pPr marL="13795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7pPr>
            <a:lvl8pPr marL="18367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8pPr>
            <a:lvl9pPr marL="2293938" indent="-174625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Font typeface="Arial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Looking for companies that have installed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or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are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ＭＳ Ｐゴシック" charset="0"/>
              </a:rPr>
              <a:t>installing VRT solutions in ERCOT.</a:t>
            </a: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89BE6324-4AEF-00AF-96DD-9BE9406CBA42}"/>
              </a:ext>
            </a:extLst>
          </p:cNvPr>
          <p:cNvSpPr txBox="1">
            <a:spLocks/>
          </p:cNvSpPr>
          <p:nvPr/>
        </p:nvSpPr>
        <p:spPr>
          <a:xfrm>
            <a:off x="2314574" y="153000"/>
            <a:ext cx="6567033" cy="694725"/>
          </a:xfrm>
          <a:prstGeom prst="rect">
            <a:avLst/>
          </a:prstGeom>
        </p:spPr>
        <p:txBody>
          <a:bodyPr anchor="ctr"/>
          <a:lstStyle>
            <a:lvl1pPr algn="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Future LLWG meetings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7CE49B91-90BD-A00F-2B36-269BC6C62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6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19CA1-128B-C326-DA4F-D20B9AFE397B}"/>
              </a:ext>
            </a:extLst>
          </p:cNvPr>
          <p:cNvSpPr txBox="1">
            <a:spLocks/>
          </p:cNvSpPr>
          <p:nvPr/>
        </p:nvSpPr>
        <p:spPr>
          <a:xfrm>
            <a:off x="782162" y="1301151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meeting Aug 21 – Webex only</a:t>
            </a:r>
          </a:p>
          <a:p>
            <a:pPr lvl="1"/>
            <a:r>
              <a:rPr lang="en-US" dirty="0"/>
              <a:t>PUNS and PCLRs </a:t>
            </a:r>
          </a:p>
          <a:p>
            <a:pPr lvl="1"/>
            <a:r>
              <a:rPr lang="en-US" dirty="0"/>
              <a:t>Netted Networks</a:t>
            </a:r>
          </a:p>
          <a:p>
            <a:pPr lvl="1"/>
            <a:r>
              <a:rPr lang="en-US" dirty="0"/>
              <a:t>Power Variation </a:t>
            </a:r>
          </a:p>
          <a:p>
            <a:endParaRPr lang="en-US" dirty="0"/>
          </a:p>
          <a:p>
            <a:r>
              <a:rPr lang="en-US" dirty="0"/>
              <a:t>September</a:t>
            </a:r>
          </a:p>
          <a:p>
            <a:pPr lvl="1"/>
            <a:r>
              <a:rPr lang="en-US" dirty="0"/>
              <a:t>Case Studies - Solutions to VRT and Power Variation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06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6E502A-D2C2-4363-BDA3-BEE43E47C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118" y="735106"/>
            <a:ext cx="7540322" cy="29284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Questions?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3E80-CFA3-8DF1-9369-81BB72FC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8240" y="6446837"/>
            <a:ext cx="33604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75D4BFCF-B1C5-4584-88E3-8364A04ED9C0}" type="slidenum"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pPr defTabSz="914400">
                <a:spcAft>
                  <a:spcPts val="600"/>
                </a:spcAft>
              </a:pPr>
              <a:t>7</a:t>
            </a:fld>
            <a:endParaRPr lang="en-US" sz="1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6B10A9-174A-197F-E750-8350963BD8D8}"/>
              </a:ext>
            </a:extLst>
          </p:cNvPr>
          <p:cNvSpPr txBox="1"/>
          <p:nvPr/>
        </p:nvSpPr>
        <p:spPr>
          <a:xfrm>
            <a:off x="563991" y="5952291"/>
            <a:ext cx="45720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900" dirty="0"/>
              <a:t>Bob Wittmeyer</a:t>
            </a:r>
          </a:p>
          <a:p>
            <a:pPr algn="l"/>
            <a:r>
              <a:rPr lang="en-US" sz="1900" dirty="0"/>
              <a:t>bob@longhornpwr.com</a:t>
            </a:r>
          </a:p>
        </p:txBody>
      </p:sp>
    </p:spTree>
    <p:extLst>
      <p:ext uri="{BB962C8B-B14F-4D97-AF65-F5344CB8AC3E}">
        <p14:creationId xmlns:p14="http://schemas.microsoft.com/office/powerpoint/2010/main" val="865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1667</TotalTime>
  <Words>155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Verdana</vt:lpstr>
      <vt:lpstr>Office Theme</vt:lpstr>
      <vt:lpstr>LLWG Update to July TAC</vt:lpstr>
      <vt:lpstr>Contents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Kelsey Pearson</dc:creator>
  <cp:lastModifiedBy>Bob Wittmeyer</cp:lastModifiedBy>
  <cp:revision>1</cp:revision>
  <dcterms:created xsi:type="dcterms:W3CDTF">2026-07-14T17:37:36Z</dcterms:created>
  <dcterms:modified xsi:type="dcterms:W3CDTF">2026-07-28T16:34:45Z</dcterms:modified>
</cp:coreProperties>
</file>