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4"/>
    <p:sldMasterId id="2147483648" r:id="rId5"/>
    <p:sldMasterId id="2147483661" r:id="rId6"/>
  </p:sldMasterIdLst>
  <p:notesMasterIdLst>
    <p:notesMasterId r:id="rId10"/>
  </p:notesMasterIdLst>
  <p:handoutMasterIdLst>
    <p:handoutMasterId r:id="rId11"/>
  </p:handoutMasterIdLst>
  <p:sldIdLst>
    <p:sldId id="260" r:id="rId7"/>
    <p:sldId id="266" r:id="rId8"/>
    <p:sldId id="270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33" autoAdjust="0"/>
  </p:normalViewPr>
  <p:slideViewPr>
    <p:cSldViewPr showGuides="1">
      <p:cViewPr varScale="1">
        <p:scale>
          <a:sx n="96" d="100"/>
          <a:sy n="96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3682"/>
            <a:ext cx="8382000" cy="518318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48532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6569075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5257800" cy="5715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81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6569075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54675" y="6527884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57700" y="6569075"/>
            <a:ext cx="2286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0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2590800"/>
            <a:ext cx="5410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2026 Annual Validation	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PWG Meeting</a:t>
            </a:r>
          </a:p>
          <a:p>
            <a:r>
              <a:rPr lang="en-US" dirty="0">
                <a:solidFill>
                  <a:schemeClr val="bg1"/>
                </a:solidFill>
              </a:rPr>
              <a:t>July 28,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56" y="228600"/>
            <a:ext cx="7162800" cy="442118"/>
          </a:xfrm>
        </p:spPr>
        <p:txBody>
          <a:bodyPr/>
          <a:lstStyle/>
          <a:p>
            <a:r>
              <a:rPr lang="en-US" dirty="0"/>
              <a:t>2026 Annual BUS Validation Progress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48DE2C-2A26-7FB3-B399-71838E2CC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247239"/>
              </p:ext>
            </p:extLst>
          </p:nvPr>
        </p:nvGraphicFramePr>
        <p:xfrm>
          <a:off x="628651" y="1600200"/>
          <a:ext cx="7886697" cy="3455222"/>
        </p:xfrm>
        <a:graphic>
          <a:graphicData uri="http://schemas.openxmlformats.org/drawingml/2006/table">
            <a:tbl>
              <a:tblPr/>
              <a:tblGrid>
                <a:gridCol w="691962">
                  <a:extLst>
                    <a:ext uri="{9D8B030D-6E8A-4147-A177-3AD203B41FA5}">
                      <a16:colId xmlns:a16="http://schemas.microsoft.com/office/drawing/2014/main" val="3638698762"/>
                    </a:ext>
                  </a:extLst>
                </a:gridCol>
                <a:gridCol w="2451046">
                  <a:extLst>
                    <a:ext uri="{9D8B030D-6E8A-4147-A177-3AD203B41FA5}">
                      <a16:colId xmlns:a16="http://schemas.microsoft.com/office/drawing/2014/main" val="4185719090"/>
                    </a:ext>
                  </a:extLst>
                </a:gridCol>
                <a:gridCol w="741983">
                  <a:extLst>
                    <a:ext uri="{9D8B030D-6E8A-4147-A177-3AD203B41FA5}">
                      <a16:colId xmlns:a16="http://schemas.microsoft.com/office/drawing/2014/main" val="503130456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156162998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3258281817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2081130830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2295880868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58893801"/>
                    </a:ext>
                  </a:extLst>
                </a:gridCol>
                <a:gridCol w="666951">
                  <a:extLst>
                    <a:ext uri="{9D8B030D-6E8A-4147-A177-3AD203B41FA5}">
                      <a16:colId xmlns:a16="http://schemas.microsoft.com/office/drawing/2014/main" val="857785685"/>
                    </a:ext>
                  </a:extLst>
                </a:gridCol>
              </a:tblGrid>
              <a:tr h="381413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ERCOT &amp; TDSP AV 2026 Progress Report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97430"/>
                  </a:ext>
                </a:extLst>
              </a:tr>
              <a:tr h="3126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Due Date*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2025 Annual Validation Task List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ERCOT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AEP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CNP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LP&amp;L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Nueces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ONCOR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TNMP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709945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3/31/26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ERCOT to provide list of BUS ESI IDs to TDSPs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3/23/2026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4135797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4135791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4135804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4135801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4135795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4135799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601964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4/3/26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ERCOT Provides Additional Validation Lists to TDSPs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3/30/2026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4138258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4138265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4138269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770120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4/10/26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TDSPs to provide finalized list of BUS ESI IDs to ERCOT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94543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4/15/26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 Notice announcing lists are available to CR of record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4/24/2026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82908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4/15/26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TDSPs to begin submitting 814_20 transactions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4/15/2026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589731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9/30/26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Complete Annual and Additional Validations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83815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10/2/26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ERCOT to review database for expected changes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7515"/>
                  </a:ext>
                </a:extLst>
              </a:tr>
              <a:tr h="3451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10/9/26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TDSPs have submitted at least 99% of changes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 Date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88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23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248FB-CC8C-743B-DEA3-AB5CB576B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AV2026 Status Update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24FE5-355A-AF9A-CBC7-DE1C14043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947326E-BC12-7848-AB6E-40BDC49AE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377873"/>
              </p:ext>
            </p:extLst>
          </p:nvPr>
        </p:nvGraphicFramePr>
        <p:xfrm>
          <a:off x="685800" y="1026352"/>
          <a:ext cx="6705600" cy="5145850"/>
        </p:xfrm>
        <a:graphic>
          <a:graphicData uri="http://schemas.openxmlformats.org/drawingml/2006/table">
            <a:tbl>
              <a:tblPr/>
              <a:tblGrid>
                <a:gridCol w="1733610">
                  <a:extLst>
                    <a:ext uri="{9D8B030D-6E8A-4147-A177-3AD203B41FA5}">
                      <a16:colId xmlns:a16="http://schemas.microsoft.com/office/drawing/2014/main" val="2616849655"/>
                    </a:ext>
                  </a:extLst>
                </a:gridCol>
                <a:gridCol w="409132">
                  <a:extLst>
                    <a:ext uri="{9D8B030D-6E8A-4147-A177-3AD203B41FA5}">
                      <a16:colId xmlns:a16="http://schemas.microsoft.com/office/drawing/2014/main" val="750331568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425283597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2360509151"/>
                    </a:ext>
                  </a:extLst>
                </a:gridCol>
                <a:gridCol w="409132">
                  <a:extLst>
                    <a:ext uri="{9D8B030D-6E8A-4147-A177-3AD203B41FA5}">
                      <a16:colId xmlns:a16="http://schemas.microsoft.com/office/drawing/2014/main" val="2129581668"/>
                    </a:ext>
                  </a:extLst>
                </a:gridCol>
                <a:gridCol w="409132">
                  <a:extLst>
                    <a:ext uri="{9D8B030D-6E8A-4147-A177-3AD203B41FA5}">
                      <a16:colId xmlns:a16="http://schemas.microsoft.com/office/drawing/2014/main" val="4098844531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3219962496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263753220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1929026662"/>
                    </a:ext>
                  </a:extLst>
                </a:gridCol>
                <a:gridCol w="624099">
                  <a:extLst>
                    <a:ext uri="{9D8B030D-6E8A-4147-A177-3AD203B41FA5}">
                      <a16:colId xmlns:a16="http://schemas.microsoft.com/office/drawing/2014/main" val="2267199019"/>
                    </a:ext>
                  </a:extLst>
                </a:gridCol>
              </a:tblGrid>
              <a:tr h="188250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Profile Validation Status as of: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27-Jul-26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76805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525789"/>
                  </a:ext>
                </a:extLst>
              </a:tr>
              <a:tr h="18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CNP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NUECES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837832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207672"/>
                  </a:ext>
                </a:extLst>
              </a:tr>
              <a:tr h="33680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Initial Set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2576211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Exceptions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57648"/>
                  </a:ext>
                </a:extLst>
              </a:tr>
              <a:tr h="33680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Subject to Change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973728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Updated, as of  Jul-27-2026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483188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Remaining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5275572"/>
                  </a:ext>
                </a:extLst>
              </a:tr>
              <a:tr h="2003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Completion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731680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19484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892113"/>
                  </a:ext>
                </a:extLst>
              </a:tr>
              <a:tr h="1882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TNMP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LP&amp;L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865084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96916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Initial Set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115617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Exceptions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6706826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Subject to Change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006489"/>
                  </a:ext>
                </a:extLst>
              </a:tr>
              <a:tr h="35220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Updated, as of  Jul-27-2026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17,977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2108952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Remaining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0584"/>
                  </a:ext>
                </a:extLst>
              </a:tr>
              <a:tr h="2003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Completion</a:t>
                      </a: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663411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480957"/>
                  </a:ext>
                </a:extLst>
              </a:tr>
              <a:tr h="1761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749699"/>
                  </a:ext>
                </a:extLst>
              </a:tr>
              <a:tr h="336807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Per Load Profiling Guide, sec 11.2.1 (2) (a) vi, 99% is considered complete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701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096492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625DC4-75AC-4019-A9C6-4DC532EFDC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D44DB-2AE0-4249-B147-A7557EC862F7}">
  <ds:schemaRefs>
    <ds:schemaRef ds:uri="http://schemas.microsoft.com/office/2006/documentManagement/types"/>
    <ds:schemaRef ds:uri="c34af464-7aa1-4edd-9be4-83dffc1cb926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C215A72-787F-41D3-8B2A-EB6708CB3E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2121</TotalTime>
  <Words>391</Words>
  <Application>Microsoft Office PowerPoint</Application>
  <PresentationFormat>On-screen Show (4:3)</PresentationFormat>
  <Paragraphs>233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MS Sans Serif</vt:lpstr>
      <vt:lpstr>1_Custom Design</vt:lpstr>
      <vt:lpstr>Office Theme</vt:lpstr>
      <vt:lpstr>Custom Design</vt:lpstr>
      <vt:lpstr>PowerPoint Presentation</vt:lpstr>
      <vt:lpstr>2026 Annual BUS Validation Progress Report</vt:lpstr>
      <vt:lpstr>AV2026 Status Update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Khalifeh, Amar</cp:lastModifiedBy>
  <cp:revision>123</cp:revision>
  <cp:lastPrinted>2016-01-21T20:53:15Z</cp:lastPrinted>
  <dcterms:created xsi:type="dcterms:W3CDTF">2016-01-21T15:20:31Z</dcterms:created>
  <dcterms:modified xsi:type="dcterms:W3CDTF">2026-07-27T14:32:22Z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2023-08-07T19:02:15Z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d63258bd-2510-4955-abec-c1eb369ff1c3</vt:lpwstr>
  </property>
  <property fmtid="{D5CDD505-2E9C-101B-9397-08002B2CF9AE}" pid="9" name="MSIP_Label_7084cbda-52b8-46fb-a7b7-cb5bd465ed85_ContentBits">
    <vt:lpwstr>0</vt:lpwstr>
  </property>
</Properties>
</file>