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56" r:id="rId5"/>
    <p:sldId id="272" r:id="rId6"/>
    <p:sldId id="273" r:id="rId7"/>
    <p:sldId id="274" r:id="rId8"/>
    <p:sldId id="271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D38"/>
    <a:srgbClr val="006272"/>
    <a:srgbClr val="002D72"/>
    <a:srgbClr val="9D2235"/>
    <a:srgbClr val="614B79"/>
    <a:srgbClr val="BFB800"/>
    <a:srgbClr val="FFC72C"/>
    <a:srgbClr val="840B55"/>
    <a:srgbClr val="AC4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7710"/>
  </p:normalViewPr>
  <p:slideViewPr>
    <p:cSldViewPr snapToGrid="0" snapToObjects="1">
      <p:cViewPr varScale="1">
        <p:scale>
          <a:sx n="111" d="100"/>
          <a:sy n="111" d="100"/>
        </p:scale>
        <p:origin x="53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5" d="100"/>
          <a:sy n="155" d="100"/>
        </p:scale>
        <p:origin x="654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CB44C-8BE2-AD48-8DAE-063EFBA7C247}" type="datetimeFigureOut">
              <a:rPr lang="en-US" smtClean="0"/>
              <a:t>7/24/2026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92A3E-C8AF-884A-B502-67BFE8410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0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50AB1C-31E6-B94D-A2EA-29921392A630}" type="datetimeFigureOut">
              <a:rPr lang="en-US" smtClean="0"/>
              <a:pPr/>
              <a:t>7/24/2026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8EAA170-969F-9F4C-81E5-8BB996D9D8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1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94310" indent="-194310" algn="l" defTabSz="914400" rtl="0" eaLnBrk="1" latinLnBrk="0" hangingPunct="1">
      <a:buFont typeface="Arial" panose="020B0604020202020204" pitchFamily="34" charset="0"/>
      <a:buChar char="•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77190" indent="-194310" algn="l" defTabSz="914400" rtl="0" eaLnBrk="1" latinLnBrk="0" hangingPunct="1">
      <a:buFont typeface="System Font Regular"/>
      <a:buChar char="–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03504" indent="-194310" algn="l" defTabSz="914400" rtl="0" eaLnBrk="1" latinLnBrk="0" hangingPunct="1">
      <a:buFont typeface="Wingdings" pitchFamily="2" charset="2"/>
      <a:buChar char="§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806450" indent="-182880" algn="l" defTabSz="914400" rtl="0" eaLnBrk="1" latinLnBrk="0" hangingPunct="1">
      <a:buFont typeface="Arial" panose="020B0604020202020204" pitchFamily="34" charset="0"/>
      <a:buChar char="•"/>
      <a:tabLst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987552" indent="-182880" algn="l" defTabSz="914400" rtl="0" eaLnBrk="1" latinLnBrk="0" hangingPunct="1">
      <a:buFont typeface="System Font Regular"/>
      <a:buChar char="–"/>
      <a:tabLst>
        <a:tab pos="1193800" algn="l"/>
      </a:tabLs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FDC11-FE3E-CC0D-6CAE-63A791293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46A54B-6154-9622-2D08-96EF2CBE7C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ED2103-0776-6995-AD54-408CEA5240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* https://www.ercot.com/files/docs/2025/01/29/07-wms_settlement-stability-report_q4_2024.pptx - Slide 6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Daily Average of Total Charges = ~ $17M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estimated total statement charges = $17M * 365 days = $6.2B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$10M / $6.2B = .0016= .16% rounds up to .2%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3F3E64-5EFF-EE41-7031-F7371971AE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170-969F-9F4C-81E5-8BB996D9D89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692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2187D-327F-5718-02CE-1D8141B83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227EA6-CF37-08E6-CB90-40B9056BD6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11853D-1D19-7C27-E0EC-AF70736B5D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* https://www.ercot.com/files/docs/2025/01/29/07-wms_settlement-stability-report_q4_2024.pptx - Slide 6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Daily Average of Total Charges = ~ $17M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estimated total statement charges = $17M * 365 days = $6.2B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$10M / $6.2B = .0016= .16% rounds up to .2%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8368C9-E4C3-16D0-2539-382A1C38E2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170-969F-9F4C-81E5-8BB996D9D89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785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CDAED-456A-3D5A-99CA-4E6383C7F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913A9F-A4EB-D626-2A5D-05015B058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EAEB3-2206-1F19-C2CF-1DFEC643C2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* https://www.ercot.com/files/docs/2025/01/29/07-wms_settlement-stability-report_q4_2024.pptx - Slide 6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Daily Average of Total Charges = ~ $17M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estimated total statement charges = $17M * 365 days = $6.2B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$10M / $6.2B = .0016= .16% rounds up to .2%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94E286-69D5-E58B-60D5-7A1D5A2DFA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170-969F-9F4C-81E5-8BB996D9D89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962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3DE6B7-6B69-104A-90F3-832B4AA6FF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4490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F602EAA-AA51-3146-81C3-B66B17CE17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9596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A9005E9-DB1F-1442-8C2C-7D71C8E7D1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430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4364C-4808-8C4C-AD8F-AB9468F638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77712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65899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420229639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2937321-DA73-BC4E-BC80-DA40C3D8E42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989A7AC-A914-6E4D-9185-71663831AFF5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43E2B7C-E5AC-A74D-8A85-3332A9F5E7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050AD5-699E-2F49-8F4B-3C57BB8A3D4C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9475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48661FD-1B49-7541-B91B-8A790308389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9825C7-A93A-774B-9C5D-9F4A5280C290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263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386894C-5760-1A4F-949C-7093FDE86BB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6A6060A-57AD-454B-B31E-4BDBEC6E7961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82848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38793F9-BC5E-D74A-9603-149244E3FC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707B12-1A5F-4A45-9AA5-8A16AF0A2B46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48040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904304B-72E1-BA4E-8B8F-38B32468DE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AC7B511-CA2B-834B-B607-2C647A944EBC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20270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irtz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pillwa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hitecap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2B8520-58DF-C84D-A0EF-ED05B6A81883}"/>
              </a:ext>
            </a:extLst>
          </p:cNvPr>
          <p:cNvCxnSpPr/>
          <p:nvPr userDrawn="1"/>
        </p:nvCxnSpPr>
        <p:spPr>
          <a:xfrm>
            <a:off x="367439" y="32806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C1038BC-18B6-A34D-AB10-0FFE5A12CF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C141B1-8EF3-9343-8966-E2E25967A084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77732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213500B-D14F-374E-A51E-597272DB62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532E8B-8375-6A4D-8547-130AC595589C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43736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1AF1F45-6A35-5247-B9BC-96250D30E9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0B4FF9-0EC4-3A43-9077-74208B6B4AA4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571796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3EF7BA-9AE7-BD41-B3D8-DA19ED0299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38FBCA4-2C5F-6E40-AF65-D5217E127CDA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3333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8ED99AF-0D76-6D40-A47E-8B33970741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0A7D3D-8CA4-0241-ABB2-10CA3D30F40C}"/>
              </a:ext>
            </a:extLst>
          </p:cNvPr>
          <p:cNvCxnSpPr/>
          <p:nvPr userDrawn="1"/>
        </p:nvCxnSpPr>
        <p:spPr>
          <a:xfrm>
            <a:off x="5754781" y="369108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46F36A-172A-9A41-AA0B-DA290E8674DA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AB78E57-98A5-9643-B097-24A7BD8551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83DEA6-2178-4643-927B-2922D88F7917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058515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ECDCEB8-C6F7-A94C-B70E-B64EF39ACC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3FDC7F-7B77-EA49-B24E-74737DAD8E6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043841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C678C1-9AE7-4A41-B8E8-A38648F16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BD364B-7E0D-7D42-8FF6-19B3EE21AF3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98854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DEDA3D4-9F51-0347-8F9E-221CBDCFEB6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39A795B-BBDA-894B-B3AE-2833109840A8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329323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768F5D-2F7F-EA4B-B043-897F818E92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9FAE8F-87CC-EE4A-ABFE-F715AD295F2D}"/>
              </a:ext>
            </a:extLst>
          </p:cNvPr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34280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2-5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451E0DC-D67F-684A-9971-85B6061BFC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1183CE-9FD8-F748-A818-B0ECD1F9FFB6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  <p:extLst>
      <p:ext uri="{BB962C8B-B14F-4D97-AF65-F5344CB8AC3E}">
        <p14:creationId xmlns:p14="http://schemas.microsoft.com/office/powerpoint/2010/main" val="337113413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A0DB97-D251-234B-A20C-ED51D77C96F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070F30-15CD-ED44-97A7-373C36A2C838}"/>
              </a:ext>
            </a:extLst>
          </p:cNvPr>
          <p:cNvCxnSpPr/>
          <p:nvPr userDrawn="1"/>
        </p:nvCxnSpPr>
        <p:spPr>
          <a:xfrm>
            <a:off x="5754781" y="369745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18850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ACA43D3-D3C6-4644-9B3C-66ADD983A8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A7031A-776E-CB4B-8109-A88DCA218B8C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183022182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469A570-D99C-0546-9B75-E8556EBDC7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D7BA98-EF83-524A-9234-C22928999922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08681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7D644DF-6B78-9640-90B0-00A6F74FC5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C73C352-95F4-744F-99C8-E4075E2904DA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339756764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Bluebonn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E1FE5-23A6-274F-95DD-7624029BD24B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72118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2B25EA8-F67C-A24B-A2F5-453C6674FB7F}"/>
              </a:ext>
            </a:extLst>
          </p:cNvPr>
          <p:cNvCxnSpPr>
            <a:cxnSpLocks/>
          </p:cNvCxnSpPr>
          <p:nvPr userDrawn="1"/>
        </p:nvCxnSpPr>
        <p:spPr>
          <a:xfrm>
            <a:off x="586575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C7D0D0-49D4-E248-B0CE-D86470E58D27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43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8FED5E57-3FDB-D240-A5D2-8E9A75C811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66118A1-CA0E-1340-A83B-5FC0BDAA716D}"/>
              </a:ext>
            </a:extLst>
          </p:cNvPr>
          <p:cNvCxnSpPr>
            <a:cxnSpLocks/>
          </p:cNvCxnSpPr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9C6F91-D0AE-B143-87AB-04B78E3CA138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2CC66-7FE2-EE41-8183-B7061D273C22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324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C2E9C5-C722-1C4A-903D-DC380E09CB30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DDF817D-7538-BA4F-9286-353F7206B07E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63D5752-806F-DF4B-A807-7D2B9CC88B9F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90628E2-0A22-6843-9C3C-AACDEECAD8F2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B5ADA70B-528F-ED42-93D7-09C582F5B9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1048D6-608C-6540-BA00-DCFF1B673088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DBB9468-6F24-E54A-AB78-3ED2C281081F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DFD1838-F767-5E4A-9B38-BEBC4902F39E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82EEED-E275-0E45-84E1-3A999300B5C3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7317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8F52164-C0F1-8846-A435-1F2B7F5B3E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2782AB1-9AAF-664D-B808-521E359E34F4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F3BBEC6-71E3-E94B-ADEE-5D6CB2A6ACD1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2753C04-AB62-194A-9E85-A3A4BAEFBF36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B794615-5C8F-344E-AD23-F490CCD0D91E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32573532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165419656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88CA9FA-8C85-A14D-A456-DF57E44ABCE6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A6A3F0D-4270-FE42-AB9F-80FFCCD0BBD2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895CC2C-775E-CF49-BCC0-B243C4CE7577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8D85998-BC6C-BA44-8D0E-7279E433AE02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85459031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5B509C-BAC5-A845-AB72-86A756103679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64E166-5E76-CD46-9CCD-0AF81B873856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DF6DED4-FB59-554D-AD66-4E32A26EEC79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6FD6FA-1454-864B-B798-A0C8F08DC5EF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Bluebonne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4845CF6A-2A44-374A-8D3B-2623A7F2F4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93EE0A6-FD5B-664D-B37E-66CF27CB8434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96DADE3-0510-6E43-990C-D5222C84D5C8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0689726-DADD-6146-8D8D-EA2EDE9888B1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1836D91-B850-C34E-9806-541B78C8C9FE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298897517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Aqua-F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B29170F-9C92-3B44-9D53-11236CBB608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50BCEBA-8C26-5C47-B161-BBC2B22DCD2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22875479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210B581-3A33-A449-A358-88FF18203A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42232254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A2CAEDB-9FC7-8A43-891D-E24DAB12E5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59312340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18960EB-C8EB-E948-B738-EAAD704AF1D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94003822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8A0B54A-6786-774E-8D4B-1924352B6D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00F83290-14F9-D442-9799-9079EF15BD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996F783-4BE5-CE49-BA63-8D59F3A909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Thermal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4D517E85-9CA7-034F-9FB3-FD01320A59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371DDE4D-0D7D-C84F-BE39-89E9C44A74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6A6080B-285B-0440-BCC7-3C870713D09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6EF3F69B-992F-BA44-A80C-34A8806E48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1934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1E620D7-B1F1-E348-935F-C3B2B1A96A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6A03834-44F9-1A4D-9BFA-1C1501E0E1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C94D7B3-0232-0C48-A160-845D9109756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C9C36057-B1B9-8547-9A36-C791A7F49EF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B383675-6B9D-B845-AC31-24EA499A78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6071091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B76CF3-ADC9-1642-BF86-74C5363A4E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72724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DFB5972-5B82-9C44-B904-8A08A908754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08BAA7-2D4A-6C4B-B9B1-588A6ED663F7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1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A31FF36-C725-7F42-8ADD-0F4AFA08A7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23536407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44F713-205E-6F48-A707-F0B2E8ED46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42432681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07A8CD1-7809-D84E-9C13-0CBA5D226B1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141040893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8FB608-6C3F-034E-8B9B-01FBC8BA665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346694199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35E2AF0-B68C-A84D-883A-F56F810C6DD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83532233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424CAB-08DF-8E45-9334-B8B1615BA33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4343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CAE3C80-60AD-C341-B37C-7392A66615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484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199CDE8-5037-D744-B63A-90F5D0F149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53407BF-483B-5440-A32E-A36B58F39AB6}"/>
              </a:ext>
            </a:extLst>
          </p:cNvPr>
          <p:cNvCxnSpPr/>
          <p:nvPr userDrawn="1"/>
        </p:nvCxnSpPr>
        <p:spPr>
          <a:xfrm>
            <a:off x="365039" y="369472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10949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BFFCD94-3A3A-554E-8925-10E786DF9F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1682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3B828D2-815D-A743-B42E-C1EC9926E05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5644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76F0FC-445F-EB45-9FC8-1D17AD764A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2846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965854D-B5FE-F24D-B2E0-0ADBA3E299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3562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9171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02F0A0-2C64-1949-81F2-704FFB3D4DF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8593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B25B3C-FBE9-484F-A1D6-E09A6F38E0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1297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F263EA-DB1E-CD4D-B1E8-64C0F5871E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15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A1F024-964B-F846-98B6-DEB81BDC00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317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DF5DA9-BEA3-424B-BA95-1B419BF164C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32578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D63ACE-FD72-2C4A-86EB-5DB63789C4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3677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77664A0-9A7C-5D4E-8D6C-AC7488BD5C15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21503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698011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>
            <a:extLst>
              <a:ext uri="{FF2B5EF4-FFF2-40B4-BE49-F238E27FC236}">
                <a16:creationId xmlns:a16="http://schemas.microsoft.com/office/drawing/2014/main" id="{95AEA2A6-86D7-5E44-A399-21DD8F05B0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EF1D07-DE20-CA41-9454-25F29B23DD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3958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id="{CD8D3373-A0FA-1147-A5F5-2D193FBFE3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BD98FC-E254-474B-AB8A-A890E5C857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  <a:effectLst>
            <a:outerShdw blurRad="190500" algn="ct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01125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81D93BAF-D5B7-8144-962A-A2140E2FAA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25FC7A-FD13-4C42-A185-1FED363BF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5313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7446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156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1186D9-5B1F-014D-8A39-F8AFFF37269A}"/>
              </a:ext>
            </a:extLst>
          </p:cNvPr>
          <p:cNvCxnSpPr/>
          <p:nvPr userDrawn="1"/>
        </p:nvCxnSpPr>
        <p:spPr>
          <a:xfrm>
            <a:off x="5754781" y="3230057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D0819FF-A4DD-EC41-98AF-E9066C22ACB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0C2FE0-5B0C-D948-95BB-AC84C87269B5}"/>
              </a:ext>
            </a:extLst>
          </p:cNvPr>
          <p:cNvCxnSpPr/>
          <p:nvPr userDrawn="1"/>
        </p:nvCxnSpPr>
        <p:spPr>
          <a:xfrm>
            <a:off x="365039" y="369392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5F72652-BCC9-3341-A937-36E2C18D1379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A92E8C-2A72-1848-BD68-AF01FC583422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8423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517DCB8-97BD-9C4E-8320-F9FF76ACB74E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5270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09D0507-C529-724C-8264-FED8F0DD031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7A8BAA0-7BC2-A840-9C39-116EDA06EF30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3885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7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29429FC-C92D-4C4A-989F-3573C144394F}"/>
              </a:ext>
            </a:extLst>
          </p:cNvPr>
          <p:cNvSpPr/>
          <p:nvPr userDrawn="1"/>
        </p:nvSpPr>
        <p:spPr>
          <a:xfrm>
            <a:off x="6095999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68E5E4-FFA9-0644-9393-124AC92FDD7F}"/>
              </a:ext>
            </a:extLst>
          </p:cNvPr>
          <p:cNvCxnSpPr/>
          <p:nvPr userDrawn="1"/>
        </p:nvCxnSpPr>
        <p:spPr>
          <a:xfrm>
            <a:off x="8711963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6B990F-3A3A-8D49-93A0-9C4BF05BD4D7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AA6FAE-8354-D949-9E61-B46D5745454E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45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77A6A6C-9368-8448-A52F-2053BFC6B846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7C95EB-E00E-EE41-93B8-B559B4E78FBD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388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13A1D-3012-2E41-A233-1B14AA6778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 marL="347663" indent="-347663"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F21732-05C9-ED4E-861F-6A9733F810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F70083D-70C7-0144-B715-A0772EEAED6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4817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342FC4-FC05-A943-B55F-E4C919449D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E25CE214-78DE-244A-AC1E-B392FEBB1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9930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518C4A-F2E8-014F-8E5D-0BCC7233037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140C873-2F96-BB48-A862-311DB5B377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2477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E2621A0-4889-1E49-87BE-9DD9FC78FF0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1207BF8-418C-8348-9A30-50492B9A34D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8216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5090E38-9972-DF4B-A951-FEB02F7CEF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D1170D9-D8FB-8342-93CE-4877B8A4F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7721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0770B51-7F9B-CF43-A5D6-C19931F65F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1F4058-1045-0D42-9FD0-C1A9D2F331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0487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1DEB206E-5B39-3F42-912B-89F7333846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41DA8ABE-F19F-8045-9B22-218EAB84B6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733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861D1D7-9E46-1D4F-B893-22164B7B619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F307B7-A24A-DA4F-9CB7-BA7ACC3EB6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0445D45E-0D18-0A42-A233-893B94247D4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66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3F435D-90DA-F34C-A4D8-908254C7CE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49D56C8-5F2D-894E-B229-F8A79EACF4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723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77C7F7-F96A-6341-99B1-3C9F3D49574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F5B9C8D-B186-0442-AFC5-C6ECE05C85C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5630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637EFA-7999-4A4C-98BE-C54B4B006F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07FA2532-56FB-B94F-9A10-FA43A5F557D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1691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FB31733-71FB-E44E-8E0C-7F0C20A8735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BE7BB941-5F22-5141-BE18-DFF465A666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140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06AECD4-E450-6146-BCB5-E10CF65A7B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7203A225-80FA-C84B-9916-C4660163652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326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E75F202-EDEA-5D45-8222-A2C752C02F1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0DCC849-40C3-2F48-968E-BDA9BB25D8A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3053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D6FA48-EB0F-8A4F-AE80-A20D8DEF1AEF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30823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0029A5-B1AF-0B48-A501-B9B29BE347FE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8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226" Type="http://schemas.openxmlformats.org/officeDocument/2006/relationships/slideLayout" Target="../slideLayouts/slideLayout226.xml"/><Relationship Id="rId247" Type="http://schemas.openxmlformats.org/officeDocument/2006/relationships/slideLayout" Target="../slideLayouts/slideLayout247.xml"/><Relationship Id="rId107" Type="http://schemas.openxmlformats.org/officeDocument/2006/relationships/slideLayout" Target="../slideLayouts/slideLayout107.xml"/><Relationship Id="rId268" Type="http://schemas.openxmlformats.org/officeDocument/2006/relationships/slideLayout" Target="../slideLayouts/slideLayout268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16" Type="http://schemas.openxmlformats.org/officeDocument/2006/relationships/slideLayout" Target="../slideLayouts/slideLayout216.xml"/><Relationship Id="rId237" Type="http://schemas.openxmlformats.org/officeDocument/2006/relationships/slideLayout" Target="../slideLayouts/slideLayout237.xml"/><Relationship Id="rId258" Type="http://schemas.openxmlformats.org/officeDocument/2006/relationships/slideLayout" Target="../slideLayouts/slideLayout258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227" Type="http://schemas.openxmlformats.org/officeDocument/2006/relationships/slideLayout" Target="../slideLayouts/slideLayout227.xml"/><Relationship Id="rId248" Type="http://schemas.openxmlformats.org/officeDocument/2006/relationships/slideLayout" Target="../slideLayouts/slideLayout248.xml"/><Relationship Id="rId269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217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6.xml"/><Relationship Id="rId238" Type="http://schemas.openxmlformats.org/officeDocument/2006/relationships/slideLayout" Target="../slideLayouts/slideLayout238.xml"/><Relationship Id="rId259" Type="http://schemas.openxmlformats.org/officeDocument/2006/relationships/slideLayout" Target="../slideLayouts/slideLayout259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223" Type="http://schemas.openxmlformats.org/officeDocument/2006/relationships/slideLayout" Target="../slideLayouts/slideLayout223.xml"/><Relationship Id="rId228" Type="http://schemas.openxmlformats.org/officeDocument/2006/relationships/slideLayout" Target="../slideLayouts/slideLayout228.xml"/><Relationship Id="rId244" Type="http://schemas.openxmlformats.org/officeDocument/2006/relationships/slideLayout" Target="../slideLayouts/slideLayout244.xml"/><Relationship Id="rId249" Type="http://schemas.openxmlformats.org/officeDocument/2006/relationships/slideLayout" Target="../slideLayouts/slideLayout24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260" Type="http://schemas.openxmlformats.org/officeDocument/2006/relationships/slideLayout" Target="../slideLayouts/slideLayout260.xml"/><Relationship Id="rId265" Type="http://schemas.openxmlformats.org/officeDocument/2006/relationships/slideLayout" Target="../slideLayouts/slideLayout265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slideLayout" Target="../slideLayouts/slideLayout213.xml"/><Relationship Id="rId218" Type="http://schemas.openxmlformats.org/officeDocument/2006/relationships/slideLayout" Target="../slideLayouts/slideLayout218.xml"/><Relationship Id="rId234" Type="http://schemas.openxmlformats.org/officeDocument/2006/relationships/slideLayout" Target="../slideLayouts/slideLayout234.xml"/><Relationship Id="rId239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50" Type="http://schemas.openxmlformats.org/officeDocument/2006/relationships/slideLayout" Target="../slideLayouts/slideLayout250.xml"/><Relationship Id="rId255" Type="http://schemas.openxmlformats.org/officeDocument/2006/relationships/slideLayout" Target="../slideLayouts/slideLayout255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229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19.xml"/><Relationship Id="rId224" Type="http://schemas.openxmlformats.org/officeDocument/2006/relationships/slideLayout" Target="../slideLayouts/slideLayout224.xml"/><Relationship Id="rId240" Type="http://schemas.openxmlformats.org/officeDocument/2006/relationships/slideLayout" Target="../slideLayouts/slideLayout240.xml"/><Relationship Id="rId245" Type="http://schemas.openxmlformats.org/officeDocument/2006/relationships/slideLayout" Target="../slideLayouts/slideLayout245.xml"/><Relationship Id="rId261" Type="http://schemas.openxmlformats.org/officeDocument/2006/relationships/slideLayout" Target="../slideLayouts/slideLayout261.xml"/><Relationship Id="rId266" Type="http://schemas.openxmlformats.org/officeDocument/2006/relationships/slideLayout" Target="../slideLayouts/slideLayout266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219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3.xml"/><Relationship Id="rId214" Type="http://schemas.openxmlformats.org/officeDocument/2006/relationships/slideLayout" Target="../slideLayouts/slideLayout214.xml"/><Relationship Id="rId230" Type="http://schemas.openxmlformats.org/officeDocument/2006/relationships/slideLayout" Target="../slideLayouts/slideLayout230.xml"/><Relationship Id="rId235" Type="http://schemas.openxmlformats.org/officeDocument/2006/relationships/slideLayout" Target="../slideLayouts/slideLayout235.xml"/><Relationship Id="rId251" Type="http://schemas.openxmlformats.org/officeDocument/2006/relationships/slideLayout" Target="../slideLayouts/slideLayout251.xml"/><Relationship Id="rId256" Type="http://schemas.openxmlformats.org/officeDocument/2006/relationships/slideLayout" Target="../slideLayouts/slideLayout256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220" Type="http://schemas.openxmlformats.org/officeDocument/2006/relationships/slideLayout" Target="../slideLayouts/slideLayout220.xml"/><Relationship Id="rId225" Type="http://schemas.openxmlformats.org/officeDocument/2006/relationships/slideLayout" Target="../slideLayouts/slideLayout225.xml"/><Relationship Id="rId241" Type="http://schemas.openxmlformats.org/officeDocument/2006/relationships/slideLayout" Target="../slideLayouts/slideLayout241.xml"/><Relationship Id="rId246" Type="http://schemas.openxmlformats.org/officeDocument/2006/relationships/slideLayout" Target="../slideLayouts/slideLayout246.xml"/><Relationship Id="rId267" Type="http://schemas.openxmlformats.org/officeDocument/2006/relationships/slideLayout" Target="../slideLayouts/slideLayout267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262" Type="http://schemas.openxmlformats.org/officeDocument/2006/relationships/slideLayout" Target="../slideLayouts/slideLayout262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15" Type="http://schemas.openxmlformats.org/officeDocument/2006/relationships/slideLayout" Target="../slideLayouts/slideLayout215.xml"/><Relationship Id="rId236" Type="http://schemas.openxmlformats.org/officeDocument/2006/relationships/slideLayout" Target="../slideLayouts/slideLayout236.xml"/><Relationship Id="rId257" Type="http://schemas.openxmlformats.org/officeDocument/2006/relationships/slideLayout" Target="../slideLayouts/slideLayout257.xml"/><Relationship Id="rId26" Type="http://schemas.openxmlformats.org/officeDocument/2006/relationships/slideLayout" Target="../slideLayouts/slideLayout26.xml"/><Relationship Id="rId231" Type="http://schemas.openxmlformats.org/officeDocument/2006/relationships/slideLayout" Target="../slideLayouts/slideLayout231.xml"/><Relationship Id="rId252" Type="http://schemas.openxmlformats.org/officeDocument/2006/relationships/slideLayout" Target="../slideLayouts/slideLayout252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221" Type="http://schemas.openxmlformats.org/officeDocument/2006/relationships/slideLayout" Target="../slideLayouts/slideLayout221.xml"/><Relationship Id="rId242" Type="http://schemas.openxmlformats.org/officeDocument/2006/relationships/slideLayout" Target="../slideLayouts/slideLayout242.xml"/><Relationship Id="rId263" Type="http://schemas.openxmlformats.org/officeDocument/2006/relationships/slideLayout" Target="../slideLayouts/slideLayout263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32" Type="http://schemas.openxmlformats.org/officeDocument/2006/relationships/slideLayout" Target="../slideLayouts/slideLayout232.xml"/><Relationship Id="rId253" Type="http://schemas.openxmlformats.org/officeDocument/2006/relationships/slideLayout" Target="../slideLayouts/slideLayout253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222" Type="http://schemas.openxmlformats.org/officeDocument/2006/relationships/slideLayout" Target="../slideLayouts/slideLayout222.xml"/><Relationship Id="rId243" Type="http://schemas.openxmlformats.org/officeDocument/2006/relationships/slideLayout" Target="../slideLayouts/slideLayout243.xml"/><Relationship Id="rId264" Type="http://schemas.openxmlformats.org/officeDocument/2006/relationships/slideLayout" Target="../slideLayouts/slideLayout264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slideLayout" Target="../slideLayouts/slideLayout212.xml"/><Relationship Id="rId233" Type="http://schemas.openxmlformats.org/officeDocument/2006/relationships/slideLayout" Target="../slideLayouts/slideLayout233.xml"/><Relationship Id="rId254" Type="http://schemas.openxmlformats.org/officeDocument/2006/relationships/slideLayout" Target="../slideLayouts/slideLayout2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8941" y="542571"/>
            <a:ext cx="11654118" cy="70173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spAutoFit/>
          </a:bodyPr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8941" y="1691155"/>
            <a:ext cx="11654118" cy="201080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89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985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96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800" r:id="rId2"/>
    <p:sldLayoutId id="2147483752" r:id="rId3"/>
    <p:sldLayoutId id="2147483753" r:id="rId4"/>
    <p:sldLayoutId id="2147483801" r:id="rId5"/>
    <p:sldLayoutId id="2147483802" r:id="rId6"/>
    <p:sldLayoutId id="2147483803" r:id="rId7"/>
    <p:sldLayoutId id="2147483755" r:id="rId8"/>
    <p:sldLayoutId id="2147483754" r:id="rId9"/>
    <p:sldLayoutId id="2147483865" r:id="rId10"/>
    <p:sldLayoutId id="2147483663" r:id="rId11"/>
    <p:sldLayoutId id="2147483866" r:id="rId12"/>
    <p:sldLayoutId id="2147483868" r:id="rId13"/>
    <p:sldLayoutId id="2147483867" r:id="rId14"/>
    <p:sldLayoutId id="2147483881" r:id="rId15"/>
    <p:sldLayoutId id="2147483882" r:id="rId16"/>
    <p:sldLayoutId id="2147483869" r:id="rId17"/>
    <p:sldLayoutId id="2147483660" r:id="rId18"/>
    <p:sldLayoutId id="2147483804" r:id="rId19"/>
    <p:sldLayoutId id="2147483694" r:id="rId20"/>
    <p:sldLayoutId id="2147483806" r:id="rId21"/>
    <p:sldLayoutId id="2147483870" r:id="rId22"/>
    <p:sldLayoutId id="2147483805" r:id="rId23"/>
    <p:sldLayoutId id="2147483883" r:id="rId24"/>
    <p:sldLayoutId id="2147483884" r:id="rId25"/>
    <p:sldLayoutId id="2147483813" r:id="rId26"/>
    <p:sldLayoutId id="2147483651" r:id="rId27"/>
    <p:sldLayoutId id="2147483702" r:id="rId28"/>
    <p:sldLayoutId id="2147483703" r:id="rId29"/>
    <p:sldLayoutId id="2147483807" r:id="rId30"/>
    <p:sldLayoutId id="2147483808" r:id="rId31"/>
    <p:sldLayoutId id="2147483809" r:id="rId32"/>
    <p:sldLayoutId id="2147483811" r:id="rId33"/>
    <p:sldLayoutId id="2147483810" r:id="rId34"/>
    <p:sldLayoutId id="2147483812" r:id="rId35"/>
    <p:sldLayoutId id="2147483693" r:id="rId36"/>
    <p:sldLayoutId id="2147483664" r:id="rId37"/>
    <p:sldLayoutId id="2147483759" r:id="rId38"/>
    <p:sldLayoutId id="2147483756" r:id="rId39"/>
    <p:sldLayoutId id="2147483666" r:id="rId40"/>
    <p:sldLayoutId id="2147483785" r:id="rId41"/>
    <p:sldLayoutId id="2147483815" r:id="rId42"/>
    <p:sldLayoutId id="2147483665" r:id="rId43"/>
    <p:sldLayoutId id="2147483814" r:id="rId44"/>
    <p:sldLayoutId id="2147483667" r:id="rId45"/>
    <p:sldLayoutId id="2147483669" r:id="rId46"/>
    <p:sldLayoutId id="2147483816" r:id="rId47"/>
    <p:sldLayoutId id="2147483668" r:id="rId48"/>
    <p:sldLayoutId id="2147483758" r:id="rId49"/>
    <p:sldLayoutId id="2147483757" r:id="rId50"/>
    <p:sldLayoutId id="2147483676" r:id="rId51"/>
    <p:sldLayoutId id="2147483677" r:id="rId52"/>
    <p:sldLayoutId id="2147483784" r:id="rId53"/>
    <p:sldLayoutId id="2147483681" r:id="rId54"/>
    <p:sldLayoutId id="2147483678" r:id="rId55"/>
    <p:sldLayoutId id="2147483885" r:id="rId56"/>
    <p:sldLayoutId id="2147483679" r:id="rId57"/>
    <p:sldLayoutId id="2147483887" r:id="rId58"/>
    <p:sldLayoutId id="2147483783" r:id="rId59"/>
    <p:sldLayoutId id="2147483781" r:id="rId60"/>
    <p:sldLayoutId id="2147483886" r:id="rId61"/>
    <p:sldLayoutId id="2147483782" r:id="rId62"/>
    <p:sldLayoutId id="2147483698" r:id="rId63"/>
    <p:sldLayoutId id="2147483675" r:id="rId64"/>
    <p:sldLayoutId id="2147483836" r:id="rId65"/>
    <p:sldLayoutId id="2147483837" r:id="rId66"/>
    <p:sldLayoutId id="2147483838" r:id="rId67"/>
    <p:sldLayoutId id="2147483839" r:id="rId68"/>
    <p:sldLayoutId id="2147483888" r:id="rId69"/>
    <p:sldLayoutId id="2147483840" r:id="rId70"/>
    <p:sldLayoutId id="2147483841" r:id="rId71"/>
    <p:sldLayoutId id="2147483889" r:id="rId72"/>
    <p:sldLayoutId id="2147483842" r:id="rId73"/>
    <p:sldLayoutId id="2147483844" r:id="rId74"/>
    <p:sldLayoutId id="2147483890" r:id="rId75"/>
    <p:sldLayoutId id="2147483843" r:id="rId76"/>
    <p:sldLayoutId id="2147483845" r:id="rId77"/>
    <p:sldLayoutId id="2147483846" r:id="rId78"/>
    <p:sldLayoutId id="2147483769" r:id="rId79"/>
    <p:sldLayoutId id="2147483904" r:id="rId80"/>
    <p:sldLayoutId id="2147483905" r:id="rId81"/>
    <p:sldLayoutId id="2147483906" r:id="rId82"/>
    <p:sldLayoutId id="2147483907" r:id="rId83"/>
    <p:sldLayoutId id="2147483902" r:id="rId84"/>
    <p:sldLayoutId id="2147483903" r:id="rId85"/>
    <p:sldLayoutId id="2147483770" r:id="rId86"/>
    <p:sldLayoutId id="2147483650" r:id="rId87"/>
    <p:sldLayoutId id="2147483697" r:id="rId88"/>
    <p:sldLayoutId id="2147483908" r:id="rId89"/>
    <p:sldLayoutId id="2147483910" r:id="rId90"/>
    <p:sldLayoutId id="2147483911" r:id="rId91"/>
    <p:sldLayoutId id="2147483909" r:id="rId92"/>
    <p:sldLayoutId id="2147483912" r:id="rId93"/>
    <p:sldLayoutId id="2147483913" r:id="rId94"/>
    <p:sldLayoutId id="2147483696" r:id="rId95"/>
    <p:sldLayoutId id="2147483695" r:id="rId96"/>
    <p:sldLayoutId id="2147483773" r:id="rId97"/>
    <p:sldLayoutId id="2147483875" r:id="rId98"/>
    <p:sldLayoutId id="2147483876" r:id="rId99"/>
    <p:sldLayoutId id="2147483877" r:id="rId100"/>
    <p:sldLayoutId id="2147483878" r:id="rId101"/>
    <p:sldLayoutId id="2147483880" r:id="rId102"/>
    <p:sldLayoutId id="2147483879" r:id="rId103"/>
    <p:sldLayoutId id="2147483774" r:id="rId104"/>
    <p:sldLayoutId id="2147483652" r:id="rId105"/>
    <p:sldLayoutId id="2147483922" r:id="rId106"/>
    <p:sldLayoutId id="2147483872" r:id="rId107"/>
    <p:sldLayoutId id="2147483923" r:id="rId108"/>
    <p:sldLayoutId id="2147483924" r:id="rId109"/>
    <p:sldLayoutId id="2147483925" r:id="rId110"/>
    <p:sldLayoutId id="2147483926" r:id="rId111"/>
    <p:sldLayoutId id="2147483927" r:id="rId112"/>
    <p:sldLayoutId id="2147483873" r:id="rId113"/>
    <p:sldLayoutId id="2147483874" r:id="rId114"/>
    <p:sldLayoutId id="2147483966" r:id="rId115"/>
    <p:sldLayoutId id="2147483960" r:id="rId116"/>
    <p:sldLayoutId id="2147483959" r:id="rId117"/>
    <p:sldLayoutId id="2147483961" r:id="rId118"/>
    <p:sldLayoutId id="2147483962" r:id="rId119"/>
    <p:sldLayoutId id="2147483963" r:id="rId120"/>
    <p:sldLayoutId id="2147483958" r:id="rId121"/>
    <p:sldLayoutId id="2147483964" r:id="rId122"/>
    <p:sldLayoutId id="2147483965" r:id="rId123"/>
    <p:sldLayoutId id="2147483967" r:id="rId124"/>
    <p:sldLayoutId id="2147483968" r:id="rId125"/>
    <p:sldLayoutId id="2147483969" r:id="rId126"/>
    <p:sldLayoutId id="2147483970" r:id="rId127"/>
    <p:sldLayoutId id="2147483971" r:id="rId128"/>
    <p:sldLayoutId id="2147483972" r:id="rId129"/>
    <p:sldLayoutId id="2147483973" r:id="rId130"/>
    <p:sldLayoutId id="2147483974" r:id="rId131"/>
    <p:sldLayoutId id="2147483975" r:id="rId132"/>
    <p:sldLayoutId id="2147483701" r:id="rId133"/>
    <p:sldLayoutId id="2147483799" r:id="rId134"/>
    <p:sldLayoutId id="2147483793" r:id="rId135"/>
    <p:sldLayoutId id="2147483892" r:id="rId136"/>
    <p:sldLayoutId id="2147483891" r:id="rId137"/>
    <p:sldLayoutId id="2147483893" r:id="rId138"/>
    <p:sldLayoutId id="2147483894" r:id="rId139"/>
    <p:sldLayoutId id="2147483700" r:id="rId140"/>
    <p:sldLayoutId id="2147483699" r:id="rId141"/>
    <p:sldLayoutId id="2147483794" r:id="rId142"/>
    <p:sldLayoutId id="2147483798" r:id="rId143"/>
    <p:sldLayoutId id="2147483795" r:id="rId144"/>
    <p:sldLayoutId id="2147483914" r:id="rId145"/>
    <p:sldLayoutId id="2147483916" r:id="rId146"/>
    <p:sldLayoutId id="2147483915" r:id="rId147"/>
    <p:sldLayoutId id="2147483917" r:id="rId148"/>
    <p:sldLayoutId id="2147483796" r:id="rId149"/>
    <p:sldLayoutId id="2147483797" r:id="rId150"/>
    <p:sldLayoutId id="2147483760" r:id="rId151"/>
    <p:sldLayoutId id="2147483761" r:id="rId152"/>
    <p:sldLayoutId id="2147483817" r:id="rId153"/>
    <p:sldLayoutId id="2147483818" r:id="rId154"/>
    <p:sldLayoutId id="2147483823" r:id="rId155"/>
    <p:sldLayoutId id="2147483895" r:id="rId156"/>
    <p:sldLayoutId id="2147483819" r:id="rId157"/>
    <p:sldLayoutId id="2147483686" r:id="rId158"/>
    <p:sldLayoutId id="2147483670" r:id="rId159"/>
    <p:sldLayoutId id="2147483847" r:id="rId160"/>
    <p:sldLayoutId id="2147483848" r:id="rId161"/>
    <p:sldLayoutId id="2147483849" r:id="rId162"/>
    <p:sldLayoutId id="2147483850" r:id="rId163"/>
    <p:sldLayoutId id="2147483851" r:id="rId164"/>
    <p:sldLayoutId id="2147483896" r:id="rId165"/>
    <p:sldLayoutId id="2147483852" r:id="rId166"/>
    <p:sldLayoutId id="2147483853" r:id="rId167"/>
    <p:sldLayoutId id="2147483854" r:id="rId168"/>
    <p:sldLayoutId id="2147483762" r:id="rId169"/>
    <p:sldLayoutId id="2147483763" r:id="rId170"/>
    <p:sldLayoutId id="2147483820" r:id="rId171"/>
    <p:sldLayoutId id="2147483821" r:id="rId172"/>
    <p:sldLayoutId id="2147483822" r:id="rId173"/>
    <p:sldLayoutId id="2147483897" r:id="rId174"/>
    <p:sldLayoutId id="2147483824" r:id="rId175"/>
    <p:sldLayoutId id="2147483687" r:id="rId176"/>
    <p:sldLayoutId id="2147483671" r:id="rId177"/>
    <p:sldLayoutId id="2147483855" r:id="rId178"/>
    <p:sldLayoutId id="2147483856" r:id="rId179"/>
    <p:sldLayoutId id="2147483857" r:id="rId180"/>
    <p:sldLayoutId id="2147483858" r:id="rId181"/>
    <p:sldLayoutId id="2147483859" r:id="rId182"/>
    <p:sldLayoutId id="2147483898" r:id="rId183"/>
    <p:sldLayoutId id="2147483860" r:id="rId184"/>
    <p:sldLayoutId id="2147483861" r:id="rId185"/>
    <p:sldLayoutId id="2147483862" r:id="rId186"/>
    <p:sldLayoutId id="2147483764" r:id="rId187"/>
    <p:sldLayoutId id="2147483765" r:id="rId188"/>
    <p:sldLayoutId id="2147483825" r:id="rId189"/>
    <p:sldLayoutId id="2147483826" r:id="rId190"/>
    <p:sldLayoutId id="2147483828" r:id="rId191"/>
    <p:sldLayoutId id="2147483900" r:id="rId192"/>
    <p:sldLayoutId id="2147483827" r:id="rId193"/>
    <p:sldLayoutId id="2147483685" r:id="rId194"/>
    <p:sldLayoutId id="2147483766" r:id="rId195"/>
    <p:sldLayoutId id="2147483674" r:id="rId196"/>
    <p:sldLayoutId id="2147483673" r:id="rId197"/>
    <p:sldLayoutId id="2147483682" r:id="rId198"/>
    <p:sldLayoutId id="2147483829" r:id="rId199"/>
    <p:sldLayoutId id="2147483830" r:id="rId200"/>
    <p:sldLayoutId id="2147483831" r:id="rId201"/>
    <p:sldLayoutId id="2147483899" r:id="rId202"/>
    <p:sldLayoutId id="2147483832" r:id="rId203"/>
    <p:sldLayoutId id="2147483948" r:id="rId204"/>
    <p:sldLayoutId id="2147483949" r:id="rId205"/>
    <p:sldLayoutId id="2147483950" r:id="rId206"/>
    <p:sldLayoutId id="2147483690" r:id="rId207"/>
    <p:sldLayoutId id="2147483691" r:id="rId208"/>
    <p:sldLayoutId id="2147483833" r:id="rId209"/>
    <p:sldLayoutId id="2147483834" r:id="rId210"/>
    <p:sldLayoutId id="2147483692" r:id="rId211"/>
    <p:sldLayoutId id="2147483901" r:id="rId212"/>
    <p:sldLayoutId id="2147483835" r:id="rId213"/>
    <p:sldLayoutId id="2147483689" r:id="rId214"/>
    <p:sldLayoutId id="2147483768" r:id="rId215"/>
    <p:sldLayoutId id="2147483688" r:id="rId216"/>
    <p:sldLayoutId id="2147483704" r:id="rId217"/>
    <p:sldLayoutId id="2147483772" r:id="rId218"/>
    <p:sldLayoutId id="2147483771" r:id="rId219"/>
    <p:sldLayoutId id="2147483918" r:id="rId220"/>
    <p:sldLayoutId id="2147483919" r:id="rId221"/>
    <p:sldLayoutId id="2147483920" r:id="rId222"/>
    <p:sldLayoutId id="2147483921" r:id="rId223"/>
    <p:sldLayoutId id="2147483705" r:id="rId224"/>
    <p:sldLayoutId id="2147483706" r:id="rId225"/>
    <p:sldLayoutId id="2147483788" r:id="rId226"/>
    <p:sldLayoutId id="2147483792" r:id="rId227"/>
    <p:sldLayoutId id="2147483863" r:id="rId228"/>
    <p:sldLayoutId id="2147483951" r:id="rId229"/>
    <p:sldLayoutId id="2147483952" r:id="rId230"/>
    <p:sldLayoutId id="2147483953" r:id="rId231"/>
    <p:sldLayoutId id="2147483955" r:id="rId232"/>
    <p:sldLayoutId id="2147483864" r:id="rId233"/>
    <p:sldLayoutId id="2147483786" r:id="rId234"/>
    <p:sldLayoutId id="2147483956" r:id="rId235"/>
    <p:sldLayoutId id="2147483957" r:id="rId236"/>
    <p:sldLayoutId id="2147483954" r:id="rId237"/>
    <p:sldLayoutId id="2147483654" r:id="rId238"/>
    <p:sldLayoutId id="2147483930" r:id="rId239"/>
    <p:sldLayoutId id="2147483931" r:id="rId240"/>
    <p:sldLayoutId id="2147483932" r:id="rId241"/>
    <p:sldLayoutId id="2147483933" r:id="rId242"/>
    <p:sldLayoutId id="2147483929" r:id="rId243"/>
    <p:sldLayoutId id="2147483928" r:id="rId244"/>
    <p:sldLayoutId id="2147483778" r:id="rId245"/>
    <p:sldLayoutId id="2147483777" r:id="rId246"/>
    <p:sldLayoutId id="2147483779" r:id="rId247"/>
    <p:sldLayoutId id="2147483935" r:id="rId248"/>
    <p:sldLayoutId id="2147483936" r:id="rId249"/>
    <p:sldLayoutId id="2147483937" r:id="rId250"/>
    <p:sldLayoutId id="2147483934" r:id="rId251"/>
    <p:sldLayoutId id="2147483938" r:id="rId252"/>
    <p:sldLayoutId id="2147483939" r:id="rId253"/>
    <p:sldLayoutId id="2147483780" r:id="rId254"/>
    <p:sldLayoutId id="2147483655" r:id="rId255"/>
    <p:sldLayoutId id="2147483871" r:id="rId256"/>
    <p:sldLayoutId id="2147483942" r:id="rId257"/>
    <p:sldLayoutId id="2147483943" r:id="rId258"/>
    <p:sldLayoutId id="2147483944" r:id="rId259"/>
    <p:sldLayoutId id="2147483945" r:id="rId260"/>
    <p:sldLayoutId id="2147483946" r:id="rId261"/>
    <p:sldLayoutId id="2147483947" r:id="rId262"/>
    <p:sldLayoutId id="2147483940" r:id="rId263"/>
    <p:sldLayoutId id="2147483941" r:id="rId264"/>
    <p:sldLayoutId id="2147483976" r:id="rId265"/>
    <p:sldLayoutId id="2147483977" r:id="rId266"/>
    <p:sldLayoutId id="2147483978" r:id="rId267"/>
    <p:sldLayoutId id="2147483979" r:id="rId26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7663" indent="-347663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813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033463" indent="-347663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81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716088" indent="-34448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2860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9D935-7D62-8E43-B180-5BF642363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6637"/>
            <a:ext cx="9144000" cy="923330"/>
          </a:xfrm>
        </p:spPr>
        <p:txBody>
          <a:bodyPr/>
          <a:lstStyle/>
          <a:p>
            <a:r>
              <a:rPr lang="en-US" dirty="0"/>
              <a:t>WMS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B90163-09B5-E34F-AD08-B920BAB595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7159"/>
            <a:ext cx="9144000" cy="1051570"/>
          </a:xfrm>
        </p:spPr>
        <p:txBody>
          <a:bodyPr/>
          <a:lstStyle/>
          <a:p>
            <a:r>
              <a:rPr lang="en-US" dirty="0"/>
              <a:t>TAC Meeting – July 29, 2026</a:t>
            </a:r>
          </a:p>
          <a:p>
            <a:r>
              <a:rPr lang="en-US" dirty="0"/>
              <a:t>Blake Holt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859361-4626-FA45-D184-04AAD701027B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F4A3D9-A41B-0DE9-631F-FCD999F8367C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75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F7339-A26B-1923-1E21-2039C97BB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B69776-0773-4C6E-5B53-1B7FD255E13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0" y="153824"/>
            <a:ext cx="6096000" cy="9866804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/>
              <a:t>Discussion Topics</a:t>
            </a:r>
            <a:endParaRPr lang="en-US" sz="1800" dirty="0"/>
          </a:p>
          <a:p>
            <a:r>
              <a:rPr lang="en-US" u="sng" dirty="0"/>
              <a:t>Approvals/Endorsements</a:t>
            </a:r>
          </a:p>
          <a:p>
            <a:pPr lvl="1"/>
            <a:r>
              <a:rPr lang="en-US" sz="1800" dirty="0"/>
              <a:t>Companion revision requests related to NPRR1264, Creation of New Energy Attribute Certificate Program (COPMGRR051,SMOGRR051,VCMRR043)</a:t>
            </a:r>
          </a:p>
          <a:p>
            <a:pPr lvl="1"/>
            <a:r>
              <a:rPr lang="en-US" sz="1800" dirty="0"/>
              <a:t>NPRR1301, Align Protocols to Constraint Activation Procedure</a:t>
            </a:r>
          </a:p>
          <a:p>
            <a:endParaRPr lang="en-US" u="sng" dirty="0"/>
          </a:p>
          <a:p>
            <a:r>
              <a:rPr lang="en-US" u="sng" dirty="0"/>
              <a:t>Firm Fuel Supply Service Workshop</a:t>
            </a:r>
          </a:p>
          <a:p>
            <a:pPr lvl="1"/>
            <a:r>
              <a:rPr lang="en-US" sz="1800" dirty="0"/>
              <a:t>ERCOT previewed approach for 2026-2027 contract period aligning with new 16 TAC §25.520</a:t>
            </a:r>
          </a:p>
          <a:p>
            <a:pPr lvl="1"/>
            <a:r>
              <a:rPr lang="en-US" sz="1800" dirty="0"/>
              <a:t>ERCOT previewed draft NPRR language to implement. NPRR1335 has since been filed.</a:t>
            </a:r>
          </a:p>
          <a:p>
            <a:pPr lvl="1"/>
            <a:r>
              <a:rPr lang="en-US" sz="1800" dirty="0"/>
              <a:t>WMS is reviewing NPRR1335 and will seek to move forward in coming months</a:t>
            </a:r>
          </a:p>
          <a:p>
            <a:pPr lvl="1"/>
            <a:endParaRPr lang="en-US" sz="1800" dirty="0"/>
          </a:p>
          <a:p>
            <a:pPr marL="685800" lvl="2" indent="0">
              <a:buNone/>
            </a:pPr>
            <a:endParaRPr lang="en-US" sz="1600" dirty="0"/>
          </a:p>
          <a:p>
            <a:pPr marL="685800" lvl="2" indent="0">
              <a:buNone/>
            </a:pPr>
            <a:endParaRPr lang="en-US" sz="1400" dirty="0"/>
          </a:p>
          <a:p>
            <a:pPr lvl="2"/>
            <a:endParaRPr lang="en-US" sz="1400" dirty="0">
              <a:highlight>
                <a:srgbClr val="FFFF00"/>
              </a:highlight>
            </a:endParaRPr>
          </a:p>
          <a:p>
            <a:endParaRPr lang="en-US" u="sng" dirty="0"/>
          </a:p>
          <a:p>
            <a:pPr lvl="1"/>
            <a:endParaRPr lang="en-US" sz="1800" u="sng" dirty="0"/>
          </a:p>
          <a:p>
            <a:pPr marL="347662" lvl="1" indent="0">
              <a:buNone/>
            </a:pPr>
            <a:endParaRPr lang="en-US" sz="1800" dirty="0"/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lvl="1"/>
            <a:endParaRPr lang="en-US" sz="1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E113BE-CE76-FE16-27F6-EFCE738783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3BB92AA-34B2-59C6-EA00-E1C0E1FAE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June 3</a:t>
            </a:r>
            <a:r>
              <a:rPr lang="en-US" sz="3600" dirty="0"/>
              <a:t>, 2026</a:t>
            </a:r>
          </a:p>
        </p:txBody>
      </p:sp>
    </p:spTree>
    <p:extLst>
      <p:ext uri="{BB962C8B-B14F-4D97-AF65-F5344CB8AC3E}">
        <p14:creationId xmlns:p14="http://schemas.microsoft.com/office/powerpoint/2010/main" val="921041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2EDBC-4E2E-188B-1AB4-61090E0D6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40FB0D2-6EBA-8636-72C9-1110B24F5C4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0" y="153824"/>
            <a:ext cx="6096000" cy="10906062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/>
              <a:t>Discussion Topics</a:t>
            </a:r>
            <a:endParaRPr lang="en-US" sz="1800" dirty="0"/>
          </a:p>
          <a:p>
            <a:r>
              <a:rPr lang="en-US" u="sng" dirty="0"/>
              <a:t>Approvals/Endorsements</a:t>
            </a:r>
          </a:p>
          <a:p>
            <a:pPr lvl="1"/>
            <a:r>
              <a:rPr lang="en-US" sz="1800" dirty="0"/>
              <a:t>NPRR1328, Establishment of Generation Firming Program</a:t>
            </a:r>
            <a:endParaRPr lang="en-US" u="sng" dirty="0"/>
          </a:p>
          <a:p>
            <a:r>
              <a:rPr lang="en-US" u="sng" dirty="0"/>
              <a:t>2027 AS Methodology</a:t>
            </a:r>
          </a:p>
          <a:p>
            <a:pPr lvl="1"/>
            <a:r>
              <a:rPr lang="en-US" sz="1600" dirty="0"/>
              <a:t>Introduced at a high level </a:t>
            </a:r>
          </a:p>
          <a:p>
            <a:pPr lvl="1"/>
            <a:r>
              <a:rPr lang="en-US" sz="1600" dirty="0"/>
              <a:t>Detailed discussions held at 7/27 WMWG</a:t>
            </a:r>
          </a:p>
          <a:p>
            <a:pPr lvl="1"/>
            <a:r>
              <a:rPr lang="en-US" sz="1600" dirty="0"/>
              <a:t>ERCOT seeking approval at August SC and TAC</a:t>
            </a:r>
          </a:p>
          <a:p>
            <a:r>
              <a:rPr lang="en-US" u="sng" dirty="0"/>
              <a:t>ERS Enhancements (TAC Action Item)</a:t>
            </a:r>
          </a:p>
          <a:p>
            <a:pPr lvl="1"/>
            <a:r>
              <a:rPr lang="en-US" sz="1600" dirty="0"/>
              <a:t>NPRR1337 discussed extensively with vocal/written opposition to approach</a:t>
            </a:r>
          </a:p>
          <a:p>
            <a:pPr lvl="1"/>
            <a:r>
              <a:rPr lang="en-US" sz="1600" dirty="0"/>
              <a:t>DSWG hosted an additional discussion on 7/20</a:t>
            </a:r>
          </a:p>
          <a:p>
            <a:pPr lvl="1"/>
            <a:r>
              <a:rPr lang="en-US" sz="1600" dirty="0"/>
              <a:t>WMS will hear decision points at 8/5 meeting</a:t>
            </a:r>
          </a:p>
          <a:p>
            <a:r>
              <a:rPr lang="en-US" u="sng" dirty="0"/>
              <a:t>Residential Demand Response</a:t>
            </a:r>
          </a:p>
          <a:p>
            <a:pPr lvl="1"/>
            <a:r>
              <a:rPr lang="en-US" sz="1600" dirty="0"/>
              <a:t>NRG previewed alternative concept to ERCOT’s NPRR1296 RDR approach</a:t>
            </a:r>
          </a:p>
          <a:p>
            <a:pPr lvl="1"/>
            <a:r>
              <a:rPr lang="en-US" sz="1600" dirty="0"/>
              <a:t>General support expressed for alternative concept</a:t>
            </a:r>
          </a:p>
          <a:p>
            <a:pPr lvl="1"/>
            <a:r>
              <a:rPr lang="en-US" sz="1600" dirty="0"/>
              <a:t>ERCOT will bring feedback to future WMS </a:t>
            </a:r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marL="685800" lvl="2" indent="0">
              <a:buNone/>
            </a:pPr>
            <a:endParaRPr lang="en-US" sz="1600" dirty="0"/>
          </a:p>
          <a:p>
            <a:pPr marL="685800" lvl="2" indent="0">
              <a:buNone/>
            </a:pPr>
            <a:endParaRPr lang="en-US" sz="1400" dirty="0"/>
          </a:p>
          <a:p>
            <a:pPr lvl="2"/>
            <a:endParaRPr lang="en-US" sz="1400" dirty="0">
              <a:highlight>
                <a:srgbClr val="FFFF00"/>
              </a:highlight>
            </a:endParaRPr>
          </a:p>
          <a:p>
            <a:endParaRPr lang="en-US" u="sng" dirty="0"/>
          </a:p>
          <a:p>
            <a:pPr lvl="1"/>
            <a:endParaRPr lang="en-US" sz="1800" u="sng" dirty="0"/>
          </a:p>
          <a:p>
            <a:pPr marL="347662" lvl="1" indent="0">
              <a:buNone/>
            </a:pPr>
            <a:endParaRPr lang="en-US" sz="1800" dirty="0"/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lvl="1"/>
            <a:endParaRPr lang="en-US" sz="1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303B05-A5EC-D69C-E709-AFDEFC6874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E9B7D98B-170F-7059-2F19-4A6FEE890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July 8</a:t>
            </a:r>
            <a:r>
              <a:rPr lang="en-US" sz="3600" dirty="0"/>
              <a:t>, 2026</a:t>
            </a:r>
          </a:p>
        </p:txBody>
      </p:sp>
    </p:spTree>
    <p:extLst>
      <p:ext uri="{BB962C8B-B14F-4D97-AF65-F5344CB8AC3E}">
        <p14:creationId xmlns:p14="http://schemas.microsoft.com/office/powerpoint/2010/main" val="3151112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94B199-708B-8A91-B79A-1554E799D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CA1D6AB-F01E-2864-67CE-66191AF1FB23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0" y="153824"/>
            <a:ext cx="6096000" cy="10621882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/>
              <a:t>Discussion Topics</a:t>
            </a:r>
            <a:endParaRPr lang="en-US" sz="1800" dirty="0"/>
          </a:p>
          <a:p>
            <a:r>
              <a:rPr lang="en-US" u="sng" dirty="0"/>
              <a:t>TAC Action Item (202(c) order)</a:t>
            </a:r>
            <a:endParaRPr lang="en-US" sz="2400" u="sng" dirty="0"/>
          </a:p>
          <a:p>
            <a:pPr lvl="1"/>
            <a:r>
              <a:rPr lang="en-US" sz="2000" dirty="0"/>
              <a:t>Active discussions at WMWG</a:t>
            </a:r>
          </a:p>
          <a:p>
            <a:pPr lvl="1"/>
            <a:r>
              <a:rPr lang="en-US" sz="2000" dirty="0"/>
              <a:t>Market notices sent when requests filed with DOE </a:t>
            </a:r>
            <a:r>
              <a:rPr lang="en-US" sz="2000" u="sng" dirty="0"/>
              <a:t>and </a:t>
            </a:r>
            <a:r>
              <a:rPr lang="en-US" sz="2000" dirty="0"/>
              <a:t>when and approved by DOE</a:t>
            </a:r>
          </a:p>
          <a:p>
            <a:pPr lvl="2"/>
            <a:r>
              <a:rPr lang="en-US" sz="1600" dirty="0"/>
              <a:t>ERCOT supportive</a:t>
            </a:r>
          </a:p>
          <a:p>
            <a:pPr lvl="1"/>
            <a:r>
              <a:rPr lang="en-US" sz="2000" dirty="0"/>
              <a:t>Public notification when ERCOT issues directives to deploy and in what amounts</a:t>
            </a:r>
          </a:p>
          <a:p>
            <a:pPr lvl="2"/>
            <a:r>
              <a:rPr lang="en-US" sz="1600" dirty="0"/>
              <a:t>ERCOT investigating</a:t>
            </a:r>
          </a:p>
          <a:p>
            <a:pPr lvl="1"/>
            <a:r>
              <a:rPr lang="en-US" sz="2000" dirty="0"/>
              <a:t>Question about ERCOT knowledge of available capacity</a:t>
            </a:r>
          </a:p>
          <a:p>
            <a:pPr lvl="2"/>
            <a:r>
              <a:rPr lang="en-US" sz="1800" dirty="0"/>
              <a:t>ERCOT investigating</a:t>
            </a:r>
          </a:p>
          <a:p>
            <a:pPr lvl="1"/>
            <a:r>
              <a:rPr lang="en-US" sz="2000" dirty="0"/>
              <a:t>Question about “all call” vs. selective deployment</a:t>
            </a:r>
          </a:p>
          <a:p>
            <a:pPr lvl="2"/>
            <a:r>
              <a:rPr lang="en-US" sz="1800" dirty="0"/>
              <a:t>ERCOT investigating</a:t>
            </a:r>
            <a:endParaRPr lang="en-US" sz="2000" dirty="0"/>
          </a:p>
          <a:p>
            <a:pPr lvl="1"/>
            <a:r>
              <a:rPr lang="en-US" sz="2000" dirty="0"/>
              <a:t>Question about RDPA adjustments</a:t>
            </a:r>
          </a:p>
          <a:p>
            <a:pPr lvl="2"/>
            <a:r>
              <a:rPr lang="en-US" sz="1600" dirty="0"/>
              <a:t>Stakeholders need to know answers to prior questions before taking this up </a:t>
            </a:r>
          </a:p>
          <a:p>
            <a:pPr lvl="2"/>
            <a:endParaRPr lang="en-US" sz="1000" dirty="0"/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marL="685800" lvl="2" indent="0">
              <a:buNone/>
            </a:pPr>
            <a:endParaRPr lang="en-US" sz="1600" dirty="0"/>
          </a:p>
          <a:p>
            <a:pPr marL="685800" lvl="2" indent="0">
              <a:buNone/>
            </a:pPr>
            <a:endParaRPr lang="en-US" sz="1400" dirty="0"/>
          </a:p>
          <a:p>
            <a:pPr lvl="2"/>
            <a:endParaRPr lang="en-US" sz="1400" dirty="0">
              <a:highlight>
                <a:srgbClr val="FFFF00"/>
              </a:highlight>
            </a:endParaRPr>
          </a:p>
          <a:p>
            <a:endParaRPr lang="en-US" u="sng" dirty="0"/>
          </a:p>
          <a:p>
            <a:pPr lvl="1"/>
            <a:endParaRPr lang="en-US" sz="1800" u="sng" dirty="0"/>
          </a:p>
          <a:p>
            <a:pPr marL="347662" lvl="1" indent="0">
              <a:buNone/>
            </a:pPr>
            <a:endParaRPr lang="en-US" sz="1800" dirty="0"/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lvl="1"/>
            <a:endParaRPr lang="en-US" sz="1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C51C5F-A7E0-9B54-6530-6DD339D8FF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3005603"/>
            <a:ext cx="5558118" cy="923330"/>
          </a:xfrm>
        </p:spPr>
        <p:txBody>
          <a:bodyPr/>
          <a:lstStyle/>
          <a:p>
            <a:r>
              <a:rPr lang="en-US" sz="6000" dirty="0"/>
              <a:t>WMWG</a:t>
            </a:r>
          </a:p>
        </p:txBody>
      </p:sp>
    </p:spTree>
    <p:extLst>
      <p:ext uri="{BB962C8B-B14F-4D97-AF65-F5344CB8AC3E}">
        <p14:creationId xmlns:p14="http://schemas.microsoft.com/office/powerpoint/2010/main" val="308754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037E0-997F-C4EA-9E80-1B3EE4B07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01517A-464E-D239-A481-6B30BCD115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702F90C-0250-A106-D5D7-B950EF268D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1217769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June 3, 2026</a:t>
            </a:r>
          </a:p>
          <a:p>
            <a:r>
              <a:rPr lang="en-US" sz="3600" dirty="0">
                <a:solidFill>
                  <a:schemeClr val="bg1"/>
                </a:solidFill>
              </a:rPr>
              <a:t>July 8</a:t>
            </a:r>
            <a:r>
              <a:rPr lang="en-US" sz="3600" dirty="0"/>
              <a:t>, 2026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1A156A1-FC88-BB87-20AB-EFEEC3EAA297}"/>
              </a:ext>
            </a:extLst>
          </p:cNvPr>
          <p:cNvSpPr txBox="1">
            <a:spLocks/>
          </p:cNvSpPr>
          <p:nvPr/>
        </p:nvSpPr>
        <p:spPr>
          <a:xfrm>
            <a:off x="6096000" y="153824"/>
            <a:ext cx="6096000" cy="10650095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600" u="sng" dirty="0"/>
              <a:t>Remaining Topics</a:t>
            </a:r>
          </a:p>
          <a:p>
            <a:r>
              <a:rPr lang="en-US" sz="1000" b="0" dirty="0"/>
              <a:t>NPRR1255, Introduction of Mitigation of ESRs (CMWG)</a:t>
            </a:r>
          </a:p>
          <a:p>
            <a:r>
              <a:rPr lang="en-US" sz="1000" b="0" dirty="0"/>
              <a:t>NPRR1278, Establishing AGSS as an Ancillary Service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NPRR1284, Guaranteed Reliability Load Process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NPRR1296, Residential Demand Response Program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strike="sngStrike" dirty="0">
                <a:solidFill>
                  <a:schemeClr val="accent3"/>
                </a:solidFill>
              </a:rPr>
              <a:t>NPRR1301, Align Protocols to Constraint Activation Procedure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NPRR1317, Creation of NSG and Clarification of the Types, Usage, and Registration of DG (DSWG)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strike="sngStrike" dirty="0">
                <a:solidFill>
                  <a:schemeClr val="accent3"/>
                </a:solidFill>
              </a:rPr>
              <a:t>NPRR1328, Establishment of Generation Firming Program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>
                <a:solidFill>
                  <a:schemeClr val="accent5"/>
                </a:solidFill>
              </a:rPr>
              <a:t>NPRR1333, Establish an Incentive Program for Advanced Grid Support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>
                <a:solidFill>
                  <a:schemeClr val="accent5"/>
                </a:solidFill>
              </a:rPr>
              <a:t>NPRR1335, Implementation of PUCT Changes to Firm Fuel Supply Service for Phase 3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>
                <a:solidFill>
                  <a:schemeClr val="accent5"/>
                </a:solidFill>
              </a:rPr>
              <a:t>NPRR1337, ERS Enhancements (DSWG)</a:t>
            </a:r>
          </a:p>
          <a:p>
            <a:r>
              <a:rPr lang="en-US" sz="1000" b="0" strike="sngStrike" dirty="0">
                <a:solidFill>
                  <a:schemeClr val="accent3"/>
                </a:solidFill>
              </a:rPr>
              <a:t>VCMRR043, Related to NPRR1264, Creation of a New Energy Attribute Certificate Program (WMS-IA)</a:t>
            </a:r>
          </a:p>
          <a:p>
            <a:r>
              <a:rPr lang="en-US" sz="1000" b="0" strike="sngStrike" dirty="0">
                <a:solidFill>
                  <a:schemeClr val="accent3"/>
                </a:solidFill>
              </a:rPr>
              <a:t>COPMGRR051, Related to NPRR1264, Creation of a New Energy Attribute Certificate Program(WMS-IA)</a:t>
            </a:r>
          </a:p>
          <a:p>
            <a:r>
              <a:rPr lang="en-US" sz="1000" b="0" strike="sngStrike" dirty="0">
                <a:solidFill>
                  <a:schemeClr val="accent3"/>
                </a:solidFill>
              </a:rPr>
              <a:t>SMOGRR031, Related to NPRR1264, Creation of a New Energy Attribute Certificate Program(WMS-IA)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>
              <a:solidFill>
                <a:schemeClr val="accent5"/>
              </a:solidFill>
            </a:endParaRP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/>
          </a:p>
          <a:p>
            <a:pPr marL="0" lvl="1" indent="0">
              <a:spcBef>
                <a:spcPts val="1000"/>
              </a:spcBef>
              <a:buNone/>
            </a:pPr>
            <a:endParaRPr lang="en-US" sz="120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strike="sngStrike" dirty="0">
              <a:solidFill>
                <a:schemeClr val="accent5"/>
              </a:solidFill>
            </a:endParaRPr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2000" b="0" dirty="0"/>
          </a:p>
          <a:p>
            <a:endParaRPr lang="en-US" sz="2000" b="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67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C2FAB-5D85-A3BF-2A67-D1E421DD770E}"/>
              </a:ext>
            </a:extLst>
          </p:cNvPr>
          <p:cNvSpPr txBox="1">
            <a:spLocks/>
          </p:cNvSpPr>
          <p:nvPr/>
        </p:nvSpPr>
        <p:spPr>
          <a:xfrm>
            <a:off x="275291" y="1912895"/>
            <a:ext cx="11641418" cy="9233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</a:rPr>
              <a:t>Next Meeting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B1E4C-7566-52B6-6568-17F991FE77F3}"/>
              </a:ext>
            </a:extLst>
          </p:cNvPr>
          <p:cNvSpPr txBox="1">
            <a:spLocks/>
          </p:cNvSpPr>
          <p:nvPr/>
        </p:nvSpPr>
        <p:spPr>
          <a:xfrm>
            <a:off x="275291" y="2836225"/>
            <a:ext cx="11641418" cy="507831"/>
          </a:xfrm>
          <a:prstGeom prst="rect">
            <a:avLst/>
          </a:prstGeom>
        </p:spPr>
        <p:txBody>
          <a:bodyPr/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>
                <a:solidFill>
                  <a:schemeClr val="bg1"/>
                </a:solidFill>
              </a:rPr>
              <a:t>August 5, 2026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CEA9FC-8D37-4D59-F971-91F722B055A0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15B870-CD03-F4DB-124A-D66BF1455F87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722333"/>
      </p:ext>
    </p:extLst>
  </p:cSld>
  <p:clrMapOvr>
    <a:masterClrMapping/>
  </p:clrMapOvr>
</p:sld>
</file>

<file path=ppt/theme/theme1.xml><?xml version="1.0" encoding="utf-8"?>
<a:theme xmlns:a="http://schemas.openxmlformats.org/drawingml/2006/main" name="LCRA 2020">
  <a:themeElements>
    <a:clrScheme name="LCRA 20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7C8"/>
      </a:accent1>
      <a:accent2>
        <a:srgbClr val="FFA300"/>
      </a:accent2>
      <a:accent3>
        <a:srgbClr val="830B55"/>
      </a:accent3>
      <a:accent4>
        <a:srgbClr val="FE5000"/>
      </a:accent4>
      <a:accent5>
        <a:srgbClr val="00AEC7"/>
      </a:accent5>
      <a:accent6>
        <a:srgbClr val="78BE20"/>
      </a:accent6>
      <a:hlink>
        <a:srgbClr val="002C71"/>
      </a:hlink>
      <a:folHlink>
        <a:srgbClr val="614B79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FDE96A8-5CD1-BA46-9CAF-91F64CFAB1C0}" vid="{68857F66-77AD-6C49-8799-9EA8C45502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5C81CD0CCD340A35BF21E92EC51B5" ma:contentTypeVersion="1" ma:contentTypeDescription="Create a new document." ma:contentTypeScope="" ma:versionID="5e93a0f516a31b625bb61f72a7a5dda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1F252D-5CBA-4FB8-A2F2-1D83FEE9AF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81E6F1-7610-4CF7-95E9-17142761A69A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ECC82795-0EF5-4C4D-A1FB-9C8CFBCF83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LCRA_Template</Template>
  <TotalTime>527</TotalTime>
  <Words>662</Words>
  <Application>Microsoft Office PowerPoint</Application>
  <PresentationFormat>Widescreen</PresentationFormat>
  <Paragraphs>129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Black</vt:lpstr>
      <vt:lpstr>Calibri</vt:lpstr>
      <vt:lpstr>System Font Regular</vt:lpstr>
      <vt:lpstr>Wingdings</vt:lpstr>
      <vt:lpstr>LCRA 2020</vt:lpstr>
      <vt:lpstr>WMS Report</vt:lpstr>
      <vt:lpstr>WMS Meeting</vt:lpstr>
      <vt:lpstr>WMS Meeting</vt:lpstr>
      <vt:lpstr>WMWG</vt:lpstr>
      <vt:lpstr>WMS Meeting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Blake Holt</dc:creator>
  <cp:lastModifiedBy>Blake Holt</cp:lastModifiedBy>
  <cp:revision>34</cp:revision>
  <dcterms:created xsi:type="dcterms:W3CDTF">2023-04-25T18:57:27Z</dcterms:created>
  <dcterms:modified xsi:type="dcterms:W3CDTF">2026-07-24T20:42:29Z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0x010100DA75C81CD0CCD340A35BF21E92EC51B5</vt:lpwstr>
  </property>
</Properties>
</file>