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4"/>
    <p:sldMasterId id="2147494277" r:id="rId5"/>
  </p:sldMasterIdLst>
  <p:notesMasterIdLst>
    <p:notesMasterId r:id="rId18"/>
  </p:notesMasterIdLst>
  <p:handoutMasterIdLst>
    <p:handoutMasterId r:id="rId19"/>
  </p:handoutMasterIdLst>
  <p:sldIdLst>
    <p:sldId id="260" r:id="rId6"/>
    <p:sldId id="720" r:id="rId7"/>
    <p:sldId id="712" r:id="rId8"/>
    <p:sldId id="294" r:id="rId9"/>
    <p:sldId id="722" r:id="rId10"/>
    <p:sldId id="724" r:id="rId11"/>
    <p:sldId id="725" r:id="rId12"/>
    <p:sldId id="726" r:id="rId13"/>
    <p:sldId id="727" r:id="rId14"/>
    <p:sldId id="723" r:id="rId15"/>
    <p:sldId id="713" r:id="rId16"/>
    <p:sldId id="270" r:id="rId17"/>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4032">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386"/>
    <a:srgbClr val="55BAB7"/>
    <a:srgbClr val="00385E"/>
    <a:srgbClr val="C4E3E1"/>
    <a:srgbClr val="C0D1E2"/>
    <a:srgbClr val="008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79" autoAdjust="0"/>
    <p:restoredTop sz="94595" autoAdjust="0"/>
  </p:normalViewPr>
  <p:slideViewPr>
    <p:cSldViewPr snapToGrid="0" snapToObjects="1">
      <p:cViewPr varScale="1">
        <p:scale>
          <a:sx n="66" d="100"/>
          <a:sy n="66" d="100"/>
        </p:scale>
        <p:origin x="1896" y="106"/>
      </p:cViewPr>
      <p:guideLst>
        <p:guide orient="horz" pos="40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78" d="100"/>
          <a:sy n="78" d="100"/>
        </p:scale>
        <p:origin x="-203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3A93900B-E395-43E7-8304-29909643870B}" type="datetimeFigureOut">
              <a:rPr lang="en-US"/>
              <a:pPr>
                <a:defRPr/>
              </a:pPr>
              <a:t>7/22/2026</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99E6681-5ED2-4276-ADE9-96EBF7D37320}" type="slidenum">
              <a:rPr lang="en-US" altLang="en-US"/>
              <a:pPr>
                <a:defRPr/>
              </a:pPr>
              <a:t>‹#›</a:t>
            </a:fld>
            <a:endParaRPr lang="en-US" altLang="en-US"/>
          </a:p>
        </p:txBody>
      </p:sp>
    </p:spTree>
    <p:extLst>
      <p:ext uri="{BB962C8B-B14F-4D97-AF65-F5344CB8AC3E}">
        <p14:creationId xmlns:p14="http://schemas.microsoft.com/office/powerpoint/2010/main" val="11412685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16DEC4A-A848-423D-B6D0-8A125B2D4CA1}" type="datetimeFigureOut">
              <a:rPr lang="en-US"/>
              <a:pPr>
                <a:defRPr/>
              </a:pPr>
              <a:t>7/22/2026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B56BE11-F7D4-4A51-97C7-9E59A26F3BF6}" type="slidenum">
              <a:rPr lang="en-US" altLang="en-US"/>
              <a:pPr>
                <a:defRPr/>
              </a:pPr>
              <a:t>‹#›</a:t>
            </a:fld>
            <a:endParaRPr lang="en-US" altLang="en-US"/>
          </a:p>
        </p:txBody>
      </p:sp>
    </p:spTree>
    <p:extLst>
      <p:ext uri="{BB962C8B-B14F-4D97-AF65-F5344CB8AC3E}">
        <p14:creationId xmlns:p14="http://schemas.microsoft.com/office/powerpoint/2010/main" val="27074253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EEA60B-7622-4EC2-8DF7-099F1D6081DA}"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1312281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B56BE11-F7D4-4A51-97C7-9E59A26F3BF6}" type="slidenum">
              <a:rPr lang="en-US" altLang="en-US" smtClean="0"/>
              <a:pPr>
                <a:defRPr/>
              </a:pPr>
              <a:t>11</a:t>
            </a:fld>
            <a:endParaRPr lang="en-US" altLang="en-US"/>
          </a:p>
        </p:txBody>
      </p:sp>
    </p:spTree>
    <p:extLst>
      <p:ext uri="{BB962C8B-B14F-4D97-AF65-F5344CB8AC3E}">
        <p14:creationId xmlns:p14="http://schemas.microsoft.com/office/powerpoint/2010/main" val="3522559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4AE44D9-16B7-444D-AA66-52C3E69C02E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AE44D9-16B7-444D-AA66-52C3E69C02E8}"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922CA-A7EC-7C8A-A346-7B0C6428D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71C7CD-55CB-20E7-1C91-BD788B5C7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2FA374-0B83-489D-3731-BA99114CCC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992DD-D8EF-F975-5854-3D388EE7B22A}"/>
              </a:ext>
            </a:extLst>
          </p:cNvPr>
          <p:cNvSpPr>
            <a:spLocks noGrp="1"/>
          </p:cNvSpPr>
          <p:nvPr>
            <p:ph type="sldNum" sz="quarter" idx="5"/>
          </p:nvPr>
        </p:nvSpPr>
        <p:spPr/>
        <p:txBody>
          <a:bodyPr/>
          <a:lstStyle/>
          <a:p>
            <a:pPr>
              <a:defRPr/>
            </a:pPr>
            <a:fld id="{BB56BE11-F7D4-4A51-97C7-9E59A26F3BF6}" type="slidenum">
              <a:rPr lang="en-US" altLang="en-US" smtClean="0"/>
              <a:pPr>
                <a:defRPr/>
              </a:pPr>
              <a:t>5</a:t>
            </a:fld>
            <a:endParaRPr lang="en-US" altLang="en-US"/>
          </a:p>
        </p:txBody>
      </p:sp>
    </p:spTree>
    <p:extLst>
      <p:ext uri="{BB962C8B-B14F-4D97-AF65-F5344CB8AC3E}">
        <p14:creationId xmlns:p14="http://schemas.microsoft.com/office/powerpoint/2010/main" val="278733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B42A6-E15F-C949-29DE-5A702916F3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513EDF-FB5A-5C2A-0249-35247E1C23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5ED9C2-23BA-43A2-6BCA-11C8301294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877CA6-E632-5DCF-2B8B-B2DB10204D35}"/>
              </a:ext>
            </a:extLst>
          </p:cNvPr>
          <p:cNvSpPr>
            <a:spLocks noGrp="1"/>
          </p:cNvSpPr>
          <p:nvPr>
            <p:ph type="sldNum" sz="quarter" idx="5"/>
          </p:nvPr>
        </p:nvSpPr>
        <p:spPr/>
        <p:txBody>
          <a:bodyPr/>
          <a:lstStyle/>
          <a:p>
            <a:pPr>
              <a:defRPr/>
            </a:pPr>
            <a:fld id="{BB56BE11-F7D4-4A51-97C7-9E59A26F3BF6}" type="slidenum">
              <a:rPr lang="en-US" altLang="en-US" smtClean="0"/>
              <a:pPr>
                <a:defRPr/>
              </a:pPr>
              <a:t>6</a:t>
            </a:fld>
            <a:endParaRPr lang="en-US" altLang="en-US"/>
          </a:p>
        </p:txBody>
      </p:sp>
    </p:spTree>
    <p:extLst>
      <p:ext uri="{BB962C8B-B14F-4D97-AF65-F5344CB8AC3E}">
        <p14:creationId xmlns:p14="http://schemas.microsoft.com/office/powerpoint/2010/main" val="2746255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2FF5C-7E35-A85E-5A4E-C1BC098BDA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3CBFEE-5C29-2B41-5F19-DF79368084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757634-A992-2917-F237-7B173744F2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31FA10-BD80-B552-22D5-53AE76DE3CA0}"/>
              </a:ext>
            </a:extLst>
          </p:cNvPr>
          <p:cNvSpPr>
            <a:spLocks noGrp="1"/>
          </p:cNvSpPr>
          <p:nvPr>
            <p:ph type="sldNum" sz="quarter" idx="5"/>
          </p:nvPr>
        </p:nvSpPr>
        <p:spPr/>
        <p:txBody>
          <a:bodyPr/>
          <a:lstStyle/>
          <a:p>
            <a:pPr>
              <a:defRPr/>
            </a:pPr>
            <a:fld id="{BB56BE11-F7D4-4A51-97C7-9E59A26F3BF6}" type="slidenum">
              <a:rPr lang="en-US" altLang="en-US" smtClean="0"/>
              <a:pPr>
                <a:defRPr/>
              </a:pPr>
              <a:t>7</a:t>
            </a:fld>
            <a:endParaRPr lang="en-US" altLang="en-US"/>
          </a:p>
        </p:txBody>
      </p:sp>
    </p:spTree>
    <p:extLst>
      <p:ext uri="{BB962C8B-B14F-4D97-AF65-F5344CB8AC3E}">
        <p14:creationId xmlns:p14="http://schemas.microsoft.com/office/powerpoint/2010/main" val="738175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6FD52-109D-F4AD-3234-064C6FB408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2D97BB-49DE-DA99-532B-5ECD5695A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9C7A65-D5F1-906E-F32D-6575B191F0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D18008-B1B5-2685-3AC5-DCCD44D27F45}"/>
              </a:ext>
            </a:extLst>
          </p:cNvPr>
          <p:cNvSpPr>
            <a:spLocks noGrp="1"/>
          </p:cNvSpPr>
          <p:nvPr>
            <p:ph type="sldNum" sz="quarter" idx="5"/>
          </p:nvPr>
        </p:nvSpPr>
        <p:spPr/>
        <p:txBody>
          <a:bodyPr/>
          <a:lstStyle/>
          <a:p>
            <a:pPr>
              <a:defRPr/>
            </a:pPr>
            <a:fld id="{BB56BE11-F7D4-4A51-97C7-9E59A26F3BF6}" type="slidenum">
              <a:rPr lang="en-US" altLang="en-US" smtClean="0"/>
              <a:pPr>
                <a:defRPr/>
              </a:pPr>
              <a:t>8</a:t>
            </a:fld>
            <a:endParaRPr lang="en-US" altLang="en-US"/>
          </a:p>
        </p:txBody>
      </p:sp>
    </p:spTree>
    <p:extLst>
      <p:ext uri="{BB962C8B-B14F-4D97-AF65-F5344CB8AC3E}">
        <p14:creationId xmlns:p14="http://schemas.microsoft.com/office/powerpoint/2010/main" val="3861647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B1AC9-C76C-AB4A-92CE-184AA1641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11453-12EE-59D9-977F-F31D01736E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7C4D0A-9DF5-15F1-D63D-48AD10604D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4CBC3C-1530-F601-6F30-D311B8588322}"/>
              </a:ext>
            </a:extLst>
          </p:cNvPr>
          <p:cNvSpPr>
            <a:spLocks noGrp="1"/>
          </p:cNvSpPr>
          <p:nvPr>
            <p:ph type="sldNum" sz="quarter" idx="5"/>
          </p:nvPr>
        </p:nvSpPr>
        <p:spPr/>
        <p:txBody>
          <a:bodyPr/>
          <a:lstStyle/>
          <a:p>
            <a:pPr>
              <a:defRPr/>
            </a:pPr>
            <a:fld id="{BB56BE11-F7D4-4A51-97C7-9E59A26F3BF6}" type="slidenum">
              <a:rPr lang="en-US" altLang="en-US" smtClean="0"/>
              <a:pPr>
                <a:defRPr/>
              </a:pPr>
              <a:t>9</a:t>
            </a:fld>
            <a:endParaRPr lang="en-US" altLang="en-US"/>
          </a:p>
        </p:txBody>
      </p:sp>
    </p:spTree>
    <p:extLst>
      <p:ext uri="{BB962C8B-B14F-4D97-AF65-F5344CB8AC3E}">
        <p14:creationId xmlns:p14="http://schemas.microsoft.com/office/powerpoint/2010/main" val="791288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3D40-C1E6-F9E2-F8BA-CC450759A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B1BE9-3E57-E20F-9404-FBEE5B9D9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20AFAD-9F68-F351-CD96-8F5FAB5F15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A921FC-7403-4710-1870-DF8A77A9D025}"/>
              </a:ext>
            </a:extLst>
          </p:cNvPr>
          <p:cNvSpPr>
            <a:spLocks noGrp="1"/>
          </p:cNvSpPr>
          <p:nvPr>
            <p:ph type="sldNum" sz="quarter" idx="5"/>
          </p:nvPr>
        </p:nvSpPr>
        <p:spPr/>
        <p:txBody>
          <a:bodyPr/>
          <a:lstStyle/>
          <a:p>
            <a:pPr>
              <a:defRPr/>
            </a:pPr>
            <a:fld id="{BB56BE11-F7D4-4A51-97C7-9E59A26F3BF6}" type="slidenum">
              <a:rPr lang="en-US" altLang="en-US" smtClean="0"/>
              <a:pPr>
                <a:defRPr/>
              </a:pPr>
              <a:t>10</a:t>
            </a:fld>
            <a:endParaRPr lang="en-US" altLang="en-US"/>
          </a:p>
        </p:txBody>
      </p:sp>
    </p:spTree>
    <p:extLst>
      <p:ext uri="{BB962C8B-B14F-4D97-AF65-F5344CB8AC3E}">
        <p14:creationId xmlns:p14="http://schemas.microsoft.com/office/powerpoint/2010/main" val="513223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Master" Target="../slideMasters/slideMaster2.xml"/><Relationship Id="rId6" Type="http://schemas.openxmlformats.org/officeDocument/2006/relationships/image" Target="../media/image7.svg"/><Relationship Id="rId5" Type="http://schemas.openxmlformats.org/officeDocument/2006/relationships/image" Target="../media/image6.sv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Cover Pag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3667091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8372475"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371474" y="4463717"/>
            <a:ext cx="8372474"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29572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371475" y="1981200"/>
            <a:ext cx="4036219"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4757737" y="1971675"/>
            <a:ext cx="3986213"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July 22,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95947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942975" y="461962"/>
            <a:ext cx="3629025"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July 22,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371475" y="2181225"/>
            <a:ext cx="4200525"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4843462" y="457201"/>
            <a:ext cx="3900488"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42904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942975" y="457200"/>
            <a:ext cx="3629025"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370332" y="2152650"/>
            <a:ext cx="4201668"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4872037" y="0"/>
            <a:ext cx="4271963"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8139966" y="6356351"/>
            <a:ext cx="1004034"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July 22,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5505865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3451810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398152" y="1430449"/>
            <a:ext cx="4173848" cy="1848259"/>
          </a:xfrm>
        </p:spPr>
        <p:txBody>
          <a:bodyPr anchor="ctr"/>
          <a:lstStyle>
            <a:lvl1pPr>
              <a:defRPr sz="3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398152" y="3501137"/>
            <a:ext cx="4173848"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5679282"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6024657" y="1370524"/>
            <a:ext cx="2719293"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6041159" y="1783081"/>
            <a:ext cx="2490693" cy="276999"/>
          </a:xfrm>
          <a:prstGeom prst="rect">
            <a:avLst/>
          </a:prstGeom>
          <a:noFill/>
        </p:spPr>
        <p:txBody>
          <a:bodyPr wrap="square" rtlCol="0">
            <a:spAutoFit/>
          </a:bodyPr>
          <a:lstStyle/>
          <a:p>
            <a:r>
              <a:rPr lang="en-US" sz="12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6024657" y="2442045"/>
            <a:ext cx="2719293" cy="646331"/>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6256026" y="2987764"/>
            <a:ext cx="1976343"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6041159" y="3786789"/>
            <a:ext cx="2719293"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4597" y="4359747"/>
            <a:ext cx="236246"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6536605" y="4378550"/>
            <a:ext cx="2324048" cy="253916"/>
          </a:xfrm>
          <a:prstGeom prst="rect">
            <a:avLst/>
          </a:prstGeom>
          <a:noFill/>
        </p:spPr>
        <p:txBody>
          <a:bodyPr wrap="square" rtlCol="0">
            <a:spAutoFit/>
          </a:bodyPr>
          <a:lstStyle/>
          <a:p>
            <a:r>
              <a:rPr lang="en-US" sz="105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6244597" y="4816174"/>
            <a:ext cx="236246"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6536604" y="4823175"/>
            <a:ext cx="1581098" cy="230832"/>
          </a:xfrm>
          <a:prstGeom prst="rect">
            <a:avLst/>
          </a:prstGeom>
          <a:noFill/>
        </p:spPr>
        <p:txBody>
          <a:bodyPr wrap="square" lIns="68580" tIns="34290" rIns="68580" bIns="34290" rtlCol="0" anchor="t">
            <a:spAutoFit/>
          </a:bodyPr>
          <a:lstStyle/>
          <a:p>
            <a:r>
              <a:rPr lang="en-US" sz="105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6244597" y="5292079"/>
            <a:ext cx="236246"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6536605" y="5299080"/>
            <a:ext cx="2349263" cy="230832"/>
          </a:xfrm>
          <a:prstGeom prst="rect">
            <a:avLst/>
          </a:prstGeom>
          <a:noFill/>
        </p:spPr>
        <p:txBody>
          <a:bodyPr wrap="square" lIns="68580" tIns="34290" rIns="68580" bIns="34290" rtlCol="0" anchor="t">
            <a:spAutoFit/>
          </a:bodyPr>
          <a:lstStyle/>
          <a:p>
            <a:r>
              <a:rPr lang="en-US" sz="105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6244596" y="5773360"/>
            <a:ext cx="236247"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6529591" y="5773359"/>
            <a:ext cx="2349263" cy="230832"/>
          </a:xfrm>
          <a:prstGeom prst="rect">
            <a:avLst/>
          </a:prstGeom>
          <a:noFill/>
        </p:spPr>
        <p:txBody>
          <a:bodyPr wrap="square" lIns="68580" tIns="34290" rIns="68580" bIns="34290" rtlCol="0" anchor="t">
            <a:spAutoFit/>
          </a:bodyPr>
          <a:lstStyle/>
          <a:p>
            <a:r>
              <a:rPr lang="en-US" sz="105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398152" y="6356351"/>
            <a:ext cx="4173848"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373409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398151" y="1430449"/>
            <a:ext cx="4173849" cy="1848259"/>
          </a:xfrm>
        </p:spPr>
        <p:txBody>
          <a:bodyPr anchor="ctr"/>
          <a:lstStyle>
            <a:lvl1pPr>
              <a:defRPr sz="3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398151" y="3501137"/>
            <a:ext cx="4173849"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398152" y="6356351"/>
            <a:ext cx="6007895"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9326417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03467" y="108221"/>
            <a:ext cx="52776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398152" y="1430449"/>
            <a:ext cx="3048168" cy="1848259"/>
          </a:xfrm>
        </p:spPr>
        <p:txBody>
          <a:bodyPr anchor="ctr"/>
          <a:lstStyle>
            <a:lvl1pPr>
              <a:defRPr sz="3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398151" y="3501137"/>
            <a:ext cx="3058826"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3807619" y="1371600"/>
            <a:ext cx="493633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398152" y="6356351"/>
            <a:ext cx="6007895"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68766" y="457200"/>
            <a:ext cx="872228"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196208"/>
            </a:xfrm>
            <a:prstGeom prst="rect">
              <a:avLst/>
            </a:prstGeom>
            <a:noFill/>
          </p:spPr>
          <p:txBody>
            <a:bodyPr wrap="square" rtlCol="0">
              <a:spAutoFit/>
            </a:bodyPr>
            <a:lstStyle/>
            <a:p>
              <a:pPr algn="ctr"/>
              <a:r>
                <a:rPr lang="en-US" sz="675" b="1" spc="60" baseline="0" dirty="0">
                  <a:solidFill>
                    <a:schemeClr val="bg1"/>
                  </a:solidFill>
                </a:rPr>
                <a:t>PUBLIC</a:t>
              </a:r>
            </a:p>
          </p:txBody>
        </p:sp>
      </p:grpSp>
    </p:spTree>
    <p:extLst>
      <p:ext uri="{BB962C8B-B14F-4D97-AF65-F5344CB8AC3E}">
        <p14:creationId xmlns:p14="http://schemas.microsoft.com/office/powerpoint/2010/main" val="798033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Cover Page">
    <p:spTree>
      <p:nvGrpSpPr>
        <p:cNvPr id="1" name=""/>
        <p:cNvGrpSpPr/>
        <p:nvPr/>
      </p:nvGrpSpPr>
      <p:grpSpPr>
        <a:xfrm>
          <a:off x="0" y="0"/>
          <a:ext cx="0" cy="0"/>
          <a:chOff x="0" y="0"/>
          <a:chExt cx="0" cy="0"/>
        </a:xfrm>
      </p:grpSpPr>
      <p:sp>
        <p:nvSpPr>
          <p:cNvPr id="2" name="Slide Number Placeholder 6"/>
          <p:cNvSpPr txBox="1">
            <a:spLocks/>
          </p:cNvSpPr>
          <p:nvPr userDrawn="1"/>
        </p:nvSpPr>
        <p:spPr>
          <a:xfrm>
            <a:off x="6705600" y="6069013"/>
            <a:ext cx="2133600" cy="365125"/>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94754E99-A0E5-4899-94D8-C73D0E406896}" type="slidenum">
              <a:rPr lang="en-US" altLang="en-US" sz="1200" smtClean="0"/>
              <a:pPr algn="r" eaLnBrk="1" hangingPunct="1">
                <a:defRPr/>
              </a:pPr>
              <a:t>‹#›</a:t>
            </a:fld>
            <a:endParaRPr lang="en-US" altLang="en-US" sz="1200"/>
          </a:p>
        </p:txBody>
      </p:sp>
      <p:sp>
        <p:nvSpPr>
          <p:cNvPr id="3"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1875492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247650" y="641350"/>
            <a:ext cx="8648700" cy="0"/>
          </a:xfrm>
          <a:prstGeom prst="line">
            <a:avLst/>
          </a:prstGeom>
          <a:ln w="158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 name="Slide Number Placeholder 6"/>
          <p:cNvSpPr txBox="1">
            <a:spLocks/>
          </p:cNvSpPr>
          <p:nvPr userDrawn="1"/>
        </p:nvSpPr>
        <p:spPr>
          <a:xfrm>
            <a:off x="6705600" y="6202363"/>
            <a:ext cx="2133600" cy="182562"/>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F7754F16-BD6A-4448-A728-D47AE01157D9}" type="slidenum">
              <a:rPr lang="en-US" altLang="en-US" sz="1200" smtClean="0"/>
              <a:pPr algn="r" eaLnBrk="1" hangingPunct="1">
                <a:defRPr/>
              </a:pPr>
              <a:t>‹#›</a:t>
            </a:fld>
            <a:endParaRPr lang="en-US" altLang="en-US" sz="1200"/>
          </a:p>
        </p:txBody>
      </p:sp>
      <p:sp>
        <p:nvSpPr>
          <p:cNvPr id="11" name="Title Placeholder 1"/>
          <p:cNvSpPr>
            <a:spLocks noGrp="1"/>
          </p:cNvSpPr>
          <p:nvPr>
            <p:ph type="title"/>
          </p:nvPr>
        </p:nvSpPr>
        <p:spPr>
          <a:xfrm>
            <a:off x="379663" y="179143"/>
            <a:ext cx="8458200" cy="461665"/>
          </a:xfrm>
          <a:prstGeom prst="rect">
            <a:avLst/>
          </a:prstGeom>
        </p:spPr>
        <p:txBody>
          <a:bodyPr vert="horz" lIns="91440" tIns="45720" rIns="91440" bIns="45720" rtlCol="0" anchor="ctr">
            <a:noAutofit/>
          </a:bodyPr>
          <a:lstStyle>
            <a:lvl1pPr algn="l">
              <a:defRPr sz="2400" b="1"/>
            </a:lvl1pPr>
          </a:lstStyle>
          <a:p>
            <a:r>
              <a:rPr lang="en-US" dirty="0"/>
              <a:t>Click to edit Master title style</a:t>
            </a:r>
          </a:p>
        </p:txBody>
      </p:sp>
      <p:sp>
        <p:nvSpPr>
          <p:cNvPr id="5"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411439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400050" y="1122363"/>
            <a:ext cx="8343900" cy="2387600"/>
          </a:xfrm>
        </p:spPr>
        <p:txBody>
          <a:bodyPr anchor="ctr">
            <a:normAutofit/>
          </a:bodyPr>
          <a:lstStyle>
            <a:lvl1pPr algn="ctr">
              <a:defRPr sz="3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400050" y="3602038"/>
            <a:ext cx="8343900" cy="1655762"/>
          </a:xfrm>
        </p:spPr>
        <p:txBody>
          <a:bodyPr wrap="square"/>
          <a:lstStyle>
            <a:lvl1pPr marL="0" indent="0" algn="ctr">
              <a:buNone/>
              <a:defRPr sz="1800" b="1">
                <a:solidFill>
                  <a:srgbClr val="00829B"/>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22,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988114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371475" y="1676400"/>
            <a:ext cx="8390786"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400050" y="6356351"/>
            <a:ext cx="6007895" cy="365125"/>
          </a:xfrm>
        </p:spPr>
        <p:txBody>
          <a:bodyPr/>
          <a:lstStyle/>
          <a:p>
            <a:endParaRPr lang="en-US" dirty="0"/>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6537663" y="6356351"/>
            <a:ext cx="2079955" cy="365125"/>
          </a:xfrm>
        </p:spPr>
        <p:txBody>
          <a:bodyPr/>
          <a:lstStyle/>
          <a:p>
            <a:fld id="{14560760-0B16-41B8-81DA-58FA2187E1CC}" type="datetime4">
              <a:rPr lang="en-US" smtClean="0"/>
              <a:t>July 22, 2026</a:t>
            </a:fld>
            <a:endParaRPr lang="en-US" dirty="0"/>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8743950" y="6356351"/>
            <a:ext cx="400050" cy="365125"/>
          </a:xfrm>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985470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4045667"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748980" y="4630995"/>
            <a:ext cx="3994967"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July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4741606" y="1661652"/>
            <a:ext cx="4002344" cy="2772696"/>
          </a:xfrm>
        </p:spPr>
        <p:txBody>
          <a:bodyPr/>
          <a:lstStyle>
            <a:lvl1pPr marL="0" indent="0">
              <a:buNone/>
              <a:defRPr sz="12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4111100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4572001" y="0"/>
            <a:ext cx="457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348615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4045667"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748980" y="4630995"/>
            <a:ext cx="3994967"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July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4741606" y="1661652"/>
            <a:ext cx="4002344" cy="2772696"/>
          </a:xfrm>
        </p:spPr>
        <p:txBody>
          <a:bodyPr/>
          <a:lstStyle>
            <a:lvl1pPr marL="0" indent="0">
              <a:buNone/>
              <a:defRPr sz="12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3292855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371475" y="1676400"/>
            <a:ext cx="515064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5698502" y="1676401"/>
            <a:ext cx="3045447"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411480" indent="-13716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240659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942975" y="457200"/>
            <a:ext cx="4493419"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371475" y="1676400"/>
            <a:ext cx="5093494"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371475" y="4463717"/>
            <a:ext cx="5100638"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6057901" y="533401"/>
            <a:ext cx="268605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400051" y="6356351"/>
            <a:ext cx="5072062"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22,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5679282"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413513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6" Type="http://schemas.openxmlformats.org/officeDocument/2006/relationships/image" Target="../media/image2.svg"/><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theme" Target="../theme/theme2.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168275"/>
            <a:ext cx="9144000" cy="72167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2" name="Picture 11"/>
          <p:cNvPicPr>
            <a:picLocks/>
          </p:cNvPicPr>
          <p:nvPr userDrawn="1"/>
        </p:nvPicPr>
        <p:blipFill rotWithShape="1">
          <a:blip r:embed="rId5"/>
          <a:srcRect t="-1" b="46868"/>
          <a:stretch/>
        </p:blipFill>
        <p:spPr>
          <a:xfrm>
            <a:off x="214884" y="0"/>
            <a:ext cx="8714232" cy="6858000"/>
          </a:xfrm>
          <a:prstGeom prst="rect">
            <a:avLst/>
          </a:prstGeom>
          <a:effectLst>
            <a:reflection stA="58000" endPos="1000" dir="5400000" sy="-100000" algn="bl" rotWithShape="0"/>
          </a:effectLst>
        </p:spPr>
      </p:pic>
      <p:sp>
        <p:nvSpPr>
          <p:cNvPr id="4" name="Date Placeholder 3"/>
          <p:cNvSpPr>
            <a:spLocks noGrp="1"/>
          </p:cNvSpPr>
          <p:nvPr>
            <p:ph type="dt" sz="half" idx="2"/>
          </p:nvPr>
        </p:nvSpPr>
        <p:spPr>
          <a:xfrm>
            <a:off x="457200" y="5975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3124200" y="5975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US"/>
              <a:t>Hello I'm a slide</a:t>
            </a:r>
            <a:endParaRPr lang="en-US" dirty="0"/>
          </a:p>
        </p:txBody>
      </p:sp>
      <p:sp>
        <p:nvSpPr>
          <p:cNvPr id="6" name="Slide Number Placeholder 5"/>
          <p:cNvSpPr>
            <a:spLocks noGrp="1"/>
          </p:cNvSpPr>
          <p:nvPr>
            <p:ph type="sldNum" sz="quarter" idx="4"/>
          </p:nvPr>
        </p:nvSpPr>
        <p:spPr>
          <a:xfrm>
            <a:off x="6553200" y="5975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58EF099-2B0E-49FB-A308-8F2246FAE5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94274" r:id="rId1"/>
    <p:sldLayoutId id="2147494275" r:id="rId2"/>
    <p:sldLayoutId id="2147494276" r:id="rId3"/>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charset="0"/>
        </a:defRPr>
      </a:lvl2pPr>
      <a:lvl3pPr algn="ctr" defTabSz="457200" rtl="0" eaLnBrk="0" fontAlgn="base" hangingPunct="0">
        <a:spcBef>
          <a:spcPct val="0"/>
        </a:spcBef>
        <a:spcAft>
          <a:spcPct val="0"/>
        </a:spcAft>
        <a:defRPr sz="4400">
          <a:solidFill>
            <a:schemeClr val="tx1"/>
          </a:solidFill>
          <a:latin typeface="Arial" charset="0"/>
        </a:defRPr>
      </a:lvl3pPr>
      <a:lvl4pPr algn="ctr" defTabSz="457200" rtl="0" eaLnBrk="0" fontAlgn="base" hangingPunct="0">
        <a:spcBef>
          <a:spcPct val="0"/>
        </a:spcBef>
        <a:spcAft>
          <a:spcPct val="0"/>
        </a:spcAft>
        <a:defRPr sz="4400">
          <a:solidFill>
            <a:schemeClr val="tx1"/>
          </a:solidFill>
          <a:latin typeface="Arial" charset="0"/>
        </a:defRPr>
      </a:lvl4pPr>
      <a:lvl5pPr algn="ctr" defTabSz="457200" rtl="0" eaLnBrk="0" fontAlgn="base" hangingPunct="0">
        <a:spcBef>
          <a:spcPct val="0"/>
        </a:spcBef>
        <a:spcAft>
          <a:spcPct val="0"/>
        </a:spcAft>
        <a:defRPr sz="4400">
          <a:solidFill>
            <a:schemeClr val="tx1"/>
          </a:solidFill>
          <a:latin typeface="Arial" charset="0"/>
        </a:defRPr>
      </a:lvl5pPr>
      <a:lvl6pPr marL="457200" algn="ctr" defTabSz="457200" rtl="0" fontAlgn="base">
        <a:spcBef>
          <a:spcPct val="0"/>
        </a:spcBef>
        <a:spcAft>
          <a:spcPct val="0"/>
        </a:spcAft>
        <a:defRPr sz="4400">
          <a:solidFill>
            <a:schemeClr val="tx1"/>
          </a:solidFill>
          <a:latin typeface="Arial" charset="0"/>
        </a:defRPr>
      </a:lvl6pPr>
      <a:lvl7pPr marL="914400" algn="ctr" defTabSz="457200" rtl="0" fontAlgn="base">
        <a:spcBef>
          <a:spcPct val="0"/>
        </a:spcBef>
        <a:spcAft>
          <a:spcPct val="0"/>
        </a:spcAft>
        <a:defRPr sz="4400">
          <a:solidFill>
            <a:schemeClr val="tx1"/>
          </a:solidFill>
          <a:latin typeface="Arial" charset="0"/>
        </a:defRPr>
      </a:lvl7pPr>
      <a:lvl8pPr marL="1371600" algn="ctr" defTabSz="457200" rtl="0" fontAlgn="base">
        <a:spcBef>
          <a:spcPct val="0"/>
        </a:spcBef>
        <a:spcAft>
          <a:spcPct val="0"/>
        </a:spcAft>
        <a:defRPr sz="4400">
          <a:solidFill>
            <a:schemeClr val="tx1"/>
          </a:solidFill>
          <a:latin typeface="Arial" charset="0"/>
        </a:defRPr>
      </a:lvl8pPr>
      <a:lvl9pPr marL="1828800" algn="ctr" defTabSz="457200" rtl="0" fontAlgn="base">
        <a:spcBef>
          <a:spcPct val="0"/>
        </a:spcBef>
        <a:spcAft>
          <a:spcPct val="0"/>
        </a:spcAft>
        <a:defRPr sz="4400">
          <a:solidFill>
            <a:schemeClr val="tx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400050" y="1706252"/>
            <a:ext cx="83439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6537663" y="6356351"/>
            <a:ext cx="2079955" cy="365125"/>
          </a:xfrm>
          <a:prstGeom prst="rect">
            <a:avLst/>
          </a:prstGeom>
        </p:spPr>
        <p:txBody>
          <a:bodyPr vert="horz" lIns="0" tIns="0" rIns="0" bIns="0" rtlCol="0" anchor="ctr"/>
          <a:lstStyle>
            <a:lvl1pPr algn="ctr">
              <a:defRPr sz="900">
                <a:solidFill>
                  <a:srgbClr val="5B6770"/>
                </a:solidFill>
              </a:defRPr>
            </a:lvl1pPr>
          </a:lstStyle>
          <a:p>
            <a:fld id="{B145F6E8-FE0B-4A87-A96D-6C3DE3AC3724}" type="datetime4">
              <a:rPr lang="en-US" smtClean="0"/>
              <a:t>July 22,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400050" y="6356351"/>
            <a:ext cx="6007895" cy="365125"/>
          </a:xfrm>
          <a:prstGeom prst="rect">
            <a:avLst/>
          </a:prstGeom>
          <a:solidFill>
            <a:schemeClr val="bg1"/>
          </a:solidFill>
        </p:spPr>
        <p:txBody>
          <a:bodyPr vert="horz" lIns="0" tIns="0" rIns="0" bIns="0" rtlCol="0" anchor="ctr"/>
          <a:lstStyle>
            <a:lvl1pPr algn="l">
              <a:defRPr sz="9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8743950" y="6356351"/>
            <a:ext cx="400050" cy="365125"/>
          </a:xfrm>
          <a:prstGeom prst="rect">
            <a:avLst/>
          </a:prstGeom>
          <a:solidFill>
            <a:schemeClr val="bg1"/>
          </a:solidFill>
        </p:spPr>
        <p:txBody>
          <a:bodyPr vert="horz" wrap="square" lIns="91440" tIns="45720" rIns="91440" bIns="45720" rtlCol="0" anchor="ctr">
            <a:normAutofit/>
          </a:bodyPr>
          <a:lstStyle>
            <a:lvl1pPr algn="ctr">
              <a:defRPr sz="9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6"/>
              </a:ext>
            </a:extLst>
          </a:blip>
          <a:srcRect/>
          <a:stretch/>
        </p:blipFill>
        <p:spPr>
          <a:xfrm>
            <a:off x="103467" y="108221"/>
            <a:ext cx="52776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68766" y="457200"/>
            <a:ext cx="872228"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196208"/>
            </a:xfrm>
            <a:prstGeom prst="rect">
              <a:avLst/>
            </a:prstGeom>
            <a:noFill/>
          </p:spPr>
          <p:txBody>
            <a:bodyPr wrap="square" rtlCol="0">
              <a:spAutoFit/>
            </a:bodyPr>
            <a:lstStyle/>
            <a:p>
              <a:pPr algn="ctr"/>
              <a:r>
                <a:rPr lang="en-US" sz="675" b="1" spc="60" baseline="0" dirty="0">
                  <a:solidFill>
                    <a:schemeClr val="bg1"/>
                  </a:solidFill>
                </a:rPr>
                <a:t>PUBLIC</a:t>
              </a:r>
            </a:p>
          </p:txBody>
        </p:sp>
      </p:grpSp>
    </p:spTree>
    <p:extLst>
      <p:ext uri="{BB962C8B-B14F-4D97-AF65-F5344CB8AC3E}">
        <p14:creationId xmlns:p14="http://schemas.microsoft.com/office/powerpoint/2010/main" val="2844818183"/>
      </p:ext>
    </p:extLst>
  </p:cSld>
  <p:clrMap bg1="lt1" tx1="dk1" bg2="lt2" tx2="dk2" accent1="accent1" accent2="accent2" accent3="accent3" accent4="accent4" accent5="accent5" accent6="accent6" hlink="hlink" folHlink="folHlink"/>
  <p:sldLayoutIdLst>
    <p:sldLayoutId id="2147494278" r:id="rId1"/>
    <p:sldLayoutId id="2147494279" r:id="rId2"/>
    <p:sldLayoutId id="2147494280" r:id="rId3"/>
    <p:sldLayoutId id="2147494281" r:id="rId4"/>
    <p:sldLayoutId id="2147494282" r:id="rId5"/>
    <p:sldLayoutId id="2147494283" r:id="rId6"/>
    <p:sldLayoutId id="2147494284" r:id="rId7"/>
    <p:sldLayoutId id="2147494285" r:id="rId8"/>
    <p:sldLayoutId id="2147494286" r:id="rId9"/>
    <p:sldLayoutId id="2147494287" r:id="rId10"/>
    <p:sldLayoutId id="2147494288" r:id="rId11"/>
    <p:sldLayoutId id="2147494289" r:id="rId12"/>
    <p:sldLayoutId id="2147494290" r:id="rId13"/>
    <p:sldLayoutId id="2147494291" r:id="rId14"/>
  </p:sldLayoutIdLst>
  <p:hf hdr="0" ftr="0" dt="0"/>
  <p:txStyles>
    <p:title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0" indent="0" algn="l" defTabSz="685800" rtl="0" eaLnBrk="1" latinLnBrk="0" hangingPunct="1">
        <a:lnSpc>
          <a:spcPct val="100000"/>
        </a:lnSpc>
        <a:spcBef>
          <a:spcPts val="225"/>
        </a:spcBef>
        <a:spcAft>
          <a:spcPts val="225"/>
        </a:spcAft>
        <a:buFont typeface="Arial" panose="020B0604020202020204" pitchFamily="34" charset="0"/>
        <a:buNone/>
        <a:defRPr sz="1200" b="0" kern="1200">
          <a:solidFill>
            <a:schemeClr val="tx1"/>
          </a:solidFill>
          <a:latin typeface="+mn-lt"/>
          <a:ea typeface="+mn-ea"/>
          <a:cs typeface="+mn-cs"/>
        </a:defRPr>
      </a:lvl1pPr>
      <a:lvl2pPr marL="41148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2pPr>
      <a:lvl3pPr marL="54864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3pPr>
      <a:lvl4pPr marL="68580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4pPr>
      <a:lvl5pPr marL="82296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3"/>
          <p:cNvGrpSpPr>
            <a:grpSpLocks/>
          </p:cNvGrpSpPr>
          <p:nvPr/>
        </p:nvGrpSpPr>
        <p:grpSpPr bwMode="auto">
          <a:xfrm>
            <a:off x="787400" y="2805113"/>
            <a:ext cx="7543800" cy="2863850"/>
            <a:chOff x="787400" y="1852613"/>
            <a:chExt cx="7543800" cy="2863316"/>
          </a:xfrm>
        </p:grpSpPr>
        <p:sp>
          <p:nvSpPr>
            <p:cNvPr id="7171" name="TextBox 9"/>
            <p:cNvSpPr txBox="1">
              <a:spLocks noChangeArrowheads="1"/>
            </p:cNvSpPr>
            <p:nvPr/>
          </p:nvSpPr>
          <p:spPr bwMode="auto">
            <a:xfrm>
              <a:off x="787400" y="2130425"/>
              <a:ext cx="7543800" cy="258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dirty="0"/>
                <a:t>Item 5: PRS Report </a:t>
              </a:r>
            </a:p>
            <a:p>
              <a:pPr eaLnBrk="1" hangingPunct="1"/>
              <a:endParaRPr lang="en-US" altLang="en-US" b="1" dirty="0"/>
            </a:p>
            <a:p>
              <a:pPr eaLnBrk="1" hangingPunct="1"/>
              <a:r>
                <a:rPr lang="en-US" altLang="en-US" sz="2000" dirty="0"/>
                <a:t>Diana Coleman</a:t>
              </a:r>
            </a:p>
            <a:p>
              <a:pPr eaLnBrk="1" hangingPunct="1"/>
              <a:r>
                <a:rPr lang="en-US" altLang="en-US" sz="2000" dirty="0"/>
                <a:t>PRS Chair</a:t>
              </a:r>
            </a:p>
            <a:p>
              <a:pPr eaLnBrk="1" hangingPunct="1"/>
              <a:r>
                <a:rPr lang="en-US" altLang="en-US" dirty="0"/>
                <a:t> </a:t>
              </a:r>
            </a:p>
            <a:p>
              <a:pPr eaLnBrk="1" hangingPunct="1"/>
              <a:r>
                <a:rPr lang="en-US" altLang="en-US" dirty="0"/>
                <a:t>Technical Advisory Committee (TAC) Meeting</a:t>
              </a:r>
            </a:p>
            <a:p>
              <a:pPr eaLnBrk="1" hangingPunct="1"/>
              <a:r>
                <a:rPr lang="en-US" altLang="en-US" dirty="0"/>
                <a:t>ERCOT Public</a:t>
              </a:r>
            </a:p>
            <a:p>
              <a:pPr eaLnBrk="1" hangingPunct="1"/>
              <a:r>
                <a:rPr lang="en-US" altLang="en-US" dirty="0"/>
                <a:t>July 29, 2026</a:t>
              </a:r>
            </a:p>
          </p:txBody>
        </p:sp>
        <p:cxnSp>
          <p:nvCxnSpPr>
            <p:cNvPr id="13" name="Straight Connector 12"/>
            <p:cNvCxnSpPr/>
            <p:nvPr/>
          </p:nvCxnSpPr>
          <p:spPr>
            <a:xfrm flipV="1">
              <a:off x="787400" y="1852613"/>
              <a:ext cx="6286500" cy="12698"/>
            </a:xfrm>
            <a:prstGeom prst="line">
              <a:avLst/>
            </a:prstGeom>
            <a:ln>
              <a:solidFill>
                <a:srgbClr val="00385E"/>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96B42-9131-9A8D-23F4-735740341135}"/>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B16DA94A-BC28-C00C-41F3-DE728C94C4AA}"/>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NPRR1326, Add Energy Storage Resource (ESR) State of Charge (SOC) Information to the Ancillary Services Capacity Monitor</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628C58B4-CDC3-5EB1-BA27-034D67BB3164}"/>
              </a:ext>
            </a:extLst>
          </p:cNvPr>
          <p:cNvSpPr>
            <a:spLocks noChangeArrowheads="1"/>
          </p:cNvSpPr>
          <p:nvPr/>
        </p:nvSpPr>
        <p:spPr bwMode="auto">
          <a:xfrm>
            <a:off x="304800" y="678426"/>
            <a:ext cx="849800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Reliant</a:t>
            </a:r>
          </a:p>
          <a:p>
            <a:r>
              <a:rPr lang="en-US" b="1" dirty="0"/>
              <a:t>Revision Description:  </a:t>
            </a:r>
            <a:r>
              <a:rPr lang="en-US" dirty="0"/>
              <a:t>This NPRR adds State of Charge (SOC) information for Energy Storage Resources (ESRs) in the ERCOT Region to the Ancillary Services Capacity Monitor.</a:t>
            </a:r>
          </a:p>
          <a:p>
            <a:r>
              <a:rPr lang="en-US" b="1" dirty="0"/>
              <a:t>Impact Analysis:</a:t>
            </a:r>
            <a:r>
              <a:rPr lang="en-US" dirty="0"/>
              <a:t>  Between $100K and $150K</a:t>
            </a:r>
          </a:p>
          <a:p>
            <a:r>
              <a:rPr lang="en-US" b="1" dirty="0"/>
              <a:t>Proposed Effective Date:  </a:t>
            </a:r>
            <a:r>
              <a:rPr lang="en-US" dirty="0"/>
              <a:t>Upon system implementation – Priority 2026; Rank 4830</a:t>
            </a:r>
          </a:p>
          <a:p>
            <a:r>
              <a:rPr lang="en-US" b="1" dirty="0"/>
              <a:t>PRS Decision:</a:t>
            </a:r>
            <a:r>
              <a:rPr lang="en-US" dirty="0"/>
              <a:t>  On 5/6/26, PRS voted unanimously to recommend approval of NPRR1326 as submitted.  On 7/15/26, PRS voted unanimously to endorse and forward to TAC the 6/10/26 PRS Report and 6/25/26 Impact Analysis for NPRR1326 with a recommended priority of 2026 and rank of 4830.</a:t>
            </a:r>
          </a:p>
        </p:txBody>
      </p:sp>
    </p:spTree>
    <p:extLst>
      <p:ext uri="{BB962C8B-B14F-4D97-AF65-F5344CB8AC3E}">
        <p14:creationId xmlns:p14="http://schemas.microsoft.com/office/powerpoint/2010/main" val="1255019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NPRR1328, Establishment of Generation Firming Program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p:cNvSpPr>
            <a:spLocks noChangeArrowheads="1"/>
          </p:cNvSpPr>
          <p:nvPr/>
        </p:nvSpPr>
        <p:spPr bwMode="auto">
          <a:xfrm>
            <a:off x="304800" y="678426"/>
            <a:ext cx="8498008"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600" b="1" dirty="0"/>
              <a:t>Sponsor:  </a:t>
            </a:r>
            <a:r>
              <a:rPr lang="en-US" sz="1600" dirty="0"/>
              <a:t>ERCOT</a:t>
            </a:r>
          </a:p>
          <a:p>
            <a:r>
              <a:rPr lang="en-US" sz="1600" b="1" dirty="0"/>
              <a:t>Revision Description:  </a:t>
            </a:r>
            <a:r>
              <a:rPr lang="en-US" sz="1600" dirty="0"/>
              <a:t>This NPRR incorporates the new Generation Firming Program requirements, as required by Public Utility Regulatory Act (PURA) § 39.1592 and the Public Utility Commission of Texas’ (PUCT) rule adopted in 16 Texas Administrative Code § 25.65. The obligation to participate in the Generation Firming Program applies to all Generation Resources with an original Standard Generation Interconnection Agreement (SGIA) executed on or after January 1, 2027, beginning one year after the Generation Resource’s Resource Commissioning Date. Such Generation Resources are required to operate, or be available to operate, at or above the Generation Resource’s Seasonal Average Generation Capability during the Low Operation Reserve Hours in each Firming Season. Generation Resources can satisfy this obligation either through their own performance or via a Firming Transfer with another eligible Resource. This NPRR provides details on the administration of the Generation Firming Program, including definitions, timing requirements, processes for submitting Firming Transfers to ERCOT, specific calculations for measuring performance and applying exemptions, and associated market-facing reporting.</a:t>
            </a:r>
          </a:p>
          <a:p>
            <a:r>
              <a:rPr lang="en-US" sz="1600" b="1" dirty="0"/>
              <a:t>Impact Analysis:</a:t>
            </a:r>
            <a:r>
              <a:rPr lang="en-US" sz="1600" dirty="0"/>
              <a:t>  Between $1.0M and $1.5M</a:t>
            </a:r>
          </a:p>
          <a:p>
            <a:r>
              <a:rPr lang="en-US" sz="1600" b="1" dirty="0"/>
              <a:t>Proposed Effective Date:  </a:t>
            </a:r>
            <a:r>
              <a:rPr lang="en-US" sz="1600" dirty="0"/>
              <a:t>Upon system implementation – Priority 2026; Rank 460</a:t>
            </a:r>
          </a:p>
          <a:p>
            <a:r>
              <a:rPr lang="en-US" sz="1600" b="1" dirty="0"/>
              <a:t>PRS Decision:</a:t>
            </a:r>
            <a:r>
              <a:rPr lang="en-US" sz="1600" dirty="0"/>
              <a:t>  On 4/15/26, PRS voted unanimously to grant NPRR1328 Urgent status.  On 7/15/26, PRS voted unanimously to recommend approval of NPRR1328 as amended by the 7/1/26 ERCOT comments and to forward to TAC NPRR1328 and the 4/2/26 Impact Analysis with a recommended priority of 2026 and rank of 460.</a:t>
            </a:r>
          </a:p>
        </p:txBody>
      </p:sp>
    </p:spTree>
    <p:extLst>
      <p:ext uri="{BB962C8B-B14F-4D97-AF65-F5344CB8AC3E}">
        <p14:creationId xmlns:p14="http://schemas.microsoft.com/office/powerpoint/2010/main" val="23348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2975" y="1200151"/>
            <a:ext cx="6865144" cy="289187"/>
          </a:xfrm>
        </p:spPr>
        <p:txBody>
          <a:bodyPr/>
          <a:lstStyle/>
          <a:p>
            <a:r>
              <a:rPr lang="en-US" dirty="0"/>
              <a:t>2026 Release Targets - Approved NPRRs / SCRs / xGRRs</a:t>
            </a:r>
          </a:p>
        </p:txBody>
      </p:sp>
      <p:sp>
        <p:nvSpPr>
          <p:cNvPr id="29" name="TextBox 15">
            <a:extLst>
              <a:ext uri="{FF2B5EF4-FFF2-40B4-BE49-F238E27FC236}">
                <a16:creationId xmlns:a16="http://schemas.microsoft.com/office/drawing/2014/main" id="{99778076-88D8-AF87-CCD6-0387D3705F34}"/>
              </a:ext>
            </a:extLst>
          </p:cNvPr>
          <p:cNvSpPr txBox="1">
            <a:spLocks noChangeArrowheads="1"/>
          </p:cNvSpPr>
          <p:nvPr/>
        </p:nvSpPr>
        <p:spPr bwMode="auto">
          <a:xfrm>
            <a:off x="725560" y="5175571"/>
            <a:ext cx="1708590"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b="0" kern="0" dirty="0">
                <a:solidFill>
                  <a:srgbClr val="000000"/>
                </a:solidFill>
                <a:cs typeface="+mn-cs"/>
              </a:rPr>
              <a:t>Go-live dates can differ from Protocol effective dates – Please refer to market notices for more details</a:t>
            </a:r>
          </a:p>
        </p:txBody>
      </p:sp>
      <p:sp>
        <p:nvSpPr>
          <p:cNvPr id="30" name="TextBox 22">
            <a:extLst>
              <a:ext uri="{FF2B5EF4-FFF2-40B4-BE49-F238E27FC236}">
                <a16:creationId xmlns:a16="http://schemas.microsoft.com/office/drawing/2014/main" id="{C27BF776-BF97-F1A6-B314-C018AEFF3976}"/>
              </a:ext>
            </a:extLst>
          </p:cNvPr>
          <p:cNvSpPr txBox="1">
            <a:spLocks noChangeArrowheads="1"/>
          </p:cNvSpPr>
          <p:nvPr/>
        </p:nvSpPr>
        <p:spPr bwMode="auto">
          <a:xfrm>
            <a:off x="4832107" y="5548053"/>
            <a:ext cx="2380811" cy="21929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825" kern="0">
                <a:solidFill>
                  <a:srgbClr val="000000"/>
                </a:solidFill>
                <a:cs typeface="+mn-cs"/>
              </a:rPr>
              <a:t>Release targets are subject to change</a:t>
            </a:r>
          </a:p>
        </p:txBody>
      </p:sp>
      <p:sp>
        <p:nvSpPr>
          <p:cNvPr id="32" name="TextBox 23">
            <a:extLst>
              <a:ext uri="{FF2B5EF4-FFF2-40B4-BE49-F238E27FC236}">
                <a16:creationId xmlns:a16="http://schemas.microsoft.com/office/drawing/2014/main" id="{0B080159-FAE2-6B31-4EFB-7EF37977D9C8}"/>
              </a:ext>
            </a:extLst>
          </p:cNvPr>
          <p:cNvSpPr txBox="1">
            <a:spLocks noChangeArrowheads="1"/>
          </p:cNvSpPr>
          <p:nvPr/>
        </p:nvSpPr>
        <p:spPr bwMode="auto">
          <a:xfrm>
            <a:off x="2491300" y="5167660"/>
            <a:ext cx="1235468" cy="5886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600" b="0" kern="0" dirty="0">
                <a:solidFill>
                  <a:srgbClr val="000000"/>
                </a:solidFill>
                <a:cs typeface="+mn-cs"/>
              </a:rPr>
              <a:t>APPENDIX</a:t>
            </a:r>
          </a:p>
          <a:p>
            <a:pPr defTabSz="685800" eaLnBrk="1" hangingPunct="1">
              <a:defRPr/>
            </a:pPr>
            <a:r>
              <a:rPr lang="en-US" sz="525" b="0" kern="0" dirty="0">
                <a:solidFill>
                  <a:srgbClr val="FF0000"/>
                </a:solidFill>
                <a:cs typeface="+mn-cs"/>
              </a:rPr>
              <a:t>Red Text</a:t>
            </a:r>
            <a:r>
              <a:rPr lang="en-US" sz="525" b="0" kern="0" dirty="0">
                <a:solidFill>
                  <a:srgbClr val="000000"/>
                </a:solidFill>
                <a:cs typeface="+mn-cs"/>
              </a:rPr>
              <a:t>: New additions and target release changes</a:t>
            </a:r>
          </a:p>
          <a:p>
            <a:pPr defTabSz="685800" eaLnBrk="1" hangingPunct="1">
              <a:defRPr/>
            </a:pPr>
            <a:r>
              <a:rPr lang="en-US" sz="525" b="0" strike="sngStrike" kern="0" dirty="0">
                <a:solidFill>
                  <a:srgbClr val="000000"/>
                </a:solidFill>
                <a:cs typeface="+mn-cs"/>
              </a:rPr>
              <a:t>Strike-Through Text</a:t>
            </a:r>
            <a:r>
              <a:rPr lang="en-US" sz="525" b="0" kern="0" dirty="0">
                <a:solidFill>
                  <a:srgbClr val="000000"/>
                </a:solidFill>
                <a:cs typeface="+mn-cs"/>
              </a:rPr>
              <a:t>: Previous target release</a:t>
            </a:r>
          </a:p>
          <a:p>
            <a:pPr defTabSz="685800" eaLnBrk="1" hangingPunct="1">
              <a:defRPr/>
            </a:pPr>
            <a:r>
              <a:rPr lang="en-US" sz="525" b="0" kern="0" dirty="0">
                <a:solidFill>
                  <a:srgbClr val="000000"/>
                </a:solidFill>
                <a:cs typeface="+mn-cs"/>
              </a:rPr>
              <a:t>(a), (b), etc.: M</a:t>
            </a:r>
            <a:r>
              <a:rPr lang="en-US" sz="525" b="0" kern="0" dirty="0" err="1">
                <a:solidFill>
                  <a:srgbClr val="000000"/>
                </a:solidFill>
                <a:cs typeface="+mn-cs"/>
              </a:rPr>
              <a:t>ultiple</a:t>
            </a:r>
            <a:r>
              <a:rPr lang="en-US" sz="525" b="0" kern="0" dirty="0">
                <a:solidFill>
                  <a:srgbClr val="000000"/>
                </a:solidFill>
                <a:cs typeface="+mn-cs"/>
              </a:rPr>
              <a:t> phase release</a:t>
            </a:r>
          </a:p>
        </p:txBody>
      </p:sp>
      <p:graphicFrame>
        <p:nvGraphicFramePr>
          <p:cNvPr id="33" name="Group 3">
            <a:extLst>
              <a:ext uri="{FF2B5EF4-FFF2-40B4-BE49-F238E27FC236}">
                <a16:creationId xmlns:a16="http://schemas.microsoft.com/office/drawing/2014/main" id="{50F9B015-E167-00B6-0126-0DBB2C12F4E8}"/>
              </a:ext>
            </a:extLst>
          </p:cNvPr>
          <p:cNvGraphicFramePr>
            <a:graphicFrameLocks/>
          </p:cNvGraphicFramePr>
          <p:nvPr/>
        </p:nvGraphicFramePr>
        <p:xfrm>
          <a:off x="725560" y="1517112"/>
          <a:ext cx="6629400" cy="2166005"/>
        </p:xfrm>
        <a:graphic>
          <a:graphicData uri="http://schemas.openxmlformats.org/drawingml/2006/table">
            <a:tbl>
              <a:tblPr/>
              <a:tblGrid>
                <a:gridCol w="107994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085850">
                  <a:extLst>
                    <a:ext uri="{9D8B030D-6E8A-4147-A177-3AD203B41FA5}">
                      <a16:colId xmlns:a16="http://schemas.microsoft.com/office/drawing/2014/main" val="20002"/>
                    </a:ext>
                  </a:extLst>
                </a:gridCol>
                <a:gridCol w="1085850">
                  <a:extLst>
                    <a:ext uri="{9D8B030D-6E8A-4147-A177-3AD203B41FA5}">
                      <a16:colId xmlns:a16="http://schemas.microsoft.com/office/drawing/2014/main" val="20003"/>
                    </a:ext>
                  </a:extLst>
                </a:gridCol>
                <a:gridCol w="1085850">
                  <a:extLst>
                    <a:ext uri="{9D8B030D-6E8A-4147-A177-3AD203B41FA5}">
                      <a16:colId xmlns:a16="http://schemas.microsoft.com/office/drawing/2014/main" val="20004"/>
                    </a:ext>
                  </a:extLst>
                </a:gridCol>
                <a:gridCol w="1148910">
                  <a:extLst>
                    <a:ext uri="{9D8B030D-6E8A-4147-A177-3AD203B41FA5}">
                      <a16:colId xmlns:a16="http://schemas.microsoft.com/office/drawing/2014/main" val="20005"/>
                    </a:ext>
                  </a:extLst>
                </a:gridCol>
              </a:tblGrid>
              <a:tr h="38749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January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1/28-1/29</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February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2/25-2/26</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March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3/25-3/26</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April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4/29-4/30</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May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5/27-5/28</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June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6/24-6/25</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176936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NPRR1234</a:t>
                      </a:r>
                      <a:r>
                        <a:rPr kumimoji="0" lang="en-US" sz="800" b="0" i="0" u="none" strike="noStrike" cap="none" normalizeH="0" baseline="0" dirty="0">
                          <a:ln>
                            <a:noFill/>
                          </a:ln>
                          <a:solidFill>
                            <a:schemeClr val="tx1"/>
                          </a:solidFill>
                          <a:effectLst/>
                          <a:latin typeface="Courier New" pitchFamily="49" charset="0"/>
                        </a:rPr>
                        <a:t>(c)</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PGRR131</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NPRR1283</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4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 NPRR1285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NPRR1299</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rgbClr val="FF0000"/>
                        </a:solidFill>
                        <a:effectLst/>
                        <a:latin typeface="Courier New" pitchFamily="49"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 </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NPRR1266</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5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NPRR1277</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 NPRR1287</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700" b="0" i="0" u="none" strike="noStrike" kern="1200" cap="none" normalizeH="0" baseline="0" dirty="0" err="1">
                          <a:ln>
                            <a:noFill/>
                          </a:ln>
                          <a:solidFill>
                            <a:schemeClr val="tx1"/>
                          </a:solidFill>
                          <a:effectLst/>
                          <a:latin typeface="Courier New" pitchFamily="49" charset="0"/>
                          <a:ea typeface="+mn-ea"/>
                          <a:cs typeface="+mn-cs"/>
                        </a:rPr>
                        <a:t>Add’l</a:t>
                      </a:r>
                      <a:r>
                        <a:rPr kumimoji="0" lang="en-US" sz="700" b="0" i="0" u="none" strike="noStrike" kern="1200" cap="none" normalizeH="0" baseline="0" dirty="0">
                          <a:ln>
                            <a:noFill/>
                          </a:ln>
                          <a:solidFill>
                            <a:schemeClr val="tx1"/>
                          </a:solidFill>
                          <a:effectLst/>
                          <a:latin typeface="Courier New" pitchFamily="49" charset="0"/>
                          <a:ea typeface="+mn-ea"/>
                          <a:cs typeface="+mn-cs"/>
                        </a:rPr>
                        <a:t> Public Data Products in ERCOT Data Portal</a:t>
                      </a: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normalizeH="0" baseline="0" dirty="0">
                          <a:ln>
                            <a:noFill/>
                          </a:ln>
                          <a:solidFill>
                            <a:schemeClr val="tx1"/>
                          </a:solidFill>
                          <a:effectLst/>
                          <a:latin typeface="Arial"/>
                          <a:ea typeface="+mn-ea"/>
                          <a:cs typeface="+mn-cs"/>
                        </a:rPr>
                        <a:t>CRR Historical Data Removal</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NPRR1265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OBDRR055</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normalizeH="0" baseline="0" dirty="0">
                          <a:ln>
                            <a:noFill/>
                          </a:ln>
                          <a:solidFill>
                            <a:schemeClr val="tx1"/>
                          </a:solidFill>
                          <a:effectLst/>
                          <a:latin typeface="+mn-lt"/>
                          <a:ea typeface="+mn-ea"/>
                          <a:cs typeface="+mn-cs"/>
                        </a:rPr>
                        <a:t> </a:t>
                      </a:r>
                      <a:endParaRPr kumimoji="0" lang="en-US" sz="800" b="0" i="0" u="none" strike="sngStrike" kern="1200" cap="none" normalizeH="0" baseline="0" dirty="0">
                        <a:ln>
                          <a:noFill/>
                        </a:ln>
                        <a:solidFill>
                          <a:schemeClr val="tx1"/>
                        </a:solidFill>
                        <a:effectLst/>
                        <a:latin typeface="+mn-lt"/>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SCR820</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6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rgbClr val="FF0000"/>
                          </a:solidFill>
                          <a:effectLst/>
                          <a:latin typeface="Courier New" pitchFamily="49" charset="0"/>
                          <a:ea typeface="+mn-ea"/>
                          <a:cs typeface="+mn-cs"/>
                        </a:rPr>
                        <a:t>Batch Zero</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5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Box 21">
            <a:extLst>
              <a:ext uri="{FF2B5EF4-FFF2-40B4-BE49-F238E27FC236}">
                <a16:creationId xmlns:a16="http://schemas.microsoft.com/office/drawing/2014/main" id="{3C7337DF-3236-49AF-5B9D-C83E33EF05AA}"/>
              </a:ext>
            </a:extLst>
          </p:cNvPr>
          <p:cNvSpPr txBox="1">
            <a:spLocks noChangeArrowheads="1"/>
          </p:cNvSpPr>
          <p:nvPr/>
        </p:nvSpPr>
        <p:spPr bwMode="auto">
          <a:xfrm>
            <a:off x="3774598" y="5121983"/>
            <a:ext cx="880463" cy="7386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600" b="0" u="sng" kern="0" dirty="0">
                <a:solidFill>
                  <a:srgbClr val="000000"/>
                </a:solidFill>
                <a:cs typeface="+mn-cs"/>
              </a:rPr>
              <a:t>Project Status Codes </a:t>
            </a:r>
          </a:p>
          <a:p>
            <a:pPr defTabSz="685800" eaLnBrk="1" hangingPunct="1">
              <a:defRPr/>
            </a:pPr>
            <a:r>
              <a:rPr lang="en-US" sz="600" b="0" kern="0" dirty="0">
                <a:solidFill>
                  <a:srgbClr val="000000"/>
                </a:solidFill>
                <a:cs typeface="+mn-cs"/>
              </a:rPr>
              <a:t>  NS = Not Started</a:t>
            </a:r>
          </a:p>
          <a:p>
            <a:pPr defTabSz="685800" eaLnBrk="1" hangingPunct="1">
              <a:defRPr/>
            </a:pPr>
            <a:r>
              <a:rPr lang="en-US" sz="600" b="0" kern="0" dirty="0">
                <a:solidFill>
                  <a:srgbClr val="000000"/>
                </a:solidFill>
                <a:cs typeface="+mn-cs"/>
              </a:rPr>
              <a:t>  I     = Initiation</a:t>
            </a:r>
          </a:p>
          <a:p>
            <a:pPr defTabSz="685800" eaLnBrk="1" hangingPunct="1">
              <a:defRPr/>
            </a:pPr>
            <a:r>
              <a:rPr lang="en-US" sz="600" b="0" kern="0" dirty="0">
                <a:solidFill>
                  <a:srgbClr val="000000"/>
                </a:solidFill>
                <a:cs typeface="+mn-cs"/>
              </a:rPr>
              <a:t>  P    = Planning</a:t>
            </a:r>
          </a:p>
          <a:p>
            <a:pPr defTabSz="685800" eaLnBrk="1" hangingPunct="1">
              <a:defRPr/>
            </a:pPr>
            <a:r>
              <a:rPr lang="en-US" sz="600" b="0" kern="0" dirty="0">
                <a:solidFill>
                  <a:srgbClr val="000000"/>
                </a:solidFill>
                <a:cs typeface="+mn-cs"/>
              </a:rPr>
              <a:t>  E    = Execution</a:t>
            </a:r>
          </a:p>
          <a:p>
            <a:pPr defTabSz="685800" eaLnBrk="1" hangingPunct="1">
              <a:defRPr/>
            </a:pPr>
            <a:r>
              <a:rPr lang="en-US" sz="600" b="0" kern="0" dirty="0">
                <a:solidFill>
                  <a:srgbClr val="000000"/>
                </a:solidFill>
                <a:cs typeface="+mn-cs"/>
              </a:rPr>
              <a:t>  H    = On Hold</a:t>
            </a:r>
          </a:p>
        </p:txBody>
      </p:sp>
      <p:sp>
        <p:nvSpPr>
          <p:cNvPr id="3" name="Flowchart: Alternate Process 2">
            <a:extLst>
              <a:ext uri="{FF2B5EF4-FFF2-40B4-BE49-F238E27FC236}">
                <a16:creationId xmlns:a16="http://schemas.microsoft.com/office/drawing/2014/main" id="{0538845A-9179-582C-B878-B358B8FD79A2}"/>
              </a:ext>
            </a:extLst>
          </p:cNvPr>
          <p:cNvSpPr/>
          <p:nvPr/>
        </p:nvSpPr>
        <p:spPr>
          <a:xfrm>
            <a:off x="726000" y="1516622"/>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a:t>
            </a:r>
            <a:endParaRPr lang="en-US" sz="1050" b="1" dirty="0">
              <a:solidFill>
                <a:srgbClr val="FFFFFF"/>
              </a:solidFill>
              <a:latin typeface="Arial"/>
            </a:endParaRPr>
          </a:p>
        </p:txBody>
      </p:sp>
      <p:sp>
        <p:nvSpPr>
          <p:cNvPr id="51" name="Flowchart: Alternate Process 50">
            <a:extLst>
              <a:ext uri="{FF2B5EF4-FFF2-40B4-BE49-F238E27FC236}">
                <a16:creationId xmlns:a16="http://schemas.microsoft.com/office/drawing/2014/main" id="{799D2FA0-8B3E-0B45-4694-E50B59D8C24E}"/>
              </a:ext>
            </a:extLst>
          </p:cNvPr>
          <p:cNvSpPr/>
          <p:nvPr/>
        </p:nvSpPr>
        <p:spPr>
          <a:xfrm>
            <a:off x="1805500" y="1522802"/>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R2</a:t>
            </a:r>
            <a:endParaRPr lang="en-US" sz="1050" b="1" dirty="0">
              <a:solidFill>
                <a:srgbClr val="FFFFFF"/>
              </a:solidFill>
              <a:latin typeface="Arial"/>
            </a:endParaRPr>
          </a:p>
        </p:txBody>
      </p:sp>
      <p:sp>
        <p:nvSpPr>
          <p:cNvPr id="53" name="Flowchart: Alternate Process 52">
            <a:extLst>
              <a:ext uri="{FF2B5EF4-FFF2-40B4-BE49-F238E27FC236}">
                <a16:creationId xmlns:a16="http://schemas.microsoft.com/office/drawing/2014/main" id="{D9F77CFF-462B-9E50-0EFD-A896496F09C9}"/>
              </a:ext>
            </a:extLst>
          </p:cNvPr>
          <p:cNvSpPr/>
          <p:nvPr/>
        </p:nvSpPr>
        <p:spPr>
          <a:xfrm>
            <a:off x="4034350" y="1519816"/>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R4</a:t>
            </a:r>
            <a:endParaRPr lang="en-US" sz="1050" b="1" dirty="0">
              <a:solidFill>
                <a:srgbClr val="FFFFFF"/>
              </a:solidFill>
              <a:latin typeface="Arial"/>
            </a:endParaRPr>
          </a:p>
        </p:txBody>
      </p:sp>
      <p:sp>
        <p:nvSpPr>
          <p:cNvPr id="54" name="Flowchart: Alternate Process 53">
            <a:extLst>
              <a:ext uri="{FF2B5EF4-FFF2-40B4-BE49-F238E27FC236}">
                <a16:creationId xmlns:a16="http://schemas.microsoft.com/office/drawing/2014/main" id="{2615F467-AD5A-C63E-82B1-922449E3611F}"/>
              </a:ext>
            </a:extLst>
          </p:cNvPr>
          <p:cNvSpPr/>
          <p:nvPr/>
        </p:nvSpPr>
        <p:spPr>
          <a:xfrm>
            <a:off x="5121405" y="1516355"/>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R5</a:t>
            </a:r>
            <a:endParaRPr lang="en-US" sz="1050" b="1" dirty="0">
              <a:solidFill>
                <a:srgbClr val="FFFFFF"/>
              </a:solidFill>
              <a:latin typeface="Arial"/>
            </a:endParaRPr>
          </a:p>
        </p:txBody>
      </p:sp>
      <p:sp>
        <p:nvSpPr>
          <p:cNvPr id="55" name="Flowchart: Alternate Process 54">
            <a:extLst>
              <a:ext uri="{FF2B5EF4-FFF2-40B4-BE49-F238E27FC236}">
                <a16:creationId xmlns:a16="http://schemas.microsoft.com/office/drawing/2014/main" id="{BE9FE421-EC62-4777-DB6E-65ECAD7DBACE}"/>
              </a:ext>
            </a:extLst>
          </p:cNvPr>
          <p:cNvSpPr/>
          <p:nvPr/>
        </p:nvSpPr>
        <p:spPr>
          <a:xfrm>
            <a:off x="6211634" y="1519816"/>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R6</a:t>
            </a:r>
            <a:endParaRPr lang="en-US" sz="1050" b="1" dirty="0">
              <a:solidFill>
                <a:srgbClr val="FFFFFF"/>
              </a:solidFill>
              <a:latin typeface="Arial"/>
            </a:endParaRPr>
          </a:p>
        </p:txBody>
      </p:sp>
      <p:graphicFrame>
        <p:nvGraphicFramePr>
          <p:cNvPr id="7" name="Group 3">
            <a:extLst>
              <a:ext uri="{FF2B5EF4-FFF2-40B4-BE49-F238E27FC236}">
                <a16:creationId xmlns:a16="http://schemas.microsoft.com/office/drawing/2014/main" id="{A7301701-8070-088C-1EC4-2264AE4F065E}"/>
              </a:ext>
            </a:extLst>
          </p:cNvPr>
          <p:cNvGraphicFramePr>
            <a:graphicFrameLocks/>
          </p:cNvGraphicFramePr>
          <p:nvPr/>
        </p:nvGraphicFramePr>
        <p:xfrm>
          <a:off x="725560" y="3774378"/>
          <a:ext cx="6629400" cy="1302606"/>
        </p:xfrm>
        <a:graphic>
          <a:graphicData uri="http://schemas.openxmlformats.org/drawingml/2006/table">
            <a:tbl>
              <a:tblPr/>
              <a:tblGrid>
                <a:gridCol w="107994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085850">
                  <a:extLst>
                    <a:ext uri="{9D8B030D-6E8A-4147-A177-3AD203B41FA5}">
                      <a16:colId xmlns:a16="http://schemas.microsoft.com/office/drawing/2014/main" val="20002"/>
                    </a:ext>
                  </a:extLst>
                </a:gridCol>
                <a:gridCol w="1085850">
                  <a:extLst>
                    <a:ext uri="{9D8B030D-6E8A-4147-A177-3AD203B41FA5}">
                      <a16:colId xmlns:a16="http://schemas.microsoft.com/office/drawing/2014/main" val="20003"/>
                    </a:ext>
                  </a:extLst>
                </a:gridCol>
                <a:gridCol w="1085850">
                  <a:extLst>
                    <a:ext uri="{9D8B030D-6E8A-4147-A177-3AD203B41FA5}">
                      <a16:colId xmlns:a16="http://schemas.microsoft.com/office/drawing/2014/main" val="20004"/>
                    </a:ext>
                  </a:extLst>
                </a:gridCol>
                <a:gridCol w="1148910">
                  <a:extLst>
                    <a:ext uri="{9D8B030D-6E8A-4147-A177-3AD203B41FA5}">
                      <a16:colId xmlns:a16="http://schemas.microsoft.com/office/drawing/2014/main" val="20005"/>
                    </a:ext>
                  </a:extLst>
                </a:gridCol>
              </a:tblGrid>
              <a:tr h="37033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July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7/29-7/30</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August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8/26-8/27</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September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9/30-10/1</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October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10/28-10/29</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December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12/16-12/17</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93227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b="0" i="0" u="none" strike="noStrike" cap="none" normalizeH="0" baseline="0" dirty="0">
                          <a:ln>
                            <a:noFill/>
                          </a:ln>
                          <a:solidFill>
                            <a:schemeClr val="tx1"/>
                          </a:solidFill>
                          <a:effectLst/>
                          <a:latin typeface="Courier New" pitchFamily="49" charset="0"/>
                        </a:rPr>
                        <a:t>DPC Automation  </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sngStrike" cap="none" normalizeH="0" baseline="0" dirty="0">
                        <a:ln>
                          <a:noFill/>
                        </a:ln>
                        <a:solidFill>
                          <a:schemeClr val="tx1"/>
                        </a:solidFill>
                        <a:effectLst/>
                        <a:latin typeface="Courier New" pitchFamily="49"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NPRR1290</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NPRR1323</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NPRR1198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rgbClr val="FF0000"/>
                          </a:solidFill>
                          <a:effectLst/>
                          <a:latin typeface="Courier New" pitchFamily="49" charset="0"/>
                          <a:ea typeface="+mn-ea"/>
                          <a:cs typeface="+mn-cs"/>
                        </a:rPr>
                        <a:t>NPRR1281</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NPRR1303</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sng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NPRR1281</a:t>
                      </a:r>
                      <a:r>
                        <a:rPr kumimoji="0" lang="en-US" sz="800" b="0" i="0" u="none" strike="noStrike" kern="1200" cap="none" normalizeH="0" baseline="0" dirty="0">
                          <a:ln>
                            <a:noFill/>
                          </a:ln>
                          <a:solidFill>
                            <a:schemeClr val="tx1"/>
                          </a:solidFill>
                          <a:effectLst/>
                          <a:latin typeface="+mn-lt"/>
                          <a:ea typeface="+mn-ea"/>
                          <a:cs typeface="+mn-cs"/>
                        </a:rPr>
                        <a:t> </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NPRR936</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NPRR1201</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NPRR1288</a:t>
                      </a: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Flowchart: Alternate Process 7">
            <a:extLst>
              <a:ext uri="{FF2B5EF4-FFF2-40B4-BE49-F238E27FC236}">
                <a16:creationId xmlns:a16="http://schemas.microsoft.com/office/drawing/2014/main" id="{8434DC2E-84B5-4927-5867-59A27A4CC931}"/>
              </a:ext>
            </a:extLst>
          </p:cNvPr>
          <p:cNvSpPr/>
          <p:nvPr/>
        </p:nvSpPr>
        <p:spPr>
          <a:xfrm>
            <a:off x="727116" y="3773168"/>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R7</a:t>
            </a:r>
            <a:endParaRPr lang="en-US" sz="1050" b="1" dirty="0">
              <a:solidFill>
                <a:srgbClr val="FFFFFF"/>
              </a:solidFill>
              <a:latin typeface="Arial"/>
            </a:endParaRPr>
          </a:p>
        </p:txBody>
      </p:sp>
      <p:sp>
        <p:nvSpPr>
          <p:cNvPr id="9" name="Flowchart: Alternate Process 8">
            <a:extLst>
              <a:ext uri="{FF2B5EF4-FFF2-40B4-BE49-F238E27FC236}">
                <a16:creationId xmlns:a16="http://schemas.microsoft.com/office/drawing/2014/main" id="{4D7BB218-C421-400A-FFA5-416F357C0328}"/>
              </a:ext>
            </a:extLst>
          </p:cNvPr>
          <p:cNvSpPr/>
          <p:nvPr/>
        </p:nvSpPr>
        <p:spPr>
          <a:xfrm>
            <a:off x="1806616" y="3779348"/>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R8</a:t>
            </a:r>
            <a:endParaRPr lang="en-US" sz="1050" b="1" dirty="0">
              <a:solidFill>
                <a:srgbClr val="FFFFFF"/>
              </a:solidFill>
              <a:latin typeface="Arial"/>
            </a:endParaRPr>
          </a:p>
        </p:txBody>
      </p:sp>
      <p:sp>
        <p:nvSpPr>
          <p:cNvPr id="12" name="Flowchart: Alternate Process 11">
            <a:extLst>
              <a:ext uri="{FF2B5EF4-FFF2-40B4-BE49-F238E27FC236}">
                <a16:creationId xmlns:a16="http://schemas.microsoft.com/office/drawing/2014/main" id="{CA67252E-F2BF-AD2F-3214-0668956B8DC7}"/>
              </a:ext>
            </a:extLst>
          </p:cNvPr>
          <p:cNvSpPr/>
          <p:nvPr/>
        </p:nvSpPr>
        <p:spPr>
          <a:xfrm>
            <a:off x="4035466" y="3776362"/>
            <a:ext cx="342900"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R10</a:t>
            </a:r>
            <a:endParaRPr lang="en-US" sz="1050" b="1" dirty="0">
              <a:solidFill>
                <a:srgbClr val="FFFFFF"/>
              </a:solidFill>
              <a:latin typeface="Arial"/>
            </a:endParaRPr>
          </a:p>
        </p:txBody>
      </p:sp>
      <p:sp>
        <p:nvSpPr>
          <p:cNvPr id="13" name="Flowchart: Alternate Process 12">
            <a:extLst>
              <a:ext uri="{FF2B5EF4-FFF2-40B4-BE49-F238E27FC236}">
                <a16:creationId xmlns:a16="http://schemas.microsoft.com/office/drawing/2014/main" id="{689D3A12-42B6-1E36-4528-366BEFB85334}"/>
              </a:ext>
            </a:extLst>
          </p:cNvPr>
          <p:cNvSpPr/>
          <p:nvPr/>
        </p:nvSpPr>
        <p:spPr>
          <a:xfrm>
            <a:off x="6213128" y="3778461"/>
            <a:ext cx="342900"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R11</a:t>
            </a:r>
            <a:endParaRPr lang="en-US" sz="1050" b="1" dirty="0">
              <a:solidFill>
                <a:srgbClr val="FFFFFF"/>
              </a:solidFill>
              <a:latin typeface="Arial"/>
            </a:endParaRPr>
          </a:p>
        </p:txBody>
      </p:sp>
      <p:sp>
        <p:nvSpPr>
          <p:cNvPr id="5" name="Flowchart: Alternate Process 4">
            <a:extLst>
              <a:ext uri="{FF2B5EF4-FFF2-40B4-BE49-F238E27FC236}">
                <a16:creationId xmlns:a16="http://schemas.microsoft.com/office/drawing/2014/main" id="{89B8D338-A09F-0F8E-151A-41361E55AE23}"/>
              </a:ext>
            </a:extLst>
          </p:cNvPr>
          <p:cNvSpPr/>
          <p:nvPr/>
        </p:nvSpPr>
        <p:spPr>
          <a:xfrm>
            <a:off x="2948500" y="1515395"/>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R3</a:t>
            </a:r>
            <a:endParaRPr lang="en-US" sz="1050" b="1" dirty="0">
              <a:solidFill>
                <a:srgbClr val="FFFFFF"/>
              </a:solidFill>
              <a:latin typeface="Arial"/>
            </a:endParaRPr>
          </a:p>
        </p:txBody>
      </p:sp>
      <p:sp>
        <p:nvSpPr>
          <p:cNvPr id="10" name="Flowchart: Alternate Process 9">
            <a:extLst>
              <a:ext uri="{FF2B5EF4-FFF2-40B4-BE49-F238E27FC236}">
                <a16:creationId xmlns:a16="http://schemas.microsoft.com/office/drawing/2014/main" id="{4FB10E2C-D7C4-E2EC-2600-038C479E5386}"/>
              </a:ext>
            </a:extLst>
          </p:cNvPr>
          <p:cNvSpPr/>
          <p:nvPr/>
        </p:nvSpPr>
        <p:spPr>
          <a:xfrm>
            <a:off x="2949616" y="3771941"/>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R9</a:t>
            </a:r>
            <a:endParaRPr lang="en-US" sz="1050" b="1" dirty="0">
              <a:solidFill>
                <a:srgbClr val="FFFFFF"/>
              </a:solidFill>
              <a:latin typeface="Arial"/>
            </a:endParaRPr>
          </a:p>
        </p:txBody>
      </p:sp>
      <p:sp>
        <p:nvSpPr>
          <p:cNvPr id="14" name="TextBox 15">
            <a:extLst>
              <a:ext uri="{FF2B5EF4-FFF2-40B4-BE49-F238E27FC236}">
                <a16:creationId xmlns:a16="http://schemas.microsoft.com/office/drawing/2014/main" id="{D59DA059-81CB-17AD-88C6-D5FB51E8F182}"/>
              </a:ext>
            </a:extLst>
          </p:cNvPr>
          <p:cNvSpPr txBox="1">
            <a:spLocks noChangeArrowheads="1"/>
          </p:cNvSpPr>
          <p:nvPr/>
        </p:nvSpPr>
        <p:spPr bwMode="auto">
          <a:xfrm>
            <a:off x="728027" y="3406419"/>
            <a:ext cx="6604869" cy="207749"/>
          </a:xfrm>
          <a:prstGeom prst="rect">
            <a:avLst/>
          </a:prstGeom>
          <a:solidFill>
            <a:schemeClr val="accent3">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RTC+B Stabilization</a:t>
            </a:r>
          </a:p>
        </p:txBody>
      </p:sp>
      <p:sp>
        <p:nvSpPr>
          <p:cNvPr id="16" name="TextBox 21">
            <a:extLst>
              <a:ext uri="{FF2B5EF4-FFF2-40B4-BE49-F238E27FC236}">
                <a16:creationId xmlns:a16="http://schemas.microsoft.com/office/drawing/2014/main" id="{B078848B-BCDB-88EA-9743-D0EE5028EC22}"/>
              </a:ext>
            </a:extLst>
          </p:cNvPr>
          <p:cNvSpPr txBox="1">
            <a:spLocks noChangeArrowheads="1"/>
          </p:cNvSpPr>
          <p:nvPr/>
        </p:nvSpPr>
        <p:spPr bwMode="auto">
          <a:xfrm>
            <a:off x="4832106" y="5171141"/>
            <a:ext cx="2002595" cy="276999"/>
          </a:xfrm>
          <a:prstGeom prst="rect">
            <a:avLst/>
          </a:prstGeom>
          <a:solidFill>
            <a:schemeClr val="bg1"/>
          </a:solidFill>
          <a:ln w="9525">
            <a:solidFill>
              <a:srgbClr val="000000"/>
            </a:solidFill>
            <a:miter lim="800000"/>
            <a:headEnd/>
            <a:tailEnd/>
          </a:ln>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600" b="0" kern="0" dirty="0">
                <a:solidFill>
                  <a:srgbClr val="171A1C"/>
                </a:solidFill>
                <a:cs typeface="+mn-cs"/>
              </a:rPr>
              <a:t>NPRR1234(c) – RIOO changes for End-Use</a:t>
            </a:r>
          </a:p>
          <a:p>
            <a:pPr defTabSz="685800" eaLnBrk="1" hangingPunct="1">
              <a:defRPr/>
            </a:pPr>
            <a:r>
              <a:rPr lang="en-US" sz="600" b="0" kern="0" dirty="0">
                <a:solidFill>
                  <a:srgbClr val="171A1C"/>
                </a:solidFill>
                <a:cs typeface="+mn-cs"/>
              </a:rPr>
              <a:t>	 Industry Classification to Loads</a:t>
            </a:r>
          </a:p>
        </p:txBody>
      </p:sp>
      <p:sp>
        <p:nvSpPr>
          <p:cNvPr id="20" name="TextBox 12">
            <a:extLst>
              <a:ext uri="{FF2B5EF4-FFF2-40B4-BE49-F238E27FC236}">
                <a16:creationId xmlns:a16="http://schemas.microsoft.com/office/drawing/2014/main" id="{C37EF6AC-93FC-8A71-3A71-FCF0AFDA0AAB}"/>
              </a:ext>
            </a:extLst>
          </p:cNvPr>
          <p:cNvSpPr txBox="1">
            <a:spLocks noChangeArrowheads="1"/>
          </p:cNvSpPr>
          <p:nvPr/>
        </p:nvSpPr>
        <p:spPr bwMode="auto">
          <a:xfrm>
            <a:off x="725556" y="2333784"/>
            <a:ext cx="1078210"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1/1</a:t>
            </a:r>
          </a:p>
        </p:txBody>
      </p:sp>
      <p:sp>
        <p:nvSpPr>
          <p:cNvPr id="21" name="TextBox 20">
            <a:extLst>
              <a:ext uri="{FF2B5EF4-FFF2-40B4-BE49-F238E27FC236}">
                <a16:creationId xmlns:a16="http://schemas.microsoft.com/office/drawing/2014/main" id="{F15A8CEA-BAFF-1D03-2117-3C6AF3438777}"/>
              </a:ext>
            </a:extLst>
          </p:cNvPr>
          <p:cNvSpPr txBox="1"/>
          <p:nvPr/>
        </p:nvSpPr>
        <p:spPr>
          <a:xfrm>
            <a:off x="1516066" y="1920459"/>
            <a:ext cx="277912" cy="1465786"/>
          </a:xfrm>
          <a:prstGeom prst="rect">
            <a:avLst/>
          </a:prstGeom>
          <a:noFill/>
        </p:spPr>
        <p:txBody>
          <a:bodyPr wrap="square" rtlCol="0">
            <a:spAutoFit/>
          </a:bodyPr>
          <a:lstStyle/>
          <a:p>
            <a:pPr algn="ctr" defTabSz="685800" eaLnBrk="1" hangingPunct="1">
              <a:defRPr/>
            </a:pPr>
            <a:r>
              <a:rPr lang="en-US" sz="750" b="1" dirty="0">
                <a:solidFill>
                  <a:srgbClr val="171A1C"/>
                </a:solidFill>
                <a:latin typeface="Wingdings" panose="05000000000000000000" pitchFamily="2" charset="2"/>
                <a:cs typeface="+mn-cs"/>
              </a:rPr>
              <a:t>ü</a:t>
            </a:r>
            <a:r>
              <a:rPr lang="en-US" sz="750" b="1" i="1" kern="0" dirty="0">
                <a:solidFill>
                  <a:srgbClr val="000000"/>
                </a:solidFill>
                <a:latin typeface="Arial"/>
                <a:cs typeface="+mn-cs"/>
              </a:rPr>
              <a:t> </a:t>
            </a:r>
          </a:p>
          <a:p>
            <a:pPr algn="ctr" defTabSz="685800" eaLnBrk="1" hangingPunct="1">
              <a:defRPr/>
            </a:pPr>
            <a:endParaRPr lang="en-US" sz="30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r>
              <a:rPr lang="en-US" sz="525" b="1" i="1" kern="0" dirty="0">
                <a:solidFill>
                  <a:srgbClr val="000000"/>
                </a:solidFill>
                <a:latin typeface="Arial"/>
                <a:cs typeface="+mn-cs"/>
              </a:rPr>
              <a:t> </a:t>
            </a: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endParaRPr lang="en-US" sz="1050" b="1" i="1" kern="0" dirty="0">
              <a:solidFill>
                <a:srgbClr val="000000"/>
              </a:solidFill>
              <a:latin typeface="Arial"/>
              <a:cs typeface="+mn-cs"/>
            </a:endParaRPr>
          </a:p>
          <a:p>
            <a:pPr algn="ctr" defTabSz="685800" eaLnBrk="1" hangingPunct="1">
              <a:defRPr/>
            </a:pP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900" b="1" i="1" kern="0" dirty="0">
              <a:solidFill>
                <a:srgbClr val="000000"/>
              </a:solidFill>
              <a:latin typeface="Arial"/>
              <a:cs typeface="+mn-cs"/>
            </a:endParaRPr>
          </a:p>
          <a:p>
            <a:pPr algn="ctr" defTabSz="685800" eaLnBrk="1" hangingPunct="1">
              <a:defRPr/>
            </a:pPr>
            <a:endParaRPr lang="en-US" sz="105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p:txBody>
      </p:sp>
      <p:sp>
        <p:nvSpPr>
          <p:cNvPr id="22" name="TextBox 12">
            <a:extLst>
              <a:ext uri="{FF2B5EF4-FFF2-40B4-BE49-F238E27FC236}">
                <a16:creationId xmlns:a16="http://schemas.microsoft.com/office/drawing/2014/main" id="{539F6BDE-26DD-65ED-FE29-90C42F6E2D7B}"/>
              </a:ext>
            </a:extLst>
          </p:cNvPr>
          <p:cNvSpPr txBox="1">
            <a:spLocks noChangeArrowheads="1"/>
          </p:cNvSpPr>
          <p:nvPr/>
        </p:nvSpPr>
        <p:spPr bwMode="auto">
          <a:xfrm>
            <a:off x="725556" y="2754248"/>
            <a:ext cx="1078210"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2/1</a:t>
            </a:r>
          </a:p>
        </p:txBody>
      </p:sp>
      <p:sp>
        <p:nvSpPr>
          <p:cNvPr id="23" name="TextBox 15">
            <a:extLst>
              <a:ext uri="{FF2B5EF4-FFF2-40B4-BE49-F238E27FC236}">
                <a16:creationId xmlns:a16="http://schemas.microsoft.com/office/drawing/2014/main" id="{50418613-D793-B0EA-8C27-5C688A3602A5}"/>
              </a:ext>
            </a:extLst>
          </p:cNvPr>
          <p:cNvSpPr txBox="1">
            <a:spLocks noChangeArrowheads="1"/>
          </p:cNvSpPr>
          <p:nvPr/>
        </p:nvSpPr>
        <p:spPr bwMode="auto">
          <a:xfrm>
            <a:off x="2955255" y="2834919"/>
            <a:ext cx="2156921" cy="207749"/>
          </a:xfrm>
          <a:prstGeom prst="rect">
            <a:avLst/>
          </a:prstGeom>
          <a:solidFill>
            <a:schemeClr val="accent5">
              <a:lumMod val="40000"/>
              <a:lumOff val="6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SCR820 TO/QSE Testing</a:t>
            </a:r>
            <a:r>
              <a:rPr lang="en-US" sz="750" b="0" kern="0" dirty="0">
                <a:solidFill>
                  <a:srgbClr val="000000"/>
                </a:solidFill>
                <a:cs typeface="+mn-cs"/>
              </a:rPr>
              <a:t>  </a:t>
            </a:r>
            <a:r>
              <a:rPr lang="en-US" sz="675" b="0" kern="0" dirty="0">
                <a:solidFill>
                  <a:srgbClr val="000000"/>
                </a:solidFill>
                <a:cs typeface="+mn-cs"/>
              </a:rPr>
              <a:t>(see TWG meetings)</a:t>
            </a:r>
            <a:endParaRPr lang="en-US" sz="750" b="0" kern="0" dirty="0">
              <a:solidFill>
                <a:srgbClr val="000000"/>
              </a:solidFill>
              <a:cs typeface="+mn-cs"/>
            </a:endParaRPr>
          </a:p>
        </p:txBody>
      </p:sp>
      <p:sp>
        <p:nvSpPr>
          <p:cNvPr id="18" name="TextBox 12">
            <a:extLst>
              <a:ext uri="{FF2B5EF4-FFF2-40B4-BE49-F238E27FC236}">
                <a16:creationId xmlns:a16="http://schemas.microsoft.com/office/drawing/2014/main" id="{26747147-02FA-30D8-A572-83F4945A1222}"/>
              </a:ext>
            </a:extLst>
          </p:cNvPr>
          <p:cNvSpPr txBox="1">
            <a:spLocks noChangeArrowheads="1"/>
          </p:cNvSpPr>
          <p:nvPr/>
        </p:nvSpPr>
        <p:spPr bwMode="auto">
          <a:xfrm>
            <a:off x="1803765" y="2755928"/>
            <a:ext cx="1144357"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3/2</a:t>
            </a:r>
          </a:p>
        </p:txBody>
      </p:sp>
      <p:sp>
        <p:nvSpPr>
          <p:cNvPr id="19" name="TextBox 18">
            <a:extLst>
              <a:ext uri="{FF2B5EF4-FFF2-40B4-BE49-F238E27FC236}">
                <a16:creationId xmlns:a16="http://schemas.microsoft.com/office/drawing/2014/main" id="{C9613766-F216-EB35-7D2D-779378881A4B}"/>
              </a:ext>
            </a:extLst>
          </p:cNvPr>
          <p:cNvSpPr txBox="1"/>
          <p:nvPr/>
        </p:nvSpPr>
        <p:spPr>
          <a:xfrm>
            <a:off x="3786504" y="4124398"/>
            <a:ext cx="277912" cy="727122"/>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225"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E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26" name="TextBox 25">
            <a:extLst>
              <a:ext uri="{FF2B5EF4-FFF2-40B4-BE49-F238E27FC236}">
                <a16:creationId xmlns:a16="http://schemas.microsoft.com/office/drawing/2014/main" id="{18F7597B-F484-6FD8-EF3D-84E5C924CF54}"/>
              </a:ext>
            </a:extLst>
          </p:cNvPr>
          <p:cNvSpPr txBox="1"/>
          <p:nvPr/>
        </p:nvSpPr>
        <p:spPr>
          <a:xfrm>
            <a:off x="2639805" y="2333784"/>
            <a:ext cx="277912" cy="981038"/>
          </a:xfrm>
          <a:prstGeom prst="rect">
            <a:avLst/>
          </a:prstGeom>
          <a:noFill/>
        </p:spPr>
        <p:txBody>
          <a:bodyPr wrap="square" rtlCol="0">
            <a:spAutoFit/>
          </a:bodyPr>
          <a:lstStyle/>
          <a:p>
            <a:pPr algn="ctr" defTabSz="685800" eaLnBrk="1" hangingPunct="1">
              <a:defRPr/>
            </a:pPr>
            <a:endParaRPr lang="en-US" sz="750" b="1" dirty="0">
              <a:solidFill>
                <a:srgbClr val="171A1C"/>
              </a:solidFill>
              <a:latin typeface="Wingdings" panose="05000000000000000000" pitchFamily="2" charset="2"/>
              <a:cs typeface="+mn-cs"/>
            </a:endParaRPr>
          </a:p>
          <a:p>
            <a:pPr algn="ctr" defTabSz="685800" eaLnBrk="1" hangingPunct="1">
              <a:defRPr/>
            </a:pPr>
            <a:endParaRPr lang="en-US" sz="750" b="1" dirty="0">
              <a:solidFill>
                <a:srgbClr val="171A1C"/>
              </a:solidFill>
              <a:latin typeface="Wingdings" panose="05000000000000000000" pitchFamily="2" charset="2"/>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r>
              <a:rPr lang="en-US" sz="750" b="1" i="1" kern="0" dirty="0">
                <a:solidFill>
                  <a:srgbClr val="000000"/>
                </a:solidFill>
                <a:latin typeface="Arial"/>
                <a:cs typeface="+mn-cs"/>
              </a:rPr>
              <a:t> </a:t>
            </a:r>
          </a:p>
          <a:p>
            <a:pPr algn="ctr" defTabSz="685800" eaLnBrk="1" hangingPunct="1">
              <a:defRPr/>
            </a:pPr>
            <a:endParaRPr lang="en-US" sz="450" b="1" i="1" kern="0" dirty="0">
              <a:solidFill>
                <a:srgbClr val="000000"/>
              </a:solidFill>
              <a:latin typeface="Arial"/>
              <a:cs typeface="+mn-cs"/>
            </a:endParaRPr>
          </a:p>
          <a:p>
            <a:pPr algn="ctr" defTabSz="685800" eaLnBrk="1" hangingPunct="1">
              <a:defRPr/>
            </a:pPr>
            <a:endParaRPr lang="en-US" sz="525" b="1" i="1" kern="0" dirty="0">
              <a:solidFill>
                <a:srgbClr val="000000"/>
              </a:solidFill>
              <a:latin typeface="Arial"/>
              <a:cs typeface="+mn-cs"/>
            </a:endParaRPr>
          </a:p>
          <a:p>
            <a:pPr algn="ctr" defTabSz="685800" eaLnBrk="1" hangingPunct="1">
              <a:defRPr/>
            </a:pPr>
            <a:endParaRPr lang="en-US" sz="525" b="1" i="1" kern="0" dirty="0">
              <a:solidFill>
                <a:srgbClr val="000000"/>
              </a:solidFill>
              <a:latin typeface="Arial"/>
              <a:cs typeface="+mn-cs"/>
            </a:endParaRPr>
          </a:p>
          <a:p>
            <a:pPr algn="ctr" defTabSz="685800" eaLnBrk="1" hangingPunct="1">
              <a:defRPr/>
            </a:pPr>
            <a:r>
              <a:rPr lang="en-US" sz="525" b="1" i="1" kern="0" dirty="0">
                <a:solidFill>
                  <a:srgbClr val="000000"/>
                </a:solidFill>
                <a:latin typeface="Arial"/>
                <a:cs typeface="+mn-cs"/>
              </a:rPr>
              <a:t> </a:t>
            </a:r>
            <a:endParaRPr lang="en-US" sz="105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750" b="1" i="1" kern="0" dirty="0">
              <a:solidFill>
                <a:srgbClr val="000000"/>
              </a:solidFill>
              <a:latin typeface="Arial"/>
              <a:cs typeface="+mn-cs"/>
            </a:endParaRPr>
          </a:p>
        </p:txBody>
      </p:sp>
      <p:sp>
        <p:nvSpPr>
          <p:cNvPr id="27" name="TextBox 12">
            <a:extLst>
              <a:ext uri="{FF2B5EF4-FFF2-40B4-BE49-F238E27FC236}">
                <a16:creationId xmlns:a16="http://schemas.microsoft.com/office/drawing/2014/main" id="{816888B2-7486-1B6E-8661-AEE7DF9F66E6}"/>
              </a:ext>
            </a:extLst>
          </p:cNvPr>
          <p:cNvSpPr txBox="1">
            <a:spLocks noChangeArrowheads="1"/>
          </p:cNvSpPr>
          <p:nvPr/>
        </p:nvSpPr>
        <p:spPr bwMode="auto">
          <a:xfrm>
            <a:off x="1800574" y="2334274"/>
            <a:ext cx="1138428"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3/1</a:t>
            </a:r>
          </a:p>
        </p:txBody>
      </p:sp>
      <p:sp>
        <p:nvSpPr>
          <p:cNvPr id="28" name="TextBox 27">
            <a:extLst>
              <a:ext uri="{FF2B5EF4-FFF2-40B4-BE49-F238E27FC236}">
                <a16:creationId xmlns:a16="http://schemas.microsoft.com/office/drawing/2014/main" id="{CEF6B080-7BD1-493A-8812-A43FA663962D}"/>
              </a:ext>
            </a:extLst>
          </p:cNvPr>
          <p:cNvSpPr txBox="1"/>
          <p:nvPr/>
        </p:nvSpPr>
        <p:spPr>
          <a:xfrm>
            <a:off x="3832302" y="1917666"/>
            <a:ext cx="277912" cy="565539"/>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225"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Wingdings" panose="05000000000000000000" pitchFamily="2" charset="2"/>
                <a:cs typeface="+mn-cs"/>
              </a:rPr>
              <a:t>ü</a:t>
            </a:r>
            <a:endParaRPr lang="en-US" sz="900" b="1" kern="0" dirty="0">
              <a:solidFill>
                <a:srgbClr val="000000"/>
              </a:solidFill>
              <a:latin typeface="Courier New" panose="02070309020205020404" pitchFamily="49" charset="0"/>
              <a:cs typeface="Courier New" panose="02070309020205020404" pitchFamily="49" charset="0"/>
            </a:endParaRPr>
          </a:p>
        </p:txBody>
      </p:sp>
      <p:sp>
        <p:nvSpPr>
          <p:cNvPr id="31" name="TextBox 30">
            <a:extLst>
              <a:ext uri="{FF2B5EF4-FFF2-40B4-BE49-F238E27FC236}">
                <a16:creationId xmlns:a16="http://schemas.microsoft.com/office/drawing/2014/main" id="{3E6C300D-78A6-0FD6-8D2F-7862E0685EC9}"/>
              </a:ext>
            </a:extLst>
          </p:cNvPr>
          <p:cNvSpPr txBox="1"/>
          <p:nvPr/>
        </p:nvSpPr>
        <p:spPr>
          <a:xfrm>
            <a:off x="1593197" y="4130860"/>
            <a:ext cx="277912" cy="553998"/>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34" name="TextBox 15">
            <a:extLst>
              <a:ext uri="{FF2B5EF4-FFF2-40B4-BE49-F238E27FC236}">
                <a16:creationId xmlns:a16="http://schemas.microsoft.com/office/drawing/2014/main" id="{74AEFB90-1306-0F72-E6DC-BEA0090DB396}"/>
              </a:ext>
            </a:extLst>
          </p:cNvPr>
          <p:cNvSpPr txBox="1">
            <a:spLocks noChangeArrowheads="1"/>
          </p:cNvSpPr>
          <p:nvPr/>
        </p:nvSpPr>
        <p:spPr bwMode="auto">
          <a:xfrm>
            <a:off x="3742473" y="3150859"/>
            <a:ext cx="2457285" cy="207749"/>
          </a:xfrm>
          <a:prstGeom prst="rect">
            <a:avLst/>
          </a:prstGeom>
          <a:solidFill>
            <a:schemeClr val="accent6">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Cipher Security Upgrades  </a:t>
            </a:r>
            <a:r>
              <a:rPr lang="en-US" sz="675" b="0" kern="0" dirty="0">
                <a:solidFill>
                  <a:srgbClr val="000000"/>
                </a:solidFill>
                <a:cs typeface="+mn-cs"/>
              </a:rPr>
              <a:t> (see TWG meetings)</a:t>
            </a:r>
            <a:r>
              <a:rPr lang="en-US" sz="750" kern="0" dirty="0">
                <a:solidFill>
                  <a:srgbClr val="000000"/>
                </a:solidFill>
                <a:cs typeface="+mn-cs"/>
              </a:rPr>
              <a:t> </a:t>
            </a:r>
          </a:p>
        </p:txBody>
      </p:sp>
      <p:sp>
        <p:nvSpPr>
          <p:cNvPr id="11" name="TextBox 12">
            <a:extLst>
              <a:ext uri="{FF2B5EF4-FFF2-40B4-BE49-F238E27FC236}">
                <a16:creationId xmlns:a16="http://schemas.microsoft.com/office/drawing/2014/main" id="{E2126565-F507-9A53-7523-F0BF06169B9E}"/>
              </a:ext>
            </a:extLst>
          </p:cNvPr>
          <p:cNvSpPr txBox="1">
            <a:spLocks noChangeArrowheads="1"/>
          </p:cNvSpPr>
          <p:nvPr/>
        </p:nvSpPr>
        <p:spPr bwMode="auto">
          <a:xfrm>
            <a:off x="4034902" y="2190783"/>
            <a:ext cx="1081145"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4/24</a:t>
            </a:r>
          </a:p>
        </p:txBody>
      </p:sp>
      <p:sp>
        <p:nvSpPr>
          <p:cNvPr id="25" name="TextBox 12">
            <a:extLst>
              <a:ext uri="{FF2B5EF4-FFF2-40B4-BE49-F238E27FC236}">
                <a16:creationId xmlns:a16="http://schemas.microsoft.com/office/drawing/2014/main" id="{E71C4563-0787-8BF3-02A0-559A0127F008}"/>
              </a:ext>
            </a:extLst>
          </p:cNvPr>
          <p:cNvSpPr txBox="1">
            <a:spLocks noChangeArrowheads="1"/>
          </p:cNvSpPr>
          <p:nvPr/>
        </p:nvSpPr>
        <p:spPr bwMode="auto">
          <a:xfrm>
            <a:off x="5122194" y="2446605"/>
            <a:ext cx="1081145"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6/1</a:t>
            </a:r>
          </a:p>
        </p:txBody>
      </p:sp>
      <p:sp>
        <p:nvSpPr>
          <p:cNvPr id="36" name="TextBox 35">
            <a:extLst>
              <a:ext uri="{FF2B5EF4-FFF2-40B4-BE49-F238E27FC236}">
                <a16:creationId xmlns:a16="http://schemas.microsoft.com/office/drawing/2014/main" id="{5D172187-4D34-E7E1-41D3-2B3833020C2F}"/>
              </a:ext>
            </a:extLst>
          </p:cNvPr>
          <p:cNvSpPr txBox="1"/>
          <p:nvPr/>
        </p:nvSpPr>
        <p:spPr>
          <a:xfrm>
            <a:off x="4797890" y="2498387"/>
            <a:ext cx="277912" cy="253916"/>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p:txBody>
      </p:sp>
      <p:sp>
        <p:nvSpPr>
          <p:cNvPr id="6" name="Slide Number Placeholder 3"/>
          <p:cNvSpPr>
            <a:spLocks noGrp="1"/>
          </p:cNvSpPr>
          <p:nvPr>
            <p:ph type="sldNum" sz="quarter" idx="12"/>
          </p:nvPr>
        </p:nvSpPr>
        <p:spPr/>
        <p:txBody>
          <a:bodyPr/>
          <a:lstStyle/>
          <a:p>
            <a:pPr defTabSz="685800" eaLnBrk="1" fontAlgn="auto" hangingPunct="1">
              <a:spcBef>
                <a:spcPts val="0"/>
              </a:spcBef>
              <a:spcAft>
                <a:spcPts val="0"/>
              </a:spcAft>
            </a:pPr>
            <a:fld id="{BCDE79FB-97BA-492B-8D57-F1373F9ADA95}" type="slidenum">
              <a:rPr lang="en-US">
                <a:solidFill>
                  <a:srgbClr val="005763"/>
                </a:solidFill>
                <a:latin typeface="Arial"/>
                <a:cs typeface="+mn-cs"/>
              </a:rPr>
              <a:pPr defTabSz="685800" eaLnBrk="1" fontAlgn="auto" hangingPunct="1">
                <a:spcBef>
                  <a:spcPts val="0"/>
                </a:spcBef>
                <a:spcAft>
                  <a:spcPts val="0"/>
                </a:spcAft>
              </a:pPr>
              <a:t>12</a:t>
            </a:fld>
            <a:endParaRPr lang="en-US" dirty="0">
              <a:solidFill>
                <a:srgbClr val="005763"/>
              </a:solidFill>
              <a:latin typeface="Arial"/>
              <a:cs typeface="+mn-cs"/>
            </a:endParaRPr>
          </a:p>
        </p:txBody>
      </p:sp>
      <p:sp>
        <p:nvSpPr>
          <p:cNvPr id="38" name="TextBox 37">
            <a:extLst>
              <a:ext uri="{FF2B5EF4-FFF2-40B4-BE49-F238E27FC236}">
                <a16:creationId xmlns:a16="http://schemas.microsoft.com/office/drawing/2014/main" id="{703B0943-7385-B828-7922-EB4B0E778603}"/>
              </a:ext>
            </a:extLst>
          </p:cNvPr>
          <p:cNvSpPr txBox="1"/>
          <p:nvPr/>
        </p:nvSpPr>
        <p:spPr>
          <a:xfrm>
            <a:off x="5948373" y="2647284"/>
            <a:ext cx="277912" cy="403957"/>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225"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Wingdings" panose="05000000000000000000" pitchFamily="2" charset="2"/>
                <a:cs typeface="+mn-cs"/>
              </a:rPr>
              <a:t>ü</a:t>
            </a:r>
            <a:endParaRPr lang="en-US" sz="900" b="1" kern="0" dirty="0">
              <a:solidFill>
                <a:srgbClr val="000000"/>
              </a:solidFill>
              <a:latin typeface="Courier New" panose="02070309020205020404" pitchFamily="49" charset="0"/>
              <a:cs typeface="Courier New" panose="02070309020205020404" pitchFamily="49" charset="0"/>
            </a:endParaRPr>
          </a:p>
        </p:txBody>
      </p:sp>
      <p:sp>
        <p:nvSpPr>
          <p:cNvPr id="17" name="TextBox 16">
            <a:extLst>
              <a:ext uri="{FF2B5EF4-FFF2-40B4-BE49-F238E27FC236}">
                <a16:creationId xmlns:a16="http://schemas.microsoft.com/office/drawing/2014/main" id="{18B035FF-D892-1C21-125A-6F5EB9D68942}"/>
              </a:ext>
            </a:extLst>
          </p:cNvPr>
          <p:cNvSpPr txBox="1"/>
          <p:nvPr/>
        </p:nvSpPr>
        <p:spPr>
          <a:xfrm>
            <a:off x="2689851" y="4139767"/>
            <a:ext cx="277912" cy="727122"/>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225"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35" name="TextBox 34">
            <a:extLst>
              <a:ext uri="{FF2B5EF4-FFF2-40B4-BE49-F238E27FC236}">
                <a16:creationId xmlns:a16="http://schemas.microsoft.com/office/drawing/2014/main" id="{4E2A912A-15EC-CD99-214F-B72EFE89E7B1}"/>
              </a:ext>
            </a:extLst>
          </p:cNvPr>
          <p:cNvSpPr txBox="1"/>
          <p:nvPr/>
        </p:nvSpPr>
        <p:spPr>
          <a:xfrm>
            <a:off x="7077048" y="4134081"/>
            <a:ext cx="277912" cy="1027204"/>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P</a:t>
            </a:r>
          </a:p>
          <a:p>
            <a:pPr algn="ctr" defTabSz="685800" eaLnBrk="1" hangingPunct="1">
              <a:defRPr/>
            </a:pPr>
            <a:endParaRPr lang="en-US" sz="225"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NS</a:t>
            </a:r>
          </a:p>
          <a:p>
            <a:pPr algn="ctr" defTabSz="685800" eaLnBrk="1" hangingPunct="1">
              <a:defRPr/>
            </a:pPr>
            <a:endParaRPr lang="en-US" sz="15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P</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cxnSp>
        <p:nvCxnSpPr>
          <p:cNvPr id="40" name="Straight Arrow Connector 39">
            <a:extLst>
              <a:ext uri="{FF2B5EF4-FFF2-40B4-BE49-F238E27FC236}">
                <a16:creationId xmlns:a16="http://schemas.microsoft.com/office/drawing/2014/main" id="{8DF5B8D7-1295-1CBA-7962-2AB0F36B90AF}"/>
              </a:ext>
            </a:extLst>
          </p:cNvPr>
          <p:cNvCxnSpPr/>
          <p:nvPr/>
        </p:nvCxnSpPr>
        <p:spPr>
          <a:xfrm flipH="1">
            <a:off x="4064416" y="4279180"/>
            <a:ext cx="149366" cy="1131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TextBox 12">
            <a:extLst>
              <a:ext uri="{FF2B5EF4-FFF2-40B4-BE49-F238E27FC236}">
                <a16:creationId xmlns:a16="http://schemas.microsoft.com/office/drawing/2014/main" id="{A267CA88-76AF-6C17-FE87-94E2C158B5D3}"/>
              </a:ext>
            </a:extLst>
          </p:cNvPr>
          <p:cNvSpPr txBox="1">
            <a:spLocks noChangeArrowheads="1"/>
          </p:cNvSpPr>
          <p:nvPr/>
        </p:nvSpPr>
        <p:spPr bwMode="auto">
          <a:xfrm>
            <a:off x="6199759" y="2450341"/>
            <a:ext cx="1143668"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FF0000"/>
                </a:solidFill>
                <a:cs typeface="+mn-cs"/>
              </a:rPr>
              <a:t>7/11</a:t>
            </a:r>
          </a:p>
        </p:txBody>
      </p:sp>
      <p:sp>
        <p:nvSpPr>
          <p:cNvPr id="37" name="TextBox 36">
            <a:extLst>
              <a:ext uri="{FF2B5EF4-FFF2-40B4-BE49-F238E27FC236}">
                <a16:creationId xmlns:a16="http://schemas.microsoft.com/office/drawing/2014/main" id="{3BEF9A26-7C1E-83C4-52FF-8907963077A0}"/>
              </a:ext>
            </a:extLst>
          </p:cNvPr>
          <p:cNvSpPr txBox="1"/>
          <p:nvPr/>
        </p:nvSpPr>
        <p:spPr>
          <a:xfrm>
            <a:off x="7108122" y="1917666"/>
            <a:ext cx="277912" cy="1004121"/>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endParaRPr lang="en-US" sz="90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endParaRPr lang="en-US" sz="10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endParaRPr lang="en-US" sz="90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225"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Wingdings" panose="05000000000000000000" pitchFamily="2" charset="2"/>
                <a:cs typeface="+mn-cs"/>
              </a:rPr>
              <a:t>ü</a:t>
            </a:r>
            <a:endParaRPr lang="en-US" sz="900" b="1" kern="0" dirty="0">
              <a:solidFill>
                <a:srgbClr val="000000"/>
              </a:solidFill>
              <a:latin typeface="Courier New" panose="02070309020205020404" pitchFamily="49" charset="0"/>
              <a:cs typeface="Courier New" panose="02070309020205020404" pitchFamily="49" charset="0"/>
            </a:endParaRPr>
          </a:p>
        </p:txBody>
      </p:sp>
      <p:cxnSp>
        <p:nvCxnSpPr>
          <p:cNvPr id="39" name="Straight Arrow Connector 38">
            <a:extLst>
              <a:ext uri="{FF2B5EF4-FFF2-40B4-BE49-F238E27FC236}">
                <a16:creationId xmlns:a16="http://schemas.microsoft.com/office/drawing/2014/main" id="{570B4293-9E25-E5C9-741C-96D334F4F83A}"/>
              </a:ext>
            </a:extLst>
          </p:cNvPr>
          <p:cNvCxnSpPr/>
          <p:nvPr/>
        </p:nvCxnSpPr>
        <p:spPr>
          <a:xfrm>
            <a:off x="7332896" y="4227257"/>
            <a:ext cx="3510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1" name="TextBox 15">
            <a:extLst>
              <a:ext uri="{FF2B5EF4-FFF2-40B4-BE49-F238E27FC236}">
                <a16:creationId xmlns:a16="http://schemas.microsoft.com/office/drawing/2014/main" id="{925AD690-BCB5-D73F-23BF-6FC56C2A94F0}"/>
              </a:ext>
            </a:extLst>
          </p:cNvPr>
          <p:cNvSpPr txBox="1">
            <a:spLocks noChangeArrowheads="1"/>
          </p:cNvSpPr>
          <p:nvPr/>
        </p:nvSpPr>
        <p:spPr bwMode="auto">
          <a:xfrm>
            <a:off x="7687864" y="4153993"/>
            <a:ext cx="971675" cy="4385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b="0" kern="0" dirty="0">
                <a:solidFill>
                  <a:srgbClr val="000000"/>
                </a:solidFill>
                <a:cs typeface="+mn-cs"/>
              </a:rPr>
              <a:t>CRR Go-Live moving to Q1 2027</a:t>
            </a:r>
          </a:p>
        </p:txBody>
      </p:sp>
      <p:cxnSp>
        <p:nvCxnSpPr>
          <p:cNvPr id="42" name="Straight Arrow Connector 41">
            <a:extLst>
              <a:ext uri="{FF2B5EF4-FFF2-40B4-BE49-F238E27FC236}">
                <a16:creationId xmlns:a16="http://schemas.microsoft.com/office/drawing/2014/main" id="{ADA5D2EA-0C98-EF4D-F39F-069BB50EAF92}"/>
              </a:ext>
            </a:extLst>
          </p:cNvPr>
          <p:cNvCxnSpPr>
            <a:cxnSpLocks/>
          </p:cNvCxnSpPr>
          <p:nvPr/>
        </p:nvCxnSpPr>
        <p:spPr>
          <a:xfrm flipV="1">
            <a:off x="7315935" y="4425681"/>
            <a:ext cx="367975" cy="14169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96555" y="696159"/>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marR="0" lvl="0" indent="0" algn="l" defTabSz="457200" rtl="0" eaLnBrk="1" fontAlgn="base"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a:ea typeface="+mn-ea"/>
                <a:cs typeface="+mn-cs"/>
              </a:rPr>
              <a:t>Revision Requests Recommended for Approval by PRS – Unopposed and No Impact (Vote):</a:t>
            </a:r>
          </a:p>
          <a:p>
            <a:pPr lvl="0">
              <a:spcBef>
                <a:spcPts val="1200"/>
              </a:spcBef>
              <a:spcAft>
                <a:spcPts val="600"/>
              </a:spcAft>
            </a:pPr>
            <a:r>
              <a:rPr lang="en-US" b="0" dirty="0"/>
              <a:t>NPRR1286, Establish Multi-Value Criteria for Resiliency-Related Transmission Project Evaluation</a:t>
            </a:r>
          </a:p>
          <a:p>
            <a:pPr lvl="0">
              <a:spcBef>
                <a:spcPts val="1200"/>
              </a:spcBef>
              <a:spcAft>
                <a:spcPts val="600"/>
              </a:spcAft>
            </a:pPr>
            <a:r>
              <a:rPr kumimoji="0" lang="en-US" sz="2000" b="0" i="0" u="none" strike="noStrike" kern="1200" cap="none" spc="0" normalizeH="0" baseline="0" noProof="0" dirty="0">
                <a:ln>
                  <a:noFill/>
                </a:ln>
                <a:solidFill>
                  <a:prstClr val="black"/>
                </a:solidFill>
                <a:effectLst/>
                <a:uLnTx/>
                <a:uFillTx/>
                <a:latin typeface="Arial"/>
                <a:ea typeface="+mn-ea"/>
                <a:cs typeface="+mn-cs"/>
              </a:rPr>
              <a:t>NPRR1301, Align Protocols to Constraint Activation Procedure</a:t>
            </a:r>
          </a:p>
          <a:p>
            <a:pPr lvl="0">
              <a:spcBef>
                <a:spcPts val="1200"/>
              </a:spcBef>
              <a:spcAft>
                <a:spcPts val="600"/>
              </a:spcAft>
            </a:pPr>
            <a:r>
              <a:rPr kumimoji="0" lang="en-US" sz="2000" b="0" i="0" u="none" strike="noStrike" kern="1200" cap="none" spc="0" normalizeH="0" baseline="0" noProof="0" dirty="0">
                <a:ln>
                  <a:noFill/>
                </a:ln>
                <a:solidFill>
                  <a:prstClr val="black"/>
                </a:solidFill>
                <a:effectLst/>
                <a:uLnTx/>
                <a:uFillTx/>
                <a:latin typeface="Arial"/>
                <a:ea typeface="+mn-ea"/>
                <a:cs typeface="+mn-cs"/>
              </a:rPr>
              <a:t>NPRR1319, Clarification to Seasonal  Mothball Evaluation Process</a:t>
            </a:r>
          </a:p>
          <a:p>
            <a:pPr lvl="0">
              <a:spcBef>
                <a:spcPts val="1200"/>
              </a:spcBef>
              <a:spcAft>
                <a:spcPts val="600"/>
              </a:spcAft>
            </a:pPr>
            <a:r>
              <a:rPr kumimoji="0" lang="en-US" sz="2000" b="0" i="0" u="none" strike="noStrike" kern="1200" cap="none" spc="0" normalizeH="0" baseline="0" noProof="0" dirty="0">
                <a:ln>
                  <a:noFill/>
                </a:ln>
                <a:solidFill>
                  <a:prstClr val="black"/>
                </a:solidFill>
                <a:effectLst/>
                <a:uLnTx/>
                <a:uFillTx/>
                <a:latin typeface="Arial"/>
                <a:ea typeface="+mn-ea"/>
                <a:cs typeface="+mn-cs"/>
              </a:rPr>
              <a:t>NPRR1320, Reserve Margin Reporting and Miscellaneous Changes for the Report on Capacity, Demand, and Reserves in the ERCOT Region (CDR)</a:t>
            </a:r>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250738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Grp="1" noRot="1" noMove="1" noResize="1" noEditPoints="1" noAdjustHandles="1" noChangeArrowheads="1" noChangeShapeType="1"/>
          </p:cNvSpPr>
          <p:nvPr/>
        </p:nvSpPr>
        <p:spPr bwMode="auto">
          <a:xfrm>
            <a:off x="296555" y="690713"/>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1800"/>
              </a:spcBef>
              <a:spcAft>
                <a:spcPts val="600"/>
              </a:spcAft>
              <a:buNone/>
            </a:pPr>
            <a:r>
              <a:rPr lang="en-US" dirty="0"/>
              <a:t>Revision Requests Recommended for Approval by PRS – Unopposed with Impacts (Vote):</a:t>
            </a:r>
          </a:p>
          <a:p>
            <a:pPr>
              <a:spcBef>
                <a:spcPts val="1200"/>
              </a:spcBef>
              <a:spcAft>
                <a:spcPts val="600"/>
              </a:spcAft>
            </a:pPr>
            <a:r>
              <a:rPr lang="en-US" b="0" dirty="0"/>
              <a:t>NPRR1292, Granular Product Type for CRR TOU</a:t>
            </a:r>
          </a:p>
          <a:p>
            <a:pPr lvl="1">
              <a:spcBef>
                <a:spcPts val="1200"/>
              </a:spcBef>
              <a:spcAft>
                <a:spcPts val="600"/>
              </a:spcAft>
            </a:pPr>
            <a:r>
              <a:rPr lang="en-US" dirty="0"/>
              <a:t>IA: Between $1.2M and $1.6M	Priority 2027; Rank 4930</a:t>
            </a:r>
            <a:endParaRPr lang="en-US" sz="1800" dirty="0"/>
          </a:p>
          <a:p>
            <a:pPr>
              <a:spcBef>
                <a:spcPts val="1200"/>
              </a:spcBef>
              <a:spcAft>
                <a:spcPts val="600"/>
              </a:spcAft>
            </a:pPr>
            <a:r>
              <a:rPr lang="en-US" b="0" dirty="0"/>
              <a:t>NPRR1326, Add Energy Storage Resource (ESR) State of Charge (SOC) Information to the Ancillary Services Capacity Monitor</a:t>
            </a:r>
          </a:p>
          <a:p>
            <a:pPr lvl="1">
              <a:spcBef>
                <a:spcPts val="1200"/>
              </a:spcBef>
              <a:spcAft>
                <a:spcPts val="600"/>
              </a:spcAft>
            </a:pPr>
            <a:r>
              <a:rPr lang="en-US" dirty="0"/>
              <a:t>IA: Between $100K and $150K	Priority 2026; Rank 4830</a:t>
            </a:r>
          </a:p>
          <a:p>
            <a:pPr>
              <a:spcBef>
                <a:spcPts val="1200"/>
              </a:spcBef>
              <a:spcAft>
                <a:spcPts val="600"/>
              </a:spcAft>
            </a:pPr>
            <a:r>
              <a:rPr lang="en-US" b="0" dirty="0"/>
              <a:t>NPRR1328, Establishment of Generation Firming Program – URGENT</a:t>
            </a:r>
          </a:p>
          <a:p>
            <a:pPr lvl="1">
              <a:spcBef>
                <a:spcPts val="1200"/>
              </a:spcBef>
              <a:spcAft>
                <a:spcPts val="600"/>
              </a:spcAft>
            </a:pPr>
            <a:r>
              <a:rPr lang="en-US" dirty="0"/>
              <a:t>IA: Between $1.0M and $1.5M	Priority 2026; Rank 460</a:t>
            </a:r>
            <a:endParaRPr lang="en-US" sz="1800" dirty="0"/>
          </a:p>
          <a:p>
            <a:pPr>
              <a:spcBef>
                <a:spcPts val="600"/>
              </a:spcBef>
              <a:spcAft>
                <a:spcPts val="600"/>
              </a:spcAft>
            </a:pPr>
            <a:endParaRPr lang="en-US" sz="2400" dirty="0"/>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4058111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altLang="en-US"/>
              <a:t>Appendix</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0592A-0BB1-4ACC-FD78-502AD618EB8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2E59C560-BE6A-2CF0-FB16-6399C8D99157}"/>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NPRR1286, Establish Multi-Value Criteria for Resiliency-Related Transmission Project Evaluation</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DB792545-D2E2-C43F-07D5-A13F16686AE2}"/>
              </a:ext>
            </a:extLst>
          </p:cNvPr>
          <p:cNvSpPr>
            <a:spLocks noChangeArrowheads="1"/>
          </p:cNvSpPr>
          <p:nvPr/>
        </p:nvSpPr>
        <p:spPr bwMode="auto">
          <a:xfrm>
            <a:off x="304800" y="678426"/>
            <a:ext cx="849800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establishes new planning criteria to address the process for determining whether a project that addresses a resiliency issue provides sufficient benefit balanced with economic savings or reliability benefits, in accordance with 16 Texas Administrative Code (TAC) § 25.101(b)(3)(A)(iii).  Cleanups are also included in Section 3.11.2, Planning Criteria, to address the inconsistent use of terminology and delete certain obsolete language.</a:t>
            </a:r>
          </a:p>
          <a:p>
            <a:r>
              <a:rPr lang="en-US" b="1" dirty="0"/>
              <a:t>Impact Analysis:</a:t>
            </a:r>
            <a:r>
              <a:rPr lang="en-US" dirty="0"/>
              <a:t>  No impact</a:t>
            </a:r>
          </a:p>
          <a:p>
            <a:r>
              <a:rPr lang="en-US" b="1" dirty="0"/>
              <a:t>Proposed Effective Date:  </a:t>
            </a:r>
            <a:r>
              <a:rPr lang="en-US" dirty="0"/>
              <a:t>The first of the month following Public Utility Commission of Texas (PUCT) approval</a:t>
            </a:r>
          </a:p>
          <a:p>
            <a:r>
              <a:rPr lang="en-US" b="1" dirty="0"/>
              <a:t>PRS Decision:</a:t>
            </a:r>
            <a:r>
              <a:rPr lang="en-US" dirty="0"/>
              <a:t>  On 6/10/26, PRS voted unanimously to recommend approval of NPRR1286 as amended by the 5/19/26 Residential Consumer comments.  On 7/15/26, PRS voted unanimously to endorse and forward to TAC the 6/10/26 PRS Report and 5/21/25 Impact Analysis for NPRR1286.</a:t>
            </a:r>
          </a:p>
        </p:txBody>
      </p:sp>
    </p:spTree>
    <p:extLst>
      <p:ext uri="{BB962C8B-B14F-4D97-AF65-F5344CB8AC3E}">
        <p14:creationId xmlns:p14="http://schemas.microsoft.com/office/powerpoint/2010/main" val="2886959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4A196-DDA1-EB3D-AE2A-9C2A6F6CDC2C}"/>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DF0E650F-E723-EFD6-A4AA-A37461F4DDE5}"/>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NPRR1292, Granular Product Type for CRR TOU</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C6AE034B-D5C4-2138-DF67-D784D8174995}"/>
              </a:ext>
            </a:extLst>
          </p:cNvPr>
          <p:cNvSpPr>
            <a:spLocks noChangeArrowheads="1"/>
          </p:cNvSpPr>
          <p:nvPr/>
        </p:nvSpPr>
        <p:spPr bwMode="auto">
          <a:xfrm>
            <a:off x="304800" y="678426"/>
            <a:ext cx="849800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Vistra</a:t>
            </a:r>
          </a:p>
          <a:p>
            <a:r>
              <a:rPr lang="en-US" b="1" dirty="0"/>
              <a:t>Revision Description:  </a:t>
            </a:r>
            <a:r>
              <a:rPr lang="en-US" dirty="0"/>
              <a:t>This NPRR creates the granular Congestion Revenue Right (CRR) Time Of Use (TOU) blocks to align with the current Resource mix and improve auction speed and efficiency.  Currently, CRRs are traded as weekday/weekend peak and off-peak, with no opportunity to further shape hedges.  New additional granular CRR TOU blocks will divide weekday/weekend peak between solar and non-solar hours, to create a more targeted hedging product.</a:t>
            </a:r>
          </a:p>
          <a:p>
            <a:r>
              <a:rPr lang="en-US" b="1" dirty="0"/>
              <a:t>Impact Analysis:</a:t>
            </a:r>
            <a:r>
              <a:rPr lang="en-US" dirty="0"/>
              <a:t>  Between $1.2M and $1.6M</a:t>
            </a:r>
          </a:p>
          <a:p>
            <a:r>
              <a:rPr lang="en-US" b="1" dirty="0"/>
              <a:t>Proposed Effective Date:  </a:t>
            </a:r>
            <a:r>
              <a:rPr lang="en-US" dirty="0"/>
              <a:t>Upon system implementation – Priority 2027; Rank 4930</a:t>
            </a:r>
          </a:p>
          <a:p>
            <a:r>
              <a:rPr lang="en-US" b="1" dirty="0"/>
              <a:t>PRS Decision:</a:t>
            </a:r>
            <a:r>
              <a:rPr lang="en-US" dirty="0"/>
              <a:t>  On 3/11/26, PRS voted unanimously to recommend approval of NPRR1292 as amended by the 10/2/25 Vistra comments.  On 6/10/26, PRS voted unanimously to endorse and forward to TAC the 4/15/26 PRS Report and 5/26/26 Impact Analysis for NPRR1292 with a recommended priority of 2027 and rank of 4930.</a:t>
            </a:r>
          </a:p>
        </p:txBody>
      </p:sp>
    </p:spTree>
    <p:extLst>
      <p:ext uri="{BB962C8B-B14F-4D97-AF65-F5344CB8AC3E}">
        <p14:creationId xmlns:p14="http://schemas.microsoft.com/office/powerpoint/2010/main" val="2275053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AC525-EF42-F56B-281D-FC79AF30F42D}"/>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03D046E9-8B8B-2DCE-CE0D-36E222E1F5F1}"/>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NPRR1301, Align Protocols to Constraint Activation Procedure</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41E246E7-8C5E-63EF-7A45-BFCEE0456C08}"/>
              </a:ext>
            </a:extLst>
          </p:cNvPr>
          <p:cNvSpPr>
            <a:spLocks noChangeArrowheads="1"/>
          </p:cNvSpPr>
          <p:nvPr/>
        </p:nvSpPr>
        <p:spPr bwMode="auto">
          <a:xfrm>
            <a:off x="304800" y="678426"/>
            <a:ext cx="849800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LCRA</a:t>
            </a:r>
          </a:p>
          <a:p>
            <a:r>
              <a:rPr lang="en-US" b="1" dirty="0"/>
              <a:t>Revision Description:  </a:t>
            </a:r>
            <a:r>
              <a:rPr lang="en-US" dirty="0"/>
              <a:t>This NPRR aligns the Protocols to ERCOT’s Transmission Security and Operating Procedure for constraint activation.</a:t>
            </a:r>
          </a:p>
          <a:p>
            <a:r>
              <a:rPr lang="en-US" b="1" dirty="0"/>
              <a:t>Impact Analysis:</a:t>
            </a:r>
            <a:r>
              <a:rPr lang="en-US" dirty="0"/>
              <a:t>  No impact</a:t>
            </a:r>
          </a:p>
          <a:p>
            <a:r>
              <a:rPr lang="en-US" b="1" dirty="0"/>
              <a:t>Proposed Effective Date:  </a:t>
            </a:r>
            <a:r>
              <a:rPr lang="en-US" dirty="0"/>
              <a:t>The first of the month following PUCT approval</a:t>
            </a:r>
          </a:p>
          <a:p>
            <a:r>
              <a:rPr lang="en-US" b="1" dirty="0"/>
              <a:t>PRS Decision:</a:t>
            </a:r>
            <a:r>
              <a:rPr lang="en-US" dirty="0"/>
              <a:t>  On 6/10/26, PRS voted unanimously to recommend approval of NPRR1301 as amended by the 5/27/26 ERCOT comments.  On 7/15/26, PRS voted unanimously to endorse and forward to TAC the 6/10/26 PRS Report and 6/23/26 Impact Analysis for NPRR1301.</a:t>
            </a:r>
          </a:p>
        </p:txBody>
      </p:sp>
    </p:spTree>
    <p:extLst>
      <p:ext uri="{BB962C8B-B14F-4D97-AF65-F5344CB8AC3E}">
        <p14:creationId xmlns:p14="http://schemas.microsoft.com/office/powerpoint/2010/main" val="275246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17AC1-B50F-CA45-E834-36AC4708FD9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E16F0806-FBE3-D8EC-4580-4F0998AA1ED2}"/>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NPRR1319, Clarification to Seasonal  Mothball Evaluation Process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11E2AEB8-4526-40D6-DB47-8C33FF933F16}"/>
              </a:ext>
            </a:extLst>
          </p:cNvPr>
          <p:cNvSpPr>
            <a:spLocks noChangeArrowheads="1"/>
          </p:cNvSpPr>
          <p:nvPr/>
        </p:nvSpPr>
        <p:spPr bwMode="auto">
          <a:xfrm>
            <a:off x="304800" y="678426"/>
            <a:ext cx="8498008"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clarifies ERCOT’s next steps after a Generation Resource proposal to be placed on seasonal mothball status has been evaluated. The current language in some cases requires ERCOT to prepare and post a Must-Run Alternative (MRA) “Request for Proposal” (RFP). Given that a request to seasonally mothball a Resource can be submitted as little as 90 days before the season begins, if ERCOT studies indicate a reliability concern of the seasonal mothball request, in most cases there is not enough time to effectively go through the MRA process and receive operational alternatives in a timely manner. This NPRR clarifies that ERCOT may, but is not required to, go through the MRA RFP process when it receives notice to place a unit on seasonal mothball status.</a:t>
            </a:r>
          </a:p>
          <a:p>
            <a:r>
              <a:rPr lang="en-US" b="1" dirty="0"/>
              <a:t>Impact Analysis:</a:t>
            </a:r>
            <a:r>
              <a:rPr lang="en-US" dirty="0"/>
              <a:t>  No impact</a:t>
            </a:r>
          </a:p>
          <a:p>
            <a:r>
              <a:rPr lang="en-US" b="1" dirty="0"/>
              <a:t>Proposed Effective Date:  </a:t>
            </a:r>
            <a:r>
              <a:rPr lang="en-US" dirty="0"/>
              <a:t>The first of the month following PUCT approval</a:t>
            </a:r>
          </a:p>
          <a:p>
            <a:r>
              <a:rPr lang="en-US" b="1" dirty="0"/>
              <a:t>PRS Decision:</a:t>
            </a:r>
            <a:r>
              <a:rPr lang="en-US" dirty="0"/>
              <a:t>  On 6/10/26, PRS voted unanimously to recommend approval of NPRR1319 as amended by the 2/25/26 ERCOT comments.  On 7/15/26, PRS voted unanimously to endorse and forward to TAC the 6/10/26 PRS Report and 12/29/25 Impact Analysis for NPRR1319.</a:t>
            </a:r>
          </a:p>
        </p:txBody>
      </p:sp>
    </p:spTree>
    <p:extLst>
      <p:ext uri="{BB962C8B-B14F-4D97-AF65-F5344CB8AC3E}">
        <p14:creationId xmlns:p14="http://schemas.microsoft.com/office/powerpoint/2010/main" val="676549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B3868-4AFF-D56F-1591-01E8A1FDE381}"/>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CCBCC91C-6935-76D5-30D6-9F477427E68E}"/>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NPRR1320, Reserve Margin Reporting and Miscellaneous Changes for the Report on Capacity, Demand, and Reserves in the ERCOT Region (CDR)</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8C30B920-D41A-0824-130E-37954F997195}"/>
              </a:ext>
            </a:extLst>
          </p:cNvPr>
          <p:cNvSpPr>
            <a:spLocks noChangeArrowheads="1"/>
          </p:cNvSpPr>
          <p:nvPr/>
        </p:nvSpPr>
        <p:spPr bwMode="auto">
          <a:xfrm>
            <a:off x="304800" y="678426"/>
            <a:ext cx="849800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formalizes reporting of alternative Planning Reserve Margin (PRM) forecasts in the Report on Capacity, Demand, and Reserves in the ERCOT Region (CDR). The current Protocol language requires estimating only “expected” future PRMs by risk period, season, and year. Reliance on single point forecasts fails to recognize key uncertainties that can yield a range of potential PRM outcomes, thereby downplaying the extent of risks to resource adequacy. In recognition of this shortcoming, ERCOT has in past CDRs included alternative PRM scenarios as supplemental information.  This NPRR would require a range of PRM scenarios to be included in future </a:t>
            </a:r>
            <a:r>
              <a:rPr lang="en-US" dirty="0" err="1"/>
              <a:t>CDRs.</a:t>
            </a:r>
            <a:r>
              <a:rPr lang="en-US" dirty="0"/>
              <a:t>  Formally requiring the reporting of a range of PRM scenarios, as opposed to singling out one potential future, reflects a best practice for Resource adequacy risk assessment and promotes appropriate messaging regarding potential Resource adequacy futures.</a:t>
            </a:r>
          </a:p>
          <a:p>
            <a:r>
              <a:rPr lang="en-US" b="1" dirty="0"/>
              <a:t>Impact Analysis:</a:t>
            </a:r>
            <a:r>
              <a:rPr lang="en-US" dirty="0"/>
              <a:t>  No impact</a:t>
            </a:r>
          </a:p>
          <a:p>
            <a:r>
              <a:rPr lang="en-US" b="1" dirty="0"/>
              <a:t>Proposed Effective Date:  </a:t>
            </a:r>
            <a:r>
              <a:rPr lang="en-US" dirty="0"/>
              <a:t>The first of the month following PUCT approval</a:t>
            </a:r>
          </a:p>
          <a:p>
            <a:r>
              <a:rPr lang="en-US" b="1" dirty="0"/>
              <a:t>PRS Decision:</a:t>
            </a:r>
            <a:r>
              <a:rPr lang="en-US" dirty="0"/>
              <a:t>  On 6/10/26, PRS voted unanimously to recommend approval of NPRR1320 as amended by the 5/8/26 WMS comments.  On 7/15/26, PRS voted unanimously to endorse and forward to TAC the 6/10/26 PRS Report and 1/27/26 Impact Analysis for NPRR1320.</a:t>
            </a:r>
          </a:p>
        </p:txBody>
      </p:sp>
    </p:spTree>
    <p:extLst>
      <p:ext uri="{BB962C8B-B14F-4D97-AF65-F5344CB8AC3E}">
        <p14:creationId xmlns:p14="http://schemas.microsoft.com/office/powerpoint/2010/main" val="77688992"/>
      </p:ext>
    </p:extLst>
  </p:cSld>
  <p:clrMapOvr>
    <a:masterClrMapping/>
  </p:clrMapOvr>
</p:sld>
</file>

<file path=ppt/theme/theme1.xml><?xml version="1.0" encoding="utf-8"?>
<a:theme xmlns:a="http://schemas.openxmlformats.org/drawingml/2006/main" name="Custom Design">
  <a:themeElements>
    <a:clrScheme name="ERCOT">
      <a:dk1>
        <a:sysClr val="windowText" lastClr="000000"/>
      </a:dk1>
      <a:lt1>
        <a:sysClr val="window" lastClr="FFFFFF"/>
      </a:lt1>
      <a:dk2>
        <a:srgbClr val="00385E"/>
      </a:dk2>
      <a:lt2>
        <a:srgbClr val="EEECE1"/>
      </a:lt2>
      <a:accent1>
        <a:srgbClr val="008373"/>
      </a:accent1>
      <a:accent2>
        <a:srgbClr val="1B5026"/>
      </a:accent2>
      <a:accent3>
        <a:srgbClr val="0F1423"/>
      </a:accent3>
      <a:accent4>
        <a:srgbClr val="400E22"/>
      </a:accent4>
      <a:accent5>
        <a:srgbClr val="E5E5E2"/>
      </a:accent5>
      <a:accent6>
        <a:srgbClr val="86878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e50c2e4a-fb1d-4161-81b9-5623c3f0c82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DE1FCA776AD4B44B81A57B059081B18" ma:contentTypeVersion="13" ma:contentTypeDescription="Create a new document." ma:contentTypeScope="" ma:versionID="fe60fa9c7b42e341b3a94d1b98563975">
  <xsd:schema xmlns:xsd="http://www.w3.org/2001/XMLSchema" xmlns:xs="http://www.w3.org/2001/XMLSchema" xmlns:p="http://schemas.microsoft.com/office/2006/metadata/properties" xmlns:ns3="e50c2e4a-fb1d-4161-81b9-5623c3f0c82b" xmlns:ns4="cab09d9c-5730-44ce-a74a-32ebb28ed15c" targetNamespace="http://schemas.microsoft.com/office/2006/metadata/properties" ma:root="true" ma:fieldsID="e8595675dc1099f704350096caffe64b" ns3:_="" ns4:_="">
    <xsd:import namespace="e50c2e4a-fb1d-4161-81b9-5623c3f0c82b"/>
    <xsd:import namespace="cab09d9c-5730-44ce-a74a-32ebb28ed15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_activity" minOccurs="0"/>
                <xsd:element ref="ns4:SharedWithUsers" minOccurs="0"/>
                <xsd:element ref="ns4:SharedWithDetails" minOccurs="0"/>
                <xsd:element ref="ns4:SharingHintHash" minOccurs="0"/>
                <xsd:element ref="ns3:MediaServiceObjectDetectorVersions" minOccurs="0"/>
                <xsd:element ref="ns3:MediaServiceSearchPropertie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0c2e4a-fb1d-4161-81b9-5623c3f0c8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_activity" ma:index="14" nillable="true" ma:displayName="_activity" ma:hidden="true" ma:internalName="_activity">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b09d9c-5730-44ce-a74a-32ebb28ed15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C7E3026-0090-4E01-86BD-859EA9BC8A0C}">
  <ds:schemaRefs>
    <ds:schemaRef ds:uri="http://schemas.microsoft.com/sharepoint/v3/contenttype/forms"/>
  </ds:schemaRefs>
</ds:datastoreItem>
</file>

<file path=customXml/itemProps2.xml><?xml version="1.0" encoding="utf-8"?>
<ds:datastoreItem xmlns:ds="http://schemas.openxmlformats.org/officeDocument/2006/customXml" ds:itemID="{E3AD6A9D-E05D-44AF-B5F9-103C86E8102F}">
  <ds:schemaRefs>
    <ds:schemaRef ds:uri="http://schemas.microsoft.com/office/2006/metadata/properties"/>
    <ds:schemaRef ds:uri="http://schemas.openxmlformats.org/package/2006/metadata/core-properties"/>
    <ds:schemaRef ds:uri="cab09d9c-5730-44ce-a74a-32ebb28ed15c"/>
    <ds:schemaRef ds:uri="http://purl.org/dc/dcmitype/"/>
    <ds:schemaRef ds:uri="http://schemas.microsoft.com/office/2006/documentManagement/types"/>
    <ds:schemaRef ds:uri="http://www.w3.org/XML/1998/namespace"/>
    <ds:schemaRef ds:uri="http://purl.org/dc/elements/1.1/"/>
    <ds:schemaRef ds:uri="http://schemas.microsoft.com/office/infopath/2007/PartnerControls"/>
    <ds:schemaRef ds:uri="e50c2e4a-fb1d-4161-81b9-5623c3f0c82b"/>
    <ds:schemaRef ds:uri="http://purl.org/dc/terms/"/>
  </ds:schemaRefs>
</ds:datastoreItem>
</file>

<file path=customXml/itemProps3.xml><?xml version="1.0" encoding="utf-8"?>
<ds:datastoreItem xmlns:ds="http://schemas.openxmlformats.org/officeDocument/2006/customXml" ds:itemID="{0C97800A-BE2F-40E8-B825-62A342FA6E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50c2e4a-fb1d-4161-81b9-5623c3f0c82b"/>
    <ds:schemaRef ds:uri="cab09d9c-5730-44ce-a74a-32ebb28ed1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11162</TotalTime>
  <Words>1750</Words>
  <Application>Microsoft Office PowerPoint</Application>
  <PresentationFormat>On-screen Show (4:3)</PresentationFormat>
  <Paragraphs>253</Paragraphs>
  <Slides>12</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Calibri</vt:lpstr>
      <vt:lpstr>Courier New</vt:lpstr>
      <vt:lpstr>Times New Roman</vt:lpstr>
      <vt:lpstr>Wingdings</vt:lpstr>
      <vt:lpstr>Custom Design</vt:lpstr>
      <vt:lpstr>Page Design</vt:lpstr>
      <vt:lpstr>PowerPoint Presentation</vt:lpstr>
      <vt:lpstr>Summary of PRS Update</vt:lpstr>
      <vt:lpstr>Summary of PRS Update</vt:lpstr>
      <vt:lpstr>Appendix</vt:lpstr>
      <vt:lpstr>NPRR1286, Establish Multi-Value Criteria for Resiliency-Related Transmission Project Evaluation</vt:lpstr>
      <vt:lpstr>NPRR1292, Granular Product Type for CRR TOU</vt:lpstr>
      <vt:lpstr>NPRR1301, Align Protocols to Constraint Activation Procedure</vt:lpstr>
      <vt:lpstr>NPRR1319, Clarification to Seasonal  Mothball Evaluation Process</vt:lpstr>
      <vt:lpstr>NPRR1320, Reserve Margin Reporting and Miscellaneous Changes for the Report on Capacity, Demand, and Reserves in the ERCOT Region (CDR)</vt:lpstr>
      <vt:lpstr>NPRR1326, Add Energy Storage Resource (ESR) State of Charge (SOC) Information to the Ancillary Services Capacity Monitor</vt:lpstr>
      <vt:lpstr>NPRR1328, Establishment of Generation Firming Program – URGENT</vt:lpstr>
      <vt:lpstr>2026 Release Targets - Approved NPRRs / SCRs / xGRRs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C Phillips</cp:lastModifiedBy>
  <cp:revision>674</cp:revision>
  <cp:lastPrinted>2013-01-30T23:16:36Z</cp:lastPrinted>
  <dcterms:created xsi:type="dcterms:W3CDTF">2010-04-12T23:12:02Z</dcterms:created>
  <dcterms:modified xsi:type="dcterms:W3CDTF">2026-07-23T02:35:36Z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0x0101009DE1FCA776AD4B44B81A57B059081B18</vt:lpwstr>
  </property>
  <property fmtid="{D5CDD505-2E9C-101B-9397-08002B2CF9AE}" pid="3" name="MSIP_Label_7084cbda-52b8-46fb-a7b7-cb5bd465ed85_Enabled">
    <vt:lpwstr>true</vt:lpwstr>
  </property>
  <property fmtid="{D5CDD505-2E9C-101B-9397-08002B2CF9AE}" pid="4" name="MSIP_Label_7084cbda-52b8-46fb-a7b7-cb5bd465ed85_SetDate">
    <vt:lpwstr>2023-07-14T17:21:52Z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d8e5c145-1c97-4dfa-ac29-6cd666e16cb8</vt:lpwstr>
  </property>
  <property fmtid="{D5CDD505-2E9C-101B-9397-08002B2CF9AE}" pid="9" name="MSIP_Label_7084cbda-52b8-46fb-a7b7-cb5bd465ed85_ContentBits">
    <vt:lpwstr>0</vt:lpwstr>
  </property>
</Properties>
</file>