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4"/>
    <p:sldMasterId id="2147483660" r:id="rId5"/>
  </p:sldMasterIdLst>
  <p:notesMasterIdLst>
    <p:notesMasterId r:id="rId13"/>
  </p:notesMasterIdLst>
  <p:handoutMasterIdLst>
    <p:handoutMasterId r:id="rId14"/>
  </p:handoutMasterIdLst>
  <p:sldIdLst>
    <p:sldId id="272" r:id="rId6"/>
    <p:sldId id="2147478765" r:id="rId7"/>
    <p:sldId id="2147478767" r:id="rId8"/>
    <p:sldId id="2147478766" r:id="rId9"/>
    <p:sldId id="270" r:id="rId10"/>
    <p:sldId id="2147478764" r:id="rId11"/>
    <p:sldId id="260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1E5ED"/>
    <a:srgbClr val="2794A4"/>
    <a:srgbClr val="00343B"/>
    <a:srgbClr val="00829B"/>
    <a:srgbClr val="E6EBF0"/>
    <a:srgbClr val="FFFFFF"/>
    <a:srgbClr val="DADCDE"/>
    <a:srgbClr val="A9E5EA"/>
    <a:srgbClr val="00AEC7"/>
    <a:srgbClr val="D6D9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3EEE671-753E-41D2-927F-FFBF8DCD1947}" v="39" dt="2026-07-23T14:51:55.62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927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138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4" d="100"/>
          <a:sy n="84" d="100"/>
        </p:scale>
        <p:origin x="3054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erson, Troy" userId="04de3903-03dd-44db-8353-3f14e4dd6886" providerId="ADAL" clId="{AC545628-8E29-428F-8CB0-70B66CC2DA85}"/>
    <pc:docChg chg="undo custSel addSld delSld modSld sldOrd">
      <pc:chgData name="Anderson, Troy" userId="04de3903-03dd-44db-8353-3f14e4dd6886" providerId="ADAL" clId="{AC545628-8E29-428F-8CB0-70B66CC2DA85}" dt="2026-07-23T15:11:25.715" v="1781" actId="20577"/>
      <pc:docMkLst>
        <pc:docMk/>
      </pc:docMkLst>
      <pc:sldChg chg="modSp mod ord">
        <pc:chgData name="Anderson, Troy" userId="04de3903-03dd-44db-8353-3f14e4dd6886" providerId="ADAL" clId="{AC545628-8E29-428F-8CB0-70B66CC2DA85}" dt="2026-07-23T14:42:08.295" v="1328" actId="20577"/>
        <pc:sldMkLst>
          <pc:docMk/>
          <pc:sldMk cId="3892448617" sldId="270"/>
        </pc:sldMkLst>
        <pc:spChg chg="mod">
          <ac:chgData name="Anderson, Troy" userId="04de3903-03dd-44db-8353-3f14e4dd6886" providerId="ADAL" clId="{AC545628-8E29-428F-8CB0-70B66CC2DA85}" dt="2026-07-22T15:32:48.929" v="98" actId="20577"/>
          <ac:spMkLst>
            <pc:docMk/>
            <pc:sldMk cId="3892448617" sldId="270"/>
            <ac:spMk id="2" creationId="{CDCDAF50-88E5-CE90-EDA1-E0FE2B693D49}"/>
          </ac:spMkLst>
        </pc:spChg>
        <pc:spChg chg="mod">
          <ac:chgData name="Anderson, Troy" userId="04de3903-03dd-44db-8353-3f14e4dd6886" providerId="ADAL" clId="{AC545628-8E29-428F-8CB0-70B66CC2DA85}" dt="2026-07-22T15:57:32.293" v="403" actId="242"/>
          <ac:spMkLst>
            <pc:docMk/>
            <pc:sldMk cId="3892448617" sldId="270"/>
            <ac:spMk id="3" creationId="{25CE4EED-50B5-3D40-FA1B-CC62AF1C39EA}"/>
          </ac:spMkLst>
        </pc:spChg>
        <pc:graphicFrameChg chg="modGraphic">
          <ac:chgData name="Anderson, Troy" userId="04de3903-03dd-44db-8353-3f14e4dd6886" providerId="ADAL" clId="{AC545628-8E29-428F-8CB0-70B66CC2DA85}" dt="2026-07-23T14:42:08.295" v="1328" actId="20577"/>
          <ac:graphicFrameMkLst>
            <pc:docMk/>
            <pc:sldMk cId="3892448617" sldId="270"/>
            <ac:graphicFrameMk id="16" creationId="{5FA07EF8-3F5A-FA64-AE7A-74B1A4AF3E21}"/>
          </ac:graphicFrameMkLst>
        </pc:graphicFrameChg>
      </pc:sldChg>
      <pc:sldChg chg="modSp mod">
        <pc:chgData name="Anderson, Troy" userId="04de3903-03dd-44db-8353-3f14e4dd6886" providerId="ADAL" clId="{AC545628-8E29-428F-8CB0-70B66CC2DA85}" dt="2026-07-23T15:01:39.246" v="1599" actId="20577"/>
        <pc:sldMkLst>
          <pc:docMk/>
          <pc:sldMk cId="3584611109" sldId="272"/>
        </pc:sldMkLst>
        <pc:spChg chg="mod">
          <ac:chgData name="Anderson, Troy" userId="04de3903-03dd-44db-8353-3f14e4dd6886" providerId="ADAL" clId="{AC545628-8E29-428F-8CB0-70B66CC2DA85}" dt="2026-07-22T13:35:20.619" v="86" actId="20577"/>
          <ac:spMkLst>
            <pc:docMk/>
            <pc:sldMk cId="3584611109" sldId="272"/>
            <ac:spMk id="4" creationId="{AD499839-B798-E7B3-DB15-49FAE56390EE}"/>
          </ac:spMkLst>
        </pc:spChg>
        <pc:spChg chg="mod">
          <ac:chgData name="Anderson, Troy" userId="04de3903-03dd-44db-8353-3f14e4dd6886" providerId="ADAL" clId="{AC545628-8E29-428F-8CB0-70B66CC2DA85}" dt="2026-07-23T13:59:12.834" v="1209" actId="20577"/>
          <ac:spMkLst>
            <pc:docMk/>
            <pc:sldMk cId="3584611109" sldId="272"/>
            <ac:spMk id="11" creationId="{D83F62B0-6886-0C8B-6EFE-6D66885D0E4B}"/>
          </ac:spMkLst>
        </pc:spChg>
        <pc:spChg chg="mod">
          <ac:chgData name="Anderson, Troy" userId="04de3903-03dd-44db-8353-3f14e4dd6886" providerId="ADAL" clId="{AC545628-8E29-428F-8CB0-70B66CC2DA85}" dt="2026-07-23T15:01:39.246" v="1599" actId="20577"/>
          <ac:spMkLst>
            <pc:docMk/>
            <pc:sldMk cId="3584611109" sldId="272"/>
            <ac:spMk id="13" creationId="{619804EA-9740-9589-9164-5FD489B897C1}"/>
          </ac:spMkLst>
        </pc:spChg>
      </pc:sldChg>
      <pc:sldChg chg="modSp mod ord">
        <pc:chgData name="Anderson, Troy" userId="04de3903-03dd-44db-8353-3f14e4dd6886" providerId="ADAL" clId="{AC545628-8E29-428F-8CB0-70B66CC2DA85}" dt="2026-07-23T14:57:16.949" v="1495" actId="20577"/>
        <pc:sldMkLst>
          <pc:docMk/>
          <pc:sldMk cId="3892448617" sldId="2147478764"/>
        </pc:sldMkLst>
        <pc:spChg chg="mod">
          <ac:chgData name="Anderson, Troy" userId="04de3903-03dd-44db-8353-3f14e4dd6886" providerId="ADAL" clId="{AC545628-8E29-428F-8CB0-70B66CC2DA85}" dt="2026-07-23T14:42:53.401" v="1335" actId="20577"/>
          <ac:spMkLst>
            <pc:docMk/>
            <pc:sldMk cId="3892448617" sldId="2147478764"/>
            <ac:spMk id="2" creationId="{CDCDAF50-88E5-CE90-EDA1-E0FE2B693D49}"/>
          </ac:spMkLst>
        </pc:spChg>
        <pc:spChg chg="mod">
          <ac:chgData name="Anderson, Troy" userId="04de3903-03dd-44db-8353-3f14e4dd6886" providerId="ADAL" clId="{AC545628-8E29-428F-8CB0-70B66CC2DA85}" dt="2026-07-23T14:57:16.949" v="1495" actId="20577"/>
          <ac:spMkLst>
            <pc:docMk/>
            <pc:sldMk cId="3892448617" sldId="2147478764"/>
            <ac:spMk id="3" creationId="{25CE4EED-50B5-3D40-FA1B-CC62AF1C39EA}"/>
          </ac:spMkLst>
        </pc:spChg>
        <pc:graphicFrameChg chg="mod modGraphic">
          <ac:chgData name="Anderson, Troy" userId="04de3903-03dd-44db-8353-3f14e4dd6886" providerId="ADAL" clId="{AC545628-8E29-428F-8CB0-70B66CC2DA85}" dt="2026-07-23T14:56:27.150" v="1448" actId="20577"/>
          <ac:graphicFrameMkLst>
            <pc:docMk/>
            <pc:sldMk cId="3892448617" sldId="2147478764"/>
            <ac:graphicFrameMk id="16" creationId="{5FA07EF8-3F5A-FA64-AE7A-74B1A4AF3E21}"/>
          </ac:graphicFrameMkLst>
        </pc:graphicFrameChg>
      </pc:sldChg>
      <pc:sldChg chg="modSp add del mod">
        <pc:chgData name="Anderson, Troy" userId="04de3903-03dd-44db-8353-3f14e4dd6886" providerId="ADAL" clId="{AC545628-8E29-428F-8CB0-70B66CC2DA85}" dt="2026-07-23T15:09:59.987" v="1745" actId="20577"/>
        <pc:sldMkLst>
          <pc:docMk/>
          <pc:sldMk cId="4166466630" sldId="2147478765"/>
        </pc:sldMkLst>
        <pc:spChg chg="mod">
          <ac:chgData name="Anderson, Troy" userId="04de3903-03dd-44db-8353-3f14e4dd6886" providerId="ADAL" clId="{AC545628-8E29-428F-8CB0-70B66CC2DA85}" dt="2026-07-22T15:51:23.076" v="198" actId="14100"/>
          <ac:spMkLst>
            <pc:docMk/>
            <pc:sldMk cId="4166466630" sldId="2147478765"/>
            <ac:spMk id="6" creationId="{4B714F41-7654-22C6-D60E-06B67F598862}"/>
          </ac:spMkLst>
        </pc:spChg>
        <pc:spChg chg="mod">
          <ac:chgData name="Anderson, Troy" userId="04de3903-03dd-44db-8353-3f14e4dd6886" providerId="ADAL" clId="{AC545628-8E29-428F-8CB0-70B66CC2DA85}" dt="2026-07-23T15:09:59.987" v="1745" actId="20577"/>
          <ac:spMkLst>
            <pc:docMk/>
            <pc:sldMk cId="4166466630" sldId="2147478765"/>
            <ac:spMk id="8" creationId="{1396F75E-35DB-B7CD-71D2-3BF8D1DF659A}"/>
          </ac:spMkLst>
        </pc:spChg>
      </pc:sldChg>
      <pc:sldChg chg="addSp delSp modSp add mod">
        <pc:chgData name="Anderson, Troy" userId="04de3903-03dd-44db-8353-3f14e4dd6886" providerId="ADAL" clId="{AC545628-8E29-428F-8CB0-70B66CC2DA85}" dt="2026-07-22T16:21:39.780" v="578" actId="14100"/>
        <pc:sldMkLst>
          <pc:docMk/>
          <pc:sldMk cId="1302246096" sldId="2147478766"/>
        </pc:sldMkLst>
        <pc:spChg chg="mod">
          <ac:chgData name="Anderson, Troy" userId="04de3903-03dd-44db-8353-3f14e4dd6886" providerId="ADAL" clId="{AC545628-8E29-428F-8CB0-70B66CC2DA85}" dt="2026-07-22T16:21:39.780" v="578" actId="14100"/>
          <ac:spMkLst>
            <pc:docMk/>
            <pc:sldMk cId="1302246096" sldId="2147478766"/>
            <ac:spMk id="2" creationId="{736FDB34-4061-2A3A-D7CA-D081278E1603}"/>
          </ac:spMkLst>
        </pc:spChg>
        <pc:spChg chg="del">
          <ac:chgData name="Anderson, Troy" userId="04de3903-03dd-44db-8353-3f14e4dd6886" providerId="ADAL" clId="{AC545628-8E29-428F-8CB0-70B66CC2DA85}" dt="2026-07-22T15:53:13.795" v="283" actId="478"/>
          <ac:spMkLst>
            <pc:docMk/>
            <pc:sldMk cId="1302246096" sldId="2147478766"/>
            <ac:spMk id="3" creationId="{CD5B733D-50D0-FA38-93AF-0BBA909CA261}"/>
          </ac:spMkLst>
        </pc:spChg>
        <pc:spChg chg="del">
          <ac:chgData name="Anderson, Troy" userId="04de3903-03dd-44db-8353-3f14e4dd6886" providerId="ADAL" clId="{AC545628-8E29-428F-8CB0-70B66CC2DA85}" dt="2026-07-22T15:53:29.171" v="335" actId="478"/>
          <ac:spMkLst>
            <pc:docMk/>
            <pc:sldMk cId="1302246096" sldId="2147478766"/>
            <ac:spMk id="5" creationId="{43073E0D-CED1-B72F-6F55-FA5DEA697687}"/>
          </ac:spMkLst>
        </pc:spChg>
        <pc:spChg chg="add del mod">
          <ac:chgData name="Anderson, Troy" userId="04de3903-03dd-44db-8353-3f14e4dd6886" providerId="ADAL" clId="{AC545628-8E29-428F-8CB0-70B66CC2DA85}" dt="2026-07-22T15:53:16.120" v="284" actId="478"/>
          <ac:spMkLst>
            <pc:docMk/>
            <pc:sldMk cId="1302246096" sldId="2147478766"/>
            <ac:spMk id="7" creationId="{C41D6450-3341-8B78-C8AF-29EBFA56AF76}"/>
          </ac:spMkLst>
        </pc:spChg>
        <pc:spChg chg="add del mod">
          <ac:chgData name="Anderson, Troy" userId="04de3903-03dd-44db-8353-3f14e4dd6886" providerId="ADAL" clId="{AC545628-8E29-428F-8CB0-70B66CC2DA85}" dt="2026-07-22T15:53:32.058" v="336" actId="478"/>
          <ac:spMkLst>
            <pc:docMk/>
            <pc:sldMk cId="1302246096" sldId="2147478766"/>
            <ac:spMk id="9" creationId="{867FD044-1109-1F27-86FE-CDBC5CC17988}"/>
          </ac:spMkLst>
        </pc:spChg>
        <pc:graphicFrameChg chg="del">
          <ac:chgData name="Anderson, Troy" userId="04de3903-03dd-44db-8353-3f14e4dd6886" providerId="ADAL" clId="{AC545628-8E29-428F-8CB0-70B66CC2DA85}" dt="2026-07-22T15:53:12.150" v="282" actId="478"/>
          <ac:graphicFrameMkLst>
            <pc:docMk/>
            <pc:sldMk cId="1302246096" sldId="2147478766"/>
            <ac:graphicFrameMk id="16" creationId="{A229183B-6AFB-C150-7284-AFF0C6C7CB3F}"/>
          </ac:graphicFrameMkLst>
        </pc:graphicFrameChg>
      </pc:sldChg>
      <pc:sldChg chg="addSp delSp modSp add mod">
        <pc:chgData name="Anderson, Troy" userId="04de3903-03dd-44db-8353-3f14e4dd6886" providerId="ADAL" clId="{AC545628-8E29-428F-8CB0-70B66CC2DA85}" dt="2026-07-23T15:11:25.715" v="1781" actId="20577"/>
        <pc:sldMkLst>
          <pc:docMk/>
          <pc:sldMk cId="2020961126" sldId="2147478767"/>
        </pc:sldMkLst>
        <pc:spChg chg="mod">
          <ac:chgData name="Anderson, Troy" userId="04de3903-03dd-44db-8353-3f14e4dd6886" providerId="ADAL" clId="{AC545628-8E29-428F-8CB0-70B66CC2DA85}" dt="2026-07-22T16:24:49.286" v="581" actId="20577"/>
          <ac:spMkLst>
            <pc:docMk/>
            <pc:sldMk cId="2020961126" sldId="2147478767"/>
            <ac:spMk id="2" creationId="{D3F85F6B-49DA-417F-79B4-E110AFC482A3}"/>
          </ac:spMkLst>
        </pc:spChg>
        <pc:spChg chg="del mod">
          <ac:chgData name="Anderson, Troy" userId="04de3903-03dd-44db-8353-3f14e4dd6886" providerId="ADAL" clId="{AC545628-8E29-428F-8CB0-70B66CC2DA85}" dt="2026-07-22T17:59:27.263" v="1098" actId="478"/>
          <ac:spMkLst>
            <pc:docMk/>
            <pc:sldMk cId="2020961126" sldId="2147478767"/>
            <ac:spMk id="3" creationId="{583F4332-3290-1D83-E59C-27E93526D254}"/>
          </ac:spMkLst>
        </pc:spChg>
        <pc:spChg chg="mod">
          <ac:chgData name="Anderson, Troy" userId="04de3903-03dd-44db-8353-3f14e4dd6886" providerId="ADAL" clId="{AC545628-8E29-428F-8CB0-70B66CC2DA85}" dt="2026-07-22T16:27:44.171" v="644" actId="20577"/>
          <ac:spMkLst>
            <pc:docMk/>
            <pc:sldMk cId="2020961126" sldId="2147478767"/>
            <ac:spMk id="5" creationId="{F9C12656-5C63-FA1D-E4CE-F4CF33B283BB}"/>
          </ac:spMkLst>
        </pc:spChg>
        <pc:spChg chg="add del mod">
          <ac:chgData name="Anderson, Troy" userId="04de3903-03dd-44db-8353-3f14e4dd6886" providerId="ADAL" clId="{AC545628-8E29-428F-8CB0-70B66CC2DA85}" dt="2026-07-22T17:59:32.116" v="1099" actId="478"/>
          <ac:spMkLst>
            <pc:docMk/>
            <pc:sldMk cId="2020961126" sldId="2147478767"/>
            <ac:spMk id="7" creationId="{B8FC7E3E-CCA3-5E8D-42C6-C1142F1B1A42}"/>
          </ac:spMkLst>
        </pc:spChg>
        <pc:graphicFrameChg chg="mod modGraphic">
          <ac:chgData name="Anderson, Troy" userId="04de3903-03dd-44db-8353-3f14e4dd6886" providerId="ADAL" clId="{AC545628-8E29-428F-8CB0-70B66CC2DA85}" dt="2026-07-23T15:11:25.715" v="1781" actId="20577"/>
          <ac:graphicFrameMkLst>
            <pc:docMk/>
            <pc:sldMk cId="2020961126" sldId="2147478767"/>
            <ac:graphicFrameMk id="16" creationId="{C8E583E5-08B0-6778-A74A-B37D76ED65FC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654C447-F63E-708A-7640-F379BC3B6F4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9E9CD3C-9D08-D54A-E18D-CB66DD9854F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3C7D50-3744-4F5E-B211-7EE7AB53D25A}" type="datetimeFigureOut">
              <a:rPr lang="en-US" smtClean="0"/>
              <a:t>7/23/2026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3A76D3F-B471-2F90-E003-19CC7E13919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AFA019F-EAF7-AC1D-CF33-3B24307B5D1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BB4229-F194-457F-858D-7FD6DC77E73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5549398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832203-7F7F-406D-A6A3-240BE64C5DFA}" type="datetimeFigureOut">
              <a:rPr lang="en-US" smtClean="0"/>
              <a:t>7/23/2026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94BC6D-B4C2-499C-B968-7B53BF050E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70387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94BC6D-B4C2-499C-B968-7B53BF050EF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91503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8.svg"/><Relationship Id="rId5" Type="http://schemas.openxmlformats.org/officeDocument/2006/relationships/image" Target="../media/image7.svg"/><Relationship Id="rId4" Type="http://schemas.openxmlformats.org/officeDocument/2006/relationships/image" Target="../media/image6.sv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v1(defaul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CF6855-B24E-92AB-2FE8-002F720AEB1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82069" y="2564247"/>
            <a:ext cx="4882568" cy="3999346"/>
          </a:xfrm>
          <a:prstGeom prst="rect">
            <a:avLst/>
          </a:prstGeom>
        </p:spPr>
        <p:txBody>
          <a:bodyPr anchor="t"/>
          <a:lstStyle>
            <a:lvl1pPr algn="l">
              <a:defRPr lang="en-US" sz="2000" b="1" dirty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endParaRPr lang="en-US" dirty="0"/>
          </a:p>
        </p:txBody>
      </p:sp>
      <p:sp>
        <p:nvSpPr>
          <p:cNvPr id="4" name="Text Placeholder 11">
            <a:extLst>
              <a:ext uri="{FF2B5EF4-FFF2-40B4-BE49-F238E27FC236}">
                <a16:creationId xmlns:a16="http://schemas.microsoft.com/office/drawing/2014/main" id="{BED41D71-8915-53EB-36A0-392D41DD0EA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 flipH="1">
            <a:off x="6427363" y="5054600"/>
            <a:ext cx="5201214" cy="1457037"/>
          </a:xfrm>
          <a:prstGeom prst="foldedCorner">
            <a:avLst>
              <a:gd name="adj" fmla="val 21194"/>
            </a:avLst>
          </a:prstGeom>
          <a:solidFill>
            <a:srgbClr val="E6EBF0">
              <a:alpha val="68000"/>
            </a:srgbClr>
          </a:solidFill>
          <a:ln w="9525" cap="rnd">
            <a:noFill/>
          </a:ln>
          <a:effectLst>
            <a:outerShdw blurRad="50800" dist="38100" dir="10800000" sx="1000" sy="1000" algn="r" rotWithShape="0">
              <a:prstClr val="black">
                <a:alpha val="46000"/>
              </a:prstClr>
            </a:outerShdw>
          </a:effectLst>
        </p:spPr>
        <p:txBody>
          <a:bodyPr vert="horz" wrap="square" lIns="274320" tIns="182880" rIns="640080" bIns="182880">
            <a:noAutofit/>
          </a:bodyPr>
          <a:lstStyle>
            <a:lvl1pPr marL="0" indent="0">
              <a:buNone/>
              <a:defRPr lang="en-US" sz="1600" b="1" dirty="0"/>
            </a:lvl1pPr>
            <a:lvl2pPr marL="548640" indent="-18288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lang="en-US" sz="1400" dirty="0" smtClean="0"/>
            </a:lvl2pPr>
            <a:lvl3pPr marL="548640" indent="-18288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Char char="◦"/>
              <a:defRPr lang="en-US" sz="1400" dirty="0"/>
            </a:lvl3pPr>
            <a:lvl4pPr marL="731520" indent="-18288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-"/>
              <a:defRPr lang="en-US" sz="1400" dirty="0" smtClean="0"/>
            </a:lvl4pPr>
            <a:lvl5pPr marL="914400" indent="-18288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◦"/>
              <a:defRPr lang="en-US" sz="1400" dirty="0"/>
            </a:lvl5pPr>
            <a:lvl6pPr marL="1097280" indent="-18288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 sz="1400"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8">
            <a:extLst>
              <a:ext uri="{FF2B5EF4-FFF2-40B4-BE49-F238E27FC236}">
                <a16:creationId xmlns:a16="http://schemas.microsoft.com/office/drawing/2014/main" id="{4A302066-7B9E-F90D-A634-1CEEF4EAA7FF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427365" y="1092200"/>
            <a:ext cx="5201213" cy="255158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b="1" i="0"/>
            </a:lvl1pPr>
            <a:lvl2pPr marL="548640" indent="-18288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 sz="1400"/>
            </a:lvl2pPr>
            <a:lvl3pPr marL="731520" indent="-18288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-"/>
              <a:defRPr sz="1400"/>
            </a:lvl3pPr>
            <a:lvl4pPr marL="914400" indent="-18288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◦"/>
              <a:defRPr sz="1400"/>
            </a:lvl4pPr>
            <a:lvl5pPr marL="1097280" indent="-18288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34552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03A0C87A-E909-99E5-543B-B8CA963FA4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10401300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43EC354D-D331-C418-3300-B354E37BE14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95300" y="1981200"/>
            <a:ext cx="5381625" cy="4191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8AF89336-B087-2FA3-5FA7-10663E49944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343650" y="1971674"/>
            <a:ext cx="5314950" cy="421076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15AFFA6-4F88-DA05-B2CA-9691F408E9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AD51180-8907-F3FB-F8E0-201D1BE616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5BA03-1E8A-4A71-9375-E941FF070046}" type="datetime4">
              <a:rPr lang="en-US" smtClean="0"/>
              <a:t>July 23, 2026</a:t>
            </a:fld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7C96C78-7C87-2BC7-8FE9-856E3E375E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754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B5BA45-4981-AC22-EC96-99A5E0901D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61962"/>
            <a:ext cx="4838700" cy="1527094"/>
          </a:xfrm>
        </p:spPr>
        <p:txBody>
          <a:bodyPr anchor="t">
            <a:normAutofit/>
          </a:bodyPr>
          <a:lstStyle>
            <a:lvl1pPr>
              <a:defRPr lang="en-US" dirty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0273643-F605-4790-3956-B453E9FC90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188F8-67CB-419F-AAD4-5AB1C4EFBB40}" type="datetime4">
              <a:rPr lang="en-US" smtClean="0"/>
              <a:t>July 23, 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265AF8-0057-EBA2-2E30-0B74113975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85ADE8A-3AB5-3C00-B26E-3F6DD6EA52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581ED5FB-5036-27D9-26F4-B48307D67C6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95300" y="2181225"/>
            <a:ext cx="5600700" cy="40005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B0ACB72E-F2A9-AC8B-FAC7-489B472850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457950" y="457200"/>
            <a:ext cx="5200650" cy="5724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445951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197228CF-7CDD-26CC-CA47-4AF0A314BD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4838700" cy="12192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C277CEE6-13A0-6BA8-8A3C-EA3A8B9CA32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93776" y="2152650"/>
            <a:ext cx="5602224" cy="401955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E24E62B-01AB-F5DE-E2D4-85B1DECC92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496050" y="0"/>
            <a:ext cx="569595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C33291D-BE72-DBF6-5318-1BD0E7127E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0853288" y="6356350"/>
            <a:ext cx="1338712" cy="3651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1138100-AC14-9CC0-AD86-426AD89D43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D796E23-B521-5C07-85E1-BA73A20DB2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0D0B2-8800-4E48-BDCE-A19E57C7C5AF}" type="datetime4">
              <a:rPr lang="en-US" smtClean="0"/>
              <a:t>July 23, 2026</a:t>
            </a:fld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42A00A7-6A1E-80A0-8EB9-F7F0592559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23126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DB285AF9-0372-9C81-F75D-2589F4F487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10401300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123DE44-506E-FCA1-8F5C-9F7354AAEC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2673D5-55DC-3F77-47BD-D5D627A456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2DDF3-D449-4F98-B894-CB4D05D68FAC}" type="datetime4">
              <a:rPr lang="en-US" smtClean="0"/>
              <a:t>July 23, 2026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CF893AA-09AB-0CA2-8F12-6C9708FCE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28480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with Soci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">
            <a:extLst>
              <a:ext uri="{FF2B5EF4-FFF2-40B4-BE49-F238E27FC236}">
                <a16:creationId xmlns:a16="http://schemas.microsoft.com/office/drawing/2014/main" id="{021CF500-4BD3-92C6-CCBD-156DED65A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868" y="1430448"/>
            <a:ext cx="5565131" cy="1848259"/>
          </a:xfrm>
        </p:spPr>
        <p:txBody>
          <a:bodyPr anchor="ctr"/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2" name="Text Placeholder 22">
            <a:extLst>
              <a:ext uri="{FF2B5EF4-FFF2-40B4-BE49-F238E27FC236}">
                <a16:creationId xmlns:a16="http://schemas.microsoft.com/office/drawing/2014/main" id="{5BFBC12E-0B6E-E8C7-9088-B497FB4917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30868" y="3501136"/>
            <a:ext cx="5565131" cy="682625"/>
          </a:xfrm>
        </p:spPr>
        <p:txBody>
          <a:bodyPr wrap="square"/>
          <a:lstStyle>
            <a:lvl1pPr>
              <a:defRPr sz="2400" b="1">
                <a:solidFill>
                  <a:srgbClr val="00829B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24F3841-022A-64DD-C790-8E712FB9DD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572375" y="0"/>
            <a:ext cx="4619625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E7750B-0863-BB91-0C67-54B5E9B868D6}"/>
              </a:ext>
            </a:extLst>
          </p:cNvPr>
          <p:cNvSpPr txBox="1"/>
          <p:nvPr userDrawn="1"/>
        </p:nvSpPr>
        <p:spPr>
          <a:xfrm>
            <a:off x="8032876" y="1370524"/>
            <a:ext cx="36257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Learn More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B961C0C-432D-CBAD-EA65-6543DA81C252}"/>
              </a:ext>
            </a:extLst>
          </p:cNvPr>
          <p:cNvSpPr txBox="1"/>
          <p:nvPr userDrawn="1"/>
        </p:nvSpPr>
        <p:spPr>
          <a:xfrm>
            <a:off x="8054878" y="1783080"/>
            <a:ext cx="33209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00829B"/>
                </a:solidFill>
              </a:rPr>
              <a:t>www.ercot.com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4781169-74C0-5084-B1E5-21B24E64EBD9}"/>
              </a:ext>
            </a:extLst>
          </p:cNvPr>
          <p:cNvSpPr txBox="1"/>
          <p:nvPr userDrawn="1"/>
        </p:nvSpPr>
        <p:spPr>
          <a:xfrm>
            <a:off x="8032876" y="2442045"/>
            <a:ext cx="36257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Download ERCOT Mobile App</a:t>
            </a:r>
          </a:p>
        </p:txBody>
      </p:sp>
      <p:pic>
        <p:nvPicPr>
          <p:cNvPr id="9" name="Graphic 8" descr="Google play logo on the left and App Store logo on the right">
            <a:extLst>
              <a:ext uri="{FF2B5EF4-FFF2-40B4-BE49-F238E27FC236}">
                <a16:creationId xmlns:a16="http://schemas.microsoft.com/office/drawing/2014/main" id="{4CC00E98-A942-2688-815D-B898449C0BC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341368" y="2987763"/>
            <a:ext cx="2635124" cy="36744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EBBA5BE-9DD2-6EE7-CE28-D076D6D33E94}"/>
              </a:ext>
            </a:extLst>
          </p:cNvPr>
          <p:cNvSpPr txBox="1"/>
          <p:nvPr userDrawn="1"/>
        </p:nvSpPr>
        <p:spPr>
          <a:xfrm>
            <a:off x="8054878" y="3786789"/>
            <a:ext cx="36257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Connect With Us</a:t>
            </a:r>
          </a:p>
        </p:txBody>
      </p:sp>
      <p:pic>
        <p:nvPicPr>
          <p:cNvPr id="11" name="Graphic 10" descr="Instagram icon">
            <a:extLst>
              <a:ext uri="{FF2B5EF4-FFF2-40B4-BE49-F238E27FC236}">
                <a16:creationId xmlns:a16="http://schemas.microsoft.com/office/drawing/2014/main" id="{808F1D0F-170C-B600-9B14-471787DABDB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26128" y="4359746"/>
            <a:ext cx="314995" cy="31499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80EB4558-FE65-DD30-A396-E7A22D6A4264}"/>
              </a:ext>
            </a:extLst>
          </p:cNvPr>
          <p:cNvSpPr txBox="1"/>
          <p:nvPr userDrawn="1"/>
        </p:nvSpPr>
        <p:spPr>
          <a:xfrm>
            <a:off x="8715473" y="4378550"/>
            <a:ext cx="30987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facebook.com/ERCOTISO</a:t>
            </a:r>
          </a:p>
        </p:txBody>
      </p:sp>
      <p:pic>
        <p:nvPicPr>
          <p:cNvPr id="13" name="Graphic 12" descr="Twitter or X  icon">
            <a:extLst>
              <a:ext uri="{FF2B5EF4-FFF2-40B4-BE49-F238E27FC236}">
                <a16:creationId xmlns:a16="http://schemas.microsoft.com/office/drawing/2014/main" id="{787C2377-716C-DE29-E499-06278CE1DB0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26128" y="4816173"/>
            <a:ext cx="314995" cy="31499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D6BFB969-D759-088E-D454-9701B3843365}"/>
              </a:ext>
            </a:extLst>
          </p:cNvPr>
          <p:cNvSpPr txBox="1"/>
          <p:nvPr userDrawn="1"/>
        </p:nvSpPr>
        <p:spPr>
          <a:xfrm>
            <a:off x="8715473" y="4823175"/>
            <a:ext cx="2108130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400" dirty="0"/>
              <a:t>x.com/ercot_iso</a:t>
            </a:r>
          </a:p>
        </p:txBody>
      </p:sp>
      <p:pic>
        <p:nvPicPr>
          <p:cNvPr id="15" name="Graphic 14" descr="LinkedIn icon">
            <a:extLst>
              <a:ext uri="{FF2B5EF4-FFF2-40B4-BE49-F238E27FC236}">
                <a16:creationId xmlns:a16="http://schemas.microsoft.com/office/drawing/2014/main" id="{44604974-1959-249D-D54A-C4A63E150B5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8326128" y="5292078"/>
            <a:ext cx="314995" cy="31499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2405696A-1EA6-9F4D-1D36-33EB7B0D95CF}"/>
              </a:ext>
            </a:extLst>
          </p:cNvPr>
          <p:cNvSpPr txBox="1"/>
          <p:nvPr userDrawn="1"/>
        </p:nvSpPr>
        <p:spPr>
          <a:xfrm>
            <a:off x="8715473" y="5299080"/>
            <a:ext cx="3132351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400" dirty="0"/>
              <a:t>linkedin.com/company/ercot</a:t>
            </a:r>
          </a:p>
        </p:txBody>
      </p:sp>
      <p:pic>
        <p:nvPicPr>
          <p:cNvPr id="17" name="Graphic 16" descr="Instagram icon">
            <a:extLst>
              <a:ext uri="{FF2B5EF4-FFF2-40B4-BE49-F238E27FC236}">
                <a16:creationId xmlns:a16="http://schemas.microsoft.com/office/drawing/2014/main" id="{253A132C-4DFA-62F1-D25A-9C176280377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326128" y="5773360"/>
            <a:ext cx="314996" cy="314996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C36F1584-300D-A8F1-CE34-0DF564E44055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/>
          <p:nvPr userDrawn="1"/>
        </p:nvSpPr>
        <p:spPr>
          <a:xfrm>
            <a:off x="8706121" y="5773359"/>
            <a:ext cx="3132351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400" dirty="0"/>
              <a:t>instagram.com/ercot_iso</a:t>
            </a:r>
          </a:p>
        </p:txBody>
      </p:sp>
      <p:sp>
        <p:nvSpPr>
          <p:cNvPr id="20" name="Footer Placeholder 3">
            <a:extLst>
              <a:ext uri="{FF2B5EF4-FFF2-40B4-BE49-F238E27FC236}">
                <a16:creationId xmlns:a16="http://schemas.microsoft.com/office/drawing/2014/main" id="{7C754C4F-B602-D803-BB7A-BEE1415CE0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869" y="6356350"/>
            <a:ext cx="5565131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2673D5-55DC-3F77-47BD-D5D627A456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2DDF3-D449-4F98-B894-CB4D05D68FAC}" type="datetime4">
              <a:rPr lang="en-US" smtClean="0"/>
              <a:t>July 23, 2026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CF893AA-09AB-0CA2-8F12-6C9708FCE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60560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1">
            <a:extLst>
              <a:ext uri="{FF2B5EF4-FFF2-40B4-BE49-F238E27FC236}">
                <a16:creationId xmlns:a16="http://schemas.microsoft.com/office/drawing/2014/main" id="{0511CB1D-D7A8-8516-A8D6-FDE88BB378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868" y="1430448"/>
            <a:ext cx="5565132" cy="1848259"/>
          </a:xfrm>
        </p:spPr>
        <p:txBody>
          <a:bodyPr anchor="ctr"/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6" name="Text Placeholder 22">
            <a:extLst>
              <a:ext uri="{FF2B5EF4-FFF2-40B4-BE49-F238E27FC236}">
                <a16:creationId xmlns:a16="http://schemas.microsoft.com/office/drawing/2014/main" id="{7DB85F87-C4AC-5AA2-4395-ABB6B533D5D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30868" y="3501136"/>
            <a:ext cx="5565132" cy="682625"/>
          </a:xfrm>
        </p:spPr>
        <p:txBody>
          <a:bodyPr wrap="square"/>
          <a:lstStyle>
            <a:lvl1pPr>
              <a:defRPr sz="2400" b="1">
                <a:solidFill>
                  <a:srgbClr val="00829B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5" name="Footer Placeholder 3">
            <a:extLst>
              <a:ext uri="{FF2B5EF4-FFF2-40B4-BE49-F238E27FC236}">
                <a16:creationId xmlns:a16="http://schemas.microsoft.com/office/drawing/2014/main" id="{524951DF-39E3-E4DB-EB22-28C36CEEB9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869" y="6356350"/>
            <a:ext cx="801052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2673D5-55DC-3F77-47BD-D5D627A456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2DDF3-D449-4F98-B894-CB4D05D68FAC}" type="datetime4">
              <a:rPr lang="en-US" smtClean="0"/>
              <a:t>July 23, 2026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CF893AA-09AB-0CA2-8F12-6C9708FCE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99429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endix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724F3841-022A-64DD-C790-8E712FB9DD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4619625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9" name="Graphic 18" descr="ERCOT logo">
            <a:extLst>
              <a:ext uri="{FF2B5EF4-FFF2-40B4-BE49-F238E27FC236}">
                <a16:creationId xmlns:a16="http://schemas.microsoft.com/office/drawing/2014/main" id="{B751E01E-9D1B-AB32-9537-F544F49949EB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137956" y="108220"/>
            <a:ext cx="703682" cy="25928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5AB5A33-CD56-3912-4016-20DF30F14C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869" y="1430448"/>
            <a:ext cx="4064224" cy="1848259"/>
          </a:xfrm>
        </p:spPr>
        <p:txBody>
          <a:bodyPr anchor="ctr"/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113BE72E-F22F-EA59-A56F-ACBBDAEAF81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30869" y="3501136"/>
            <a:ext cx="4078434" cy="682625"/>
          </a:xfrm>
        </p:spPr>
        <p:txBody>
          <a:bodyPr wrap="square"/>
          <a:lstStyle>
            <a:lvl1pPr>
              <a:defRPr sz="2400" b="1">
                <a:solidFill>
                  <a:srgbClr val="00829B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A05AE35-B341-C586-A0DD-9B916DA1D81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76825" y="1371600"/>
            <a:ext cx="6581775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123DE44-506E-FCA1-8F5C-9F7354AAEC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869" y="6356350"/>
            <a:ext cx="801052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2673D5-55DC-3F77-47BD-D5D627A456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2DDF3-D449-4F98-B894-CB4D05D68FAC}" type="datetime4">
              <a:rPr lang="en-US" smtClean="0"/>
              <a:t>July 23, 2026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CF893AA-09AB-0CA2-8F12-6C9708FCE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 dirty="0"/>
          </a:p>
        </p:txBody>
      </p:sp>
      <p:grpSp>
        <p:nvGrpSpPr>
          <p:cNvPr id="8" name="Group 7" descr="Confidential document label">
            <a:extLst>
              <a:ext uri="{FF2B5EF4-FFF2-40B4-BE49-F238E27FC236}">
                <a16:creationId xmlns:a16="http://schemas.microsoft.com/office/drawing/2014/main" id="{CDD9FF63-9408-EDE4-8E4D-207871A99374}"/>
              </a:ext>
            </a:extLst>
          </p:cNvPr>
          <p:cNvGrpSpPr/>
          <p:nvPr userDrawn="1"/>
        </p:nvGrpSpPr>
        <p:grpSpPr>
          <a:xfrm>
            <a:off x="-91688" y="457199"/>
            <a:ext cx="1162970" cy="358775"/>
            <a:chOff x="-91688" y="6362698"/>
            <a:chExt cx="1162970" cy="358775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40E25432-F52F-28E3-5AF1-36B3BEC45282}"/>
                </a:ext>
              </a:extLst>
            </p:cNvPr>
            <p:cNvSpPr/>
            <p:nvPr/>
          </p:nvSpPr>
          <p:spPr>
            <a:xfrm rot="10800000">
              <a:off x="-12035" y="6362698"/>
              <a:ext cx="986590" cy="358775"/>
            </a:xfrm>
            <a:prstGeom prst="rect">
              <a:avLst/>
            </a:prstGeom>
            <a:solidFill>
              <a:srgbClr val="00829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89B3A409-F400-7551-A8C4-6293E631585B}"/>
                </a:ext>
              </a:extLst>
            </p:cNvPr>
            <p:cNvSpPr txBox="1"/>
            <p:nvPr/>
          </p:nvSpPr>
          <p:spPr>
            <a:xfrm>
              <a:off x="-91688" y="6427015"/>
              <a:ext cx="116297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spc="80" baseline="0" dirty="0">
                  <a:solidFill>
                    <a:schemeClr val="bg1"/>
                  </a:solidFill>
                </a:rPr>
                <a:t>PUBLIC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646740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0B6F8A40-F0D0-857B-E8A8-1B3161AC43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2DC5253-5E42-F62E-EA4E-3AB21BA87C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 userDrawn="1"/>
        </p:nvSpPr>
        <p:spPr>
          <a:xfrm>
            <a:off x="0" y="0"/>
            <a:ext cx="420624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1000">
                <a:srgbClr val="B1E5ED">
                  <a:alpha val="6667"/>
                </a:srgbClr>
              </a:gs>
              <a:gs pos="71000">
                <a:srgbClr val="2794A4">
                  <a:alpha val="83922"/>
                </a:srgbClr>
              </a:gs>
              <a:gs pos="98000">
                <a:srgbClr val="00343B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Graphic 6" descr="ERCOT logo white on background">
            <a:extLst>
              <a:ext uri="{FF2B5EF4-FFF2-40B4-BE49-F238E27FC236}">
                <a16:creationId xmlns:a16="http://schemas.microsoft.com/office/drawing/2014/main" id="{590365CF-9C80-03DF-D245-DBE4EBA33356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74555" y="1125953"/>
            <a:ext cx="2425881" cy="889910"/>
          </a:xfrm>
          <a:prstGeom prst="rect">
            <a:avLst/>
          </a:prstGeom>
          <a:effectLst>
            <a:outerShdw blurRad="50800" dist="12700" dir="10800000" algn="r" rotWithShape="0">
              <a:schemeClr val="tx2">
                <a:alpha val="40000"/>
              </a:scheme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A1A5353-DA71-B6B2-BDDB-2FB68F1F0909}"/>
              </a:ext>
            </a:extLst>
          </p:cNvPr>
          <p:cNvSpPr txBox="1"/>
          <p:nvPr userDrawn="1"/>
        </p:nvSpPr>
        <p:spPr>
          <a:xfrm>
            <a:off x="-91688" y="503044"/>
            <a:ext cx="116297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spc="0" dirty="0">
                <a:solidFill>
                  <a:schemeClr val="bg1"/>
                </a:solidFill>
              </a:rPr>
              <a:t>CONFIDENTIAL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C05802D9-2F73-A263-28E7-486C8A489A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-91688" y="457199"/>
            <a:ext cx="1162970" cy="358775"/>
            <a:chOff x="-91688" y="6362698"/>
            <a:chExt cx="1162970" cy="358775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8241ADA3-F564-E7C2-1972-0F9FF557AE05}"/>
                </a:ext>
              </a:extLst>
            </p:cNvPr>
            <p:cNvSpPr/>
            <p:nvPr/>
          </p:nvSpPr>
          <p:spPr>
            <a:xfrm rot="10800000">
              <a:off x="-12035" y="6362698"/>
              <a:ext cx="986590" cy="35877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77A54B6-1CA8-9AE2-BCA6-21205CB4852B}"/>
                </a:ext>
              </a:extLst>
            </p:cNvPr>
            <p:cNvSpPr txBox="1"/>
            <p:nvPr/>
          </p:nvSpPr>
          <p:spPr>
            <a:xfrm>
              <a:off x="-91688" y="6427015"/>
              <a:ext cx="116297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spc="80" baseline="0" dirty="0">
                  <a:solidFill>
                    <a:schemeClr val="bg1"/>
                  </a:solidFill>
                </a:rPr>
                <a:t>PUBLIC</a:t>
              </a:r>
            </a:p>
          </p:txBody>
        </p:sp>
      </p:grpSp>
      <p:pic>
        <p:nvPicPr>
          <p:cNvPr id="3" name="Graphic 2">
            <a:extLst>
              <a:ext uri="{FF2B5EF4-FFF2-40B4-BE49-F238E27FC236}">
                <a16:creationId xmlns:a16="http://schemas.microsoft.com/office/drawing/2014/main" id="{81B94DDE-8E3F-CACF-1508-79E6F98F5E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59827" t="14818" r="10238" b="43257"/>
          <a:stretch>
            <a:fillRect/>
          </a:stretch>
        </p:blipFill>
        <p:spPr>
          <a:xfrm>
            <a:off x="-1" y="-1"/>
            <a:ext cx="12192001" cy="573204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FCF6855-B24E-92AB-2FE8-002F720AEB1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74920" y="2062263"/>
            <a:ext cx="6316168" cy="3366409"/>
          </a:xfrm>
          <a:prstGeom prst="rect">
            <a:avLst/>
          </a:prstGeom>
        </p:spPr>
        <p:txBody>
          <a:bodyPr anchor="t"/>
          <a:lstStyle>
            <a:lvl1pPr algn="l">
              <a:defRPr lang="en-US" sz="2000" b="1" dirty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89107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C9C062-513C-DF24-5E8C-7A974D5720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3400" y="1122363"/>
            <a:ext cx="11125200" cy="2387600"/>
          </a:xfrm>
        </p:spPr>
        <p:txBody>
          <a:bodyPr anchor="ctr">
            <a:normAutofit/>
          </a:bodyPr>
          <a:lstStyle>
            <a:lvl1pPr algn="ctr"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32C3F11-2763-0216-A1B0-5E8B4FA801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3400" y="3602038"/>
            <a:ext cx="11125200" cy="1655762"/>
          </a:xfrm>
        </p:spPr>
        <p:txBody>
          <a:bodyPr wrap="square"/>
          <a:lstStyle>
            <a:lvl1pPr marL="0" indent="0" algn="ctr">
              <a:buNone/>
              <a:defRPr sz="2400" b="1">
                <a:solidFill>
                  <a:srgbClr val="00829B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5C98B8-43D7-C7B4-9956-25AC1BBC55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E9BF30-5D82-5572-733E-882E0C0D33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45B5F-6A76-46F9-AC11-757A044249AE}" type="datetime4">
              <a:rPr lang="en-US" smtClean="0"/>
              <a:t>July 23, 2026</a:t>
            </a:fld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5906F4-426A-AD9D-021A-D7E95E349F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51303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27592878-2087-441A-BF63-8BAC672970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10401300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D75DFB14-F372-06CE-E1C3-58DFC53BCF1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95300" y="1676400"/>
            <a:ext cx="11187714" cy="4495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79F717B5-930A-9245-9888-15FD3932C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3400" y="6356350"/>
            <a:ext cx="801052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FCF93DBC-D2B3-EAA9-B573-4CBB1A9ECD3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716884" y="6356350"/>
            <a:ext cx="2773273" cy="365125"/>
          </a:xfrm>
        </p:spPr>
        <p:txBody>
          <a:bodyPr/>
          <a:lstStyle/>
          <a:p>
            <a:fld id="{14560760-0B16-41B8-81DA-58FA2187E1CC}" type="datetime4">
              <a:rPr lang="en-US" smtClean="0"/>
              <a:t>July 23, 2026</a:t>
            </a:fld>
            <a:endParaRPr lang="en-US" dirty="0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07533FE6-6102-A20B-2C52-DA18949D1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58600" y="6356350"/>
            <a:ext cx="533400" cy="365125"/>
          </a:xfrm>
        </p:spPr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94742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698A9E75-460B-F928-5105-B8FF5327AB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10401300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648759D8-B0A7-2B10-9F64-81A8CC0F576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95300" y="1676400"/>
            <a:ext cx="5394223" cy="45179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CC02514-7922-9313-80E4-38CE9C0E382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 flipH="1">
            <a:off x="6331972" y="4630994"/>
            <a:ext cx="5326623" cy="1577301"/>
          </a:xfrm>
          <a:prstGeom prst="foldedCorner">
            <a:avLst>
              <a:gd name="adj" fmla="val 16667"/>
            </a:avLst>
          </a:prstGeom>
          <a:solidFill>
            <a:schemeClr val="accent1">
              <a:lumMod val="10000"/>
              <a:lumOff val="90000"/>
            </a:schemeClr>
          </a:solidFill>
          <a:ln w="12700" cap="rnd">
            <a:solidFill>
              <a:schemeClr val="accent2"/>
            </a:solidFill>
          </a:ln>
        </p:spPr>
        <p:txBody>
          <a:bodyPr vert="horz" wrap="square" lIns="365760" tIns="91440" rIns="91440" bIns="91440">
            <a:noAutofit/>
          </a:bodyPr>
          <a:lstStyle>
            <a:lvl1pPr marL="0" indent="0">
              <a:buNone/>
              <a:defRPr lang="en-US" sz="1600" b="1" dirty="0"/>
            </a:lvl1pPr>
            <a:lvl2pPr marL="548640" indent="-182880">
              <a:buFont typeface="Arial" panose="020B0604020202020204" pitchFamily="34" charset="0"/>
              <a:buChar char="•"/>
              <a:defRPr lang="en-US" sz="1400" dirty="0"/>
            </a:lvl2pPr>
            <a:lvl3pPr>
              <a:defRPr lang="en-US" sz="1400" dirty="0"/>
            </a:lvl3pPr>
            <a:lvl4pPr>
              <a:defRPr lang="en-US" sz="1400" dirty="0"/>
            </a:lvl4pPr>
            <a:lvl5pPr>
              <a:defRPr lang="en-US" sz="14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F717B5-930A-9245-9888-15FD3932C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F93DBC-D2B3-EAA9-B573-4CBB1A9EC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B62A2-45B4-4ECA-8168-BE9383DA5644}" type="datetime4">
              <a:rPr lang="en-US" smtClean="0"/>
              <a:t>July 23, 2026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533FE6-6102-A20B-2C52-DA18949D1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/>
          </a:p>
        </p:txBody>
      </p:sp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B0CE8C99-4E3A-25C3-1E3E-9D611CA960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322142" y="1661652"/>
            <a:ext cx="5336458" cy="2772696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863742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and Image in Side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F05638A-F774-C6DB-0DC6-A2F6139BCE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096001" y="0"/>
            <a:ext cx="6096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698A9E75-460B-F928-5105-B8FF5327AB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4648200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648759D8-B0A7-2B10-9F64-81A8CC0F576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95300" y="1676400"/>
            <a:ext cx="5394223" cy="45179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CC02514-7922-9313-80E4-38CE9C0E382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 flipH="1">
            <a:off x="6331972" y="4630994"/>
            <a:ext cx="5326623" cy="1577301"/>
          </a:xfrm>
          <a:prstGeom prst="foldedCorner">
            <a:avLst>
              <a:gd name="adj" fmla="val 16667"/>
            </a:avLst>
          </a:prstGeom>
          <a:solidFill>
            <a:schemeClr val="accent1">
              <a:lumMod val="10000"/>
              <a:lumOff val="90000"/>
            </a:schemeClr>
          </a:solidFill>
          <a:ln w="12700" cap="rnd">
            <a:solidFill>
              <a:schemeClr val="accent2"/>
            </a:solidFill>
          </a:ln>
        </p:spPr>
        <p:txBody>
          <a:bodyPr vert="horz" wrap="square" lIns="365760" tIns="91440" rIns="91440" bIns="91440">
            <a:noAutofit/>
          </a:bodyPr>
          <a:lstStyle>
            <a:lvl1pPr marL="0" indent="0">
              <a:buNone/>
              <a:defRPr lang="en-US" sz="1600" b="1" dirty="0"/>
            </a:lvl1pPr>
            <a:lvl2pPr marL="548640" indent="-182880">
              <a:buFont typeface="Arial" panose="020B0604020202020204" pitchFamily="34" charset="0"/>
              <a:buChar char="•"/>
              <a:defRPr lang="en-US" sz="1400" dirty="0"/>
            </a:lvl2pPr>
            <a:lvl3pPr>
              <a:defRPr lang="en-US" sz="1400" dirty="0"/>
            </a:lvl3pPr>
            <a:lvl4pPr>
              <a:defRPr lang="en-US" sz="1400" dirty="0"/>
            </a:lvl4pPr>
            <a:lvl5pPr>
              <a:defRPr lang="en-US" sz="14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F717B5-930A-9245-9888-15FD3932C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F93DBC-D2B3-EAA9-B573-4CBB1A9EC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2E430-0983-479E-8535-00F341009C9B}" type="datetime4">
              <a:rPr lang="en-US" smtClean="0"/>
              <a:t>July 23, 2026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533FE6-6102-A20B-2C52-DA18949D1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/>
          </a:p>
        </p:txBody>
      </p:sp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B0CE8C99-4E3A-25C3-1E3E-9D611CA960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322142" y="1661652"/>
            <a:ext cx="5336458" cy="2772696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6176539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 Keyn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27592878-2087-441A-BF63-8BAC672970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10401300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D75DFB14-F372-06CE-E1C3-58DFC53BCF1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95300" y="1676400"/>
            <a:ext cx="6867525" cy="4495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 Placeholder 11">
            <a:extLst>
              <a:ext uri="{FF2B5EF4-FFF2-40B4-BE49-F238E27FC236}">
                <a16:creationId xmlns:a16="http://schemas.microsoft.com/office/drawing/2014/main" id="{28CAB249-6E2A-0D66-037F-C8C994EC04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 flipH="1">
            <a:off x="7598003" y="1676400"/>
            <a:ext cx="4060596" cy="3190875"/>
          </a:xfrm>
          <a:prstGeom prst="foldedCorner">
            <a:avLst>
              <a:gd name="adj" fmla="val 8542"/>
            </a:avLst>
          </a:prstGeom>
          <a:solidFill>
            <a:schemeClr val="accent1">
              <a:lumMod val="10000"/>
              <a:lumOff val="90000"/>
            </a:schemeClr>
          </a:solidFill>
          <a:ln w="12700" cap="rnd">
            <a:solidFill>
              <a:schemeClr val="accent2"/>
            </a:solidFill>
          </a:ln>
        </p:spPr>
        <p:txBody>
          <a:bodyPr vert="horz" wrap="square" lIns="365760" tIns="91440" rIns="91440" bIns="91440">
            <a:noAutofit/>
          </a:bodyPr>
          <a:lstStyle>
            <a:lvl1pPr marL="0" indent="0">
              <a:buNone/>
              <a:defRPr lang="en-US" b="1" dirty="0"/>
            </a:lvl1pPr>
            <a:lvl2pPr marL="548640" indent="-182880">
              <a:buFont typeface="Arial" panose="020B0604020202020204" pitchFamily="34" charset="0"/>
              <a:buChar char="•"/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  <a:lvl5pPr>
              <a:defRPr lang="en-US" dirty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F717B5-930A-9245-9888-15FD3932C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F93DBC-D2B3-EAA9-B573-4CBB1A9EC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60760-0B16-41B8-81DA-58FA2187E1CC}" type="datetime4">
              <a:rPr lang="en-US" smtClean="0"/>
              <a:t>July 23, 2026</a:t>
            </a:fld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533FE6-6102-A20B-2C52-DA18949D1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19914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with Side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EF24F99E-0EFC-4E0E-5FA5-D6E2097368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5991225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56CB17BE-2CF2-5B69-2FA2-C556C75E78C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5299" y="1676400"/>
            <a:ext cx="6791325" cy="260985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CC02514-7922-9313-80E4-38CE9C0E382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 flipH="1">
            <a:off x="495300" y="4463716"/>
            <a:ext cx="6800850" cy="1744579"/>
          </a:xfrm>
          <a:prstGeom prst="foldedCorner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12700" cap="rnd">
            <a:solidFill>
              <a:schemeClr val="accent2"/>
            </a:solidFill>
          </a:ln>
        </p:spPr>
        <p:txBody>
          <a:bodyPr vert="horz" wrap="square" lIns="365760" tIns="91440" rIns="91440" bIns="91440">
            <a:noAutofit/>
          </a:bodyPr>
          <a:lstStyle>
            <a:lvl1pPr marL="0" indent="0">
              <a:buNone/>
              <a:defRPr lang="en-US" sz="1600" b="1" dirty="0"/>
            </a:lvl1pPr>
            <a:lvl2pPr marL="548640" indent="-182880">
              <a:buFont typeface="Arial" panose="020B0604020202020204" pitchFamily="34" charset="0"/>
              <a:buChar char="•"/>
              <a:defRPr lang="en-US" sz="1400" dirty="0"/>
            </a:lvl2pPr>
            <a:lvl3pPr>
              <a:defRPr lang="en-US" sz="1400" dirty="0"/>
            </a:lvl3pPr>
            <a:lvl4pPr>
              <a:defRPr lang="en-US" sz="1400" dirty="0"/>
            </a:lvl4pPr>
            <a:lvl5pPr>
              <a:defRPr lang="en-US" sz="1400" dirty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C5D5F82-2DE8-D31E-AE3D-018BD935DE3D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8077201" y="533400"/>
            <a:ext cx="3581400" cy="5638799"/>
          </a:xfrm>
        </p:spPr>
        <p:txBody>
          <a:bodyPr>
            <a:noAutofit/>
          </a:bodyPr>
          <a:lstStyle>
            <a:lvl1pPr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  <a:lvl5pPr>
              <a:defRPr lang="en-US" dirty="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F717B5-930A-9245-9888-15FD3932C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3401" y="6356350"/>
            <a:ext cx="6762749" cy="365125"/>
          </a:xfrm>
        </p:spPr>
        <p:txBody>
          <a:bodyPr wrap="square" lIns="0"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F93DBC-D2B3-EAA9-B573-4CBB1A9EC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2927F-A0F2-4B8B-8583-E7E57526878C}" type="datetime4">
              <a:rPr lang="en-US" smtClean="0"/>
              <a:t>July 23, 2026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55086D0-23A2-1C6B-A4BF-B6E909DA99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572375" y="0"/>
            <a:ext cx="4619625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533FE6-6102-A20B-2C52-DA18949D1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74750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698A9E75-460B-F928-5105-B8FF5327AB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10401300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648759D8-B0A7-2B10-9F64-81A8CC0F576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95300" y="1676400"/>
            <a:ext cx="11163300" cy="26193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CC02514-7922-9313-80E4-38CE9C0E382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 flipH="1">
            <a:off x="495299" y="4463716"/>
            <a:ext cx="11163298" cy="1744579"/>
          </a:xfrm>
          <a:prstGeom prst="foldedCorner">
            <a:avLst>
              <a:gd name="adj" fmla="val 16667"/>
            </a:avLst>
          </a:prstGeom>
          <a:solidFill>
            <a:schemeClr val="accent1">
              <a:lumMod val="10000"/>
              <a:lumOff val="90000"/>
            </a:schemeClr>
          </a:solidFill>
          <a:ln w="12700" cap="rnd">
            <a:solidFill>
              <a:schemeClr val="accent2"/>
            </a:solidFill>
          </a:ln>
        </p:spPr>
        <p:txBody>
          <a:bodyPr vert="horz" wrap="square" lIns="365760" tIns="91440" rIns="91440" bIns="91440">
            <a:noAutofit/>
          </a:bodyPr>
          <a:lstStyle>
            <a:lvl1pPr marL="0" indent="0">
              <a:buNone/>
              <a:defRPr lang="en-US" sz="1600" b="1" dirty="0"/>
            </a:lvl1pPr>
            <a:lvl2pPr marL="548640" indent="-182880">
              <a:buFont typeface="Arial" panose="020B0604020202020204" pitchFamily="34" charset="0"/>
              <a:buChar char="•"/>
              <a:defRPr lang="en-US" sz="1400" dirty="0"/>
            </a:lvl2pPr>
            <a:lvl3pPr>
              <a:defRPr lang="en-US" sz="1400" dirty="0"/>
            </a:lvl3pPr>
            <a:lvl4pPr>
              <a:defRPr lang="en-US" sz="1400" dirty="0"/>
            </a:lvl4pPr>
            <a:lvl5pPr>
              <a:defRPr lang="en-US" sz="1400" dirty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F717B5-930A-9245-9888-15FD3932C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F93DBC-D2B3-EAA9-B573-4CBB1A9EC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2927F-A0F2-4B8B-8583-E7E57526878C}" type="datetime4">
              <a:rPr lang="en-US" smtClean="0"/>
              <a:t>July 23, 2026</a:t>
            </a:fld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533FE6-6102-A20B-2C52-DA18949D1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3517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svg"/><Relationship Id="rId4" Type="http://schemas.openxmlformats.org/officeDocument/2006/relationships/image" Target="../media/image1.sv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2" Type="http://schemas.openxmlformats.org/officeDocument/2006/relationships/slideLayout" Target="../slideLayouts/slideLayout4.xml"/><Relationship Id="rId16" Type="http://schemas.openxmlformats.org/officeDocument/2006/relationships/image" Target="../media/image3.svg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A1678F26-9E3A-1EC0-39CE-8DC562CAF9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59827" t="14818" r="10238" b="43257"/>
          <a:stretch>
            <a:fillRect/>
          </a:stretch>
        </p:blipFill>
        <p:spPr>
          <a:xfrm>
            <a:off x="-1" y="-1"/>
            <a:ext cx="12192001" cy="5732047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83DA6C0-622C-56B9-A11A-C7B46D6B18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 userDrawn="1"/>
        </p:nvSpPr>
        <p:spPr>
          <a:xfrm>
            <a:off x="-1" y="0"/>
            <a:ext cx="6096001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1000">
                <a:srgbClr val="B1E5ED">
                  <a:alpha val="6667"/>
                </a:srgbClr>
              </a:gs>
              <a:gs pos="71000">
                <a:srgbClr val="2794A4">
                  <a:alpha val="83922"/>
                </a:srgbClr>
              </a:gs>
              <a:gs pos="98000">
                <a:srgbClr val="00343B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Graphic 12" descr="ERCOT logo white on background">
            <a:extLst>
              <a:ext uri="{FF2B5EF4-FFF2-40B4-BE49-F238E27FC236}">
                <a16:creationId xmlns:a16="http://schemas.microsoft.com/office/drawing/2014/main" id="{24916EE6-D8BD-2246-322B-E4425F0F9A21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74555" y="1125953"/>
            <a:ext cx="2425881" cy="889910"/>
          </a:xfrm>
          <a:prstGeom prst="rect">
            <a:avLst/>
          </a:prstGeom>
          <a:effectLst>
            <a:outerShdw blurRad="50800" dist="12700" dir="10800000" algn="r" rotWithShape="0">
              <a:schemeClr val="tx2">
                <a:alpha val="40000"/>
              </a:schemeClr>
            </a:outerShdw>
          </a:effec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EDC1132D-9952-07F0-B506-0AC57F014644}"/>
              </a:ext>
            </a:extLst>
          </p:cNvPr>
          <p:cNvSpPr txBox="1"/>
          <p:nvPr userDrawn="1"/>
        </p:nvSpPr>
        <p:spPr>
          <a:xfrm>
            <a:off x="-91688" y="503044"/>
            <a:ext cx="116297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spc="0" dirty="0">
                <a:solidFill>
                  <a:schemeClr val="bg1"/>
                </a:solidFill>
              </a:rPr>
              <a:t>CONFIDENTIAL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DFE356D3-1829-BA32-62D3-D6BBF887FF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-91688" y="457199"/>
            <a:ext cx="1162970" cy="358775"/>
            <a:chOff x="-91688" y="6362698"/>
            <a:chExt cx="1162970" cy="358775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769F1A3B-7D9E-6E0C-224F-7FFACD1B9397}"/>
                </a:ext>
              </a:extLst>
            </p:cNvPr>
            <p:cNvSpPr/>
            <p:nvPr/>
          </p:nvSpPr>
          <p:spPr>
            <a:xfrm rot="10800000">
              <a:off x="-12035" y="6362698"/>
              <a:ext cx="986590" cy="35877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432CD704-9BA3-CCE0-2685-8FBAA5974224}"/>
                </a:ext>
              </a:extLst>
            </p:cNvPr>
            <p:cNvSpPr txBox="1"/>
            <p:nvPr/>
          </p:nvSpPr>
          <p:spPr>
            <a:xfrm>
              <a:off x="-91688" y="6427015"/>
              <a:ext cx="116297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spc="80" baseline="0" dirty="0">
                  <a:solidFill>
                    <a:schemeClr val="bg1"/>
                  </a:solidFill>
                </a:rPr>
                <a:t>PUBLIC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38138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84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D23ED7C-25D4-4004-0ADC-2942F5EF2D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10401300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17534D-C175-91CE-AB0E-8AF7612994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3400" y="1706252"/>
            <a:ext cx="11125201" cy="447071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8CF572-2776-A000-A27C-E69A8CD2DB0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716884" y="6356350"/>
            <a:ext cx="2773273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>
                <a:solidFill>
                  <a:srgbClr val="5B6770"/>
                </a:solidFill>
              </a:defRPr>
            </a:lvl1pPr>
          </a:lstStyle>
          <a:p>
            <a:fld id="{B145F6E8-FE0B-4A87-A96D-6C3DE3AC3724}" type="datetime4">
              <a:rPr lang="en-US" smtClean="0"/>
              <a:t>July 23, 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71D105-0AFC-E989-21E7-4A75772245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33400" y="6356350"/>
            <a:ext cx="8010526" cy="365125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 anchor="ctr"/>
          <a:lstStyle>
            <a:lvl1pPr algn="l">
              <a:defRPr sz="1200">
                <a:solidFill>
                  <a:srgbClr val="5B6770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294E2B-7999-A86B-70B0-0CA8AF3AB0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58600" y="6356350"/>
            <a:ext cx="533400" cy="365125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 b="1">
                <a:solidFill>
                  <a:schemeClr val="accent1"/>
                </a:solidFill>
              </a:defRPr>
            </a:lvl1pPr>
          </a:lstStyle>
          <a:p>
            <a:fld id="{BCDE79FB-97BA-492B-8D57-F1373F9ADA9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23" name="Graphic 22" descr="ERCOT logo">
            <a:extLst>
              <a:ext uri="{FF2B5EF4-FFF2-40B4-BE49-F238E27FC236}">
                <a16:creationId xmlns:a16="http://schemas.microsoft.com/office/drawing/2014/main" id="{860966C1-7702-678E-6F8A-91940323E9F1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/>
          <a:stretch/>
        </p:blipFill>
        <p:spPr>
          <a:xfrm>
            <a:off x="137956" y="108220"/>
            <a:ext cx="703682" cy="259285"/>
          </a:xfrm>
          <a:prstGeom prst="rect">
            <a:avLst/>
          </a:prstGeom>
        </p:spPr>
      </p:pic>
      <p:grpSp>
        <p:nvGrpSpPr>
          <p:cNvPr id="7" name="Group 6" descr="Confidential document label">
            <a:extLst>
              <a:ext uri="{FF2B5EF4-FFF2-40B4-BE49-F238E27FC236}">
                <a16:creationId xmlns:a16="http://schemas.microsoft.com/office/drawing/2014/main" id="{7CE24704-51D7-2CB8-A1DB-A39B7EEEA928}"/>
              </a:ext>
            </a:extLst>
          </p:cNvPr>
          <p:cNvGrpSpPr/>
          <p:nvPr userDrawn="1"/>
        </p:nvGrpSpPr>
        <p:grpSpPr>
          <a:xfrm>
            <a:off x="-91688" y="457199"/>
            <a:ext cx="1162970" cy="358775"/>
            <a:chOff x="-91688" y="6362698"/>
            <a:chExt cx="1162970" cy="358775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422AAAB4-B1A4-DCFD-AF60-75F135DD9F6D}"/>
                </a:ext>
              </a:extLst>
            </p:cNvPr>
            <p:cNvSpPr/>
            <p:nvPr/>
          </p:nvSpPr>
          <p:spPr>
            <a:xfrm rot="10800000">
              <a:off x="-12035" y="6362698"/>
              <a:ext cx="986590" cy="358775"/>
            </a:xfrm>
            <a:prstGeom prst="rect">
              <a:avLst/>
            </a:prstGeom>
            <a:solidFill>
              <a:srgbClr val="00829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209C7F2-C29B-60A9-D309-0B97779BE9DF}"/>
                </a:ext>
              </a:extLst>
            </p:cNvPr>
            <p:cNvSpPr txBox="1"/>
            <p:nvPr/>
          </p:nvSpPr>
          <p:spPr>
            <a:xfrm>
              <a:off x="-91688" y="6427015"/>
              <a:ext cx="116297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spc="80" baseline="0" dirty="0">
                  <a:solidFill>
                    <a:schemeClr val="bg1"/>
                  </a:solidFill>
                </a:rPr>
                <a:t>PUBLIC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99037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1" r:id="rId2"/>
    <p:sldLayoutId id="2147483682" r:id="rId3"/>
    <p:sldLayoutId id="2147483683" r:id="rId4"/>
    <p:sldLayoutId id="2147483671" r:id="rId5"/>
    <p:sldLayoutId id="2147483673" r:id="rId6"/>
    <p:sldLayoutId id="2147483672" r:id="rId7"/>
    <p:sldLayoutId id="2147483664" r:id="rId8"/>
    <p:sldLayoutId id="2147483668" r:id="rId9"/>
    <p:sldLayoutId id="2147483669" r:id="rId10"/>
    <p:sldLayoutId id="2147483666" r:id="rId11"/>
    <p:sldLayoutId id="2147483675" r:id="rId12"/>
    <p:sldLayoutId id="2147483679" r:id="rId13"/>
    <p:sldLayoutId id="2147483676" r:id="rId1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Font typeface="Arial" panose="020B0604020202020204" pitchFamily="34" charset="0"/>
        <a:buNone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Font typeface="Arial" panose="020B0604020202020204" pitchFamily="34" charset="0"/>
        <a:buChar char="•"/>
        <a:defRPr sz="1400" b="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Font typeface="Arial" panose="020B0604020202020204" pitchFamily="34" charset="0"/>
        <a:buChar char="◦"/>
        <a:defRPr sz="1400" b="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18288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Font typeface="Arial" panose="020B0604020202020204" pitchFamily="34" charset="0"/>
        <a:buChar char="-"/>
        <a:defRPr sz="1400" b="0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8288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Font typeface="Arial" panose="020B0604020202020204" pitchFamily="34" charset="0"/>
        <a:buChar char="•"/>
        <a:defRPr sz="1400" b="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7344">
          <p15:clr>
            <a:srgbClr val="F26B43"/>
          </p15:clr>
        </p15:guide>
        <p15:guide id="3" pos="312" userDrawn="1">
          <p15:clr>
            <a:srgbClr val="F26B43"/>
          </p15:clr>
        </p15:guide>
        <p15:guide id="5" pos="3840" userDrawn="1">
          <p15:clr>
            <a:srgbClr val="F26B43"/>
          </p15:clr>
        </p15:guide>
        <p15:guide id="6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BAF31B-7178-C607-17D8-2A2BD0BBEF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D499839-B798-E7B3-DB15-49FAE56390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82069" y="2400000"/>
            <a:ext cx="4882568" cy="4100000"/>
          </a:xfrm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rgbClr val="000000"/>
                </a:solidFill>
              </a:rPr>
              <a:t>Project Prioritization Update</a:t>
            </a:r>
          </a:p>
          <a:p>
            <a:br>
              <a:rPr lang="en-US" sz="1800" b="0" dirty="0">
                <a:solidFill>
                  <a:srgbClr val="000000"/>
                </a:solidFill>
              </a:rPr>
            </a:br>
            <a:r>
              <a:rPr lang="en-US" sz="1800" b="0" dirty="0">
                <a:solidFill>
                  <a:srgbClr val="000000"/>
                </a:solidFill>
              </a:rPr>
              <a:t>Technical Advisory Committee (TAC)</a:t>
            </a:r>
          </a:p>
          <a:p>
            <a:endParaRPr lang="en-US" sz="1200" dirty="0"/>
          </a:p>
          <a:p>
            <a:r>
              <a:rPr lang="en-US" sz="1600" b="0" i="1" dirty="0">
                <a:solidFill>
                  <a:srgbClr val="000000"/>
                </a:solidFill>
              </a:rPr>
              <a:t>Troy Anderson</a:t>
            </a:r>
          </a:p>
          <a:p>
            <a:r>
              <a:rPr lang="en-US" sz="1400" b="0" dirty="0">
                <a:solidFill>
                  <a:srgbClr val="000000"/>
                </a:solidFill>
              </a:rPr>
              <a:t>ERCOT Portfolio Management</a:t>
            </a:r>
          </a:p>
          <a:p>
            <a:endParaRPr lang="en-US" sz="1000" dirty="0"/>
          </a:p>
          <a:p>
            <a:r>
              <a:rPr lang="en-US" sz="1200" b="0" dirty="0">
                <a:solidFill>
                  <a:srgbClr val="000000"/>
                </a:solidFill>
              </a:rPr>
              <a:t>July 29, 2026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D83F62B0-6886-0C8B-6EFE-6D66885D0E4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 flipH="1">
            <a:off x="6427364" y="4729860"/>
            <a:ext cx="5201214" cy="1457037"/>
          </a:xfrm>
          <a:prstGeom prst="foldedCorner">
            <a:avLst>
              <a:gd name="adj" fmla="val 23384"/>
            </a:avLst>
          </a:prstGeom>
          <a:solidFill>
            <a:srgbClr val="E6EBF0">
              <a:alpha val="67000"/>
            </a:srgbClr>
          </a:solidFill>
          <a:ln>
            <a:solidFill>
              <a:srgbClr val="E6EBF0"/>
            </a:solidFill>
          </a:ln>
        </p:spPr>
        <p:txBody>
          <a:bodyPr lIns="274320" tIns="182880" rIns="91440"/>
          <a:lstStyle/>
          <a:p>
            <a:r>
              <a:rPr lang="en-US" dirty="0"/>
              <a:t>Key Takeaway</a:t>
            </a:r>
          </a:p>
          <a:p>
            <a:pPr marL="548640" indent="-18288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b="0" dirty="0"/>
              <a:t>11 Revision Request projects were deemed Critical or High priority at June/July PRS meetings</a:t>
            </a:r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619804EA-9740-9589-9164-5FD489B897C1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427364" y="1237478"/>
            <a:ext cx="5383636" cy="2551584"/>
          </a:xfrm>
          <a:noFill/>
        </p:spPr>
        <p:txBody>
          <a:bodyPr/>
          <a:lstStyle/>
          <a:p>
            <a:r>
              <a:rPr lang="en-US" dirty="0"/>
              <a:t>Outline:</a:t>
            </a:r>
          </a:p>
          <a:p>
            <a:pPr marL="342900" indent="274320">
              <a:buFont typeface="Arial" panose="020B0604020202020204" pitchFamily="34" charset="0"/>
              <a:buChar char="•"/>
            </a:pPr>
            <a:r>
              <a:rPr lang="en-US" b="0" dirty="0"/>
              <a:t>2026 Aging Revision Request Prioritization Update</a:t>
            </a:r>
          </a:p>
          <a:p>
            <a:pPr marL="891540" lvl="1" indent="274320"/>
            <a:r>
              <a:rPr lang="en-US" dirty="0"/>
              <a:t>Items deemed Critical or High priority</a:t>
            </a:r>
            <a:endParaRPr lang="en-US" b="0" dirty="0"/>
          </a:p>
          <a:p>
            <a:pPr marL="342900" indent="274320">
              <a:buFont typeface="Arial" panose="020B0604020202020204" pitchFamily="34" charset="0"/>
              <a:buChar char="•"/>
            </a:pPr>
            <a:r>
              <a:rPr lang="en-US" b="0" dirty="0"/>
              <a:t>Appendix</a:t>
            </a:r>
          </a:p>
          <a:p>
            <a:pPr marL="891540" lvl="1" indent="274320"/>
            <a:r>
              <a:rPr lang="en-US" b="0" dirty="0"/>
              <a:t>Status of High Priority items from 2025</a:t>
            </a:r>
          </a:p>
          <a:p>
            <a:pPr marL="891540" lvl="1" indent="274320"/>
            <a:r>
              <a:rPr lang="en-US" dirty="0"/>
              <a:t>Status of other Revision Request </a:t>
            </a:r>
            <a:r>
              <a:rPr lang="en-US"/>
              <a:t>projects in-flight</a:t>
            </a:r>
            <a:endParaRPr lang="en-US" b="0" dirty="0"/>
          </a:p>
        </p:txBody>
      </p:sp>
    </p:spTree>
    <p:extLst>
      <p:ext uri="{BB962C8B-B14F-4D97-AF65-F5344CB8AC3E}">
        <p14:creationId xmlns:p14="http://schemas.microsoft.com/office/powerpoint/2010/main" val="3584611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A28B8F-E2E1-C143-275C-37B64F3180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840A92-170F-90CD-2D4C-3DF401E70E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2</a:t>
            </a:fld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714F41-7654-22C6-D60E-06B67F5988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9246162" cy="408648"/>
          </a:xfrm>
        </p:spPr>
        <p:txBody>
          <a:bodyPr>
            <a:normAutofit/>
          </a:bodyPr>
          <a:lstStyle/>
          <a:p>
            <a:r>
              <a:rPr lang="en-US" dirty="0"/>
              <a:t>2026 Aging Revision Request Project Prioritization – Stats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D577B12-72AC-949D-D423-F9A5FD220E29}"/>
              </a:ext>
            </a:extLst>
          </p:cNvPr>
          <p:cNvGraphicFramePr>
            <a:graphicFrameLocks noGrp="1"/>
          </p:cNvGraphicFramePr>
          <p:nvPr/>
        </p:nvGraphicFramePr>
        <p:xfrm>
          <a:off x="6293180" y="1239831"/>
          <a:ext cx="4339471" cy="4343400"/>
        </p:xfrm>
        <a:graphic>
          <a:graphicData uri="http://schemas.openxmlformats.org/drawingml/2006/table">
            <a:tbl>
              <a:tblPr firstRow="1" bandRow="1"/>
              <a:tblGrid>
                <a:gridCol w="2693465">
                  <a:extLst>
                    <a:ext uri="{9D8B030D-6E8A-4147-A177-3AD203B41FA5}">
                      <a16:colId xmlns:a16="http://schemas.microsoft.com/office/drawing/2014/main" val="2503753094"/>
                    </a:ext>
                  </a:extLst>
                </a:gridCol>
                <a:gridCol w="823003">
                  <a:extLst>
                    <a:ext uri="{9D8B030D-6E8A-4147-A177-3AD203B41FA5}">
                      <a16:colId xmlns:a16="http://schemas.microsoft.com/office/drawing/2014/main" val="2146507040"/>
                    </a:ext>
                  </a:extLst>
                </a:gridCol>
                <a:gridCol w="823003">
                  <a:extLst>
                    <a:ext uri="{9D8B030D-6E8A-4147-A177-3AD203B41FA5}">
                      <a16:colId xmlns:a16="http://schemas.microsoft.com/office/drawing/2014/main" val="508918072"/>
                    </a:ext>
                  </a:extLst>
                </a:gridCol>
              </a:tblGrid>
              <a:tr h="5334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400" strike="noStrike" dirty="0"/>
                        <a:t>Tier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EC7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b="1" strike="noStrike" kern="1200" dirty="0">
                          <a:solidFill>
                            <a:schemeClr val="lt1"/>
                          </a:solidFill>
                          <a:latin typeface="Arial" panose="020B0604020202020204"/>
                          <a:ea typeface="+mn-ea"/>
                          <a:cs typeface="+mn-cs"/>
                        </a:rPr>
                        <a:t>June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sz="1400" b="1" strike="noStrike" kern="1200" dirty="0">
                          <a:solidFill>
                            <a:schemeClr val="lt1"/>
                          </a:solidFill>
                          <a:latin typeface="Arial" panose="020B0604020202020204"/>
                          <a:ea typeface="+mn-ea"/>
                          <a:cs typeface="+mn-cs"/>
                        </a:rPr>
                        <a:t>2026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EC7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b="1" strike="noStrike" kern="1200" dirty="0">
                          <a:solidFill>
                            <a:schemeClr val="lt1"/>
                          </a:solidFill>
                          <a:latin typeface="Arial" panose="020B0604020202020204"/>
                          <a:ea typeface="+mn-ea"/>
                          <a:cs typeface="+mn-cs"/>
                        </a:rPr>
                        <a:t>July 2026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EC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2930027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 – Critical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1195850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 – High Priority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0179027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 – Medium Priority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strike="noStrike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38</a:t>
                      </a:r>
                      <a:endParaRPr lang="en-US" sz="1600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622208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 – No Action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13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2262602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 – Candidate for Removal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6965218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TBD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2915236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Total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67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65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1698981"/>
                  </a:ext>
                </a:extLst>
              </a:tr>
            </a:tbl>
          </a:graphicData>
        </a:graphic>
      </p:graphicFrame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1396F75E-35DB-B7CD-71D2-3BF8D1DF659A}"/>
              </a:ext>
            </a:extLst>
          </p:cNvPr>
          <p:cNvSpPr txBox="1">
            <a:spLocks/>
          </p:cNvSpPr>
          <p:nvPr/>
        </p:nvSpPr>
        <p:spPr>
          <a:xfrm>
            <a:off x="575734" y="1239831"/>
            <a:ext cx="5215466" cy="5350974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◦"/>
              <a:defRPr sz="1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18288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-"/>
              <a:defRPr sz="1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97280" indent="-18288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tabLst>
                <a:tab pos="788670" algn="l"/>
                <a:tab pos="2743200" algn="ctr"/>
                <a:tab pos="4105275" algn="l"/>
              </a:tabLst>
            </a:pPr>
            <a:r>
              <a:rPr lang="en-US" dirty="0"/>
              <a:t>Excel files posted to June and July PRS meeting pages</a:t>
            </a:r>
          </a:p>
          <a:p>
            <a:pPr lvl="1">
              <a:tabLst>
                <a:tab pos="788670" algn="l"/>
                <a:tab pos="2743200" algn="ctr"/>
                <a:tab pos="4105275" algn="l"/>
              </a:tabLst>
            </a:pPr>
            <a:r>
              <a:rPr lang="en-US" dirty="0"/>
              <a:t>Retained notes from prior year prioritization meetings</a:t>
            </a:r>
          </a:p>
          <a:p>
            <a:pPr lvl="1">
              <a:tabLst>
                <a:tab pos="788670" algn="l"/>
                <a:tab pos="2743200" algn="ctr"/>
                <a:tab pos="4105275" algn="l"/>
              </a:tabLst>
            </a:pPr>
            <a:r>
              <a:rPr lang="en-US" dirty="0"/>
              <a:t>Updated based on June PRS discussion</a:t>
            </a:r>
          </a:p>
          <a:p>
            <a:pPr lvl="1">
              <a:tabLst>
                <a:tab pos="788670" algn="l"/>
                <a:tab pos="2743200" algn="ctr"/>
                <a:tab pos="4105275" algn="l"/>
              </a:tabLst>
            </a:pPr>
            <a:r>
              <a:rPr lang="en-US" dirty="0"/>
              <a:t>Added submitter name</a:t>
            </a:r>
          </a:p>
          <a:p>
            <a:pPr lvl="1">
              <a:tabLst>
                <a:tab pos="788670" algn="l"/>
                <a:tab pos="2743200" algn="ctr"/>
                <a:tab pos="4105275" algn="l"/>
              </a:tabLst>
            </a:pPr>
            <a:endParaRPr lang="en-US" sz="500" dirty="0"/>
          </a:p>
          <a:p>
            <a:pPr>
              <a:tabLst>
                <a:tab pos="788670" algn="l"/>
                <a:tab pos="2743200" algn="ctr"/>
                <a:tab pos="4105275" algn="l"/>
              </a:tabLst>
            </a:pPr>
            <a:r>
              <a:rPr lang="en-US" dirty="0"/>
              <a:t>65 items on the list – changes from June to July:</a:t>
            </a:r>
          </a:p>
          <a:p>
            <a:pPr lvl="1">
              <a:tabLst>
                <a:tab pos="788670" algn="l"/>
                <a:tab pos="2743200" algn="ctr"/>
                <a:tab pos="4105275" algn="l"/>
              </a:tabLst>
            </a:pPr>
            <a:r>
              <a:rPr lang="en-US" dirty="0"/>
              <a:t>Dropped from list</a:t>
            </a:r>
          </a:p>
          <a:p>
            <a:pPr lvl="2">
              <a:tabLst>
                <a:tab pos="787400" algn="l"/>
                <a:tab pos="1766888" algn="l"/>
                <a:tab pos="1828800" algn="ctr"/>
                <a:tab pos="4105275" algn="l"/>
              </a:tabLst>
            </a:pPr>
            <a:r>
              <a:rPr lang="en-US" dirty="0"/>
              <a:t>SCR829 		(project started)</a:t>
            </a:r>
          </a:p>
          <a:p>
            <a:pPr lvl="2">
              <a:tabLst>
                <a:tab pos="787400" algn="l"/>
                <a:tab pos="1766888" algn="l"/>
                <a:tab pos="1828800" algn="ctr"/>
                <a:tab pos="4105275" algn="l"/>
              </a:tabLst>
            </a:pPr>
            <a:r>
              <a:rPr lang="en-US" dirty="0"/>
              <a:t>NPRR1323 		(added to in-flight NPRR1290 project)</a:t>
            </a:r>
          </a:p>
          <a:p>
            <a:pPr lvl="2">
              <a:tabLst>
                <a:tab pos="787400" algn="l"/>
                <a:tab pos="1766888" algn="l"/>
                <a:tab pos="1828800" algn="ctr"/>
                <a:tab pos="4105275" algn="l"/>
              </a:tabLst>
            </a:pPr>
            <a:r>
              <a:rPr lang="en-US" dirty="0"/>
              <a:t>OBDRR055 		(O&amp;M effort went live)</a:t>
            </a:r>
          </a:p>
          <a:p>
            <a:pPr lvl="1">
              <a:tabLst>
                <a:tab pos="788670" algn="l"/>
                <a:tab pos="2743200" algn="ctr"/>
                <a:tab pos="4105275" algn="l"/>
              </a:tabLst>
            </a:pPr>
            <a:r>
              <a:rPr lang="en-US" dirty="0"/>
              <a:t>Added to list</a:t>
            </a:r>
          </a:p>
          <a:p>
            <a:pPr lvl="2">
              <a:tabLst>
                <a:tab pos="788670" algn="l"/>
                <a:tab pos="2743200" algn="ctr"/>
                <a:tab pos="4105275" algn="l"/>
              </a:tabLst>
            </a:pPr>
            <a:r>
              <a:rPr lang="en-US" dirty="0"/>
              <a:t>NPRR1326 IA completed</a:t>
            </a:r>
          </a:p>
          <a:p>
            <a:pPr lvl="1">
              <a:tabLst>
                <a:tab pos="788670" algn="l"/>
                <a:tab pos="2743200" algn="ctr"/>
                <a:tab pos="4105275" algn="l"/>
              </a:tabLst>
            </a:pPr>
            <a:endParaRPr lang="en-US" sz="500" dirty="0"/>
          </a:p>
          <a:p>
            <a:pPr>
              <a:tabLst>
                <a:tab pos="788670" algn="l"/>
                <a:tab pos="2743200" algn="ctr"/>
                <a:tab pos="4105275" algn="l"/>
              </a:tabLst>
            </a:pPr>
            <a:r>
              <a:rPr lang="en-US" dirty="0"/>
              <a:t>Ongoing Activity:</a:t>
            </a:r>
          </a:p>
          <a:p>
            <a:pPr lvl="1">
              <a:tabLst>
                <a:tab pos="788670" algn="l"/>
                <a:tab pos="2743200" algn="ctr"/>
                <a:tab pos="4105275" algn="l"/>
              </a:tabLst>
            </a:pPr>
            <a:r>
              <a:rPr lang="en-US" dirty="0"/>
              <a:t>ERCOT Portfolio Management is evaluating timeline options for the 11 Critical and High priority items</a:t>
            </a:r>
          </a:p>
          <a:p>
            <a:pPr lvl="1">
              <a:tabLst>
                <a:tab pos="788670" algn="l"/>
                <a:tab pos="2743200" algn="ctr"/>
                <a:tab pos="4105275" algn="l"/>
              </a:tabLst>
            </a:pPr>
            <a:r>
              <a:rPr lang="en-US" dirty="0"/>
              <a:t>Outreach on “No Action” and Removal candidates</a:t>
            </a:r>
          </a:p>
          <a:p>
            <a:pPr lvl="1">
              <a:tabLst>
                <a:tab pos="788670" algn="l"/>
                <a:tab pos="2743200" algn="ctr"/>
                <a:tab pos="4105275" algn="l"/>
              </a:tabLst>
            </a:pPr>
            <a:r>
              <a:rPr lang="en-US" dirty="0"/>
              <a:t>Reminder: “Removal” requires a new NPRR to strike 	existing gray boxes</a:t>
            </a:r>
          </a:p>
        </p:txBody>
      </p:sp>
    </p:spTree>
    <p:extLst>
      <p:ext uri="{BB962C8B-B14F-4D97-AF65-F5344CB8AC3E}">
        <p14:creationId xmlns:p14="http://schemas.microsoft.com/office/powerpoint/2010/main" val="41664666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A66634-A7F0-A2F8-CF58-BEDF1A008C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F85F6B-49DA-417F-79B4-E110AFC482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8002447" cy="364767"/>
          </a:xfrm>
        </p:spPr>
        <p:txBody>
          <a:bodyPr>
            <a:normAutofit/>
          </a:bodyPr>
          <a:lstStyle/>
          <a:p>
            <a:r>
              <a:rPr lang="en-US" sz="2000" dirty="0"/>
              <a:t>Aging Revision Request Project Status – 2026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9C12656-5C63-FA1D-E4CE-F4CF33B283B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96276" y="1147656"/>
            <a:ext cx="10441800" cy="466404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11 Revision Request projects were deemed “Critical” or “High” at 2026 Prioritization discussion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F3AB1A6-1937-71BB-EDA7-841D1F85DF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3</a:t>
            </a:fld>
            <a:endParaRPr lang="en-US" dirty="0"/>
          </a:p>
        </p:txBody>
      </p:sp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C8E583E5-08B0-6778-A74A-B37D76ED65F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3107023"/>
              </p:ext>
            </p:extLst>
          </p:nvPr>
        </p:nvGraphicFramePr>
        <p:xfrm>
          <a:off x="347004" y="1756709"/>
          <a:ext cx="11497990" cy="3953635"/>
        </p:xfrm>
        <a:graphic>
          <a:graphicData uri="http://schemas.openxmlformats.org/drawingml/2006/table">
            <a:tbl>
              <a:tblPr firstRow="1" bandRow="1"/>
              <a:tblGrid>
                <a:gridCol w="979792">
                  <a:extLst>
                    <a:ext uri="{9D8B030D-6E8A-4147-A177-3AD203B41FA5}">
                      <a16:colId xmlns:a16="http://schemas.microsoft.com/office/drawing/2014/main" val="2503753094"/>
                    </a:ext>
                  </a:extLst>
                </a:gridCol>
                <a:gridCol w="7119257">
                  <a:extLst>
                    <a:ext uri="{9D8B030D-6E8A-4147-A177-3AD203B41FA5}">
                      <a16:colId xmlns:a16="http://schemas.microsoft.com/office/drawing/2014/main" val="2146507040"/>
                    </a:ext>
                  </a:extLst>
                </a:gridCol>
                <a:gridCol w="3398941">
                  <a:extLst>
                    <a:ext uri="{9D8B030D-6E8A-4147-A177-3AD203B41FA5}">
                      <a16:colId xmlns:a16="http://schemas.microsoft.com/office/drawing/2014/main" val="1033392682"/>
                    </a:ext>
                  </a:extLst>
                </a:gridCol>
              </a:tblGrid>
              <a:tr h="38282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200" strike="noStrike" dirty="0"/>
                        <a:t>Status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EC7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200" b="1" strike="noStrike" kern="1200" dirty="0">
                          <a:solidFill>
                            <a:schemeClr val="lt1"/>
                          </a:solidFill>
                          <a:latin typeface="Arial" panose="020B0604020202020204"/>
                          <a:ea typeface="+mn-ea"/>
                          <a:cs typeface="+mn-cs"/>
                        </a:rPr>
                        <a:t>Revision Request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EC7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200" b="1" strike="noStrike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Additional Information</a:t>
                      </a:r>
                      <a:endParaRPr lang="en-US" sz="1200" b="1" strike="noStrike" kern="1200" dirty="0">
                        <a:solidFill>
                          <a:schemeClr val="lt1"/>
                        </a:solidFill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EC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2930027"/>
                  </a:ext>
                </a:extLst>
              </a:tr>
              <a:tr h="309449"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Critical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73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NPRR1309 – Board Priority - Dispatchable Reliability Reserve Service Ancillary Service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61963" algn="l"/>
                        </a:tabLst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Project started </a:t>
                      </a:r>
                      <a:r>
                        <a:rPr lang="en-US" sz="1400" strike="noStrike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on 7/22/2026</a:t>
                      </a:r>
                      <a:endParaRPr lang="en-US" sz="1400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2832296"/>
                  </a:ext>
                </a:extLst>
              </a:tr>
              <a:tr h="28745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NPRR1328 – Establishment of Generation Firming Program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On July 2026 TAC agenda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8853015"/>
                  </a:ext>
                </a:extLst>
              </a:tr>
              <a:tr h="287457">
                <a:tc vMerge="1">
                  <a:txBody>
                    <a:bodyPr/>
                    <a:lstStyle/>
                    <a:p>
                      <a:endParaRPr dirty="0"/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PGRR145 – Batch Zero Process for Large Load Interconnections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2027 project for PCLR portion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1195850"/>
                  </a:ext>
                </a:extLst>
              </a:tr>
              <a:tr h="228600">
                <a:tc rowSpan="8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High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NPRR826 – Mitigated Offer Caps for RMR Resources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Bundle w/NPRR1342 (at WMS)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0179027"/>
                  </a:ext>
                </a:extLst>
              </a:tr>
              <a:tr h="3048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6873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NPRR1004 – Mitigated Offer Caps for RMR Resources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Starting in next couple of weeks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5633203"/>
                  </a:ext>
                </a:extLst>
              </a:tr>
              <a:tr h="3048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6873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NPRR1171 – Requirements for DGRs and DESRs on Circuits Subject to Load Shedding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Bundle w/NPRR1213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09457"/>
                  </a:ext>
                </a:extLst>
              </a:tr>
              <a:tr h="3048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6873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NPRR1213 – Allow DGRs &amp; DESRs on Circuits Subject to Load Shed to Provide ECRS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Bundle w/NPRR1171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8824259"/>
                  </a:ext>
                </a:extLst>
              </a:tr>
              <a:tr h="30480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73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NPRR1214 – Reliability Deployment Price Adder Fix to Provide Locational Price 			Signals, Reduce Uplift and Risk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Tabled at PRS, pending completion of IA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3577833"/>
                  </a:ext>
                </a:extLst>
              </a:tr>
              <a:tr h="298708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73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NPRR1264 – Creation of a New Energy Attribute Certificate Program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Approved by PUCT on 7/9/2026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6409047"/>
                  </a:ext>
                </a:extLst>
              </a:tr>
              <a:tr h="298708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73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NPRR1296 – Residential Demand Response Program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Tabled at WMS and RMS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8757022"/>
                  </a:ext>
                </a:extLst>
              </a:tr>
              <a:tr h="298708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73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NPRR1307 – Revised Definition of Mitigation Plan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Approved by PUCT on 7/9/2026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79993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209611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EC6F00-990F-B782-F181-64498863A6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6FDB34-4061-2A3A-D7CA-D081278E16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9668" y="497660"/>
            <a:ext cx="5256789" cy="364767"/>
          </a:xfrm>
        </p:spPr>
        <p:txBody>
          <a:bodyPr>
            <a:normAutofit/>
          </a:bodyPr>
          <a:lstStyle/>
          <a:p>
            <a:r>
              <a:rPr lang="en-US" sz="2000" dirty="0"/>
              <a:t>Appendix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852A50-5659-E7AA-D970-6F546C751A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22460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2EF47D-90BD-08F9-4196-98B75A459F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CDAF50-88E5-CE90-EDA1-E0FE2B693D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8002447" cy="364767"/>
          </a:xfrm>
        </p:spPr>
        <p:txBody>
          <a:bodyPr>
            <a:normAutofit/>
          </a:bodyPr>
          <a:lstStyle/>
          <a:p>
            <a:r>
              <a:rPr lang="en-US" sz="2000" dirty="0"/>
              <a:t>Aging Revision Request Project Status – 2025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8342A7A-2A60-8084-1BE8-8EC5CB5004D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96276" y="1147656"/>
            <a:ext cx="10441800" cy="466404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10 Revision Request projects were deemed “High Priority” at August 2025 Prioritization Workshop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54934B1-18CD-7874-91DF-CE3B993F49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5</a:t>
            </a:fld>
            <a:endParaRPr lang="en-US" dirty="0"/>
          </a:p>
        </p:txBody>
      </p:sp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5FA07EF8-3F5A-FA64-AE7A-74B1A4AF3E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7913228"/>
              </p:ext>
            </p:extLst>
          </p:nvPr>
        </p:nvGraphicFramePr>
        <p:xfrm>
          <a:off x="354486" y="1533035"/>
          <a:ext cx="11497990" cy="4497626"/>
        </p:xfrm>
        <a:graphic>
          <a:graphicData uri="http://schemas.openxmlformats.org/drawingml/2006/table">
            <a:tbl>
              <a:tblPr firstRow="1" bandRow="1"/>
              <a:tblGrid>
                <a:gridCol w="1289119">
                  <a:extLst>
                    <a:ext uri="{9D8B030D-6E8A-4147-A177-3AD203B41FA5}">
                      <a16:colId xmlns:a16="http://schemas.microsoft.com/office/drawing/2014/main" val="2503753094"/>
                    </a:ext>
                  </a:extLst>
                </a:gridCol>
                <a:gridCol w="6625007">
                  <a:extLst>
                    <a:ext uri="{9D8B030D-6E8A-4147-A177-3AD203B41FA5}">
                      <a16:colId xmlns:a16="http://schemas.microsoft.com/office/drawing/2014/main" val="2146507040"/>
                    </a:ext>
                  </a:extLst>
                </a:gridCol>
                <a:gridCol w="3583864">
                  <a:extLst>
                    <a:ext uri="{9D8B030D-6E8A-4147-A177-3AD203B41FA5}">
                      <a16:colId xmlns:a16="http://schemas.microsoft.com/office/drawing/2014/main" val="1033392682"/>
                    </a:ext>
                  </a:extLst>
                </a:gridCol>
              </a:tblGrid>
              <a:tr h="38282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200" strike="noStrike" dirty="0"/>
                        <a:t>Status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EC7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200" b="1" strike="noStrike" kern="1200" dirty="0">
                          <a:solidFill>
                            <a:schemeClr val="lt1"/>
                          </a:solidFill>
                          <a:latin typeface="Arial" panose="020B0604020202020204"/>
                          <a:ea typeface="+mn-ea"/>
                          <a:cs typeface="+mn-cs"/>
                        </a:rPr>
                        <a:t>High Priority Revision Request Projects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EC7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200" b="1" strike="noStrike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Additional Information</a:t>
                      </a:r>
                      <a:endParaRPr lang="en-US" sz="1200" b="1" strike="noStrike" kern="1200" dirty="0">
                        <a:solidFill>
                          <a:schemeClr val="lt1"/>
                        </a:solidFill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EC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2930027"/>
                  </a:ext>
                </a:extLst>
              </a:tr>
              <a:tr h="485577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Complete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73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NPRR1234 – Interconnection Requirements for Large Loads and Modeling  			Standards for Loads &gt;=25MW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61963" algn="l"/>
                        </a:tabLst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System changes implemented in 3 phases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61963" algn="l"/>
                        </a:tabLst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Remaining gray box: Large Load  	Interconnection Study (LLIS) fee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2832296"/>
                  </a:ext>
                </a:extLst>
              </a:tr>
              <a:tr h="287457">
                <a:tc vMerge="1">
                  <a:txBody>
                    <a:bodyPr/>
                    <a:lstStyle/>
                    <a:p>
                      <a:endParaRPr dirty="0"/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NPRR1277 – Revisions to EAL Formula 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Went live on 3/2/2026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1195850"/>
                  </a:ext>
                </a:extLst>
              </a:tr>
              <a:tr h="228600">
                <a:tc rowSpan="5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In-Flight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NPRR1188 – Implement Nodal Dispatch and Energy Settlement for CLRs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January 2027 go-live target (w/NPR1244)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0179027"/>
                  </a:ext>
                </a:extLst>
              </a:tr>
              <a:tr h="30480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73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NPRR1198 – Congestion Mitigation Using Topology Reconfigurations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September 2026 go-live target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3577833"/>
                  </a:ext>
                </a:extLst>
              </a:tr>
              <a:tr h="298708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73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NPRR1238 – Registration of Loads with Curtailable Load Capabilities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Q4 2026 go-live target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6409047"/>
                  </a:ext>
                </a:extLst>
              </a:tr>
              <a:tr h="298708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73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NPRR1244 – Clarification of CLR Primary Frequency Response 				Responsibilities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January 2027 go-live target (w/NPR1188)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8757022"/>
                  </a:ext>
                </a:extLst>
              </a:tr>
              <a:tr h="298708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73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NPRR1281 – Improvements to Alternate FFSS Resource Designation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September 2026 go-live target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7999340"/>
                  </a:ext>
                </a:extLst>
              </a:tr>
              <a:tr h="478532">
                <a:tc rowSpan="2">
                  <a:txBody>
                    <a:bodyPr/>
                    <a:lstStyle/>
                    <a:p>
                      <a:pPr marL="0" marR="0" lvl="0" indent="0" algn="l" defTabSz="23336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Pending Start</a:t>
                      </a:r>
                    </a:p>
                    <a:p>
                      <a:pPr marL="0" marR="0" lvl="0" indent="0" algn="l" defTabSz="23336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	Approval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73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NPRR1091 – Changes to Address Market Impacts of Additional Non-Spin  			Procurement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Expected to be part of Reliability Deployment Price Adder (RDPA) analysis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2262602"/>
                  </a:ext>
                </a:extLst>
              </a:tr>
              <a:tr h="302697">
                <a:tc vMerge="1">
                  <a:txBody>
                    <a:bodyPr/>
                    <a:lstStyle/>
                    <a:p>
                      <a:endParaRPr dirty="0"/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NPRR1004 – Load Distribution Factor Process Update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July 2026 project start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2811138"/>
                  </a:ext>
                </a:extLst>
              </a:tr>
              <a:tr h="47853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33363" algn="l"/>
                        </a:tabLst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Workaround   	in Place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NPRR1216 – Implementation of Emergency Pricing Program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 action at this time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6965218"/>
                  </a:ext>
                </a:extLst>
              </a:tr>
            </a:tbl>
          </a:graphicData>
        </a:graphic>
      </p:graphicFrame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5CE4EED-50B5-3D40-FA1B-CC62AF1C39E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 flipH="1">
            <a:off x="793347" y="6208449"/>
            <a:ext cx="10605305" cy="384701"/>
          </a:xfrm>
        </p:spPr>
        <p:txBody>
          <a:bodyPr anchor="ctr"/>
          <a:lstStyle/>
          <a:p>
            <a:r>
              <a:rPr lang="en-US" dirty="0"/>
              <a:t>Key Takeaway:  </a:t>
            </a:r>
            <a:r>
              <a:rPr lang="en-US" b="0" dirty="0"/>
              <a:t>10 High Priority RR projects tracked; 2 complete, 5 in-flight, 2 pending approval, 1 workaround</a:t>
            </a:r>
          </a:p>
        </p:txBody>
      </p:sp>
    </p:spTree>
    <p:extLst>
      <p:ext uri="{BB962C8B-B14F-4D97-AF65-F5344CB8AC3E}">
        <p14:creationId xmlns:p14="http://schemas.microsoft.com/office/powerpoint/2010/main" val="38924486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2EF47D-90BD-08F9-4196-98B75A459F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CDAF50-88E5-CE90-EDA1-E0FE2B693D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Aging Revision Request Project Status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8342A7A-2A60-8084-1BE8-8EC5CB5004D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28096" y="1031704"/>
            <a:ext cx="7054770" cy="353910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Updates on other Revision Request projects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5CE4EED-50B5-3D40-FA1B-CC62AF1C39E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 flipH="1">
            <a:off x="632268" y="5932317"/>
            <a:ext cx="10495978" cy="424033"/>
          </a:xfrm>
        </p:spPr>
        <p:txBody>
          <a:bodyPr/>
          <a:lstStyle/>
          <a:p>
            <a:pPr algn="ctr"/>
            <a:r>
              <a:rPr lang="en-US" dirty="0"/>
              <a:t>Key Takeaway:  </a:t>
            </a:r>
            <a:r>
              <a:rPr lang="en-US" b="0" dirty="0"/>
              <a:t>Other Aging Revision Request projects are being actively worked</a:t>
            </a:r>
          </a:p>
          <a:p>
            <a:pPr algn="ctr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54934B1-18CD-7874-91DF-CE3B993F49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6</a:t>
            </a:fld>
            <a:endParaRPr lang="en-US" dirty="0"/>
          </a:p>
        </p:txBody>
      </p:sp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5FA07EF8-3F5A-FA64-AE7A-74B1A4AF3E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14564"/>
              </p:ext>
            </p:extLst>
          </p:nvPr>
        </p:nvGraphicFramePr>
        <p:xfrm>
          <a:off x="279234" y="1477450"/>
          <a:ext cx="11640333" cy="3559671"/>
        </p:xfrm>
        <a:graphic>
          <a:graphicData uri="http://schemas.openxmlformats.org/drawingml/2006/table">
            <a:tbl>
              <a:tblPr firstRow="1" bandRow="1"/>
              <a:tblGrid>
                <a:gridCol w="853651">
                  <a:extLst>
                    <a:ext uri="{9D8B030D-6E8A-4147-A177-3AD203B41FA5}">
                      <a16:colId xmlns:a16="http://schemas.microsoft.com/office/drawing/2014/main" val="2503753094"/>
                    </a:ext>
                  </a:extLst>
                </a:gridCol>
                <a:gridCol w="7226188">
                  <a:extLst>
                    <a:ext uri="{9D8B030D-6E8A-4147-A177-3AD203B41FA5}">
                      <a16:colId xmlns:a16="http://schemas.microsoft.com/office/drawing/2014/main" val="2146507040"/>
                    </a:ext>
                  </a:extLst>
                </a:gridCol>
                <a:gridCol w="3560494">
                  <a:extLst>
                    <a:ext uri="{9D8B030D-6E8A-4147-A177-3AD203B41FA5}">
                      <a16:colId xmlns:a16="http://schemas.microsoft.com/office/drawing/2014/main" val="1033392682"/>
                    </a:ext>
                  </a:extLst>
                </a:gridCol>
              </a:tblGrid>
              <a:tr h="38549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200" strike="noStrike" dirty="0"/>
                        <a:t>Status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EC7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200" b="1" strike="noStrike" kern="1200" dirty="0">
                          <a:solidFill>
                            <a:schemeClr val="lt1"/>
                          </a:solidFill>
                          <a:latin typeface="Arial" panose="020B0604020202020204"/>
                          <a:ea typeface="+mn-ea"/>
                          <a:cs typeface="+mn-cs"/>
                        </a:rPr>
                        <a:t>Revision Request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EC7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200" b="1" strike="noStrike" kern="1200" dirty="0">
                          <a:solidFill>
                            <a:schemeClr val="lt1"/>
                          </a:solidFill>
                          <a:latin typeface="Arial" panose="020B0604020202020204"/>
                          <a:ea typeface="+mn-ea"/>
                          <a:cs typeface="+mn-cs"/>
                        </a:rPr>
                        <a:t>Additional Information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EC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2930027"/>
                  </a:ext>
                </a:extLst>
              </a:tr>
              <a:tr h="245542">
                <a:tc rowSpan="9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In-Flight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NPRR936 – CRR Account Holder Limits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Q1 2027 go-live target </a:t>
                      </a:r>
                      <a:r>
                        <a:rPr lang="en-US" sz="12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(w/NPRR1288)</a:t>
                      </a:r>
                      <a:endParaRPr lang="en-US" sz="1400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0179027"/>
                  </a:ext>
                </a:extLst>
              </a:tr>
              <a:tr h="306927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73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NPRR1201 – </a:t>
                      </a:r>
                      <a:r>
                        <a:rPr lang="en-US" sz="139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Limitations on Resettlement Timeline &amp; Default Uplift Exposure Adjustments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December 2026 go-live target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3577833"/>
                  </a:ext>
                </a:extLst>
              </a:tr>
              <a:tr h="306927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73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NPRR1288 – Remove Multiple Month Transactions in CRR Auctions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Q1 2027 go-live target </a:t>
                      </a:r>
                      <a:r>
                        <a:rPr lang="en-US" sz="12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(w/NPRR936)</a:t>
                      </a:r>
                      <a:endParaRPr lang="en-US" sz="1400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4750937"/>
                  </a:ext>
                </a:extLst>
              </a:tr>
              <a:tr h="30079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6873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NPRR1290 – Gap Resolutions and Clarifications for the Implementation of RTC+B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August 2026 go-live target </a:t>
                      </a:r>
                      <a:r>
                        <a:rPr lang="en-US" sz="12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(w/NPRR1323)</a:t>
                      </a:r>
                      <a:endParaRPr lang="en-US" sz="1400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751877"/>
                  </a:ext>
                </a:extLst>
              </a:tr>
              <a:tr h="300792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73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NPRR1303 – </a:t>
                      </a:r>
                      <a:r>
                        <a:rPr lang="en-US" sz="138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Modernize Submission of Declarations of Natural Gas Pipeline Coordination</a:t>
                      </a:r>
                      <a:endParaRPr lang="en-US" sz="1380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September 2026 go-live target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6409047"/>
                  </a:ext>
                </a:extLst>
              </a:tr>
              <a:tr h="30079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6873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NPRR1323 – Correction to Inadvertent Removal of Real-Time MCPC Capping for 			NPRR1290 Phase 2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August 2026 go-live target </a:t>
                      </a:r>
                      <a:r>
                        <a:rPr lang="en-US" sz="12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(w/NPRR1290)</a:t>
                      </a:r>
                      <a:endParaRPr lang="en-US" sz="1400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5468753"/>
                  </a:ext>
                </a:extLst>
              </a:tr>
              <a:tr h="30079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6873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PGRR127 – Addition of Proposed Generation to the Planning Models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Late Q3 / early Q4 go-live target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1763981"/>
                  </a:ext>
                </a:extLst>
              </a:tr>
              <a:tr h="30079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6873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SCR820 – Operator Real-Time Messaging During Emergency (RTOC)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June 2026 software implementation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2027 effective date (NPRR pending)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1327406"/>
                  </a:ext>
                </a:extLst>
              </a:tr>
              <a:tr h="300792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73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SCR829 – </a:t>
                      </a:r>
                      <a:r>
                        <a:rPr lang="en-US" sz="1400" dirty="0"/>
                        <a:t>API for the NDCRC Application</a:t>
                      </a:r>
                      <a:endParaRPr lang="en-US" sz="1400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Go-live target TBD (maybe in late 2026)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79993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24486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A36AAE-68DF-EB17-E8A7-16A322F3D0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Questions/Comments?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F6A61A-D7C0-BEE7-3F65-3A3A70395BD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Troy.Anderson@ercot.com</a:t>
            </a:r>
          </a:p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63E33CD-915C-8592-3526-C44B880B6B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wrap="square" anchor="ctr">
            <a:normAutofit/>
          </a:bodyPr>
          <a:lstStyle/>
          <a:p>
            <a:pPr>
              <a:spcAft>
                <a:spcPts val="600"/>
              </a:spcAft>
            </a:pPr>
            <a:fld id="{BCDE79FB-97BA-492B-8D57-F1373F9ADA95}" type="slidenum">
              <a:rPr lang="en-US" smtClean="0"/>
              <a:pPr>
                <a:spcAft>
                  <a:spcPts val="600"/>
                </a:spcAft>
              </a:pPr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2297305"/>
      </p:ext>
    </p:extLst>
  </p:cSld>
  <p:clrMapOvr>
    <a:masterClrMapping/>
  </p:clrMapOvr>
</p:sld>
</file>

<file path=ppt/theme/theme1.xml><?xml version="1.0" encoding="utf-8"?>
<a:theme xmlns:a="http://schemas.openxmlformats.org/drawingml/2006/main" name="Cover">
  <a:themeElements>
    <a:clrScheme name="ERCOT">
      <a:dk1>
        <a:srgbClr val="000000"/>
      </a:dk1>
      <a:lt1>
        <a:srgbClr val="FFFFFF"/>
      </a:lt1>
      <a:dk2>
        <a:srgbClr val="2D3338"/>
      </a:dk2>
      <a:lt2>
        <a:srgbClr val="FFFFFF"/>
      </a:lt2>
      <a:accent1>
        <a:srgbClr val="003865"/>
      </a:accent1>
      <a:accent2>
        <a:srgbClr val="5B6770"/>
      </a:accent2>
      <a:accent3>
        <a:srgbClr val="26D07C"/>
      </a:accent3>
      <a:accent4>
        <a:srgbClr val="00829B"/>
      </a:accent4>
      <a:accent5>
        <a:srgbClr val="685BC7"/>
      </a:accent5>
      <a:accent6>
        <a:srgbClr val="890C58"/>
      </a:accent6>
      <a:hlink>
        <a:srgbClr val="3996DF"/>
      </a:hlink>
      <a:folHlink>
        <a:srgbClr val="867ED0"/>
      </a:folHlink>
    </a:clrScheme>
    <a:fontScheme name="ERCOT 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ERCOT Official PowerPoint Template - Public" id="{FB506FE2-73A5-49D8-88D7-3B8BB673CC8D}" vid="{942DDDCD-BEC6-4902-AAD2-EB3CD2B6933E}"/>
    </a:ext>
  </a:extLst>
</a:theme>
</file>

<file path=ppt/theme/theme2.xml><?xml version="1.0" encoding="utf-8"?>
<a:theme xmlns:a="http://schemas.openxmlformats.org/drawingml/2006/main" name="Page Design">
  <a:themeElements>
    <a:clrScheme name="ERCOT colors">
      <a:dk1>
        <a:srgbClr val="171A1C"/>
      </a:dk1>
      <a:lt1>
        <a:srgbClr val="FFFFFF"/>
      </a:lt1>
      <a:dk2>
        <a:srgbClr val="4A525A"/>
      </a:dk2>
      <a:lt2>
        <a:srgbClr val="E6EBEF"/>
      </a:lt2>
      <a:accent1>
        <a:srgbClr val="005763"/>
      </a:accent1>
      <a:accent2>
        <a:srgbClr val="3DBED1"/>
      </a:accent2>
      <a:accent3>
        <a:srgbClr val="003865"/>
      </a:accent3>
      <a:accent4>
        <a:srgbClr val="0063B4"/>
      </a:accent4>
      <a:accent5>
        <a:srgbClr val="26D07C"/>
      </a:accent5>
      <a:accent6>
        <a:srgbClr val="867ED0"/>
      </a:accent6>
      <a:hlink>
        <a:srgbClr val="00AEC7"/>
      </a:hlink>
      <a:folHlink>
        <a:srgbClr val="685BC7"/>
      </a:folHlink>
    </a:clrScheme>
    <a:fontScheme name="ERCOT 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ERCOT Official PowerPoint Template - Public" id="{FB506FE2-73A5-49D8-88D7-3B8BB673CC8D}" vid="{E771427F-03EA-4C50-B0D4-53899F39E546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Audience xmlns="3c917f14-8d40-4289-92aa-fd10f73581c9">Public</Audience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6779995893D9842BA3FA5B9B5E7FD29" ma:contentTypeVersion="5" ma:contentTypeDescription="Create a new document." ma:contentTypeScope="" ma:versionID="6d199b3ad5f5b9d872d256308c85908b">
  <xsd:schema xmlns:xsd="http://www.w3.org/2001/XMLSchema" xmlns:xs="http://www.w3.org/2001/XMLSchema" xmlns:p="http://schemas.microsoft.com/office/2006/metadata/properties" xmlns:ns2="3c917f14-8d40-4289-92aa-fd10f73581c9" targetNamespace="http://schemas.microsoft.com/office/2006/metadata/properties" ma:root="true" ma:fieldsID="dcedc2ff92fcc6164a822d33fd796499" ns2:_="">
    <xsd:import namespace="3c917f14-8d40-4289-92aa-fd10f73581c9"/>
    <xsd:element name="properties">
      <xsd:complexType>
        <xsd:sequence>
          <xsd:element name="documentManagement">
            <xsd:complexType>
              <xsd:all>
                <xsd:element ref="ns2:Audience" minOccurs="0"/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c917f14-8d40-4289-92aa-fd10f73581c9" elementFormDefault="qualified">
    <xsd:import namespace="http://schemas.microsoft.com/office/2006/documentManagement/types"/>
    <xsd:import namespace="http://schemas.microsoft.com/office/infopath/2007/PartnerControls"/>
    <xsd:element name="Audience" ma:index="8" nillable="true" ma:displayName="Audience" ma:format="Dropdown" ma:internalName="Audience">
      <xsd:simpleType>
        <xsd:restriction base="dms:Choice">
          <xsd:enumeration value="Public"/>
          <xsd:enumeration value="Internal"/>
          <xsd:enumeration value="Confidential"/>
          <xsd:enumeration value="Board of Directors"/>
        </xsd:restriction>
      </xsd:simpleType>
    </xsd:element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A5F3B15-1EDA-47D5-B690-303F08E28C2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E754FD2-17D2-4534-9157-8CFDD0166132}">
  <ds:schemaRefs>
    <ds:schemaRef ds:uri="http://purl.org/dc/elements/1.1/"/>
    <ds:schemaRef ds:uri="3c917f14-8d40-4289-92aa-fd10f73581c9"/>
    <ds:schemaRef ds:uri="http://purl.org/dc/dcmitype/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B57DC9A4-2D51-40CB-BA99-0BF7D516F6D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c917f14-8d40-4289-92aa-fd10f73581c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ERCOT Official PowerPoint Template - Public</Template>
  <TotalTime>523</TotalTime>
  <Words>885</Words>
  <Application>Microsoft Office PowerPoint</Application>
  <PresentationFormat>Widescreen</PresentationFormat>
  <Paragraphs>155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Aptos</vt:lpstr>
      <vt:lpstr>Arial</vt:lpstr>
      <vt:lpstr>Wingdings</vt:lpstr>
      <vt:lpstr>Cover</vt:lpstr>
      <vt:lpstr>Page Design</vt:lpstr>
      <vt:lpstr>Project Prioritization Update  Technical Advisory Committee (TAC)  Troy Anderson ERCOT Portfolio Management  July 29, 2026</vt:lpstr>
      <vt:lpstr>2026 Aging Revision Request Project Prioritization – Stats</vt:lpstr>
      <vt:lpstr>Aging Revision Request Project Status – 2026</vt:lpstr>
      <vt:lpstr>Appendix</vt:lpstr>
      <vt:lpstr>Aging Revision Request Project Status – 2025</vt:lpstr>
      <vt:lpstr>Aging Revision Request Project Status</vt:lpstr>
      <vt:lpstr>Questions/Comments?</vt:lpstr>
    </vt:vector>
  </TitlesOfParts>
  <Company>ERCOT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Anderson, Troy</dc:creator>
  <cp:keywords/>
  <cp:lastModifiedBy>Anderson, Troy</cp:lastModifiedBy>
  <cp:revision>3</cp:revision>
  <dcterms:created xsi:type="dcterms:W3CDTF">2026-04-24T12:02:03Z</dcterms:created>
  <dcterms:modified xsi:type="dcterms:W3CDTF">2026-07-23T15:11:33Z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0x01010056779995893D9842BA3FA5B9B5E7FD29</vt:lpwstr>
  </property>
  <property fmtid="{D5CDD505-2E9C-101B-9397-08002B2CF9AE}" pid="3" name="MediaServiceImageTags">
    <vt:lpwstr/>
  </property>
  <property fmtid="{D5CDD505-2E9C-101B-9397-08002B2CF9AE}" pid="4" name="MSIP_Label_c144db1d-993e-40da-980d-6eea152adc50_Enabled">
    <vt:lpwstr>true</vt:lpwstr>
  </property>
  <property fmtid="{D5CDD505-2E9C-101B-9397-08002B2CF9AE}" pid="5" name="MSIP_Label_c144db1d-993e-40da-980d-6eea152adc50_SetDate">
    <vt:lpwstr>2026-02-04T21:33:56Z</vt:lpwstr>
  </property>
  <property fmtid="{D5CDD505-2E9C-101B-9397-08002B2CF9AE}" pid="6" name="MSIP_Label_c144db1d-993e-40da-980d-6eea152adc50_Method">
    <vt:lpwstr>Privileged</vt:lpwstr>
  </property>
  <property fmtid="{D5CDD505-2E9C-101B-9397-08002B2CF9AE}" pid="7" name="MSIP_Label_c144db1d-993e-40da-980d-6eea152adc50_Name">
    <vt:lpwstr>Public</vt:lpwstr>
  </property>
  <property fmtid="{D5CDD505-2E9C-101B-9397-08002B2CF9AE}" pid="8" name="MSIP_Label_c144db1d-993e-40da-980d-6eea152adc50_SiteId">
    <vt:lpwstr>0afb747d-bff7-4596-a9fc-950ef9e0ec45</vt:lpwstr>
  </property>
  <property fmtid="{D5CDD505-2E9C-101B-9397-08002B2CF9AE}" pid="9" name="MSIP_Label_c144db1d-993e-40da-980d-6eea152adc50_ActionId">
    <vt:lpwstr>1d14393e-8913-4215-8969-3d0b24cf798e</vt:lpwstr>
  </property>
  <property fmtid="{D5CDD505-2E9C-101B-9397-08002B2CF9AE}" pid="10" name="MSIP_Label_c144db1d-993e-40da-980d-6eea152adc50_ContentBits">
    <vt:lpwstr>0</vt:lpwstr>
  </property>
  <property fmtid="{D5CDD505-2E9C-101B-9397-08002B2CF9AE}" pid="11" name="MSIP_Label_c144db1d-993e-40da-980d-6eea152adc50_Tag">
    <vt:lpwstr>10, 0, 1, 1</vt:lpwstr>
  </property>
</Properties>
</file>