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4"/>
    <p:sldMasterId id="2147483660" r:id="rId5"/>
  </p:sldMasterIdLst>
  <p:notesMasterIdLst>
    <p:notesMasterId r:id="rId8"/>
  </p:notesMasterIdLst>
  <p:handoutMasterIdLst>
    <p:handoutMasterId r:id="rId9"/>
  </p:handoutMasterIdLst>
  <p:sldIdLst>
    <p:sldId id="256" r:id="rId6"/>
    <p:sldId id="257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E5ED"/>
    <a:srgbClr val="2794A4"/>
    <a:srgbClr val="00343B"/>
    <a:srgbClr val="00829B"/>
    <a:srgbClr val="E6EBF0"/>
    <a:srgbClr val="FFFFFF"/>
    <a:srgbClr val="DADCDE"/>
    <a:srgbClr val="A9E5EA"/>
    <a:srgbClr val="00AEC7"/>
    <a:srgbClr val="D6D9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5" d="100"/>
          <a:sy n="95" d="100"/>
        </p:scale>
        <p:origin x="109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05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654C447-F63E-708A-7640-F379BC3B6F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E9CD3C-9D08-D54A-E18D-CB66DD985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3C7D50-3744-4F5E-B211-7EE7AB53D25A}" type="datetimeFigureOut">
              <a:rPr lang="en-US" smtClean="0"/>
              <a:t>7/21/2026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A76D3F-B471-2F90-E003-19CC7E1391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FA019F-EAF7-AC1D-CF33-3B24307B5D1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BB4229-F194-457F-858D-7FD6DC77E73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54939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832203-7F7F-406D-A6A3-240BE64C5DFA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94BC6D-B4C2-499C-B968-7B53BF050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038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v1(defaul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2069" y="2564247"/>
            <a:ext cx="4882568" cy="3999346"/>
          </a:xfrm>
          <a:prstGeom prst="rect">
            <a:avLst/>
          </a:prstGeom>
        </p:spPr>
        <p:txBody>
          <a:bodyPr anchor="t"/>
          <a:lstStyle>
            <a:lvl1pPr algn="l">
              <a:defRPr lang="en-US" sz="2000" b="1" dirty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BED41D71-8915-53EB-36A0-392D41DD0E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427363" y="5054600"/>
            <a:ext cx="5201214" cy="1457037"/>
          </a:xfrm>
          <a:prstGeom prst="foldedCorner">
            <a:avLst>
              <a:gd name="adj" fmla="val 21194"/>
            </a:avLst>
          </a:prstGeom>
          <a:solidFill>
            <a:srgbClr val="E6EBF0">
              <a:alpha val="68000"/>
            </a:srgbClr>
          </a:solidFill>
          <a:ln w="9525" cap="rnd">
            <a:noFill/>
          </a:ln>
          <a:effectLst>
            <a:outerShdw blurRad="50800" dist="38100" dir="10800000" sx="1000" sy="1000" algn="r" rotWithShape="0">
              <a:prstClr val="black">
                <a:alpha val="46000"/>
              </a:prstClr>
            </a:outerShdw>
          </a:effectLst>
        </p:spPr>
        <p:txBody>
          <a:bodyPr vert="horz" wrap="square" lIns="274320" tIns="182880" rIns="640080" bIns="18288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dirty="0" smtClean="0"/>
            </a:lvl2pPr>
            <a:lvl3pPr marL="548640" indent="-18288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◦"/>
              <a:defRPr lang="en-US" sz="1400" dirty="0"/>
            </a:lvl3pPr>
            <a:lvl4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lang="en-US" sz="1400" dirty="0" smtClean="0"/>
            </a:lvl4pPr>
            <a:lvl5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lang="en-US" sz="1400" dirty="0"/>
            </a:lvl5pPr>
            <a:lvl6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4A302066-7B9E-F90D-A634-1CEEF4EAA7F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427365" y="1092200"/>
            <a:ext cx="5201213" cy="25515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1" i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400"/>
            </a:lvl2pPr>
            <a:lvl3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/>
            </a:lvl3pPr>
            <a:lvl4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/>
            </a:lvl4pPr>
            <a:lvl5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3455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03A0C87A-E909-99E5-543B-B8CA963FA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43EC354D-D331-C418-3300-B354E37BE1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300" y="1981200"/>
            <a:ext cx="5381625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AF89336-B087-2FA3-5FA7-10663E4994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43650" y="1971674"/>
            <a:ext cx="5314950" cy="42107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5AFFA6-4F88-DA05-B2CA-9691F408E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D51180-8907-F3FB-F8E0-201D1BE61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5BA03-1E8A-4A71-9375-E941FF070046}" type="datetime4">
              <a:rPr lang="en-US" smtClean="0"/>
              <a:t>July 21, 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C96C78-7C87-2BC7-8FE9-856E3E375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544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5BA45-4981-AC22-EC96-99A5E0901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61962"/>
            <a:ext cx="4838700" cy="1527094"/>
          </a:xfrm>
        </p:spPr>
        <p:txBody>
          <a:bodyPr anchor="t">
            <a:normAutofit/>
          </a:bodyPr>
          <a:lstStyle>
            <a:lvl1pPr>
              <a:defRPr lang="en-US" dirty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273643-F605-4790-3956-B453E9FC9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188F8-67CB-419F-AAD4-5AB1C4EFBB40}" type="datetime4">
              <a:rPr lang="en-US" smtClean="0"/>
              <a:t>July 21, 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265AF8-0057-EBA2-2E30-0B7411397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5ADE8A-3AB5-3C00-B26E-3F6DD6EA5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81ED5FB-5036-27D9-26F4-B48307D67C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300" y="2181225"/>
            <a:ext cx="5600700" cy="4000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0ACB72E-F2A9-AC8B-FAC7-489B472850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57950" y="457200"/>
            <a:ext cx="5200650" cy="5724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45951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197228CF-7CDD-26CC-CA47-4AF0A314B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4838700" cy="12192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277CEE6-13A0-6BA8-8A3C-EA3A8B9CA3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776" y="2152650"/>
            <a:ext cx="5602224" cy="40195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24E62B-01AB-F5DE-E2D4-85B1DECC9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96050" y="0"/>
            <a:ext cx="5695950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33291D-BE72-DBF6-5318-1BD0E7127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53288" y="6356350"/>
            <a:ext cx="1338712" cy="365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138100-AC14-9CC0-AD86-426AD89D4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796E23-B521-5C07-85E1-BA73A20DB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0D0B2-8800-4E48-BDCE-A19E57C7C5AF}" type="datetime4">
              <a:rPr lang="en-US" smtClean="0"/>
              <a:t>July 21, 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2A00A7-6A1E-80A0-8EB9-F7F059255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3126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DB285AF9-0372-9C81-F75D-2589F4F48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July 21,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8480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021CF500-4BD3-92C6-CCBD-156DED65A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1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5BFBC12E-0B6E-E8C7-9088-B497FB4917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1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E7750B-0863-BB91-0C67-54B5E9B868D6}"/>
              </a:ext>
            </a:extLst>
          </p:cNvPr>
          <p:cNvSpPr txBox="1"/>
          <p:nvPr userDrawn="1"/>
        </p:nvSpPr>
        <p:spPr>
          <a:xfrm>
            <a:off x="8032876" y="1370524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Learn More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961C0C-432D-CBAD-EA65-6543DA81C252}"/>
              </a:ext>
            </a:extLst>
          </p:cNvPr>
          <p:cNvSpPr txBox="1"/>
          <p:nvPr userDrawn="1"/>
        </p:nvSpPr>
        <p:spPr>
          <a:xfrm>
            <a:off x="8054878" y="1783080"/>
            <a:ext cx="33209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829B"/>
                </a:solidFill>
              </a:rPr>
              <a:t>www.ercot.com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781169-74C0-5084-B1E5-21B24E64EBD9}"/>
              </a:ext>
            </a:extLst>
          </p:cNvPr>
          <p:cNvSpPr txBox="1"/>
          <p:nvPr userDrawn="1"/>
        </p:nvSpPr>
        <p:spPr>
          <a:xfrm>
            <a:off x="8032876" y="2442045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Download ERCOT Mobile App</a:t>
            </a:r>
          </a:p>
        </p:txBody>
      </p:sp>
      <p:pic>
        <p:nvPicPr>
          <p:cNvPr id="9" name="Graphic 8" descr="Google play logo on the left and App Store logo on the right">
            <a:extLst>
              <a:ext uri="{FF2B5EF4-FFF2-40B4-BE49-F238E27FC236}">
                <a16:creationId xmlns:a16="http://schemas.microsoft.com/office/drawing/2014/main" id="{4CC00E98-A942-2688-815D-B898449C0B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41368" y="2987763"/>
            <a:ext cx="2635124" cy="3674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BBA5BE-9DD2-6EE7-CE28-D076D6D33E94}"/>
              </a:ext>
            </a:extLst>
          </p:cNvPr>
          <p:cNvSpPr txBox="1"/>
          <p:nvPr userDrawn="1"/>
        </p:nvSpPr>
        <p:spPr>
          <a:xfrm>
            <a:off x="8054878" y="3786789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Connect With Us</a:t>
            </a:r>
          </a:p>
        </p:txBody>
      </p:sp>
      <p:pic>
        <p:nvPicPr>
          <p:cNvPr id="11" name="Graphic 10" descr="Instagram icon">
            <a:extLst>
              <a:ext uri="{FF2B5EF4-FFF2-40B4-BE49-F238E27FC236}">
                <a16:creationId xmlns:a16="http://schemas.microsoft.com/office/drawing/2014/main" id="{808F1D0F-170C-B600-9B14-471787DABDB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26128" y="4359746"/>
            <a:ext cx="314995" cy="31499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0EB4558-FE65-DD30-A396-E7A22D6A4264}"/>
              </a:ext>
            </a:extLst>
          </p:cNvPr>
          <p:cNvSpPr txBox="1"/>
          <p:nvPr userDrawn="1"/>
        </p:nvSpPr>
        <p:spPr>
          <a:xfrm>
            <a:off x="8715473" y="4378550"/>
            <a:ext cx="3098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facebook.com/ERCOTISO</a:t>
            </a:r>
          </a:p>
        </p:txBody>
      </p:sp>
      <p:pic>
        <p:nvPicPr>
          <p:cNvPr id="13" name="Graphic 12" descr="Twitter or X  icon">
            <a:extLst>
              <a:ext uri="{FF2B5EF4-FFF2-40B4-BE49-F238E27FC236}">
                <a16:creationId xmlns:a16="http://schemas.microsoft.com/office/drawing/2014/main" id="{787C2377-716C-DE29-E499-06278CE1DB0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6128" y="4816173"/>
            <a:ext cx="314995" cy="3149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BFB969-D759-088E-D454-9701B3843365}"/>
              </a:ext>
            </a:extLst>
          </p:cNvPr>
          <p:cNvSpPr txBox="1"/>
          <p:nvPr userDrawn="1"/>
        </p:nvSpPr>
        <p:spPr>
          <a:xfrm>
            <a:off x="8715473" y="4823175"/>
            <a:ext cx="2108130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x.com/ercot_iso</a:t>
            </a:r>
          </a:p>
        </p:txBody>
      </p:sp>
      <p:pic>
        <p:nvPicPr>
          <p:cNvPr id="15" name="Graphic 14" descr="LinkedIn icon">
            <a:extLst>
              <a:ext uri="{FF2B5EF4-FFF2-40B4-BE49-F238E27FC236}">
                <a16:creationId xmlns:a16="http://schemas.microsoft.com/office/drawing/2014/main" id="{44604974-1959-249D-D54A-C4A63E150B5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326128" y="5292078"/>
            <a:ext cx="314995" cy="31499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405696A-1EA6-9F4D-1D36-33EB7B0D95CF}"/>
              </a:ext>
            </a:extLst>
          </p:cNvPr>
          <p:cNvSpPr txBox="1"/>
          <p:nvPr userDrawn="1"/>
        </p:nvSpPr>
        <p:spPr>
          <a:xfrm>
            <a:off x="8715473" y="5299080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linkedin.com/company/ercot</a:t>
            </a:r>
          </a:p>
        </p:txBody>
      </p:sp>
      <p:pic>
        <p:nvPicPr>
          <p:cNvPr id="17" name="Graphic 16" descr="Instagram icon">
            <a:extLst>
              <a:ext uri="{FF2B5EF4-FFF2-40B4-BE49-F238E27FC236}">
                <a16:creationId xmlns:a16="http://schemas.microsoft.com/office/drawing/2014/main" id="{253A132C-4DFA-62F1-D25A-9C176280377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26128" y="5773360"/>
            <a:ext cx="314996" cy="31499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36F1584-300D-A8F1-CE34-0DF564E4405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8706121" y="5773359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instagram.com/ercot_iso</a:t>
            </a:r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7C754C4F-B602-D803-BB7A-BEE1415CE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5565131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July 21,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0560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>
            <a:extLst>
              <a:ext uri="{FF2B5EF4-FFF2-40B4-BE49-F238E27FC236}">
                <a16:creationId xmlns:a16="http://schemas.microsoft.com/office/drawing/2014/main" id="{0511CB1D-D7A8-8516-A8D6-FDE88BB37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2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7DB85F87-C4AC-5AA2-4395-ABB6B533D5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2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Footer Placeholder 3">
            <a:extLst>
              <a:ext uri="{FF2B5EF4-FFF2-40B4-BE49-F238E27FC236}">
                <a16:creationId xmlns:a16="http://schemas.microsoft.com/office/drawing/2014/main" id="{524951DF-39E3-E4DB-EB22-28C36CEEB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July 21,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9429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Graphic 18" descr="ERCOT logo">
            <a:extLst>
              <a:ext uri="{FF2B5EF4-FFF2-40B4-BE49-F238E27FC236}">
                <a16:creationId xmlns:a16="http://schemas.microsoft.com/office/drawing/2014/main" id="{B751E01E-9D1B-AB32-9537-F544F49949E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AB5A33-CD56-3912-4016-20DF30F14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9" y="1430448"/>
            <a:ext cx="4064224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113BE72E-F22F-EA59-A56F-ACBBDAEAF8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9" y="3501136"/>
            <a:ext cx="4078434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A05AE35-B341-C586-A0DD-9B916DA1D81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76825" y="1371600"/>
            <a:ext cx="65817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July 21,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8" name="Group 7" descr="Confidential document label">
            <a:extLst>
              <a:ext uri="{FF2B5EF4-FFF2-40B4-BE49-F238E27FC236}">
                <a16:creationId xmlns:a16="http://schemas.microsoft.com/office/drawing/2014/main" id="{CDD9FF63-9408-EDE4-8E4D-207871A99374}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E25432-F52F-28E3-5AF1-36B3BEC45282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9B3A409-F400-7551-A8C4-6293E631585B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46740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8379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6F8A40-F0D0-857B-E8A8-1B3161AC4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DC5253-5E42-F62E-EA4E-3AB21BA87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420624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ERCOT logo white on background">
            <a:extLst>
              <a:ext uri="{FF2B5EF4-FFF2-40B4-BE49-F238E27FC236}">
                <a16:creationId xmlns:a16="http://schemas.microsoft.com/office/drawing/2014/main" id="{590365CF-9C80-03DF-D245-DBE4EBA3335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74555" y="1125953"/>
            <a:ext cx="242588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A1A5353-DA71-B6B2-BDDB-2FB68F1F0909}"/>
              </a:ext>
            </a:extLst>
          </p:cNvPr>
          <p:cNvSpPr txBox="1"/>
          <p:nvPr userDrawn="1"/>
        </p:nvSpPr>
        <p:spPr>
          <a:xfrm>
            <a:off x="-91688" y="503044"/>
            <a:ext cx="11629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pc="0" dirty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05802D9-2F73-A263-28E7-486C8A489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241ADA3-F564-E7C2-1972-0F9FF557AE05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77A54B6-1CA8-9AE2-BCA6-21205CB4852B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  <p:pic>
        <p:nvPicPr>
          <p:cNvPr id="3" name="Graphic 2">
            <a:extLst>
              <a:ext uri="{FF2B5EF4-FFF2-40B4-BE49-F238E27FC236}">
                <a16:creationId xmlns:a16="http://schemas.microsoft.com/office/drawing/2014/main" id="{81B94DDE-8E3F-CACF-1508-79E6F98F5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12192001" cy="57320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74920" y="2062263"/>
            <a:ext cx="6316168" cy="3366409"/>
          </a:xfrm>
          <a:prstGeom prst="rect">
            <a:avLst/>
          </a:prstGeom>
        </p:spPr>
        <p:txBody>
          <a:bodyPr anchor="t"/>
          <a:lstStyle>
            <a:lvl1pPr algn="l">
              <a:defRPr lang="en-US" sz="2000" b="1" dirty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910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9C062-513C-DF24-5E8C-7A974D5720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122363"/>
            <a:ext cx="11125200" cy="2387600"/>
          </a:xfrm>
        </p:spPr>
        <p:txBody>
          <a:bodyPr anchor="ctr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2C3F11-2763-0216-A1B0-5E8B4FA801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3602038"/>
            <a:ext cx="11125200" cy="1655762"/>
          </a:xfrm>
        </p:spPr>
        <p:txBody>
          <a:bodyPr wrap="square"/>
          <a:lstStyle>
            <a:lvl1pPr marL="0" indent="0" algn="ctr">
              <a:buNone/>
              <a:defRPr sz="2400" b="1">
                <a:solidFill>
                  <a:srgbClr val="00829B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5C98B8-43D7-C7B4-9956-25AC1BBC5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9BF30-5D82-5572-733E-882E0C0D3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5B5F-6A76-46F9-AC11-757A044249AE}" type="datetime4">
              <a:rPr lang="en-US" smtClean="0"/>
              <a:t>July 21,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5906F4-426A-AD9D-021A-D7E95E349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130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27592878-2087-441A-BF63-8BAC6729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5DFB14-F372-06CE-E1C3-58DFC53BCF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11187714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0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16884" y="6356350"/>
            <a:ext cx="2773273" cy="365125"/>
          </a:xfrm>
        </p:spPr>
        <p:txBody>
          <a:bodyPr/>
          <a:lstStyle/>
          <a:p>
            <a:fld id="{14560760-0B16-41B8-81DA-58FA2187E1CC}" type="datetime4">
              <a:rPr lang="en-US" smtClean="0"/>
              <a:t>July 21, 2026</a:t>
            </a:fld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8600" y="6356350"/>
            <a:ext cx="533400" cy="365125"/>
          </a:xfrm>
        </p:spPr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474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5394223" cy="45179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331972" y="4630994"/>
            <a:ext cx="5326623" cy="1577301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B62A2-45B4-4ECA-8168-BE9383DA5644}" type="datetime4">
              <a:rPr lang="en-US" smtClean="0"/>
              <a:t>July 21,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0CE8C99-4E3A-25C3-1E3E-9D611CA96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322142" y="1661652"/>
            <a:ext cx="5336458" cy="277269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6374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and Image in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F05638A-F774-C6DB-0DC6-A2F6139BC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46482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5394223" cy="45179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331972" y="4630994"/>
            <a:ext cx="5326623" cy="1577301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2E430-0983-479E-8535-00F341009C9B}" type="datetime4">
              <a:rPr lang="en-US" smtClean="0"/>
              <a:t>July 21,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0CE8C99-4E3A-25C3-1E3E-9D611CA96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322142" y="1661652"/>
            <a:ext cx="5336458" cy="277269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17653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Key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7592878-2087-441A-BF63-8BAC6729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5DFB14-F372-06CE-E1C3-58DFC53BCF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6867525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28CAB249-6E2A-0D66-037F-C8C994EC04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7598003" y="1676400"/>
            <a:ext cx="4060596" cy="3190875"/>
          </a:xfrm>
          <a:prstGeom prst="foldedCorner">
            <a:avLst>
              <a:gd name="adj" fmla="val 8542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b="1" dirty="0"/>
            </a:lvl1pPr>
            <a:lvl2pPr marL="548640" indent="-182880">
              <a:buFont typeface="Arial" panose="020B0604020202020204" pitchFamily="34" charset="0"/>
              <a:buChar char="•"/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60760-0B16-41B8-81DA-58FA2187E1CC}" type="datetime4">
              <a:rPr lang="en-US" smtClean="0"/>
              <a:t>July 21,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991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with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EF24F99E-0EFC-4E0E-5FA5-D6E209736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5991225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6CB17BE-2CF2-5B69-2FA2-C556C75E78C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5299" y="1676400"/>
            <a:ext cx="6791325" cy="26098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300" y="4463716"/>
            <a:ext cx="6800850" cy="1744579"/>
          </a:xfrm>
          <a:prstGeom prst="foldedCorner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C5D5F82-2DE8-D31E-AE3D-018BD935DE3D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077201" y="533400"/>
            <a:ext cx="3581400" cy="5638799"/>
          </a:xfrm>
        </p:spPr>
        <p:txBody>
          <a:bodyPr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1" y="6356350"/>
            <a:ext cx="6762749" cy="365125"/>
          </a:xfrm>
        </p:spPr>
        <p:txBody>
          <a:bodyPr wrap="square" lIns="0"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927F-A0F2-4B8B-8583-E7E57526878C}" type="datetime4">
              <a:rPr lang="en-US" smtClean="0"/>
              <a:t>July 21, 2026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5086D0-23A2-1C6B-A4BF-B6E909DA9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475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11163300" cy="2619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299" y="4463716"/>
            <a:ext cx="11163298" cy="1744579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927F-A0F2-4B8B-8583-E7E57526878C}" type="datetime4">
              <a:rPr lang="en-US" smtClean="0"/>
              <a:t>July 21,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351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image" Target="../media/image3.svg"/><Relationship Id="rId2" Type="http://schemas.openxmlformats.org/officeDocument/2006/relationships/slideLayout" Target="../slideLayouts/slideLayout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A1678F26-9E3A-1EC0-39CE-8DC562CAF9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12192001" cy="573204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83DA6C0-622C-56B9-A11A-C7B46D6B1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-1" y="0"/>
            <a:ext cx="6096001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Graphic 12" descr="ERCOT logo white on background">
            <a:extLst>
              <a:ext uri="{FF2B5EF4-FFF2-40B4-BE49-F238E27FC236}">
                <a16:creationId xmlns:a16="http://schemas.microsoft.com/office/drawing/2014/main" id="{24916EE6-D8BD-2246-322B-E4425F0F9A2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4555" y="1125953"/>
            <a:ext cx="242588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DC1132D-9952-07F0-B506-0AC57F014644}"/>
              </a:ext>
            </a:extLst>
          </p:cNvPr>
          <p:cNvSpPr txBox="1"/>
          <p:nvPr userDrawn="1"/>
        </p:nvSpPr>
        <p:spPr>
          <a:xfrm>
            <a:off x="-91688" y="503044"/>
            <a:ext cx="11629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pc="0" dirty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FE356D3-1829-BA32-62D3-D6BBF887F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69F1A3B-7D9E-6E0C-224F-7FFACD1B9397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32CD704-9BA3-CCE0-2685-8FBAA5974224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8138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84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23ED7C-25D4-4004-0ADC-2942F5EF2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7534D-C175-91CE-AB0E-8AF761299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706252"/>
            <a:ext cx="11125201" cy="447071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8CF572-2776-A000-A27C-E69A8CD2DB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16884" y="6356350"/>
            <a:ext cx="2773273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rgbClr val="5B6770"/>
                </a:solidFill>
              </a:defRPr>
            </a:lvl1pPr>
          </a:lstStyle>
          <a:p>
            <a:fld id="{B145F6E8-FE0B-4A87-A96D-6C3DE3AC3724}" type="datetime4">
              <a:rPr lang="en-US" smtClean="0"/>
              <a:t>July 21, 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71D105-0AFC-E989-21E7-4A75772245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3400" y="6356350"/>
            <a:ext cx="8010526" cy="365125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/>
          <a:lstStyle>
            <a:lvl1pPr algn="l">
              <a:defRPr sz="1200">
                <a:solidFill>
                  <a:srgbClr val="5B677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94E2B-7999-A86B-70B0-0CA8AF3AB0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8600" y="6356350"/>
            <a:ext cx="533400" cy="36512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>
            <a:lvl1pPr algn="ctr">
              <a:defRPr sz="1200" b="1">
                <a:solidFill>
                  <a:schemeClr val="accent1"/>
                </a:solidFill>
              </a:defRPr>
            </a:lvl1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3" name="Graphic 22" descr="ERCOT logo">
            <a:extLst>
              <a:ext uri="{FF2B5EF4-FFF2-40B4-BE49-F238E27FC236}">
                <a16:creationId xmlns:a16="http://schemas.microsoft.com/office/drawing/2014/main" id="{860966C1-7702-678E-6F8A-91940323E9F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7" name="Group 6" descr="Confidential document label">
            <a:extLst>
              <a:ext uri="{FF2B5EF4-FFF2-40B4-BE49-F238E27FC236}">
                <a16:creationId xmlns:a16="http://schemas.microsoft.com/office/drawing/2014/main" id="{7CE24704-51D7-2CB8-A1DB-A39B7EEEA928}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22AAAB4-B1A4-DCFD-AF60-75F135DD9F6D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209C7F2-C29B-60A9-D309-0B97779BE9DF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99037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1" r:id="rId2"/>
    <p:sldLayoutId id="2147483682" r:id="rId3"/>
    <p:sldLayoutId id="2147483683" r:id="rId4"/>
    <p:sldLayoutId id="2147483671" r:id="rId5"/>
    <p:sldLayoutId id="2147483673" r:id="rId6"/>
    <p:sldLayoutId id="2147483672" r:id="rId7"/>
    <p:sldLayoutId id="2147483664" r:id="rId8"/>
    <p:sldLayoutId id="2147483668" r:id="rId9"/>
    <p:sldLayoutId id="2147483669" r:id="rId10"/>
    <p:sldLayoutId id="2147483666" r:id="rId11"/>
    <p:sldLayoutId id="2147483675" r:id="rId12"/>
    <p:sldLayoutId id="2147483679" r:id="rId13"/>
    <p:sldLayoutId id="2147483676" r:id="rId14"/>
    <p:sldLayoutId id="2147483685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◦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-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344">
          <p15:clr>
            <a:srgbClr val="F26B43"/>
          </p15:clr>
        </p15:guide>
        <p15:guide id="3" pos="312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6" Type="http://schemas.openxmlformats.org/officeDocument/2006/relationships/hyperlink" Target="https://www.ercot.com/services/comm/mkt_notices/M-B061826-02" TargetMode="External"/><Relationship Id="rId5" Type="http://schemas.openxmlformats.org/officeDocument/2006/relationships/hyperlink" Target="https://www.ercot.com/services/comm/mkt_notices/M-B061826-01" TargetMode="Externa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566928" cy="566928"/>
          </a:xfrm>
          <a:prstGeom prst="ellipse">
            <a:avLst/>
          </a:prstGeom>
          <a:solidFill>
            <a:srgbClr val="D98E04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1188720" y="347472"/>
            <a:ext cx="981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1B1F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ERCOT API Market Submission Issue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1234440" y="822960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i="1" dirty="0">
                <a:solidFill>
                  <a:srgbClr val="5B6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Impacted timeframe: June 18, 2026, 4:00 AM – 3:53 PM</a:t>
            </a:r>
            <a:endParaRPr lang="en-US" sz="2800" dirty="0"/>
          </a:p>
        </p:txBody>
      </p:sp>
      <p:sp>
        <p:nvSpPr>
          <p:cNvPr id="6" name="Shape 3"/>
          <p:cNvSpPr/>
          <p:nvPr/>
        </p:nvSpPr>
        <p:spPr>
          <a:xfrm>
            <a:off x="457200" y="1417320"/>
            <a:ext cx="5486400" cy="3520440"/>
          </a:xfrm>
          <a:prstGeom prst="roundRect">
            <a:avLst>
              <a:gd name="adj" fmla="val 2078"/>
            </a:avLst>
          </a:prstGeom>
          <a:solidFill>
            <a:schemeClr val="bg1">
              <a:lumMod val="85000"/>
            </a:schemeClr>
          </a:solidFill>
          <a:ln/>
          <a:effectLst>
            <a:outerShdw blurRad="101600" dist="38100" dir="5400000" algn="bl" rotWithShape="0">
              <a:srgbClr val="1E2761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232" y="1664208"/>
            <a:ext cx="365760" cy="36576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207008" y="1664208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Happened</a:t>
            </a:r>
            <a:endParaRPr lang="en-US" sz="1800" dirty="0"/>
          </a:p>
        </p:txBody>
      </p:sp>
      <p:sp>
        <p:nvSpPr>
          <p:cNvPr id="9" name="Text 5"/>
          <p:cNvSpPr/>
          <p:nvPr/>
        </p:nvSpPr>
        <p:spPr>
          <a:xfrm>
            <a:off x="777240" y="2148840"/>
            <a:ext cx="4892040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●"/>
            </a:pPr>
            <a:r>
              <a:rPr lang="en-US" sz="1400" dirty="0">
                <a:solidFill>
                  <a:srgbClr val="1B1F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 market queries and submissions were impacted — multiple timeouts and failed EWS (External Web Service) requests</a:t>
            </a:r>
            <a:endParaRPr lang="en-US" sz="1400" dirty="0"/>
          </a:p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●"/>
            </a:pPr>
            <a:r>
              <a:rPr lang="en-US" sz="1400" dirty="0">
                <a:solidFill>
                  <a:srgbClr val="1B1F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Partial outage: requests continued to succeed, but the elevated error rate warranted critical-issue status</a:t>
            </a:r>
            <a:endParaRPr lang="en-US" sz="1400" dirty="0"/>
          </a:p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●"/>
            </a:pPr>
            <a:r>
              <a:rPr lang="en-US" sz="1400" dirty="0">
                <a:solidFill>
                  <a:srgbClr val="1B1F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DAM submission deadline extended to 1:45 PM to accommodate impacted participants</a:t>
            </a:r>
            <a:endParaRPr lang="en-US" sz="1400" dirty="0"/>
          </a:p>
          <a:p>
            <a:pPr marL="342900" indent="-342900">
              <a:lnSpc>
                <a:spcPct val="112000"/>
              </a:lnSpc>
              <a:buSzPct val="100000"/>
              <a:buChar char="●"/>
            </a:pPr>
            <a:r>
              <a:rPr lang="en-US" sz="1400" dirty="0">
                <a:solidFill>
                  <a:srgbClr val="1B1F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DAM completed and published at 4:15 PM</a:t>
            </a:r>
            <a:endParaRPr lang="en-US" sz="1400" dirty="0"/>
          </a:p>
        </p:txBody>
      </p:sp>
      <p:sp>
        <p:nvSpPr>
          <p:cNvPr id="10" name="Shape 6"/>
          <p:cNvSpPr/>
          <p:nvPr/>
        </p:nvSpPr>
        <p:spPr>
          <a:xfrm>
            <a:off x="6172200" y="1417320"/>
            <a:ext cx="5532120" cy="3520440"/>
          </a:xfrm>
          <a:prstGeom prst="roundRect">
            <a:avLst>
              <a:gd name="adj" fmla="val 2078"/>
            </a:avLst>
          </a:prstGeom>
          <a:solidFill>
            <a:schemeClr val="bg2">
              <a:lumMod val="90000"/>
            </a:schemeClr>
          </a:solidFill>
          <a:ln/>
          <a:effectLst>
            <a:outerShdw blurRad="101600" dist="38100" dir="5400000" algn="bl" rotWithShape="0">
              <a:srgbClr val="1E2761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8232" y="1664208"/>
            <a:ext cx="365760" cy="36576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922008" y="1664208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Root Cause</a:t>
            </a:r>
            <a:endParaRPr lang="en-US" sz="1800" dirty="0"/>
          </a:p>
        </p:txBody>
      </p:sp>
      <p:sp>
        <p:nvSpPr>
          <p:cNvPr id="13" name="Text 8"/>
          <p:cNvSpPr/>
          <p:nvPr/>
        </p:nvSpPr>
        <p:spPr>
          <a:xfrm>
            <a:off x="6492240" y="2148840"/>
            <a:ext cx="4937760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●"/>
            </a:pPr>
            <a:r>
              <a:rPr lang="en-US" sz="1350" dirty="0">
                <a:solidFill>
                  <a:srgbClr val="1B1F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EWS adapter slowness in processing report requests contributed to the timeouts and failed requests. Issue was resolved once the impacted instance was restarted.</a:t>
            </a:r>
            <a:endParaRPr lang="en-US" sz="1350" dirty="0"/>
          </a:p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●"/>
            </a:pPr>
            <a:r>
              <a:rPr lang="en-US" sz="1350" dirty="0">
                <a:solidFill>
                  <a:srgbClr val="1B1F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Another contributing factor: a few Market Participants were querying DAM reports every few seconds, adding excessive load to submission/query systems. ERCOT worked directly with those MPs during the investigation to stop the excessive querying.</a:t>
            </a:r>
            <a:endParaRPr lang="en-US" sz="135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5F72E7A-95C9-B3C3-825E-D6C64C09E878}"/>
              </a:ext>
            </a:extLst>
          </p:cNvPr>
          <p:cNvSpPr txBox="1"/>
          <p:nvPr/>
        </p:nvSpPr>
        <p:spPr>
          <a:xfrm>
            <a:off x="713232" y="5056632"/>
            <a:ext cx="10827738" cy="157761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</a:rPr>
              <a:t>         ERCOT Market Notices issued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 tooltip="M-B061826-01 ERCOT has been experiencing ongoing issues which are impacting Market Submissions through API"/>
              </a:rPr>
              <a:t>M-B061826-01 ERCOT has been experiencing ongoing issues which are impacting Market Submissions through API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6" tooltip="M-B061826-02 Resolved: Outage which impacted Market Submissions through API"/>
              </a:rPr>
              <a:t>M-B061826-02 Resolved: Outage which impacted Market Submissions through API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Graphic 15" descr="Ringer outline">
            <a:extLst>
              <a:ext uri="{FF2B5EF4-FFF2-40B4-BE49-F238E27FC236}">
                <a16:creationId xmlns:a16="http://schemas.microsoft.com/office/drawing/2014/main" id="{635909D3-9346-5C86-E6D5-A0FD298E8B4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3656" y="5148072"/>
            <a:ext cx="384048" cy="38404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80160" y="254941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latin typeface="Cambria" pitchFamily="34" charset="0"/>
                <a:ea typeface="Cambria" pitchFamily="34" charset="-122"/>
                <a:cs typeface="Cambria" pitchFamily="34" charset="-120"/>
              </a:rPr>
              <a:t>Follow-Up Actions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1473266" y="7326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Steps to strengthen resilience and prevent recurrence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16290" y="1292330"/>
            <a:ext cx="5178754" cy="3273190"/>
          </a:xfrm>
          <a:prstGeom prst="roundRect">
            <a:avLst>
              <a:gd name="adj" fmla="val 2192"/>
            </a:avLst>
          </a:prstGeom>
          <a:solidFill>
            <a:schemeClr val="bg2">
              <a:lumMod val="90000"/>
            </a:schemeClr>
          </a:solidFill>
          <a:ln/>
          <a:effectLst>
            <a:outerShdw blurRad="101600" dist="381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5" name="Shape 3"/>
          <p:cNvSpPr/>
          <p:nvPr/>
        </p:nvSpPr>
        <p:spPr>
          <a:xfrm>
            <a:off x="777240" y="1476756"/>
            <a:ext cx="502920" cy="502920"/>
          </a:xfrm>
          <a:prstGeom prst="ellipse">
            <a:avLst/>
          </a:prstGeom>
          <a:solidFill>
            <a:srgbClr val="D98E0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352" y="1601357"/>
            <a:ext cx="246888" cy="24688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511714" y="1519448"/>
            <a:ext cx="4297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latin typeface="Cambria" pitchFamily="34" charset="0"/>
                <a:ea typeface="Cambria" pitchFamily="34" charset="-122"/>
                <a:cs typeface="Cambria" pitchFamily="34" charset="-120"/>
              </a:rPr>
              <a:t>ERCOT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777240" y="2001053"/>
            <a:ext cx="4679899" cy="240263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 algn="just">
              <a:lnSpc>
                <a:spcPct val="115000"/>
              </a:lnSpc>
              <a:spcAft>
                <a:spcPts val="1200"/>
              </a:spcAft>
              <a:buSzPct val="100000"/>
              <a:buChar char="●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Ongoing enhancements of system monitoring at a more granular level to improve early detection of similar issues</a:t>
            </a:r>
          </a:p>
          <a:p>
            <a:pPr marL="342900" indent="-342900" algn="just">
              <a:lnSpc>
                <a:spcPct val="115000"/>
              </a:lnSpc>
              <a:buSzPct val="100000"/>
              <a:buChar char="●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Reviewing potential enhancement of ERCOT systems architecture and applying rate limits for market submissions/report retrieval to avoid such issues going forward.</a:t>
            </a:r>
          </a:p>
          <a:p>
            <a:pPr marL="342900" indent="-342900">
              <a:lnSpc>
                <a:spcPct val="115000"/>
              </a:lnSpc>
              <a:buSzPct val="100000"/>
              <a:buChar char="●"/>
            </a:pP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5932948" y="1265531"/>
            <a:ext cx="5324654" cy="3284074"/>
          </a:xfrm>
          <a:prstGeom prst="roundRect">
            <a:avLst>
              <a:gd name="adj" fmla="val 2192"/>
            </a:avLst>
          </a:prstGeom>
          <a:solidFill>
            <a:srgbClr val="45507A"/>
          </a:solidFill>
          <a:ln/>
          <a:effectLst>
            <a:outerShdw blurRad="101600" dist="381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6229249" y="1542531"/>
            <a:ext cx="502920" cy="502920"/>
          </a:xfrm>
          <a:prstGeom prst="ellipse">
            <a:avLst/>
          </a:prstGeom>
          <a:solidFill>
            <a:srgbClr val="D98E0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755" y="1673990"/>
            <a:ext cx="246888" cy="24688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979920" y="1570877"/>
            <a:ext cx="4434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Market Participants</a:t>
            </a:r>
            <a:endParaRPr lang="en-US" sz="1900" dirty="0"/>
          </a:p>
        </p:txBody>
      </p:sp>
      <p:sp>
        <p:nvSpPr>
          <p:cNvPr id="13" name="Text 9"/>
          <p:cNvSpPr/>
          <p:nvPr/>
        </p:nvSpPr>
        <p:spPr>
          <a:xfrm>
            <a:off x="6377755" y="2150100"/>
            <a:ext cx="4498847" cy="15576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 algn="just">
              <a:lnSpc>
                <a:spcPct val="115000"/>
              </a:lnSpc>
              <a:spcAft>
                <a:spcPts val="1200"/>
              </a:spcAft>
              <a:buSzPct val="100000"/>
              <a:buChar char="●"/>
            </a:pPr>
            <a:r>
              <a:rPr lang="en-US" sz="1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Request to review submission and query processes to avoid unnecessary loading on ERCOT systems. For example, DAM reports are published once daily, do not need to be queried them frequently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over">
  <a:themeElements>
    <a:clrScheme name="ERCOT">
      <a:dk1>
        <a:srgbClr val="000000"/>
      </a:dk1>
      <a:lt1>
        <a:srgbClr val="FFFFFF"/>
      </a:lt1>
      <a:dk2>
        <a:srgbClr val="2D3338"/>
      </a:dk2>
      <a:lt2>
        <a:srgbClr val="FFFFFF"/>
      </a:lt2>
      <a:accent1>
        <a:srgbClr val="003865"/>
      </a:accent1>
      <a:accent2>
        <a:srgbClr val="5B6770"/>
      </a:accent2>
      <a:accent3>
        <a:srgbClr val="26D07C"/>
      </a:accent3>
      <a:accent4>
        <a:srgbClr val="00829B"/>
      </a:accent4>
      <a:accent5>
        <a:srgbClr val="685BC7"/>
      </a:accent5>
      <a:accent6>
        <a:srgbClr val="890C58"/>
      </a:accent6>
      <a:hlink>
        <a:srgbClr val="3996DF"/>
      </a:hlink>
      <a:folHlink>
        <a:srgbClr val="867ED0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RCOT Official PowerPoint Template - Public" id="{FB506FE2-73A5-49D8-88D7-3B8BB673CC8D}" vid="{942DDDCD-BEC6-4902-AAD2-EB3CD2B6933E}"/>
    </a:ext>
  </a:extLst>
</a:theme>
</file>

<file path=ppt/theme/theme2.xml><?xml version="1.0" encoding="utf-8"?>
<a:theme xmlns:a="http://schemas.openxmlformats.org/drawingml/2006/main" name="Page Design">
  <a:themeElements>
    <a:clrScheme name="ERCOT colors">
      <a:dk1>
        <a:srgbClr val="171A1C"/>
      </a:dk1>
      <a:lt1>
        <a:srgbClr val="FFFFFF"/>
      </a:lt1>
      <a:dk2>
        <a:srgbClr val="4A525A"/>
      </a:dk2>
      <a:lt2>
        <a:srgbClr val="E6EBEF"/>
      </a:lt2>
      <a:accent1>
        <a:srgbClr val="005763"/>
      </a:accent1>
      <a:accent2>
        <a:srgbClr val="3DBED1"/>
      </a:accent2>
      <a:accent3>
        <a:srgbClr val="003865"/>
      </a:accent3>
      <a:accent4>
        <a:srgbClr val="0063B4"/>
      </a:accent4>
      <a:accent5>
        <a:srgbClr val="26D07C"/>
      </a:accent5>
      <a:accent6>
        <a:srgbClr val="867ED0"/>
      </a:accent6>
      <a:hlink>
        <a:srgbClr val="00AEC7"/>
      </a:hlink>
      <a:folHlink>
        <a:srgbClr val="685BC7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RCOT Official PowerPoint Template - Public" id="{FB506FE2-73A5-49D8-88D7-3B8BB673CC8D}" vid="{E771427F-03EA-4C50-B0D4-53899F39E54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7deaf5a-01d9-4834-89d2-802f43df07d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8A853E2A21D478864F317E572DCF9" ma:contentTypeVersion="15" ma:contentTypeDescription="Create a new document." ma:contentTypeScope="" ma:versionID="6f9114be51d86da491079c8d381afb21">
  <xsd:schema xmlns:xsd="http://www.w3.org/2001/XMLSchema" xmlns:xs="http://www.w3.org/2001/XMLSchema" xmlns:p="http://schemas.microsoft.com/office/2006/metadata/properties" xmlns:ns3="ded7f6be-006e-48d8-8435-0405bc84a9a7" xmlns:ns4="97deaf5a-01d9-4834-89d2-802f43df07d1" targetNamespace="http://schemas.microsoft.com/office/2006/metadata/properties" ma:root="true" ma:fieldsID="91872eea4e18ed25fdbbc3c4e1b8a5e2" ns3:_="" ns4:_="">
    <xsd:import namespace="ded7f6be-006e-48d8-8435-0405bc84a9a7"/>
    <xsd:import namespace="97deaf5a-01d9-4834-89d2-802f43df07d1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_activity" minOccurs="0"/>
                <xsd:element ref="ns4:MediaServiceObjectDetectorVersions" minOccurs="0"/>
                <xsd:element ref="ns4:MediaServiceSystemTag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ServiceDateTaken" minOccurs="0"/>
                <xsd:element ref="ns4:MediaServiceLocation" minOccurs="0"/>
                <xsd:element ref="ns4:MediaServiceSearchProperties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d7f6be-006e-48d8-8435-0405bc84a9a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deaf5a-01d9-4834-89d2-802f43df07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5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E754FD2-17D2-4534-9157-8CFDD0166132}">
  <ds:schemaRefs>
    <ds:schemaRef ds:uri="97deaf5a-01d9-4834-89d2-802f43df07d1"/>
    <ds:schemaRef ds:uri="http://www.w3.org/XML/1998/namespace"/>
    <ds:schemaRef ds:uri="http://purl.org/dc/terms/"/>
    <ds:schemaRef ds:uri="ded7f6be-006e-48d8-8435-0405bc84a9a7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6A5F3B15-1EDA-47D5-B690-303F08E28C2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A5F9978-46A4-470E-9C2F-B012BE00156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ed7f6be-006e-48d8-8435-0405bc84a9a7"/>
    <ds:schemaRef ds:uri="97deaf5a-01d9-4834-89d2-802f43df07d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ERCOT Official PowerPoint Template - Public (1)</Template>
  <TotalTime>1030</TotalTime>
  <Words>258</Words>
  <Application>Microsoft Office PowerPoint</Application>
  <PresentationFormat>Widescreen</PresentationFormat>
  <Paragraphs>22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Aptos</vt:lpstr>
      <vt:lpstr>Arial</vt:lpstr>
      <vt:lpstr>Calibri</vt:lpstr>
      <vt:lpstr>Cambria</vt:lpstr>
      <vt:lpstr>Wingdings</vt:lpstr>
      <vt:lpstr>Cover</vt:lpstr>
      <vt:lpstr>Page Design</vt:lpstr>
      <vt:lpstr>PowerPoint Presentation</vt:lpstr>
      <vt:lpstr>PowerPoint Presentation</vt:lpstr>
    </vt:vector>
  </TitlesOfParts>
  <Company>ERCOT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Hariharan, Sruthi</dc:creator>
  <cp:keywords/>
  <cp:lastModifiedBy>Hariharan, Sruthi</cp:lastModifiedBy>
  <cp:revision>4</cp:revision>
  <dcterms:created xsi:type="dcterms:W3CDTF">2026-07-06T21:44:47Z</dcterms:created>
  <dcterms:modified xsi:type="dcterms:W3CDTF">2026-07-21T13:42:26Z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0x010100E238A853E2A21D478864F317E572DCF9</vt:lpwstr>
  </property>
  <property fmtid="{D5CDD505-2E9C-101B-9397-08002B2CF9AE}" pid="3" name="MediaServiceImageTags">
    <vt:lpwstr/>
  </property>
  <property fmtid="{D5CDD505-2E9C-101B-9397-08002B2CF9AE}" pid="4" name="MSIP_Label_c144db1d-993e-40da-980d-6eea152adc50_Enabled">
    <vt:lpwstr>true</vt:lpwstr>
  </property>
  <property fmtid="{D5CDD505-2E9C-101B-9397-08002B2CF9AE}" pid="5" name="MSIP_Label_c144db1d-993e-40da-980d-6eea152adc50_SetDate">
    <vt:lpwstr>2026-02-04T21:33:56Z</vt:lpwstr>
  </property>
  <property fmtid="{D5CDD505-2E9C-101B-9397-08002B2CF9AE}" pid="6" name="MSIP_Label_c144db1d-993e-40da-980d-6eea152adc50_Method">
    <vt:lpwstr>Privileged</vt:lpwstr>
  </property>
  <property fmtid="{D5CDD505-2E9C-101B-9397-08002B2CF9AE}" pid="7" name="MSIP_Label_c144db1d-993e-40da-980d-6eea152adc50_Name">
    <vt:lpwstr>Public</vt:lpwstr>
  </property>
  <property fmtid="{D5CDD505-2E9C-101B-9397-08002B2CF9AE}" pid="8" name="MSIP_Label_c144db1d-993e-40da-980d-6eea152adc50_SiteId">
    <vt:lpwstr>0afb747d-bff7-4596-a9fc-950ef9e0ec45</vt:lpwstr>
  </property>
  <property fmtid="{D5CDD505-2E9C-101B-9397-08002B2CF9AE}" pid="9" name="MSIP_Label_c144db1d-993e-40da-980d-6eea152adc50_ActionId">
    <vt:lpwstr>1d14393e-8913-4215-8969-3d0b24cf798e</vt:lpwstr>
  </property>
  <property fmtid="{D5CDD505-2E9C-101B-9397-08002B2CF9AE}" pid="10" name="MSIP_Label_c144db1d-993e-40da-980d-6eea152adc50_ContentBits">
    <vt:lpwstr>0</vt:lpwstr>
  </property>
  <property fmtid="{D5CDD505-2E9C-101B-9397-08002B2CF9AE}" pid="11" name="MSIP_Label_c144db1d-993e-40da-980d-6eea152adc50_Tag">
    <vt:lpwstr>10, 0, 1, 1</vt:lpwstr>
  </property>
</Properties>
</file>