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  <p:sldMasterId id="2147483661" r:id="rId7"/>
  </p:sldMasterIdLst>
  <p:notesMasterIdLst>
    <p:notesMasterId r:id="rId33"/>
  </p:notesMasterIdLst>
  <p:handoutMasterIdLst>
    <p:handoutMasterId r:id="rId34"/>
  </p:handoutMasterIdLst>
  <p:sldIdLst>
    <p:sldId id="319" r:id="rId8"/>
    <p:sldId id="320" r:id="rId9"/>
    <p:sldId id="321" r:id="rId10"/>
    <p:sldId id="322" r:id="rId11"/>
    <p:sldId id="323" r:id="rId12"/>
    <p:sldId id="324" r:id="rId13"/>
    <p:sldId id="325" r:id="rId14"/>
    <p:sldId id="266" r:id="rId15"/>
    <p:sldId id="326" r:id="rId16"/>
    <p:sldId id="327" r:id="rId17"/>
    <p:sldId id="269" r:id="rId18"/>
    <p:sldId id="328" r:id="rId19"/>
    <p:sldId id="329" r:id="rId20"/>
    <p:sldId id="270" r:id="rId21"/>
    <p:sldId id="284" r:id="rId22"/>
    <p:sldId id="330" r:id="rId23"/>
    <p:sldId id="331" r:id="rId24"/>
    <p:sldId id="332" r:id="rId25"/>
    <p:sldId id="333" r:id="rId26"/>
    <p:sldId id="334" r:id="rId27"/>
    <p:sldId id="335" r:id="rId28"/>
    <p:sldId id="336" r:id="rId29"/>
    <p:sldId id="337" r:id="rId30"/>
    <p:sldId id="315" r:id="rId31"/>
    <p:sldId id="312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rratano, Alex" initials="GA" lastIdx="1" clrIdx="0">
    <p:extLst>
      <p:ext uri="{19B8F6BF-5375-455C-9EA6-DF929625EA0E}">
        <p15:presenceInfo xmlns:p15="http://schemas.microsoft.com/office/powerpoint/2012/main" userId="S-1-5-21-639947351-343809578-3807592339-40017" providerId="AD"/>
      </p:ext>
    </p:extLst>
  </p:cmAuthor>
  <p:cmAuthor id="2" name="Hinojosa, Jose Luis" initials="HJL" lastIdx="3" clrIdx="1">
    <p:extLst>
      <p:ext uri="{19B8F6BF-5375-455C-9EA6-DF929625EA0E}">
        <p15:presenceInfo xmlns:p15="http://schemas.microsoft.com/office/powerpoint/2012/main" userId="S-1-5-21-639947351-343809578-3807592339-37959" providerId="AD"/>
      </p:ext>
    </p:extLst>
  </p:cmAuthor>
  <p:cmAuthor id="3" name="DuBro, Jackson" initials="DJ" lastIdx="1" clrIdx="2">
    <p:extLst>
      <p:ext uri="{19B8F6BF-5375-455C-9EA6-DF929625EA0E}">
        <p15:presenceInfo xmlns:p15="http://schemas.microsoft.com/office/powerpoint/2012/main" userId="S::Jackson.DuBro@ercot.com::eeee7753-3465-4fb5-8530-4a50b4dcc9f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6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88954" autoAdjust="0"/>
  </p:normalViewPr>
  <p:slideViewPr>
    <p:cSldViewPr showGuides="1">
      <p:cViewPr varScale="1">
        <p:scale>
          <a:sx n="90" d="100"/>
          <a:sy n="90" d="100"/>
        </p:scale>
        <p:origin x="2124" y="30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commentAuthors" Target="commentAuthor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rcot.com\departments\Operations%20Planning\Operations%20Analysis\_PDCWG\_Regulation%20Analysis\2025\06%20-%20June\RegReport_Generator_Ver3_Jun-25_Yearly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Hourly Accumulated Time Error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TE!$G$1</c:f>
              <c:strCache>
                <c:ptCount val="1"/>
                <c:pt idx="0">
                  <c:v>Jun-24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TE!$A$3:$A$26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TE!$B$55:$B$78</c:f>
              <c:numCache>
                <c:formatCode>General</c:formatCode>
                <c:ptCount val="24"/>
                <c:pt idx="0">
                  <c:v>5.4239995162932866</c:v>
                </c:pt>
                <c:pt idx="1">
                  <c:v>4.5389987626112998</c:v>
                </c:pt>
                <c:pt idx="2">
                  <c:v>5.0849994930904483</c:v>
                </c:pt>
                <c:pt idx="3">
                  <c:v>3.6140000149607152</c:v>
                </c:pt>
                <c:pt idx="4">
                  <c:v>-1.19200083147735</c:v>
                </c:pt>
                <c:pt idx="5">
                  <c:v>0.85000033723183421</c:v>
                </c:pt>
                <c:pt idx="6">
                  <c:v>-1.266998648643423</c:v>
                </c:pt>
                <c:pt idx="7">
                  <c:v>-0.44900023564708952</c:v>
                </c:pt>
                <c:pt idx="8">
                  <c:v>0.69800004363065715</c:v>
                </c:pt>
                <c:pt idx="9">
                  <c:v>-3.2100010104477401</c:v>
                </c:pt>
                <c:pt idx="10">
                  <c:v>-0.80500027537337304</c:v>
                </c:pt>
                <c:pt idx="11">
                  <c:v>-3.128999978303876</c:v>
                </c:pt>
                <c:pt idx="12">
                  <c:v>-0.86200007237490395</c:v>
                </c:pt>
                <c:pt idx="13">
                  <c:v>0.56499899551274335</c:v>
                </c:pt>
                <c:pt idx="14">
                  <c:v>-1.301001876592754</c:v>
                </c:pt>
                <c:pt idx="15">
                  <c:v>-0.59200072288509875</c:v>
                </c:pt>
                <c:pt idx="16">
                  <c:v>-0.12800095975405101</c:v>
                </c:pt>
                <c:pt idx="17">
                  <c:v>1.288000911474336</c:v>
                </c:pt>
                <c:pt idx="18">
                  <c:v>-0.37799981236466401</c:v>
                </c:pt>
                <c:pt idx="19">
                  <c:v>-1.3049994409083641</c:v>
                </c:pt>
                <c:pt idx="20">
                  <c:v>2.8819997906684112</c:v>
                </c:pt>
                <c:pt idx="21">
                  <c:v>-0.64499828219416899</c:v>
                </c:pt>
                <c:pt idx="22">
                  <c:v>1.1109992675484099</c:v>
                </c:pt>
                <c:pt idx="23">
                  <c:v>3.6319988146424209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2A-4278-BE8E-124C1453564B}"/>
            </c:ext>
          </c:extLst>
        </c:ser>
        <c:ser>
          <c:idx val="1"/>
          <c:order val="1"/>
          <c:tx>
            <c:strRef>
              <c:f>TE!$F$1</c:f>
              <c:strCache>
                <c:ptCount val="1"/>
                <c:pt idx="0">
                  <c:v>Jun-25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TE!$A$3:$A$26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TE!$B$29:$B$52</c:f>
              <c:numCache>
                <c:formatCode>General</c:formatCode>
                <c:ptCount val="24"/>
                <c:pt idx="0">
                  <c:v>2.8559981713769891</c:v>
                </c:pt>
                <c:pt idx="1">
                  <c:v>2.949003264307887</c:v>
                </c:pt>
                <c:pt idx="2">
                  <c:v>0.40899929404274898</c:v>
                </c:pt>
                <c:pt idx="3">
                  <c:v>2.3099997043610241</c:v>
                </c:pt>
                <c:pt idx="4">
                  <c:v>-1.7340009212494589</c:v>
                </c:pt>
                <c:pt idx="5">
                  <c:v>-6.2670006155969347</c:v>
                </c:pt>
                <c:pt idx="6">
                  <c:v>-2.3169997930525801</c:v>
                </c:pt>
                <c:pt idx="7">
                  <c:v>1.202998578548397</c:v>
                </c:pt>
                <c:pt idx="8">
                  <c:v>10.19100024551136</c:v>
                </c:pt>
                <c:pt idx="9">
                  <c:v>7.2219999060037017</c:v>
                </c:pt>
                <c:pt idx="10">
                  <c:v>2.466998577117852</c:v>
                </c:pt>
                <c:pt idx="11">
                  <c:v>-3.273001372814154</c:v>
                </c:pt>
                <c:pt idx="12">
                  <c:v>-3.4309993386267839</c:v>
                </c:pt>
                <c:pt idx="13">
                  <c:v>-3.96999961137774</c:v>
                </c:pt>
                <c:pt idx="14">
                  <c:v>-3.9780013561250409</c:v>
                </c:pt>
                <c:pt idx="15">
                  <c:v>-2.6399995684622648</c:v>
                </c:pt>
                <c:pt idx="16">
                  <c:v>-1.5829995870592131</c:v>
                </c:pt>
                <c:pt idx="17">
                  <c:v>-1.577001094818159</c:v>
                </c:pt>
                <c:pt idx="18">
                  <c:v>-5.1079993844033718</c:v>
                </c:pt>
                <c:pt idx="19">
                  <c:v>-2.9649999141690668</c:v>
                </c:pt>
                <c:pt idx="20">
                  <c:v>-3.393000945448958</c:v>
                </c:pt>
                <c:pt idx="21">
                  <c:v>1.934000562876335</c:v>
                </c:pt>
                <c:pt idx="22">
                  <c:v>4.5539989545940083</c:v>
                </c:pt>
                <c:pt idx="23">
                  <c:v>5.1430005840958124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2A-4278-BE8E-124C1453564B}"/>
            </c:ext>
          </c:extLst>
        </c:ser>
        <c:ser>
          <c:idx val="0"/>
          <c:order val="2"/>
          <c:tx>
            <c:strRef>
              <c:f>TE!$E$1</c:f>
              <c:strCache>
                <c:ptCount val="1"/>
                <c:pt idx="0">
                  <c:v>Jun-26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TE!$A$3:$A$26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TE!$B$3:$B$26</c:f>
              <c:numCache>
                <c:formatCode>General</c:formatCode>
                <c:ptCount val="24"/>
                <c:pt idx="0">
                  <c:v>1.667999923229297</c:v>
                </c:pt>
                <c:pt idx="1">
                  <c:v>4.6849999427795073</c:v>
                </c:pt>
                <c:pt idx="2">
                  <c:v>3.664998561143916</c:v>
                </c:pt>
                <c:pt idx="3">
                  <c:v>0.69300037622448396</c:v>
                </c:pt>
                <c:pt idx="4">
                  <c:v>5.5999994278021999E-2</c:v>
                </c:pt>
                <c:pt idx="5">
                  <c:v>-1.412000715732618</c:v>
                </c:pt>
                <c:pt idx="6">
                  <c:v>0.81799805164334105</c:v>
                </c:pt>
                <c:pt idx="7">
                  <c:v>3.2610005140304041</c:v>
                </c:pt>
                <c:pt idx="8">
                  <c:v>4.6599999666214451</c:v>
                </c:pt>
                <c:pt idx="9">
                  <c:v>2.515999503433731</c:v>
                </c:pt>
                <c:pt idx="10">
                  <c:v>4.7010003477334079</c:v>
                </c:pt>
                <c:pt idx="11">
                  <c:v>2.851000681519519</c:v>
                </c:pt>
                <c:pt idx="12">
                  <c:v>0.245999127626363</c:v>
                </c:pt>
                <c:pt idx="13">
                  <c:v>-2.460000082850446</c:v>
                </c:pt>
                <c:pt idx="14">
                  <c:v>-2.9470017552375718</c:v>
                </c:pt>
                <c:pt idx="15">
                  <c:v>-2.337999314069656</c:v>
                </c:pt>
                <c:pt idx="16">
                  <c:v>-2.9510004818439328</c:v>
                </c:pt>
                <c:pt idx="17">
                  <c:v>-4.2659984529019299</c:v>
                </c:pt>
                <c:pt idx="18">
                  <c:v>-8.8350003957748218</c:v>
                </c:pt>
                <c:pt idx="19">
                  <c:v>-10.45999979972839</c:v>
                </c:pt>
                <c:pt idx="20">
                  <c:v>-4.9480013847350737</c:v>
                </c:pt>
                <c:pt idx="21">
                  <c:v>4.1640002131461546</c:v>
                </c:pt>
                <c:pt idx="22">
                  <c:v>3.181001126766164</c:v>
                </c:pt>
                <c:pt idx="23">
                  <c:v>2.1949995756148848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2A-4278-BE8E-124C145356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0"/>
        <c:axId val="636058424"/>
        <c:axId val="636057640"/>
      </c:barChart>
      <c:dateAx>
        <c:axId val="6360584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HE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057640"/>
        <c:crosses val="autoZero"/>
        <c:auto val="0"/>
        <c:lblOffset val="100"/>
        <c:baseTimeUnit val="days"/>
      </c:dateAx>
      <c:valAx>
        <c:axId val="636057640"/>
        <c:scaling>
          <c:orientation val="minMax"/>
          <c:min val="-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Seconds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058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3/12/18</a:t>
            </a:r>
            <a:r>
              <a:rPr lang="en-US" baseline="0" dirty="0"/>
              <a:t> – Integral ACE Time Constant Changed from 60 min to 45 min</a:t>
            </a:r>
          </a:p>
          <a:p>
            <a:r>
              <a:rPr lang="en-US" baseline="0" dirty="0"/>
              <a:t>5/17/18 – K4 Changed from 0.3 to 0.2 and K5 Changed from 0.4 to 0.5</a:t>
            </a:r>
          </a:p>
          <a:p>
            <a:r>
              <a:rPr lang="en-US" baseline="0" dirty="0"/>
              <a:t>12/4/18 – 10:05 AM – K6 Changed from 0 to 0.5</a:t>
            </a:r>
          </a:p>
          <a:p>
            <a:r>
              <a:rPr lang="en-US" baseline="0" dirty="0"/>
              <a:t>2/12/19 – 2:15 PM – K6 changed from 0.5 to 1.0</a:t>
            </a:r>
          </a:p>
          <a:p>
            <a:r>
              <a:rPr lang="en-US" baseline="0" dirty="0"/>
              <a:t>3/12/19 – 2:10 PM – PWRR Threshold from 10 to 15 MW/min</a:t>
            </a:r>
          </a:p>
          <a:p>
            <a:r>
              <a:rPr lang="en-US" baseline="0" dirty="0"/>
              <a:t>3/19/19 – 2:15 PM – PWRR Threshold from 15 to 20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4/01/19 – 10:00 AM – K5 changed from 0.5 to 0.4 and Max. Integral ACE Feedback changed from 250 to 150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4/24/19 – 1:15 PM – Max. Integral ACE Feedback changed from 150 to 160. PWRR Threshold changed from 20 to 25.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5/22/19 – 1:10 PM – K5 changed from 0.4 to 0.5, Max Integral ACE feedback changed from 160 to 200, PWRR Threshold changed from 25 to 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6/17/20 – 10 AM - PWRR Calculation method changed from Direct to Interpolated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9/1/20 – 11 AM - Max Integral ACE Feedback changed from 200 to 250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9/3/20 – 3 PM - Max Integral ACE Feedback changed from 250 to 300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9/4/20 – 3 PM - Max Integral ACE Feedback changed from 300 to 250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6/1/21 – 10:00 AM – K8 Changed from 0 to 0.5, PSRR Threshold changed to 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6/2/21 – 10:00 AM – PSRR Threshold changed from 10 to 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6/3/21 – 10:00 AM – K8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6/4/21 – 10:00 AM – K8 Changed from 0.75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9/2/21 – 10:00 AM – PSRR Threshold changed to 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6/7/22 – 10:30 AM – K7 Changed from 0 to 0.5, PDCTRR Min/Max Threshold changed to 10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6/8/22 – 10:30 AM – PDCTRR Min/Max Threshold changed from 10 to 20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6/9/22 – 10:30 AM – K7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6/10/22 – 10:30 AM – K7 Changed from 0.07 to 1.0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7/21/22 – 10:00 AM–Max Integral ACE Feedback changed from 250 to 350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7/21/22 – 05:10 PM – K5 Changed from 0.5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7/22/22 – 09:40 PM – K5 Changed from 1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7/27/22 – 08:40 AM – PSRR Threshold changed to 40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6/12/23  - PSRR dynamic threshold enabled. The Max PSSR started at 80 MW/min for sunrise and sunset hours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6/15/23 – The Max PSRR threshold increased to 100 MW/min for sunrise and sunset hours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10/26/23 – Max Integral ACE Feedback changed from 350 to 250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3/7/24 – PSRR threshold increased from 100 MW/Min to 120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05/30/24 – Max Integral ACE Feedback changed from 250 MW to 350 MW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8/28/24 – PSS Dynamic Threshold changed from 120 MW/Min – 180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10/31/24– K5 changed to 0.5 to 1 to correct the time error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11/1/24  - K5 changed from 1 to 0.75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11/5/24 – K5 changed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11/18/24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11/22/24 – K5 changed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3/5/25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3/6/25 – K5 changed from 0.75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3/7/25 – Max Ace Integral Feedback changed from 350 MW to 400 MW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3/7/25 – PSRR Dynamic Threshold for sunrise and sunset changed from 180 MW/Min to 225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3/11/25 – Max Ace Integral Feedback changed from 400 MW to 350 MW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3/12/25 – K5 changed from 1 to 0.5</a:t>
            </a:r>
          </a:p>
          <a:p>
            <a:r>
              <a:rPr lang="en-US" baseline="0" dirty="0"/>
              <a:t>6/6/25 – K5 changed from 0.5 to 0.75</a:t>
            </a:r>
          </a:p>
          <a:p>
            <a:r>
              <a:rPr lang="en-US" baseline="0" dirty="0"/>
              <a:t>6/13/25 – K5 changes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7/14/25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7/18/25 – K5 changed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7/24/25 – Enabled PWRR direct method in GTBD calculation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12/10/25 – PSRR Dynamic Threshold for sunrise and sunset changed from 225 MW/Min to 280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01/05/26 – PSRR Dynamic Threshold for sunrise changed from 280 MW/min to 180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02/03/26 - PSRR Dynamic Threshold for sunrise changed from 180 MW/min to 280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04/01/26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04/03/26 – K5 changed from 0.75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04/06/26 – K5 changed from 1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04/09/26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537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6A1BA-F6DF-CE8A-ABE7-CA605FD4C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CB5D0C-C903-53B7-FDB5-972ECCF042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C2974-0411-803E-A442-373E3EF03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noStri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1398A-2EEF-F0D8-DD01-73C7C8D197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653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noStrik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725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trike="noStrike" dirty="0"/>
              <a:t>Load is seeing an overall increase compared to the last two 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880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total load is more than the last year. </a:t>
            </a:r>
          </a:p>
          <a:p>
            <a:endParaRPr lang="en-US" dirty="0"/>
          </a:p>
          <a:p>
            <a:r>
              <a:rPr lang="en-US" dirty="0"/>
              <a:t>More Net Load during Up ramp hours.</a:t>
            </a:r>
          </a:p>
          <a:p>
            <a:endParaRPr lang="en-US" dirty="0"/>
          </a:p>
          <a:p>
            <a:r>
              <a:rPr lang="en-US" dirty="0"/>
              <a:t>Net Load: dashed line.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769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Overall hourly load ramp trend remained similar compared to the last couple of years.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21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trike="noStrike" dirty="0"/>
              <a:t>Solar generation is Higher than last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6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C29C8-0964-8C3F-B674-13046BCDA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3E60BC-10FD-456B-A6EF-1BC6CF821E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A718E-5A18-0DC2-54B6-1D16F8E8ED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trike="noStrike" dirty="0"/>
              <a:t>Wind generation is slightly Higher than last year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28F51A-C107-DA19-6353-8D255869AD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856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Net Capacity on Start-Up/</a:t>
            </a:r>
            <a:r>
              <a:rPr lang="en-US" strike="noStrike" dirty="0" err="1"/>
              <a:t>ShutDown</a:t>
            </a:r>
            <a:r>
              <a:rPr lang="en-US" strike="noStrike" dirty="0"/>
              <a:t> are generally following the trends of the last two years. More capacity during sunset hours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345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Error = Forecast – Actual</a:t>
            </a:r>
          </a:p>
          <a:p>
            <a:endParaRPr lang="en-US" dirty="0"/>
          </a:p>
          <a:p>
            <a:r>
              <a:rPr lang="en-US" dirty="0"/>
              <a:t>Min, Max,</a:t>
            </a:r>
            <a:r>
              <a:rPr lang="en-US" baseline="0" dirty="0"/>
              <a:t> 10</a:t>
            </a:r>
            <a:r>
              <a:rPr lang="en-US" baseline="30000" dirty="0"/>
              <a:t>th</a:t>
            </a:r>
            <a:r>
              <a:rPr lang="en-US" baseline="0" dirty="0"/>
              <a:t>, 90</a:t>
            </a:r>
            <a:r>
              <a:rPr lang="en-US" baseline="30000" dirty="0"/>
              <a:t>th</a:t>
            </a:r>
            <a:r>
              <a:rPr lang="en-US" baseline="0" dirty="0"/>
              <a:t> percentile</a:t>
            </a:r>
          </a:p>
          <a:p>
            <a:r>
              <a:rPr lang="en-US" baseline="0" dirty="0"/>
              <a:t>15-minute intervals</a:t>
            </a:r>
          </a:p>
          <a:p>
            <a:endParaRPr lang="en-US" baseline="0" dirty="0"/>
          </a:p>
          <a:p>
            <a:r>
              <a:rPr lang="en-US" baseline="0" dirty="0"/>
              <a:t>Max Positive Forecast Error:</a:t>
            </a:r>
          </a:p>
          <a:p>
            <a:r>
              <a:rPr lang="en-US" b="0" baseline="0" dirty="0">
                <a:solidFill>
                  <a:srgbClr val="FF0000"/>
                </a:solidFill>
                <a:highlight>
                  <a:srgbClr val="FF0000"/>
                </a:highlight>
              </a:rPr>
              <a:t>10/2025</a:t>
            </a:r>
            <a:r>
              <a:rPr lang="en-US" baseline="0" dirty="0">
                <a:solidFill>
                  <a:srgbClr val="FF0000"/>
                </a:solidFill>
              </a:rPr>
              <a:t> </a:t>
            </a:r>
            <a:r>
              <a:rPr lang="en-US" baseline="0" dirty="0"/>
              <a:t>HE10 -&gt; </a:t>
            </a:r>
            <a:r>
              <a:rPr lang="en-US" sz="1800" b="0" i="0" u="none" strike="noStrike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495 </a:t>
            </a:r>
            <a:r>
              <a:rPr lang="en-US" baseline="0" dirty="0"/>
              <a:t>MW</a:t>
            </a:r>
          </a:p>
          <a:p>
            <a:endParaRPr lang="en-US" baseline="0" dirty="0"/>
          </a:p>
          <a:p>
            <a:r>
              <a:rPr lang="en-US" baseline="0" dirty="0"/>
              <a:t>Max Negative Forecast Error:</a:t>
            </a:r>
          </a:p>
          <a:p>
            <a:r>
              <a:rPr lang="en-US" b="0" baseline="0" dirty="0"/>
              <a:t>10/2025</a:t>
            </a:r>
            <a:r>
              <a:rPr lang="en-US" baseline="0" dirty="0"/>
              <a:t> HE9 -&gt;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-625 </a:t>
            </a:r>
            <a:r>
              <a:rPr lang="en-US" baseline="0" dirty="0"/>
              <a:t>MW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132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trike="noStrike" dirty="0"/>
              <a:t>Largest expected generation deviation occurs during solar ramps.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97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u="none" dirty="0"/>
              <a:t>Reference Hours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839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strike="noStrike" dirty="0">
                <a:effectLst/>
              </a:rPr>
              <a:t>1-min NSLL ramp values were examined in bins of 10 MWs  (as tracked on x-axis) and the average rate of intervals during which regulation was exhausted (i.e. remaining regulation was less than 5 MW) was computed (as tracked on y-axis).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strike="noStrike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strike="noStrike" dirty="0">
                <a:effectLst/>
              </a:rPr>
              <a:t>NSLL includes Large Loads and Steel Mills that are not following SCED dispatch.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strike="noStrike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strike="noStrike" dirty="0">
                <a:effectLst/>
              </a:rPr>
              <a:t>Trend is the same: we see low correlation between regulation exhaustion and NSLL ramp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01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For intra-hour wind ramp forecast, SCED PWRR MAE is smaller than the Persistence forecast with more errors occur during ramping hours. </a:t>
            </a:r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08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errors during ramping hours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00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For intra-hour solar ramp forecast, SCED PSRR is generally performing better when compared to the persistence forecast, particularly during the most significant solar ramp hours.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077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Similar to wind, generally we see greater forecast errors during ramping periods. </a:t>
            </a:r>
            <a:endParaRPr lang="en-US" strike="noStrike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87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Total regulation deployed comparison.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59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9B485-29B8-2102-6166-363E0C9B5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172128-64C7-BB26-18ED-A0933A8ABA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67A11E-92DD-F236-D0E0-F0F114F95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Total regulation deployed compared with the previous two months.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E679D-2A21-B7A2-2A19-5A5E418847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73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Regulation up bias occurrence for consecutive SCED intervals for all hours is 136 and peak hours is 48.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59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298575"/>
          </a:xfrm>
          <a:prstGeom prst="rect">
            <a:avLst/>
          </a:prstGeom>
        </p:spPr>
        <p:txBody>
          <a:bodyPr/>
          <a:lstStyle>
            <a:lvl1pPr algn="l">
              <a:defRPr sz="3200" b="1" cap="sm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81400"/>
            <a:ext cx="7772400" cy="20574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183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51206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 dirty="0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152" y="1430449"/>
            <a:ext cx="4173848" cy="1848259"/>
          </a:xfrm>
        </p:spPr>
        <p:txBody>
          <a:bodyPr anchor="ctr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152" y="3501137"/>
            <a:ext cx="4173848" cy="682625"/>
          </a:xfrm>
        </p:spPr>
        <p:txBody>
          <a:bodyPr wrap="square"/>
          <a:lstStyle>
            <a:lvl1pPr>
              <a:defRPr sz="1800" b="1">
                <a:solidFill>
                  <a:srgbClr val="00829B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679282" y="0"/>
            <a:ext cx="346471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6024657" y="1370524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6041159" y="1783081"/>
            <a:ext cx="2490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6024657" y="2442045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56026" y="2987764"/>
            <a:ext cx="1976343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6041159" y="3786789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4597" y="4359747"/>
            <a:ext cx="236246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6536605" y="4378550"/>
            <a:ext cx="2324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4597" y="4816174"/>
            <a:ext cx="236246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6536604" y="4823175"/>
            <a:ext cx="1581098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44597" y="5292079"/>
            <a:ext cx="236246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6536605" y="5299080"/>
            <a:ext cx="2349263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4596" y="5773360"/>
            <a:ext cx="236247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6529591" y="5773359"/>
            <a:ext cx="2349263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8152" y="6356351"/>
            <a:ext cx="417384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15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1552" y="2564247"/>
            <a:ext cx="3661926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15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820522" y="5054601"/>
            <a:ext cx="3900911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200" b="1" dirty="0"/>
            </a:lvl1pPr>
            <a:lvl2pPr marL="41148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lang="en-US" sz="1050" dirty="0" smtClean="0"/>
            </a:lvl2pPr>
            <a:lvl3pPr marL="411480" indent="-137160">
              <a:lnSpc>
                <a:spcPct val="100000"/>
              </a:lnSpc>
              <a:spcBef>
                <a:spcPts val="75"/>
              </a:spcBef>
              <a:buFont typeface="Arial" panose="020B0604020202020204" pitchFamily="34" charset="0"/>
              <a:buChar char="◦"/>
              <a:defRPr lang="en-US" sz="1050" dirty="0"/>
            </a:lvl3pPr>
            <a:lvl4pPr marL="54864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-"/>
              <a:defRPr lang="en-US" sz="1050" dirty="0" smtClean="0"/>
            </a:lvl4pPr>
            <a:lvl5pPr marL="68580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◦"/>
              <a:defRPr lang="en-US" sz="1050" dirty="0"/>
            </a:lvl5pPr>
            <a:lvl6pPr marL="82296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§"/>
              <a:defRPr sz="105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820524" y="1092200"/>
            <a:ext cx="3900910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None/>
              <a:defRPr sz="1200" b="1" i="0"/>
            </a:lvl1pPr>
            <a:lvl2pPr marL="41148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 sz="1050"/>
            </a:lvl2pPr>
            <a:lvl3pPr marL="54864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-"/>
              <a:defRPr sz="1050"/>
            </a:lvl3pPr>
            <a:lvl4pPr marL="68580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◦"/>
              <a:defRPr sz="1050"/>
            </a:lvl4pPr>
            <a:lvl5pPr marL="82296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265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15468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0917" y="1125953"/>
            <a:ext cx="181941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68766" y="503044"/>
            <a:ext cx="872228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8766" y="457200"/>
            <a:ext cx="872228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9144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6190" y="2062264"/>
            <a:ext cx="4737126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15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85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31350" y="0"/>
            <a:ext cx="591265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Footer text goes here.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9144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4572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0917" y="1125953"/>
            <a:ext cx="181941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68766" y="503044"/>
            <a:ext cx="872228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8766" y="457200"/>
            <a:ext cx="872228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675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/>
            </a:pPr>
            <a:r>
              <a:rPr lang="en-US" sz="2100" dirty="0"/>
              <a:t>ERCOT Regulation Bias Analysis</a:t>
            </a:r>
            <a:br>
              <a:rPr lang="en-US" sz="2100" dirty="0"/>
            </a:br>
            <a:r>
              <a:rPr lang="en-US" sz="2100" dirty="0"/>
              <a:t>June 2026</a:t>
            </a:r>
            <a:br>
              <a:rPr lang="en-US" sz="2100" dirty="0"/>
            </a:br>
            <a:br>
              <a:rPr lang="en-US" sz="2100" dirty="0"/>
            </a:br>
            <a:r>
              <a:rPr lang="en-US" sz="1050" b="0" dirty="0"/>
              <a:t>PDCWG | July 22nd , 2026</a:t>
            </a:r>
            <a:br>
              <a:rPr lang="en-US" sz="1050" b="0" dirty="0"/>
            </a:br>
            <a:br>
              <a:rPr lang="en-US" sz="1050" b="0" dirty="0"/>
            </a:br>
            <a:br>
              <a:rPr lang="en-US" sz="1050" b="0" dirty="0"/>
            </a:br>
            <a:r>
              <a:rPr lang="en-US" sz="1350" b="0" i="1" dirty="0"/>
              <a:t>ERCOT</a:t>
            </a:r>
            <a:br>
              <a:rPr lang="en-US" sz="1350" b="0" i="1" dirty="0"/>
            </a:br>
            <a:r>
              <a:rPr lang="en-US" sz="1350" b="0" dirty="0"/>
              <a:t>Operations Planning</a:t>
            </a:r>
            <a:br>
              <a:rPr lang="en-US" sz="1350" b="0" dirty="0"/>
            </a:br>
            <a:br>
              <a:rPr lang="en-US" sz="1350" b="0" dirty="0"/>
            </a:br>
            <a:br>
              <a:rPr lang="en-US" sz="1050" b="0" dirty="0"/>
            </a:br>
            <a:br>
              <a:rPr lang="en-US" sz="900" b="0" dirty="0"/>
            </a:br>
            <a:fld id="{791A7780-03EF-4C42-B9F1-72A8C3465823}" type="datetime4">
              <a:rPr lang="en-US" sz="825" b="0"/>
              <a:pPr>
                <a:lnSpc>
                  <a:spcPct val="100000"/>
                </a:lnSpc>
                <a:spcBef>
                  <a:spcPts val="225"/>
                </a:spcBef>
                <a:spcAft>
                  <a:spcPts val="225"/>
                </a:spcAft>
                <a:defRPr/>
              </a:pPr>
              <a:t>July 21, 2026</a:t>
            </a:fld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PDCWG Regulation Report post RTCB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Current GTBD Parameters &amp; References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Regulation Bias &amp; Performance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Wind &amp; Solar Ramp Rate MAE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Regulation Deployed Comparison (yearly/monthly)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Regulation Bias: 5-min SCED intervals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Time Error &amp; Accumulation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Profiles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Questions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F8A13-1151-EF4B-9AFB-E070DDEF8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ED9B4-9332-52AD-3980-F5BD6BB5F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Deployed Comparison - Monthly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193F4-0887-49B6-B9AF-19F975A73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48" y="1136568"/>
            <a:ext cx="8210103" cy="458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25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000" dirty="0">
                <a:latin typeface="+mn-lt"/>
              </a:rPr>
              <a:t>REG Bias for Consecutive 5-min Intervals</a:t>
            </a:r>
          </a:p>
        </p:txBody>
      </p:sp>
    </p:spTree>
    <p:extLst>
      <p:ext uri="{BB962C8B-B14F-4D97-AF65-F5344CB8AC3E}">
        <p14:creationId xmlns:p14="http://schemas.microsoft.com/office/powerpoint/2010/main" val="3055639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Bias for Consecutive SCED Intervals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80921A-4603-731E-12FB-35BF23E6D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600" y="1219200"/>
            <a:ext cx="2015167" cy="681939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1" y="1219200"/>
            <a:ext cx="8458200" cy="483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8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3AFB9-C962-1296-80C7-6FDF493A7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5C24D-06A1-21F9-D295-20524B80A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Zero-Crossing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86BCB-B3B8-0C87-19B6-841079D7F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BCE067-C59B-94DE-87B0-3BAFEEB24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600" y="1219200"/>
            <a:ext cx="2015167" cy="681939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1" y="1219200"/>
            <a:ext cx="8458200" cy="483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72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000" dirty="0"/>
              <a:t>Time Error and Contributing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Accumulated Time Error, Load, Wind Ramp, Solar Ramp, Start-Up/Shut-Down Hours, STLF Error and NSLL Ramping.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063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Error Accumulation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8" name="Hourly_Accumulated_Time_Error">
            <a:extLst>
              <a:ext uri="{FF2B5EF4-FFF2-40B4-BE49-F238E27FC236}">
                <a16:creationId xmlns:a16="http://schemas.microsoft.com/office/drawing/2014/main" id="{00000000-0008-0000-0C00-000004000000}"/>
              </a:ext>
            </a:extLst>
          </p:cNvPr>
          <p:cNvGraphicFramePr>
            <a:graphicFrameLocks/>
          </p:cNvGraphicFramePr>
          <p:nvPr/>
        </p:nvGraphicFramePr>
        <p:xfrm>
          <a:off x="364471" y="898584"/>
          <a:ext cx="8415058" cy="506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00132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934200" y="6492875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D93BD3E-1E9A-4970-A6F7-E7AC52762E0C}" type="slidenum">
              <a:rPr lang="en-US" smtClean="0"/>
              <a:pPr algn="r">
                <a:spcAft>
                  <a:spcPts val="600"/>
                </a:spcAft>
              </a:pPr>
              <a:t>16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906B05F-123C-42E7-BEF1-5172A8865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Profile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438" y="1212910"/>
            <a:ext cx="7491122" cy="443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90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Load Profile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950" y="1213651"/>
            <a:ext cx="7494298" cy="443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68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Ramp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66" y="1225002"/>
            <a:ext cx="7442067" cy="440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209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 Profile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55" y="1143000"/>
            <a:ext cx="746448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024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GTBD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028" y="1092964"/>
            <a:ext cx="8452144" cy="500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40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53241-4252-039B-0A9E-3FF4792EE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83ED7-D717-3690-DC2E-68C04F021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 Profile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849AB-2528-593D-2889-B6E1C4220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55" y="1143000"/>
            <a:ext cx="746448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31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Start-Up &amp; Shut-Down Hours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09" y="1142423"/>
            <a:ext cx="7567581" cy="457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21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STLF Error Chart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78" y="1219200"/>
            <a:ext cx="8764166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94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Expected Generation Deviation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A19ED0-A6A0-3C84-CB1B-40388CAEE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143000"/>
            <a:ext cx="1914525" cy="10287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815" y="1067846"/>
            <a:ext cx="7692368" cy="472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46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48EFC-1C9F-C206-CB08-100FB8E0D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dirty="0"/>
              <a:t>Non-SCED Qualified Large Load (NSLL) Ramping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0188E-16E1-E63B-B8CA-14A88C76C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7D6F6-96BF-D996-15B5-6B78DDF79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00100"/>
            <a:ext cx="8763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37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fld id="{BCDE79FB-97BA-492B-8D57-F1373F9ADA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37" y="1676400"/>
            <a:ext cx="8503126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30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Projected Wind Ramp Rate MAE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47" y="904661"/>
            <a:ext cx="7932368" cy="515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33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Projected Wind Ramp Rate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12" y="971935"/>
            <a:ext cx="7719974" cy="509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Projected Solar Ramp Rate MAE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19" y="897556"/>
            <a:ext cx="7918760" cy="516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72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Projected Solar Ramp Rate Error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29" y="900534"/>
            <a:ext cx="7909740" cy="515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2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000" dirty="0"/>
              <a:t>Total </a:t>
            </a:r>
            <a:r>
              <a:rPr lang="en-US" sz="3000" dirty="0">
                <a:latin typeface="+mn-lt"/>
              </a:rPr>
              <a:t>Regulation</a:t>
            </a:r>
            <a:r>
              <a:rPr lang="en-US" sz="3000" dirty="0"/>
              <a:t> Deployed Comparisons</a:t>
            </a:r>
          </a:p>
        </p:txBody>
      </p:sp>
    </p:spTree>
    <p:extLst>
      <p:ext uri="{BB962C8B-B14F-4D97-AF65-F5344CB8AC3E}">
        <p14:creationId xmlns:p14="http://schemas.microsoft.com/office/powerpoint/2010/main" val="2699303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Regulation Deployed Comparison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48" y="1136568"/>
            <a:ext cx="8210103" cy="458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5263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Props1.xml><?xml version="1.0" encoding="utf-8"?>
<ds:datastoreItem xmlns:ds="http://schemas.openxmlformats.org/officeDocument/2006/customXml" ds:itemID="{686AC9E6-93EC-408A-81EA-765D121F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884B7F-5407-4A7E-885F-D19D0E5ED7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48F63C-08AC-4CDD-B36F-0851B11853CB}">
  <ds:schemaRefs>
    <ds:schemaRef ds:uri="http://purl.org/dc/elements/1.1/"/>
    <ds:schemaRef ds:uri="http://schemas.openxmlformats.org/package/2006/metadata/core-properties"/>
    <ds:schemaRef ds:uri="http://purl.org/dc/terms/"/>
    <ds:schemaRef ds:uri="c34af464-7aa1-4edd-9be4-83dffc1cb926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132074</TotalTime>
  <Words>1267</Words>
  <Application>Microsoft Office PowerPoint</Application>
  <PresentationFormat>On-screen Show (4:3)</PresentationFormat>
  <Paragraphs>174</Paragraphs>
  <Slides>25</Slides>
  <Notes>20</Notes>
  <HiddenSlides>3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Wingdings</vt:lpstr>
      <vt:lpstr>1_Custom Design</vt:lpstr>
      <vt:lpstr>Office Theme</vt:lpstr>
      <vt:lpstr>Custom Design</vt:lpstr>
      <vt:lpstr>Cover</vt:lpstr>
      <vt:lpstr>ERCOT Regulation Bias Analysis June 2026  PDCWG | July 22nd , 2026   ERCOT Operations Planning    July 21, 2026</vt:lpstr>
      <vt:lpstr>Current GTBD Parameters</vt:lpstr>
      <vt:lpstr>References</vt:lpstr>
      <vt:lpstr>Projected Wind Ramp Rate MAE</vt:lpstr>
      <vt:lpstr>Projected Wind Ramp Rate Error</vt:lpstr>
      <vt:lpstr>Projected Solar Ramp Rate MAE</vt:lpstr>
      <vt:lpstr>Projected Solar Ramp Rate Error</vt:lpstr>
      <vt:lpstr>Total Regulation Deployed Comparisons</vt:lpstr>
      <vt:lpstr>Total Regulation Deployed Comparison</vt:lpstr>
      <vt:lpstr>Regulation Deployed Comparison - Monthly</vt:lpstr>
      <vt:lpstr>REG Bias for Consecutive 5-min Intervals</vt:lpstr>
      <vt:lpstr>Regulation Bias for Consecutive SCED Intervals</vt:lpstr>
      <vt:lpstr>Zero-Crossing</vt:lpstr>
      <vt:lpstr>Time Error and Contributing Factors</vt:lpstr>
      <vt:lpstr>Time Error Accumulation</vt:lpstr>
      <vt:lpstr>Load Profile</vt:lpstr>
      <vt:lpstr>Net Load Profile</vt:lpstr>
      <vt:lpstr>Load Ramp</vt:lpstr>
      <vt:lpstr>Solar Profile</vt:lpstr>
      <vt:lpstr>Wind Profile</vt:lpstr>
      <vt:lpstr>Start-Up &amp; Shut-Down Hours</vt:lpstr>
      <vt:lpstr>STLF Error Chart</vt:lpstr>
      <vt:lpstr>Expected Generation Deviation</vt:lpstr>
      <vt:lpstr>Non-SCED Qualified Large Load (NSLL) Ramping</vt:lpstr>
      <vt:lpstr>Questions/Comments?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De Levante, Gustavo</cp:lastModifiedBy>
  <cp:revision>1326</cp:revision>
  <cp:lastPrinted>2016-01-21T20:53:15Z</cp:lastPrinted>
  <dcterms:created xsi:type="dcterms:W3CDTF">2016-01-21T15:20:31Z</dcterms:created>
  <dcterms:modified xsi:type="dcterms:W3CDTF">2026-07-22T04:45:06Z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2023-07-13T19:51:46Z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4a615b3d-c0eb-422d-be1f-3cd1f81db83b</vt:lpwstr>
  </property>
  <property fmtid="{D5CDD505-2E9C-101B-9397-08002B2CF9AE}" pid="9" name="MSIP_Label_7084cbda-52b8-46fb-a7b7-cb5bd465ed85_ContentBits">
    <vt:lpwstr>0</vt:lpwstr>
  </property>
</Properties>
</file>