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4"/>
  </p:notesMasterIdLst>
  <p:handoutMasterIdLst>
    <p:handoutMasterId r:id="rId15"/>
  </p:handoutMasterIdLst>
  <p:sldIdLst>
    <p:sldId id="272" r:id="rId6"/>
    <p:sldId id="2147478763" r:id="rId7"/>
    <p:sldId id="2147478771" r:id="rId8"/>
    <p:sldId id="2147478772" r:id="rId9"/>
    <p:sldId id="2147478774" r:id="rId10"/>
    <p:sldId id="2147478775" r:id="rId11"/>
    <p:sldId id="2147478777"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7A879D-E132-4F3D-8C7D-42A632E401CA}" v="14" dt="2026-07-21T23:23:23.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vas, Jamie" userId="5cb87d98-67d4-4575-8fab-73d2957ac062" providerId="ADAL" clId="{15F2D4A8-7540-4531-868A-9578FE99C065}"/>
    <pc:docChg chg="undo custSel addSld delSld modSld">
      <pc:chgData name="Lavas, Jamie" userId="5cb87d98-67d4-4575-8fab-73d2957ac062" providerId="ADAL" clId="{15F2D4A8-7540-4531-868A-9578FE99C065}" dt="2026-07-21T23:30:52.428" v="147" actId="20577"/>
      <pc:docMkLst>
        <pc:docMk/>
      </pc:docMkLst>
      <pc:sldChg chg="modSp mod">
        <pc:chgData name="Lavas, Jamie" userId="5cb87d98-67d4-4575-8fab-73d2957ac062" providerId="ADAL" clId="{15F2D4A8-7540-4531-868A-9578FE99C065}" dt="2026-07-21T20:43:55.477" v="27" actId="6549"/>
        <pc:sldMkLst>
          <pc:docMk/>
          <pc:sldMk cId="3584611109" sldId="272"/>
        </pc:sldMkLst>
        <pc:spChg chg="mod">
          <ac:chgData name="Lavas, Jamie" userId="5cb87d98-67d4-4575-8fab-73d2957ac062" providerId="ADAL" clId="{15F2D4A8-7540-4531-868A-9578FE99C065}" dt="2026-07-21T20:41:36.616" v="1" actId="20577"/>
          <ac:spMkLst>
            <pc:docMk/>
            <pc:sldMk cId="3584611109" sldId="272"/>
            <ac:spMk id="4" creationId="{AD499839-B798-E7B3-DB15-49FAE56390EE}"/>
          </ac:spMkLst>
        </pc:spChg>
        <pc:spChg chg="mod">
          <ac:chgData name="Lavas, Jamie" userId="5cb87d98-67d4-4575-8fab-73d2957ac062" providerId="ADAL" clId="{15F2D4A8-7540-4531-868A-9578FE99C065}" dt="2026-07-21T20:43:55.477" v="27" actId="6549"/>
          <ac:spMkLst>
            <pc:docMk/>
            <pc:sldMk cId="3584611109" sldId="272"/>
            <ac:spMk id="13" creationId="{619804EA-9740-9589-9164-5FD489B897C1}"/>
          </ac:spMkLst>
        </pc:spChg>
      </pc:sldChg>
      <pc:sldChg chg="modSp mod">
        <pc:chgData name="Lavas, Jamie" userId="5cb87d98-67d4-4575-8fab-73d2957ac062" providerId="ADAL" clId="{15F2D4A8-7540-4531-868A-9578FE99C065}" dt="2026-07-21T23:30:52.428" v="147" actId="20577"/>
        <pc:sldMkLst>
          <pc:docMk/>
          <pc:sldMk cId="1876632128" sldId="2147478763"/>
        </pc:sldMkLst>
        <pc:graphicFrameChg chg="modGraphic">
          <ac:chgData name="Lavas, Jamie" userId="5cb87d98-67d4-4575-8fab-73d2957ac062" providerId="ADAL" clId="{15F2D4A8-7540-4531-868A-9578FE99C065}" dt="2026-07-21T23:30:52.428" v="147" actId="20577"/>
          <ac:graphicFrameMkLst>
            <pc:docMk/>
            <pc:sldMk cId="1876632128" sldId="2147478763"/>
            <ac:graphicFrameMk id="7" creationId="{0F8580E9-FC21-3314-BAA4-2C7A0380C023}"/>
          </ac:graphicFrameMkLst>
        </pc:graphicFrameChg>
      </pc:sldChg>
      <pc:sldChg chg="del">
        <pc:chgData name="Lavas, Jamie" userId="5cb87d98-67d4-4575-8fab-73d2957ac062" providerId="ADAL" clId="{15F2D4A8-7540-4531-868A-9578FE99C065}" dt="2026-07-21T20:44:08.756" v="29" actId="47"/>
        <pc:sldMkLst>
          <pc:docMk/>
          <pc:sldMk cId="2861743153" sldId="2147478770"/>
        </pc:sldMkLst>
      </pc:sldChg>
      <pc:sldChg chg="modSp mod">
        <pc:chgData name="Lavas, Jamie" userId="5cb87d98-67d4-4575-8fab-73d2957ac062" providerId="ADAL" clId="{15F2D4A8-7540-4531-868A-9578FE99C065}" dt="2026-07-21T22:57:07.353" v="50" actId="108"/>
        <pc:sldMkLst>
          <pc:docMk/>
          <pc:sldMk cId="3089704117" sldId="2147478771"/>
        </pc:sldMkLst>
        <pc:graphicFrameChg chg="mod modGraphic">
          <ac:chgData name="Lavas, Jamie" userId="5cb87d98-67d4-4575-8fab-73d2957ac062" providerId="ADAL" clId="{15F2D4A8-7540-4531-868A-9578FE99C065}" dt="2026-07-21T22:57:07.353" v="50" actId="108"/>
          <ac:graphicFrameMkLst>
            <pc:docMk/>
            <pc:sldMk cId="3089704117" sldId="2147478771"/>
            <ac:graphicFrameMk id="5" creationId="{04600DBA-C67A-8546-DDC8-C8817853F549}"/>
          </ac:graphicFrameMkLst>
        </pc:graphicFrameChg>
      </pc:sldChg>
      <pc:sldChg chg="modSp mod">
        <pc:chgData name="Lavas, Jamie" userId="5cb87d98-67d4-4575-8fab-73d2957ac062" providerId="ADAL" clId="{15F2D4A8-7540-4531-868A-9578FE99C065}" dt="2026-07-21T22:28:36.846" v="40" actId="20577"/>
        <pc:sldMkLst>
          <pc:docMk/>
          <pc:sldMk cId="2709496621" sldId="2147478772"/>
        </pc:sldMkLst>
        <pc:graphicFrameChg chg="modGraphic">
          <ac:chgData name="Lavas, Jamie" userId="5cb87d98-67d4-4575-8fab-73d2957ac062" providerId="ADAL" clId="{15F2D4A8-7540-4531-868A-9578FE99C065}" dt="2026-07-21T22:28:36.846" v="40" actId="20577"/>
          <ac:graphicFrameMkLst>
            <pc:docMk/>
            <pc:sldMk cId="2709496621" sldId="2147478772"/>
            <ac:graphicFrameMk id="5" creationId="{D081791E-9ACD-005D-5717-C126BDDD16CD}"/>
          </ac:graphicFrameMkLst>
        </pc:graphicFrameChg>
      </pc:sldChg>
      <pc:sldChg chg="del">
        <pc:chgData name="Lavas, Jamie" userId="5cb87d98-67d4-4575-8fab-73d2957ac062" providerId="ADAL" clId="{15F2D4A8-7540-4531-868A-9578FE99C065}" dt="2026-07-21T20:44:06.993" v="28" actId="47"/>
        <pc:sldMkLst>
          <pc:docMk/>
          <pc:sldMk cId="2725548527" sldId="2147478773"/>
        </pc:sldMkLst>
      </pc:sldChg>
      <pc:sldChg chg="modSp mod">
        <pc:chgData name="Lavas, Jamie" userId="5cb87d98-67d4-4575-8fab-73d2957ac062" providerId="ADAL" clId="{15F2D4A8-7540-4531-868A-9578FE99C065}" dt="2026-07-21T22:59:27.341" v="125" actId="20577"/>
        <pc:sldMkLst>
          <pc:docMk/>
          <pc:sldMk cId="1837080598" sldId="2147478774"/>
        </pc:sldMkLst>
        <pc:graphicFrameChg chg="modGraphic">
          <ac:chgData name="Lavas, Jamie" userId="5cb87d98-67d4-4575-8fab-73d2957ac062" providerId="ADAL" clId="{15F2D4A8-7540-4531-868A-9578FE99C065}" dt="2026-07-21T22:59:27.341" v="125" actId="20577"/>
          <ac:graphicFrameMkLst>
            <pc:docMk/>
            <pc:sldMk cId="1837080598" sldId="2147478774"/>
            <ac:graphicFrameMk id="5" creationId="{A50FA564-DA4D-B2AF-4178-4478B7606092}"/>
          </ac:graphicFrameMkLst>
        </pc:graphicFrameChg>
      </pc:sldChg>
      <pc:sldChg chg="modSp mod">
        <pc:chgData name="Lavas, Jamie" userId="5cb87d98-67d4-4575-8fab-73d2957ac062" providerId="ADAL" clId="{15F2D4A8-7540-4531-868A-9578FE99C065}" dt="2026-07-21T23:04:31.961" v="136"/>
        <pc:sldMkLst>
          <pc:docMk/>
          <pc:sldMk cId="3849534421" sldId="2147478775"/>
        </pc:sldMkLst>
        <pc:graphicFrameChg chg="mod modGraphic">
          <ac:chgData name="Lavas, Jamie" userId="5cb87d98-67d4-4575-8fab-73d2957ac062" providerId="ADAL" clId="{15F2D4A8-7540-4531-868A-9578FE99C065}" dt="2026-07-21T23:04:31.961" v="136"/>
          <ac:graphicFrameMkLst>
            <pc:docMk/>
            <pc:sldMk cId="3849534421" sldId="2147478775"/>
            <ac:graphicFrameMk id="5" creationId="{D5E30DC2-EBFE-25ED-5466-BB8C809AC3A6}"/>
          </ac:graphicFrameMkLst>
        </pc:graphicFrameChg>
      </pc:sldChg>
      <pc:sldChg chg="modSp add del mod">
        <pc:chgData name="Lavas, Jamie" userId="5cb87d98-67d4-4575-8fab-73d2957ac062" providerId="ADAL" clId="{15F2D4A8-7540-4531-868A-9578FE99C065}" dt="2026-07-21T23:16:50.693" v="137" actId="47"/>
        <pc:sldMkLst>
          <pc:docMk/>
          <pc:sldMk cId="2722019192" sldId="2147478776"/>
        </pc:sldMkLst>
        <pc:graphicFrameChg chg="modGraphic">
          <ac:chgData name="Lavas, Jamie" userId="5cb87d98-67d4-4575-8fab-73d2957ac062" providerId="ADAL" clId="{15F2D4A8-7540-4531-868A-9578FE99C065}" dt="2026-07-21T22:06:05.496" v="37" actId="207"/>
          <ac:graphicFrameMkLst>
            <pc:docMk/>
            <pc:sldMk cId="2722019192" sldId="2147478776"/>
            <ac:graphicFrameMk id="5" creationId="{AF9E712B-8002-7B0D-AFCA-3605F64140EC}"/>
          </ac:graphicFrameMkLst>
        </pc:graphicFrameChg>
      </pc:sldChg>
      <pc:sldChg chg="modSp add mod">
        <pc:chgData name="Lavas, Jamie" userId="5cb87d98-67d4-4575-8fab-73d2957ac062" providerId="ADAL" clId="{15F2D4A8-7540-4531-868A-9578FE99C065}" dt="2026-07-21T23:23:23.361" v="142"/>
        <pc:sldMkLst>
          <pc:docMk/>
          <pc:sldMk cId="4052061373" sldId="2147478777"/>
        </pc:sldMkLst>
        <pc:graphicFrameChg chg="mod modGraphic">
          <ac:chgData name="Lavas, Jamie" userId="5cb87d98-67d4-4575-8fab-73d2957ac062" providerId="ADAL" clId="{15F2D4A8-7540-4531-868A-9578FE99C065}" dt="2026-07-21T23:23:23.361" v="142"/>
          <ac:graphicFrameMkLst>
            <pc:docMk/>
            <pc:sldMk cId="4052061373" sldId="2147478777"/>
            <ac:graphicFrameMk id="5" creationId="{DFD0A9E4-B2E2-CED7-7E5E-C27E4A720793}"/>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7/21/2026</a:t>
            </a:fld>
            <a:endParaRPr lang="en-US"/>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21, 2026</a:t>
            </a:fld>
            <a:endParaRPr lang="en-US"/>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21, 2026</a:t>
            </a:fld>
            <a:endParaRPr lang="en-US"/>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21, 2026</a:t>
            </a:fld>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21, 2026</a:t>
            </a:fld>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July 21,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July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July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21, 2026</a:t>
            </a:fld>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21, 2026</a:t>
            </a:fld>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developer.ercot.com/applications/ews/Market%20Information%20Messages/Price%20Corrected%20RTM%20MCPCs%20by%20SCED%20Interval/" TargetMode="External"/><Relationship Id="rId2" Type="http://schemas.openxmlformats.org/officeDocument/2006/relationships/hyperlink" Target="https://developer.ercot.com/applications/ews/Market%20Information%20Messages/RT%20Clearing%20Prices%20for%20Capacity%20by%20SCED%20Interval/"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r>
              <a:rPr lang="en-US" sz="3200" dirty="0">
                <a:solidFill>
                  <a:schemeClr val="tx2"/>
                </a:solidFill>
              </a:rPr>
              <a:t>Data and Information Products Update </a:t>
            </a:r>
            <a:br>
              <a:rPr lang="en-US" sz="2800" dirty="0">
                <a:solidFill>
                  <a:schemeClr val="tx2"/>
                </a:solidFill>
              </a:rPr>
            </a:br>
            <a:br>
              <a:rPr lang="en-US" sz="1400" b="0" dirty="0"/>
            </a:br>
            <a:br>
              <a:rPr lang="en-US" sz="1400" b="0" dirty="0"/>
            </a:br>
            <a:br>
              <a:rPr lang="en-US" sz="1400" b="0" dirty="0"/>
            </a:br>
            <a:r>
              <a:rPr lang="en-US" sz="1800" b="0" i="1" dirty="0"/>
              <a:t>Jamie Lavas</a:t>
            </a:r>
            <a:br>
              <a:rPr lang="en-US" sz="1800" b="0" i="1" dirty="0"/>
            </a:br>
            <a:br>
              <a:rPr lang="en-US" sz="1200" b="0" dirty="0"/>
            </a:br>
            <a:r>
              <a:rPr lang="en-US" sz="1200" b="0" dirty="0"/>
              <a:t>July 2026</a:t>
            </a:r>
            <a:endParaRPr lang="en-US" dirty="0"/>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prstGeom prst="foldedCorner">
            <a:avLst>
              <a:gd name="adj" fmla="val 23384"/>
            </a:avLst>
          </a:prstGeom>
          <a:solidFill>
            <a:srgbClr val="E6EBF0">
              <a:alpha val="67000"/>
            </a:srgbClr>
          </a:solidFill>
          <a:ln>
            <a:solidFill>
              <a:srgbClr val="E6EBF0"/>
            </a:solidFill>
          </a:ln>
        </p:spPr>
        <p:txBody>
          <a:bodyPr lIns="274320" tIns="182880" rIns="91440"/>
          <a:lstStyle/>
          <a:p>
            <a:r>
              <a:rPr lang="en-US"/>
              <a:t>Key Takeaways</a:t>
            </a:r>
          </a:p>
          <a:p>
            <a:pPr marL="548640" indent="-182880">
              <a:lnSpc>
                <a:spcPct val="100000"/>
              </a:lnSpc>
              <a:spcBef>
                <a:spcPts val="300"/>
              </a:spcBef>
              <a:spcAft>
                <a:spcPts val="300"/>
              </a:spcAft>
              <a:buFont typeface="Arial" panose="020B0604020202020204" pitchFamily="34" charset="0"/>
              <a:buChar char="•"/>
            </a:pPr>
            <a:r>
              <a:rPr lang="en-US">
                <a:solidFill>
                  <a:schemeClr val="tx2"/>
                </a:solidFill>
              </a:rPr>
              <a:t>Open Product Issue Recap &amp; Upcoming Release Changes</a:t>
            </a:r>
            <a:endParaRPr lang="en-US" b="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xfrm>
            <a:off x="6427365" y="1092199"/>
            <a:ext cx="5201213" cy="3155335"/>
          </a:xfrm>
          <a:noFill/>
        </p:spPr>
        <p:txBody>
          <a:bodyPr lIns="0" tIns="0" rIns="0" bIns="0" anchor="t"/>
          <a:lstStyle/>
          <a:p>
            <a:r>
              <a:rPr lang="en-US" dirty="0"/>
              <a:t>Outline:</a:t>
            </a:r>
          </a:p>
          <a:p>
            <a:pPr marL="342900" indent="274320">
              <a:buFont typeface="Arial" panose="020B0604020202020204" pitchFamily="34" charset="0"/>
              <a:buChar char="•"/>
            </a:pPr>
            <a:r>
              <a:rPr lang="en-US" b="0" dirty="0"/>
              <a:t>Product Issues</a:t>
            </a:r>
          </a:p>
          <a:p>
            <a:pPr marL="342900" indent="274320">
              <a:buFont typeface="Arial" panose="020B0604020202020204" pitchFamily="34" charset="0"/>
              <a:buChar char="•"/>
            </a:pPr>
            <a:r>
              <a:rPr lang="en-US" b="0" dirty="0"/>
              <a:t>On-Cycle Release 7 (07/29-07/30)</a:t>
            </a:r>
          </a:p>
          <a:p>
            <a:pPr marL="342900" indent="274320">
              <a:buFont typeface="Arial" panose="020B0604020202020204" pitchFamily="34" charset="0"/>
              <a:buChar char="•"/>
            </a:pPr>
            <a:r>
              <a:rPr lang="en-US" b="0" dirty="0"/>
              <a:t>DRAFT On-Cycle Release 8 (08/26-08/27)</a:t>
            </a:r>
          </a:p>
          <a:p>
            <a:pPr marL="342900" indent="274320">
              <a:buFont typeface="Arial" panose="020B0604020202020204" pitchFamily="34" charset="0"/>
              <a:buChar char="•"/>
            </a:pPr>
            <a:r>
              <a:rPr lang="en-US" b="0" dirty="0"/>
              <a:t>DRAFT On-Cycle Release 9 (09/30-10/01)</a:t>
            </a:r>
          </a:p>
          <a:p>
            <a:pPr marL="342900" indent="274320">
              <a:buFont typeface="Arial" panose="020B0604020202020204" pitchFamily="34" charset="0"/>
              <a:buChar char="•"/>
            </a:pPr>
            <a:r>
              <a:rPr lang="en-US" b="0" dirty="0"/>
              <a:t>Future On-Cycle Release 10 (Oct)</a:t>
            </a:r>
          </a:p>
          <a:p>
            <a:pPr marL="342900" indent="274320">
              <a:buFont typeface="Arial" panose="020B0604020202020204" pitchFamily="34" charset="0"/>
              <a:buChar char="•"/>
            </a:pPr>
            <a:r>
              <a:rPr lang="en-US" b="0" dirty="0"/>
              <a:t>Future On-Cycle Release 11 (Dec)</a:t>
            </a:r>
          </a:p>
          <a:p>
            <a:pPr marL="342900"/>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C0C0-0BCB-DB26-662D-330CD3E12C91}"/>
              </a:ext>
            </a:extLst>
          </p:cNvPr>
          <p:cNvSpPr>
            <a:spLocks noGrp="1"/>
          </p:cNvSpPr>
          <p:nvPr>
            <p:ph type="title"/>
          </p:nvPr>
        </p:nvSpPr>
        <p:spPr>
          <a:xfrm>
            <a:off x="1257300" y="457200"/>
            <a:ext cx="10401300" cy="626533"/>
          </a:xfrm>
        </p:spPr>
        <p:txBody>
          <a:bodyPr/>
          <a:lstStyle/>
          <a:p>
            <a:r>
              <a:rPr lang="en-US"/>
              <a:t>Open Product Issues</a:t>
            </a:r>
          </a:p>
        </p:txBody>
      </p:sp>
      <p:sp>
        <p:nvSpPr>
          <p:cNvPr id="4" name="Slide Number Placeholder 3">
            <a:extLst>
              <a:ext uri="{FF2B5EF4-FFF2-40B4-BE49-F238E27FC236}">
                <a16:creationId xmlns:a16="http://schemas.microsoft.com/office/drawing/2014/main" id="{C31AA175-1712-7D6A-A857-023F303E9B5A}"/>
              </a:ext>
            </a:extLst>
          </p:cNvPr>
          <p:cNvSpPr>
            <a:spLocks noGrp="1"/>
          </p:cNvSpPr>
          <p:nvPr>
            <p:ph type="sldNum" sz="quarter" idx="12"/>
          </p:nvPr>
        </p:nvSpPr>
        <p:spPr/>
        <p:txBody>
          <a:bodyPr/>
          <a:lstStyle/>
          <a:p>
            <a:fld id="{BCDE79FB-97BA-492B-8D57-F1373F9ADA95}" type="slidenum">
              <a:rPr lang="en-US" smtClean="0"/>
              <a:t>2</a:t>
            </a:fld>
            <a:endParaRPr lang="en-US"/>
          </a:p>
        </p:txBody>
      </p:sp>
      <p:graphicFrame>
        <p:nvGraphicFramePr>
          <p:cNvPr id="7" name="Table 6">
            <a:extLst>
              <a:ext uri="{FF2B5EF4-FFF2-40B4-BE49-F238E27FC236}">
                <a16:creationId xmlns:a16="http://schemas.microsoft.com/office/drawing/2014/main" id="{0F8580E9-FC21-3314-BAA4-2C7A0380C023}"/>
              </a:ext>
            </a:extLst>
          </p:cNvPr>
          <p:cNvGraphicFramePr>
            <a:graphicFrameLocks noGrp="1"/>
          </p:cNvGraphicFramePr>
          <p:nvPr>
            <p:extLst>
              <p:ext uri="{D42A27DB-BD31-4B8C-83A1-F6EECF244321}">
                <p14:modId xmlns:p14="http://schemas.microsoft.com/office/powerpoint/2010/main" val="27124491"/>
              </p:ext>
            </p:extLst>
          </p:nvPr>
        </p:nvGraphicFramePr>
        <p:xfrm>
          <a:off x="533400" y="890574"/>
          <a:ext cx="11125198" cy="2373715"/>
        </p:xfrm>
        <a:graphic>
          <a:graphicData uri="http://schemas.openxmlformats.org/drawingml/2006/table">
            <a:tbl>
              <a:tblPr firstRow="1" bandRow="1">
                <a:tableStyleId>{B301B821-A1FF-4177-AEE7-76D212191A09}</a:tableStyleId>
              </a:tblPr>
              <a:tblGrid>
                <a:gridCol w="778932">
                  <a:extLst>
                    <a:ext uri="{9D8B030D-6E8A-4147-A177-3AD203B41FA5}">
                      <a16:colId xmlns:a16="http://schemas.microsoft.com/office/drawing/2014/main" val="1137848847"/>
                    </a:ext>
                  </a:extLst>
                </a:gridCol>
                <a:gridCol w="2507638">
                  <a:extLst>
                    <a:ext uri="{9D8B030D-6E8A-4147-A177-3AD203B41FA5}">
                      <a16:colId xmlns:a16="http://schemas.microsoft.com/office/drawing/2014/main" val="2921331168"/>
                    </a:ext>
                  </a:extLst>
                </a:gridCol>
                <a:gridCol w="7838628">
                  <a:extLst>
                    <a:ext uri="{9D8B030D-6E8A-4147-A177-3AD203B41FA5}">
                      <a16:colId xmlns:a16="http://schemas.microsoft.com/office/drawing/2014/main" val="2738300016"/>
                    </a:ext>
                  </a:extLst>
                </a:gridCol>
              </a:tblGrid>
              <a:tr h="56750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Issue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10082">
                <a:tc>
                  <a:txBody>
                    <a:bodyPr/>
                    <a:lstStyle/>
                    <a:p>
                      <a:pPr algn="ctr"/>
                      <a:r>
                        <a:rPr lang="en-US" sz="1200" b="0" i="0" u="none" strike="noStrike" kern="1200" dirty="0">
                          <a:solidFill>
                            <a:srgbClr val="000000"/>
                          </a:solidFill>
                          <a:effectLst/>
                          <a:latin typeface="Aptos Narrow" panose="020B0004020202020204" pitchFamily="34" charset="0"/>
                          <a:ea typeface="+mn-ea"/>
                          <a:cs typeface="+mn-cs"/>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kern="1200" dirty="0">
                          <a:solidFill>
                            <a:schemeClr val="dk1"/>
                          </a:solidFill>
                          <a:effectLst/>
                          <a:latin typeface="Aptos Narrow" panose="020B0004020202020204" pitchFamily="34" charset="0"/>
                          <a:ea typeface="+mn-ea"/>
                          <a:cs typeface="+mn-cs"/>
                        </a:rPr>
                        <a:t>Supplemental IDR Required Interval Data Extract | COMS-457 | </a:t>
                      </a:r>
                      <a:r>
                        <a:rPr lang="en-US" sz="1200" b="0" i="0" kern="1200" dirty="0" err="1">
                          <a:solidFill>
                            <a:schemeClr val="dk1"/>
                          </a:solidFill>
                          <a:effectLst/>
                          <a:latin typeface="Aptos Narrow" panose="020B0004020202020204" pitchFamily="34" charset="0"/>
                          <a:ea typeface="+mn-ea"/>
                          <a:cs typeface="+mn-cs"/>
                        </a:rPr>
                        <a:t>Rpt</a:t>
                      </a:r>
                      <a:r>
                        <a:rPr lang="en-US" sz="1200" b="0" i="0" kern="1200" dirty="0">
                          <a:solidFill>
                            <a:schemeClr val="dk1"/>
                          </a:solidFill>
                          <a:effectLst/>
                          <a:latin typeface="Aptos Narrow" panose="020B0004020202020204" pitchFamily="34" charset="0"/>
                          <a:ea typeface="+mn-ea"/>
                          <a:cs typeface="+mn-cs"/>
                        </a:rPr>
                        <a:t> ID 1041</a:t>
                      </a:r>
                      <a:endParaRPr lang="en-US" sz="1200" b="0" i="0" u="none" strike="noStrike" kern="1200" dirty="0">
                        <a:solidFill>
                          <a:srgbClr val="000000"/>
                        </a:solidFill>
                        <a:effectLst/>
                        <a:latin typeface="Aptos Narrow" panose="020B000402020202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it-IT" sz="1200" dirty="0">
                          <a:effectLst/>
                          <a:latin typeface="Aptos Narrow" panose="020B0004020202020204" pitchFamily="34" charset="0"/>
                        </a:rPr>
                        <a:t>Point in Time snapshot logic used to determine the operational timestamp of data records is causing this extract to pull incomplete data sets. ERCOT is still analyzing the issue to assess full impacts and will provide a market notice when more details are available</a:t>
                      </a: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358384"/>
                  </a:ext>
                </a:extLst>
              </a:tr>
              <a:tr h="1096124">
                <a:tc>
                  <a:txBody>
                    <a:bodyPr/>
                    <a:lstStyle/>
                    <a:p>
                      <a:pPr algn="ctr"/>
                      <a:r>
                        <a:rPr lang="en-US" sz="1200" b="0" i="0" u="none" strike="noStrike" kern="1200">
                          <a:solidFill>
                            <a:srgbClr val="000000"/>
                          </a:solidFill>
                          <a:effectLst/>
                          <a:latin typeface="Aptos Narrow" panose="020B0004020202020204" pitchFamily="34" charset="0"/>
                          <a:ea typeface="+mn-ea"/>
                          <a:cs typeface="+mn-cs"/>
                        </a:rPr>
                        <a:t>2</a:t>
                      </a:r>
                      <a:endParaRPr lang="en-US" sz="1200" b="0" i="0" u="none" strike="noStrike" kern="1200" dirty="0">
                        <a:solidFill>
                          <a:srgbClr val="000000"/>
                        </a:solidFill>
                        <a:effectLst/>
                        <a:latin typeface="Aptos Narrow" panose="020B000402020202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u="none" strike="noStrike" kern="1200" dirty="0">
                          <a:solidFill>
                            <a:srgbClr val="000000"/>
                          </a:solidFill>
                          <a:effectLst/>
                          <a:latin typeface="Aptos Narrow" panose="020B0004020202020204" pitchFamily="34" charset="0"/>
                          <a:ea typeface="+mn-ea"/>
                          <a:cs typeface="+mn-cs"/>
                        </a:rPr>
                        <a:t>ESR Integration Report | NP4-765-ER | </a:t>
                      </a:r>
                      <a:r>
                        <a:rPr lang="en-US" sz="1200" b="0" i="0" u="none" strike="noStrike" kern="1200" dirty="0" err="1">
                          <a:solidFill>
                            <a:srgbClr val="000000"/>
                          </a:solidFill>
                          <a:effectLst/>
                          <a:latin typeface="Aptos Narrow" panose="020B0004020202020204" pitchFamily="34" charset="0"/>
                          <a:ea typeface="+mn-ea"/>
                          <a:cs typeface="+mn-cs"/>
                        </a:rPr>
                        <a:t>Rpt</a:t>
                      </a:r>
                      <a:r>
                        <a:rPr lang="en-US" sz="1200" b="0" i="0" u="none" strike="noStrike" kern="1200" dirty="0">
                          <a:solidFill>
                            <a:srgbClr val="000000"/>
                          </a:solidFill>
                          <a:effectLst/>
                          <a:latin typeface="Aptos Narrow" panose="020B0004020202020204" pitchFamily="34" charset="0"/>
                          <a:ea typeface="+mn-ea"/>
                          <a:cs typeface="+mn-cs"/>
                        </a:rPr>
                        <a:t> ID 23794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200" dirty="0">
                          <a:latin typeface="Aptos Narrow" panose="020B0004020202020204" pitchFamily="34" charset="0"/>
                        </a:rPr>
                        <a:t>The Record SOC delta data columns for ESR SOC Hourly Increase and ESR SOC Hourly Decrease values implemented in 2026-R3 were based on incorrect all of time record dates due to PRE-RTC cutover date logic. ERCOT is implementing a database fix to update the max record logic to resolve this issue.</a:t>
                      </a:r>
                      <a:endParaRPr lang="it-IT" sz="1200" dirty="0">
                        <a:effectLst/>
                        <a:latin typeface="Aptos Narrow" panose="020B0004020202020204" pitchFamily="34"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707905"/>
                  </a:ext>
                </a:extLst>
              </a:tr>
            </a:tbl>
          </a:graphicData>
        </a:graphic>
      </p:graphicFrame>
    </p:spTree>
    <p:extLst>
      <p:ext uri="{BB962C8B-B14F-4D97-AF65-F5344CB8AC3E}">
        <p14:creationId xmlns:p14="http://schemas.microsoft.com/office/powerpoint/2010/main" val="187663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82C96-5AF8-C1C4-6B59-3AE6D05323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7325C-C77F-3A7C-2572-B48BC35ADD2F}"/>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5B8F1105-B1F3-90AA-3B09-343419BC984D}"/>
              </a:ext>
            </a:extLst>
          </p:cNvPr>
          <p:cNvSpPr>
            <a:spLocks noGrp="1"/>
          </p:cNvSpPr>
          <p:nvPr>
            <p:ph type="sldNum" sz="quarter" idx="12"/>
          </p:nvPr>
        </p:nvSpPr>
        <p:spPr/>
        <p:txBody>
          <a:bodyPr/>
          <a:lstStyle/>
          <a:p>
            <a:fld id="{BCDE79FB-97BA-492B-8D57-F1373F9ADA95}" type="slidenum">
              <a:rPr lang="en-US" smtClean="0"/>
              <a:t>3</a:t>
            </a:fld>
            <a:endParaRPr lang="en-US"/>
          </a:p>
        </p:txBody>
      </p:sp>
      <p:graphicFrame>
        <p:nvGraphicFramePr>
          <p:cNvPr id="5" name="Table 4">
            <a:extLst>
              <a:ext uri="{FF2B5EF4-FFF2-40B4-BE49-F238E27FC236}">
                <a16:creationId xmlns:a16="http://schemas.microsoft.com/office/drawing/2014/main" id="{04600DBA-C67A-8546-DDC8-C8817853F549}"/>
              </a:ext>
            </a:extLst>
          </p:cNvPr>
          <p:cNvGraphicFramePr>
            <a:graphicFrameLocks noGrp="1"/>
          </p:cNvGraphicFramePr>
          <p:nvPr>
            <p:extLst>
              <p:ext uri="{D42A27DB-BD31-4B8C-83A1-F6EECF244321}">
                <p14:modId xmlns:p14="http://schemas.microsoft.com/office/powerpoint/2010/main" val="2145585230"/>
              </p:ext>
            </p:extLst>
          </p:nvPr>
        </p:nvGraphicFramePr>
        <p:xfrm>
          <a:off x="224367" y="1083733"/>
          <a:ext cx="11743266" cy="5060366"/>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latin typeface="Aptos Narrow" panose="020B00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dk1"/>
                          </a:solidFill>
                          <a:latin typeface="Aptos Narrow" panose="020B0004020202020204" pitchFamily="34" charset="0"/>
                          <a:ea typeface="+mn-ea"/>
                          <a:cs typeface="+mn-cs"/>
                        </a:rPr>
                        <a:t>CDR Report Changes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Aptos Narrow" panose="020B0004020202020204" pitchFamily="34" charset="0"/>
                        </a:rPr>
                        <a:t>Real-Time Price Adders by SCED Interval | NP6-323-CD | 13221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Aptos Narrow" panose="020B0004020202020204" pitchFamily="34" charset="0"/>
                        </a:rPr>
                        <a:t>RTD Indicative Price Adders | NP6-325-CD | 13222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Aptos Narrow" panose="020B0004020202020204" pitchFamily="34" charset="0"/>
                        </a:rPr>
                        <a:t>Column Addition: RTDLL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Aptos Narrow" panose="020B0004020202020204" pitchFamily="34" charset="0"/>
                        </a:rPr>
                        <a:t>Addition of new price adder for Real-Time Deployed Large Load in support of NPRR1238 Voluntary Registration of Loads with Curtailable Load Capabilities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6878734"/>
                  </a:ext>
                </a:extLst>
              </a:tr>
              <a:tr h="751087">
                <a:tc>
                  <a:txBody>
                    <a:bodyPr/>
                    <a:lstStyle/>
                    <a:p>
                      <a:pPr algn="ctr"/>
                      <a:r>
                        <a:rPr lang="en-US" sz="1200" b="1">
                          <a:latin typeface="Aptos Narrow" panose="020B00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b="0" i="0" u="none" strike="noStrike">
                          <a:solidFill>
                            <a:srgbClr val="000000"/>
                          </a:solidFill>
                          <a:effectLst/>
                          <a:latin typeface="Aptos Narrow" panose="020B0004020202020204" pitchFamily="34" charset="0"/>
                        </a:rPr>
                        <a:t>Historical Pricing Report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kern="1200" dirty="0">
                          <a:solidFill>
                            <a:srgbClr val="000000"/>
                          </a:solidFill>
                          <a:effectLst/>
                          <a:latin typeface="Aptos Narrow" panose="020B0004020202020204" pitchFamily="34" charset="0"/>
                          <a:ea typeface="+mn-ea"/>
                          <a:cs typeface="+mn-cs"/>
                        </a:rPr>
                        <a:t>Historical Real-Time Price Adders by SCED Interval | NP6-792-ER | 13231</a:t>
                      </a:r>
                    </a:p>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kern="1200" dirty="0">
                        <a:solidFill>
                          <a:srgbClr val="000000"/>
                        </a:solidFill>
                        <a:effectLst/>
                        <a:latin typeface="Aptos Narrow"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Column Addition: RTDLL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a:rPr>
                        <a:t>Addition of new price adder for Real-Time Deployed Large Load in support of NPRR1238 Voluntary Registration of Loads with Curtailable Load Capabilities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380717"/>
                  </a:ext>
                </a:extLst>
              </a:tr>
              <a:tr h="751087">
                <a:tc>
                  <a:txBody>
                    <a:bodyPr/>
                    <a:lstStyle/>
                    <a:p>
                      <a:pPr lvl="0" algn="ctr">
                        <a:lnSpc>
                          <a:spcPct val="100000"/>
                        </a:lnSpc>
                        <a:spcBef>
                          <a:spcPts val="0"/>
                        </a:spcBef>
                        <a:spcAft>
                          <a:spcPts val="0"/>
                        </a:spcAft>
                        <a:buNone/>
                      </a:pPr>
                      <a:r>
                        <a:rPr lang="en-US" sz="1200" b="1" i="0" u="none" strike="noStrike" noProof="0" dirty="0">
                          <a:solidFill>
                            <a:schemeClr val="tx1"/>
                          </a:solidFill>
                          <a:latin typeface="Aptos Narrow"/>
                        </a:rPr>
                        <a:t>7 </a:t>
                      </a:r>
                      <a:endParaRPr lang="en-US" dirty="0">
                        <a:solidFill>
                          <a:schemeClr val="tx1"/>
                        </a:solidFill>
                      </a:endParaRPr>
                    </a:p>
                    <a:p>
                      <a:pPr lvl="0" algn="ctr">
                        <a:buNone/>
                      </a:pPr>
                      <a:endParaRPr lang="en-US" sz="1200" b="1" dirty="0">
                        <a:latin typeface="Aptos 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1200" b="0" i="0" u="none" strike="noStrike" noProof="0">
                          <a:solidFill>
                            <a:srgbClr val="000000"/>
                          </a:solidFill>
                          <a:effectLst/>
                          <a:latin typeface="Aptos Narrow"/>
                        </a:rPr>
                        <a:t>External Web Services GetContent Updates</a:t>
                      </a:r>
                      <a:endParaRPr lang="en-US"/>
                    </a:p>
                    <a:p>
                      <a:pPr lvl="0" algn="l">
                        <a:buNone/>
                      </a:pPr>
                      <a:endParaRPr lang="en-US" sz="1200" b="0" i="0" u="none" strike="noStrike">
                        <a:solidFill>
                          <a:srgbClr val="000000"/>
                        </a:solidFill>
                        <a:effectLst/>
                        <a:latin typeface="Aptos 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1200" b="0" i="0" u="none" strike="noStrike" noProof="0" dirty="0">
                          <a:solidFill>
                            <a:schemeClr val="tx1"/>
                          </a:solidFill>
                          <a:latin typeface="Aptos Narrow"/>
                        </a:rPr>
                        <a:t>RTD Price Adders: Addition of RTDLL </a:t>
                      </a:r>
                      <a:endParaRPr lang="en-US" dirty="0">
                        <a:solidFill>
                          <a:schemeClr val="tx1"/>
                        </a:solidFill>
                      </a:endParaRPr>
                    </a:p>
                    <a:p>
                      <a:pPr lvl="0" algn="l">
                        <a:lnSpc>
                          <a:spcPct val="100000"/>
                        </a:lnSpc>
                        <a:spcBef>
                          <a:spcPts val="0"/>
                        </a:spcBef>
                        <a:spcAft>
                          <a:spcPts val="0"/>
                        </a:spcAft>
                        <a:buNone/>
                      </a:pPr>
                      <a:r>
                        <a:rPr lang="en-US" sz="1200" b="0" i="0" u="none" strike="noStrike" noProof="0" dirty="0">
                          <a:solidFill>
                            <a:schemeClr val="tx1"/>
                          </a:solidFill>
                          <a:latin typeface="Aptos Narrow"/>
                        </a:rPr>
                        <a:t>RT SCED Price Adders: Addition of RTDLL</a:t>
                      </a: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7044064"/>
                  </a:ext>
                </a:extLst>
              </a:tr>
              <a:tr h="751087">
                <a:tc>
                  <a:txBody>
                    <a:bodyPr/>
                    <a:lstStyle/>
                    <a:p>
                      <a:pPr lvl="0" algn="ctr">
                        <a:buNone/>
                      </a:pPr>
                      <a:r>
                        <a:rPr lang="en-US" sz="1200" b="1" dirty="0">
                          <a:latin typeface="Aptos Narrow"/>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buNone/>
                      </a:pPr>
                      <a:r>
                        <a:rPr lang="en-US" sz="1200" b="0" i="0" u="none" strike="noStrike" dirty="0">
                          <a:solidFill>
                            <a:srgbClr val="000000"/>
                          </a:solidFill>
                          <a:effectLst/>
                          <a:latin typeface="Aptos Narrow"/>
                        </a:rPr>
                        <a:t>Performance Report Modifications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1200" b="0" i="0" u="none" strike="noStrike" kern="1200" dirty="0">
                          <a:solidFill>
                            <a:srgbClr val="000000"/>
                          </a:solidFill>
                          <a:effectLst/>
                          <a:latin typeface="Aptos Narrow" panose="020B0004020202020204" pitchFamily="34" charset="0"/>
                          <a:ea typeface="+mn-ea"/>
                          <a:cs typeface="+mn-cs"/>
                        </a:rPr>
                        <a:t>Monthly ERCOT Demand Response from Load Resources | NP3-108 | </a:t>
                      </a:r>
                      <a:r>
                        <a:rPr lang="en-US" sz="1200" b="0" i="0" u="none" strike="noStrike" kern="1200" dirty="0" err="1">
                          <a:solidFill>
                            <a:srgbClr val="000000"/>
                          </a:solidFill>
                          <a:effectLst/>
                          <a:latin typeface="Aptos Narrow" panose="020B0004020202020204" pitchFamily="34" charset="0"/>
                          <a:ea typeface="+mn-ea"/>
                          <a:cs typeface="+mn-cs"/>
                        </a:rPr>
                        <a:t>Rpt</a:t>
                      </a:r>
                      <a:r>
                        <a:rPr lang="en-US" sz="1200" b="0" i="0" u="none" strike="noStrike" kern="1200" dirty="0">
                          <a:solidFill>
                            <a:srgbClr val="000000"/>
                          </a:solidFill>
                          <a:effectLst/>
                          <a:latin typeface="Aptos Narrow" panose="020B0004020202020204" pitchFamily="34" charset="0"/>
                          <a:ea typeface="+mn-ea"/>
                          <a:cs typeface="+mn-cs"/>
                        </a:rPr>
                        <a:t> ID 13242</a:t>
                      </a:r>
                    </a:p>
                    <a:p>
                      <a:pPr lvl="0" algn="l">
                        <a:lnSpc>
                          <a:spcPct val="100000"/>
                        </a:lnSpc>
                        <a:spcBef>
                          <a:spcPts val="0"/>
                        </a:spcBef>
                        <a:spcAft>
                          <a:spcPts val="0"/>
                        </a:spcAft>
                        <a:buNone/>
                      </a:pPr>
                      <a:endParaRPr lang="en-US" sz="1200" b="0" i="0" u="none" strike="noStrike" kern="1200" dirty="0">
                        <a:solidFill>
                          <a:srgbClr val="000000"/>
                        </a:solidFill>
                        <a:effectLst/>
                        <a:latin typeface="Aptos Narrow" panose="020B0004020202020204" pitchFamily="34" charset="0"/>
                        <a:ea typeface="+mn-ea"/>
                        <a:cs typeface="+mn-cs"/>
                      </a:endParaRPr>
                    </a:p>
                    <a:p>
                      <a:pPr lvl="0" algn="l">
                        <a:lnSpc>
                          <a:spcPct val="100000"/>
                        </a:lnSpc>
                        <a:spcBef>
                          <a:spcPts val="0"/>
                        </a:spcBef>
                        <a:spcAft>
                          <a:spcPts val="0"/>
                        </a:spcAft>
                        <a:buNone/>
                      </a:pPr>
                      <a:r>
                        <a:rPr lang="en-US" sz="1200" b="0" i="0" u="none" strike="noStrike" kern="1200" dirty="0">
                          <a:solidFill>
                            <a:srgbClr val="000000"/>
                          </a:solidFill>
                          <a:effectLst/>
                          <a:latin typeface="Aptos Narrow" panose="020B0004020202020204" pitchFamily="34" charset="0"/>
                          <a:ea typeface="+mn-ea"/>
                          <a:cs typeface="+mn-cs"/>
                        </a:rPr>
                        <a:t>ERCOT is modifying the calculation of Resource Average Award provided in this performance report to more accurately align to the existing RTC requirements. The report will now display Average Award across the operating hour.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2887042"/>
                  </a:ext>
                </a:extLst>
              </a:tr>
            </a:tbl>
          </a:graphicData>
        </a:graphic>
      </p:graphicFrame>
    </p:spTree>
    <p:extLst>
      <p:ext uri="{BB962C8B-B14F-4D97-AF65-F5344CB8AC3E}">
        <p14:creationId xmlns:p14="http://schemas.microsoft.com/office/powerpoint/2010/main" val="3089704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5B896-8B89-FB92-B0D9-CDB2FF5F9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07A7F-AB1F-6E47-279E-08BB48002572}"/>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60A60743-356D-5BD2-73BD-0FFA876E25E7}"/>
              </a:ext>
            </a:extLst>
          </p:cNvPr>
          <p:cNvSpPr>
            <a:spLocks noGrp="1"/>
          </p:cNvSpPr>
          <p:nvPr>
            <p:ph type="sldNum" sz="quarter" idx="12"/>
          </p:nvPr>
        </p:nvSpPr>
        <p:spPr/>
        <p:txBody>
          <a:bodyPr/>
          <a:lstStyle/>
          <a:p>
            <a:fld id="{BCDE79FB-97BA-492B-8D57-F1373F9ADA95}" type="slidenum">
              <a:rPr lang="en-US" smtClean="0"/>
              <a:t>4</a:t>
            </a:fld>
            <a:endParaRPr lang="en-US"/>
          </a:p>
        </p:txBody>
      </p:sp>
      <p:graphicFrame>
        <p:nvGraphicFramePr>
          <p:cNvPr id="5" name="Table 4">
            <a:extLst>
              <a:ext uri="{FF2B5EF4-FFF2-40B4-BE49-F238E27FC236}">
                <a16:creationId xmlns:a16="http://schemas.microsoft.com/office/drawing/2014/main" id="{D081791E-9ACD-005D-5717-C126BDDD16CD}"/>
              </a:ext>
            </a:extLst>
          </p:cNvPr>
          <p:cNvGraphicFramePr>
            <a:graphicFrameLocks noGrp="1"/>
          </p:cNvGraphicFramePr>
          <p:nvPr>
            <p:extLst>
              <p:ext uri="{D42A27DB-BD31-4B8C-83A1-F6EECF244321}">
                <p14:modId xmlns:p14="http://schemas.microsoft.com/office/powerpoint/2010/main" val="4049515158"/>
              </p:ext>
            </p:extLst>
          </p:nvPr>
        </p:nvGraphicFramePr>
        <p:xfrm>
          <a:off x="224367" y="1083733"/>
          <a:ext cx="11743266" cy="3303439"/>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latin typeface="Aptos Narrow" panose="020B00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u="none" strike="noStrike" dirty="0">
                          <a:effectLst/>
                          <a:latin typeface="Aptos Narrow" panose="020B0004020202020204" pitchFamily="34" charset="0"/>
                        </a:rPr>
                        <a:t>Additional public products to be added to the ERCOT Data Portal</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dk1"/>
                          </a:solidFill>
                          <a:effectLst/>
                          <a:latin typeface="Aptos Narrow" panose="020B0004020202020204" pitchFamily="34" charset="0"/>
                          <a:ea typeface="+mn-ea"/>
                          <a:cs typeface="+mn-cs"/>
                        </a:rPr>
                        <a:t>The following data products will be added to the ERCOT Data Portal for public API access:</a:t>
                      </a:r>
                    </a:p>
                    <a:p>
                      <a:pPr algn="l" fontAlgn="b">
                        <a:buNone/>
                      </a:pPr>
                      <a:endParaRPr lang="en-US" sz="1200" u="none" strike="noStrike" kern="1200" dirty="0">
                        <a:solidFill>
                          <a:schemeClr val="dk1"/>
                        </a:solidFill>
                        <a:effectLst/>
                        <a:latin typeface="Aptos Narrow" panose="020B0004020202020204" pitchFamily="34" charset="0"/>
                        <a:ea typeface="+mn-ea"/>
                        <a:cs typeface="+mn-cs"/>
                      </a:endParaRPr>
                    </a:p>
                    <a:p>
                      <a:pPr algn="l" fontAlgn="b">
                        <a:buNone/>
                      </a:pPr>
                      <a:r>
                        <a:rPr lang="en-US" sz="1200" u="none" strike="noStrike" kern="1200" dirty="0">
                          <a:solidFill>
                            <a:schemeClr val="dk1"/>
                          </a:solidFill>
                          <a:effectLst/>
                          <a:latin typeface="Aptos Narrow" panose="020B0004020202020204" pitchFamily="34" charset="0"/>
                          <a:ea typeface="+mn-ea"/>
                          <a:cs typeface="+mn-cs"/>
                        </a:rPr>
                        <a:t>3-Day Highest Price Bids Selected or Dispatched in SCED | NP3-257-EX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13230 </a:t>
                      </a:r>
                    </a:p>
                    <a:p>
                      <a:pPr algn="l" fontAlgn="b">
                        <a:buNone/>
                      </a:pPr>
                      <a:r>
                        <a:rPr lang="en-US" sz="1200" u="none" strike="noStrike" kern="1200" dirty="0">
                          <a:solidFill>
                            <a:schemeClr val="dk1"/>
                          </a:solidFill>
                          <a:effectLst/>
                          <a:latin typeface="Aptos Narrow" panose="020B0004020202020204" pitchFamily="34" charset="0"/>
                          <a:ea typeface="+mn-ea"/>
                          <a:cs typeface="+mn-cs"/>
                        </a:rPr>
                        <a:t>3-Day Highest Price Offered in SCED | NP3-916-EX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13029</a:t>
                      </a:r>
                    </a:p>
                    <a:p>
                      <a:pPr algn="l" fontAlgn="b">
                        <a:buNone/>
                      </a:pPr>
                      <a:r>
                        <a:rPr lang="en-US" sz="1200" u="none" strike="noStrike" kern="1200" dirty="0">
                          <a:solidFill>
                            <a:schemeClr val="dk1"/>
                          </a:solidFill>
                          <a:effectLst/>
                          <a:latin typeface="Aptos Narrow" panose="020B0004020202020204" pitchFamily="34" charset="0"/>
                          <a:ea typeface="+mn-ea"/>
                          <a:cs typeface="+mn-cs"/>
                        </a:rPr>
                        <a:t>60-Day COP Adjustment Period Snapshot | NP1-301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10038</a:t>
                      </a:r>
                    </a:p>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kern="1200" dirty="0">
                          <a:solidFill>
                            <a:schemeClr val="dk1"/>
                          </a:solidFill>
                          <a:effectLst/>
                          <a:latin typeface="Aptos Narrow" panose="020B0004020202020204" pitchFamily="34" charset="0"/>
                          <a:ea typeface="+mn-ea"/>
                          <a:cs typeface="+mn-cs"/>
                        </a:rPr>
                        <a:t>DAM De-Energized Settlement Points in Base Case | NP4-200-CD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13063</a:t>
                      </a:r>
                    </a:p>
                    <a:p>
                      <a:pPr algn="l" fontAlgn="b">
                        <a:buNone/>
                      </a:pPr>
                      <a:r>
                        <a:rPr lang="en-US" sz="1200" u="none" strike="noStrike" kern="1200" dirty="0">
                          <a:solidFill>
                            <a:schemeClr val="dk1"/>
                          </a:solidFill>
                          <a:effectLst/>
                          <a:latin typeface="Aptos Narrow" panose="020B0004020202020204" pitchFamily="34" charset="0"/>
                          <a:ea typeface="+mn-ea"/>
                          <a:cs typeface="+mn-cs"/>
                        </a:rPr>
                        <a:t>Electrical Bus Mapping for Heuristic Pricing | NP4-231-CD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13098</a:t>
                      </a:r>
                      <a:endParaRPr lang="en-US" sz="1200" u="none" strike="noStrike" kern="1200" dirty="0">
                        <a:solidFill>
                          <a:schemeClr val="dk1"/>
                        </a:solidFill>
                        <a:effectLst/>
                        <a:latin typeface="Aptos Narrow"/>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728379"/>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latin typeface="Aptos Narrow" panose="020B00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u="none" strike="noStrike">
                          <a:effectLst/>
                          <a:latin typeface="Aptos Narrow" panose="020B0004020202020204" pitchFamily="34" charset="0"/>
                        </a:rPr>
                        <a:t>ERCOT Data Portal Product Modifications</a:t>
                      </a:r>
                      <a:endParaRPr lang="en-US" sz="1200" b="0" i="0" u="none" strike="noStrike">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dirty="0">
                          <a:solidFill>
                            <a:schemeClr val="dk1"/>
                          </a:solidFill>
                          <a:effectLst/>
                          <a:latin typeface="Aptos Narrow" panose="020B0004020202020204" pitchFamily="34" charset="0"/>
                          <a:ea typeface="+mn-ea"/>
                          <a:cs typeface="+mn-cs"/>
                        </a:rPr>
                        <a:t>The following data products will be updated in the ERCOT Data Portal to align to ongoing product modifications: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Real-Time Price Adders by SCED Interval | NP6-323-CD | 13221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RTD Indicative Price Adders | NP6-325-CD | 13222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rgbClr val="000000"/>
                          </a:solidFill>
                          <a:effectLst/>
                          <a:latin typeface="Aptos Narrow" panose="020B0004020202020204" pitchFamily="34" charset="0"/>
                          <a:ea typeface="+mn-ea"/>
                          <a:cs typeface="+mn-cs"/>
                        </a:rPr>
                        <a:t>Historical Real-Time Price Adders by SCED Interval | NP6-792-ER | 13231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6878734"/>
                  </a:ext>
                </a:extLst>
              </a:tr>
            </a:tbl>
          </a:graphicData>
        </a:graphic>
      </p:graphicFrame>
    </p:spTree>
    <p:extLst>
      <p:ext uri="{BB962C8B-B14F-4D97-AF65-F5344CB8AC3E}">
        <p14:creationId xmlns:p14="http://schemas.microsoft.com/office/powerpoint/2010/main" val="2709496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17516-0ACA-06C2-2E19-1212D4E3D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8759B-0210-989B-451C-16BEF2870924}"/>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11E5361B-8FB0-6A67-B6A2-6CA2E808FD4E}"/>
              </a:ext>
            </a:extLst>
          </p:cNvPr>
          <p:cNvSpPr>
            <a:spLocks noGrp="1"/>
          </p:cNvSpPr>
          <p:nvPr>
            <p:ph type="sldNum" sz="quarter" idx="12"/>
          </p:nvPr>
        </p:nvSpPr>
        <p:spPr/>
        <p:txBody>
          <a:bodyPr/>
          <a:lstStyle/>
          <a:p>
            <a:fld id="{BCDE79FB-97BA-492B-8D57-F1373F9ADA95}" type="slidenum">
              <a:rPr lang="en-US" smtClean="0"/>
              <a:t>5</a:t>
            </a:fld>
            <a:endParaRPr lang="en-US"/>
          </a:p>
        </p:txBody>
      </p:sp>
      <p:graphicFrame>
        <p:nvGraphicFramePr>
          <p:cNvPr id="5" name="Table 4">
            <a:extLst>
              <a:ext uri="{FF2B5EF4-FFF2-40B4-BE49-F238E27FC236}">
                <a16:creationId xmlns:a16="http://schemas.microsoft.com/office/drawing/2014/main" id="{A50FA564-DA4D-B2AF-4178-4478B7606092}"/>
              </a:ext>
            </a:extLst>
          </p:cNvPr>
          <p:cNvGraphicFramePr>
            <a:graphicFrameLocks noGrp="1"/>
          </p:cNvGraphicFramePr>
          <p:nvPr>
            <p:extLst>
              <p:ext uri="{D42A27DB-BD31-4B8C-83A1-F6EECF244321}">
                <p14:modId xmlns:p14="http://schemas.microsoft.com/office/powerpoint/2010/main" val="102227364"/>
              </p:ext>
            </p:extLst>
          </p:nvPr>
        </p:nvGraphicFramePr>
        <p:xfrm>
          <a:off x="224367" y="1083733"/>
          <a:ext cx="11743266" cy="5445693"/>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Aptos Narrow" panose="020B0004020202020204" pitchFamily="34" charset="0"/>
                          <a:ea typeface="+mn-ea"/>
                          <a:cs typeface="+mn-cs"/>
                        </a:rPr>
                        <a:t>CDR Report Changes in support of NPRR1290/NPRR1323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SCED System Lambda | NP6-322-CD | </a:t>
                      </a:r>
                      <a:r>
                        <a:rPr lang="en-US" sz="1200" b="0" dirty="0" err="1">
                          <a:latin typeface="Aptos Narrow" panose="020B0004020202020204" pitchFamily="34" charset="0"/>
                        </a:rPr>
                        <a:t>Rpt</a:t>
                      </a:r>
                      <a:r>
                        <a:rPr lang="en-US" sz="1200" b="0" dirty="0">
                          <a:latin typeface="Aptos Narrow" panose="020B0004020202020204" pitchFamily="34" charset="0"/>
                        </a:rPr>
                        <a:t> ID 13114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System Lambda, rename System Lambda to Capped System Lambda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LMPs by Electrical Buses | NP6-787-CD | </a:t>
                      </a:r>
                      <a:r>
                        <a:rPr lang="en-US" sz="1200" b="0" dirty="0" err="1">
                          <a:latin typeface="Aptos Narrow" panose="020B0004020202020204" pitchFamily="34" charset="0"/>
                        </a:rPr>
                        <a:t>Rpt</a:t>
                      </a:r>
                      <a:r>
                        <a:rPr lang="en-US" sz="1200" b="0" dirty="0">
                          <a:latin typeface="Aptos Narrow" panose="020B0004020202020204" pitchFamily="34" charset="0"/>
                        </a:rPr>
                        <a:t> ID  11485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LMP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EB LMP | NP4-197-M | </a:t>
                      </a:r>
                      <a:r>
                        <a:rPr lang="en-US" sz="1200" b="0" dirty="0" err="1">
                          <a:latin typeface="Aptos Narrow" panose="020B0004020202020204" pitchFamily="34" charset="0"/>
                        </a:rPr>
                        <a:t>Rpt</a:t>
                      </a:r>
                      <a:r>
                        <a:rPr lang="en-US" sz="1200" b="0" dirty="0">
                          <a:latin typeface="Aptos Narrow" panose="020B0004020202020204" pitchFamily="34" charset="0"/>
                        </a:rPr>
                        <a:t> ID 13045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a:t>
                      </a:r>
                      <a:r>
                        <a:rPr lang="en-US" sz="1200" b="0" dirty="0" err="1">
                          <a:latin typeface="Aptos Narrow" panose="020B0004020202020204" pitchFamily="34" charset="0"/>
                        </a:rPr>
                        <a:t>LMPOriginalUncapped</a:t>
                      </a:r>
                      <a:r>
                        <a:rPr lang="en-US" sz="1200" b="0" dirty="0">
                          <a:latin typeface="Aptos Narrow" panose="020B0004020202020204" pitchFamily="34" charset="0"/>
                        </a:rPr>
                        <a:t> and </a:t>
                      </a:r>
                      <a:r>
                        <a:rPr lang="en-US" sz="1200" b="0" dirty="0" err="1">
                          <a:latin typeface="Aptos Narrow" panose="020B0004020202020204" pitchFamily="34" charset="0"/>
                        </a:rPr>
                        <a:t>LMPCorrectedUncapped</a:t>
                      </a: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Real-Time Clearing Prices for Capacity by SCED Interval | NP6-332-CD | </a:t>
                      </a:r>
                      <a:r>
                        <a:rPr lang="en-US" sz="1200" b="0" dirty="0" err="1">
                          <a:latin typeface="Aptos Narrow" panose="020B0004020202020204" pitchFamily="34" charset="0"/>
                        </a:rPr>
                        <a:t>Rpt</a:t>
                      </a:r>
                      <a:r>
                        <a:rPr lang="en-US" sz="1200" b="0" dirty="0">
                          <a:latin typeface="Aptos Narrow" panose="020B0004020202020204" pitchFamily="34" charset="0"/>
                        </a:rPr>
                        <a:t> ID 24891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MCPC for each AS Type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RTM Price Corrections for MCPCs by SCED Interval | NP4-197-M |</a:t>
                      </a:r>
                      <a:r>
                        <a:rPr lang="en-US" sz="1200" b="0" dirty="0" err="1">
                          <a:latin typeface="Aptos Narrow" panose="020B0004020202020204" pitchFamily="34" charset="0"/>
                        </a:rPr>
                        <a:t>Rpt</a:t>
                      </a:r>
                      <a:r>
                        <a:rPr lang="en-US" sz="1200" b="0" dirty="0">
                          <a:latin typeface="Aptos Narrow" panose="020B0004020202020204" pitchFamily="34" charset="0"/>
                        </a:rPr>
                        <a:t> ID 13045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a:t>
                      </a:r>
                      <a:r>
                        <a:rPr lang="en-US" sz="1200" b="0" dirty="0" err="1">
                          <a:latin typeface="Aptos Narrow" panose="020B0004020202020204" pitchFamily="34" charset="0"/>
                        </a:rPr>
                        <a:t>MCPCOriginalUncapped</a:t>
                      </a:r>
                      <a:r>
                        <a:rPr lang="en-US" sz="1200" b="0" dirty="0">
                          <a:latin typeface="Aptos Narrow" panose="020B0004020202020204" pitchFamily="34" charset="0"/>
                        </a:rPr>
                        <a:t>, </a:t>
                      </a:r>
                      <a:r>
                        <a:rPr lang="en-US" sz="1200" b="0" dirty="0" err="1">
                          <a:latin typeface="Aptos Narrow" panose="020B0004020202020204" pitchFamily="34" charset="0"/>
                        </a:rPr>
                        <a:t>MCPCCorrectedUncapped</a:t>
                      </a:r>
                      <a:r>
                        <a:rPr lang="en-US" sz="1200" b="0" dirty="0">
                          <a:latin typeface="Aptos Narrow" panose="020B0004020202020204" pitchFamily="34" charset="0"/>
                        </a:rPr>
                        <a:t> for each AS Type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dirty="0">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ptos Narrow" panose="020B0004020202020204" pitchFamily="34" charset="0"/>
                        </a:rPr>
                        <a:t>XSD to be posted next week for the R8 CDR Changes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6878734"/>
                  </a:ext>
                </a:extLst>
              </a:tr>
              <a:tr h="751087">
                <a:tc>
                  <a:txBody>
                    <a:bodyPr/>
                    <a:lstStyle/>
                    <a:p>
                      <a:pPr algn="ct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b="0" i="0" u="none" strike="noStrike" dirty="0">
                          <a:solidFill>
                            <a:schemeClr val="tx1"/>
                          </a:solidFill>
                          <a:effectLst/>
                          <a:latin typeface="Aptos Narrow" panose="020B0004020202020204" pitchFamily="34" charset="0"/>
                        </a:rPr>
                        <a:t>Historical Pricing Report Change </a:t>
                      </a:r>
                      <a:r>
                        <a:rPr lang="en-US" sz="1200" b="0" kern="1200" dirty="0">
                          <a:solidFill>
                            <a:schemeClr val="tx1"/>
                          </a:solidFill>
                          <a:latin typeface="Aptos Narrow" panose="020B0004020202020204" pitchFamily="34" charset="0"/>
                          <a:ea typeface="+mn-ea"/>
                          <a:cs typeface="+mn-cs"/>
                        </a:rPr>
                        <a:t>in support of NPRR1290/NPRR1323</a:t>
                      </a:r>
                      <a:endParaRPr lang="en-US" sz="1200" b="0" i="0" u="none" strike="noStrike" dirty="0">
                        <a:solidFill>
                          <a:schemeClr val="tx1"/>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kern="1200" dirty="0">
                          <a:solidFill>
                            <a:schemeClr val="dk1"/>
                          </a:solidFill>
                          <a:latin typeface="Aptos Narrow" panose="020B0004020202020204" pitchFamily="34" charset="0"/>
                          <a:ea typeface="+mn-ea"/>
                          <a:cs typeface="+mn-cs"/>
                        </a:rPr>
                        <a:t>Historical RTM Clearing Prices for Capacity by SCED Interval | NP6-795-ER | 25569</a:t>
                      </a:r>
                    </a:p>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kern="1200" dirty="0">
                        <a:solidFill>
                          <a:srgbClr val="000000"/>
                        </a:solidFill>
                        <a:effectLst/>
                        <a:latin typeface="Aptos Narrow"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ptos Narrow" panose="020B0004020202020204" pitchFamily="34" charset="0"/>
                        </a:rPr>
                        <a:t>Addition of Uncapped MCPC for each AS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380717"/>
                  </a:ext>
                </a:extLst>
              </a:tr>
              <a:tr h="751087">
                <a:tc>
                  <a:txBody>
                    <a:bodyPr/>
                    <a:lstStyle/>
                    <a:p>
                      <a:pPr lvl="0" algn="ctr">
                        <a:lnSpc>
                          <a:spcPct val="100000"/>
                        </a:lnSpc>
                        <a:spcBef>
                          <a:spcPts val="0"/>
                        </a:spcBef>
                        <a:spcAft>
                          <a:spcPts val="0"/>
                        </a:spcAft>
                        <a:buNone/>
                      </a:pPr>
                      <a:r>
                        <a:rPr lang="en-US" sz="1200" b="1" dirty="0">
                          <a:solidFill>
                            <a:schemeClr val="tx1"/>
                          </a:solidFill>
                          <a:latin typeface="Aptos Narrow" panose="020B0004020202020204" pitchFamily="34" charset="0"/>
                        </a:rPr>
                        <a:t>8</a:t>
                      </a:r>
                      <a:r>
                        <a:rPr lang="en-US" sz="1200" b="1" i="0" u="none" strike="noStrike" noProof="0" dirty="0">
                          <a:solidFill>
                            <a:schemeClr val="tx1"/>
                          </a:solidFill>
                          <a:latin typeface="Aptos Narrow"/>
                        </a:rPr>
                        <a:t> </a:t>
                      </a:r>
                      <a:endParaRPr lang="en-US" b="1" dirty="0">
                        <a:solidFill>
                          <a:schemeClr val="tx1"/>
                        </a:solidFill>
                      </a:endParaRPr>
                    </a:p>
                    <a:p>
                      <a:pPr lvl="0" algn="ctr">
                        <a:buNone/>
                      </a:pPr>
                      <a:endParaRPr lang="en-US" sz="1200" b="1" dirty="0">
                        <a:solidFill>
                          <a:schemeClr val="tx1"/>
                        </a:solidFill>
                        <a:latin typeface="Aptos 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1200" b="0" i="0" u="none" strike="noStrike" noProof="0" dirty="0">
                          <a:solidFill>
                            <a:schemeClr val="tx1"/>
                          </a:solidFill>
                          <a:effectLst/>
                          <a:latin typeface="Aptos Narrow"/>
                        </a:rPr>
                        <a:t>External Web Services </a:t>
                      </a:r>
                      <a:r>
                        <a:rPr lang="en-US" sz="1200" b="0" i="0" u="none" strike="noStrike" noProof="0" dirty="0" err="1">
                          <a:solidFill>
                            <a:schemeClr val="tx1"/>
                          </a:solidFill>
                          <a:effectLst/>
                          <a:latin typeface="Aptos Narrow"/>
                        </a:rPr>
                        <a:t>GetContent</a:t>
                      </a:r>
                      <a:r>
                        <a:rPr lang="en-US" sz="1200" b="0" i="0" u="none" strike="noStrike" noProof="0" dirty="0">
                          <a:solidFill>
                            <a:schemeClr val="tx1"/>
                          </a:solidFill>
                          <a:effectLst/>
                          <a:latin typeface="Aptos Narrow"/>
                        </a:rPr>
                        <a:t> Updates </a:t>
                      </a:r>
                      <a:r>
                        <a:rPr lang="en-US" sz="1200" b="0" kern="1200" dirty="0">
                          <a:solidFill>
                            <a:schemeClr val="tx1"/>
                          </a:solidFill>
                          <a:latin typeface="Aptos Narrow" panose="020B0004020202020204" pitchFamily="34" charset="0"/>
                          <a:ea typeface="+mn-ea"/>
                          <a:cs typeface="+mn-cs"/>
                        </a:rPr>
                        <a:t>in support of NPRR1290/NPRR1323</a:t>
                      </a:r>
                      <a:endParaRPr lang="en-US" sz="1200" b="0" i="0" u="none" strike="noStrike" dirty="0">
                        <a:solidFill>
                          <a:schemeClr val="tx1"/>
                        </a:solidFill>
                        <a:effectLst/>
                        <a:latin typeface="Aptos 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sng" kern="1200" dirty="0">
                          <a:solidFill>
                            <a:schemeClr val="dk1"/>
                          </a:solidFill>
                          <a:effectLst/>
                          <a:latin typeface="Aptos Narrow" panose="020B0004020202020204" pitchFamily="34" charset="0"/>
                          <a:ea typeface="+mn-ea"/>
                          <a:cs typeface="+mn-cs"/>
                          <a:hlinkClick r:id="rId2"/>
                        </a:rPr>
                        <a:t>RT Clearing Prices for Capacity by SCED Interval</a:t>
                      </a:r>
                      <a:r>
                        <a:rPr lang="en-US" sz="1200" b="0" i="0" u="sng" kern="1200" dirty="0">
                          <a:solidFill>
                            <a:schemeClr val="dk1"/>
                          </a:solidFill>
                          <a:effectLst/>
                          <a:latin typeface="Aptos Narrow" panose="020B0004020202020204" pitchFamily="34" charset="0"/>
                          <a:ea typeface="+mn-ea"/>
                          <a:cs typeface="+mn-cs"/>
                        </a:rPr>
                        <a:t> (</a:t>
                      </a:r>
                      <a:r>
                        <a:rPr lang="en-US" sz="1200" b="0" i="0" kern="1200" dirty="0" err="1">
                          <a:solidFill>
                            <a:schemeClr val="dk1"/>
                          </a:solidFill>
                          <a:effectLst/>
                          <a:latin typeface="Aptos Narrow" panose="020B0004020202020204" pitchFamily="34" charset="0"/>
                          <a:ea typeface="+mn-ea"/>
                          <a:cs typeface="+mn-cs"/>
                        </a:rPr>
                        <a:t>RTPricesCapSCED</a:t>
                      </a:r>
                      <a:r>
                        <a:rPr lang="en-US" sz="1200" b="0" i="0" u="sng" kern="1200" dirty="0">
                          <a:solidFill>
                            <a:schemeClr val="dk1"/>
                          </a:solidFill>
                          <a:effectLst/>
                          <a:latin typeface="Aptos Narrow" panose="020B0004020202020204" pitchFamily="34" charset="0"/>
                          <a:ea typeface="+mn-ea"/>
                          <a:cs typeface="+mn-cs"/>
                        </a:rPr>
                        <a:t>)</a:t>
                      </a:r>
                      <a:endParaRPr lang="en-US" sz="1200" b="0" i="0" u="none" strike="noStrike" kern="1200" dirty="0">
                        <a:solidFill>
                          <a:schemeClr val="dk1"/>
                        </a:solidFill>
                        <a:effectLst/>
                        <a:latin typeface="Aptos Narrow" panose="020B0004020202020204" pitchFamily="34" charset="0"/>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dk1"/>
                          </a:solidFill>
                          <a:effectLst/>
                          <a:latin typeface="Aptos Narrow" panose="020B0004020202020204" pitchFamily="34" charset="0"/>
                          <a:ea typeface="+mn-ea"/>
                          <a:cs typeface="+mn-cs"/>
                          <a:hlinkClick r:id="rId3"/>
                        </a:rPr>
                        <a:t>Price Corrected RTM MCPCs by SCED Interval</a:t>
                      </a:r>
                      <a:r>
                        <a:rPr lang="en-US" sz="1200" b="0" i="0" u="none" strike="noStrike" kern="1200" dirty="0">
                          <a:solidFill>
                            <a:schemeClr val="dk1"/>
                          </a:solidFill>
                          <a:effectLst/>
                          <a:latin typeface="Aptos Narrow" panose="020B0004020202020204" pitchFamily="34" charset="0"/>
                          <a:ea typeface="+mn-ea"/>
                          <a:cs typeface="+mn-cs"/>
                        </a:rPr>
                        <a:t> (</a:t>
                      </a:r>
                      <a:r>
                        <a:rPr lang="en-US" sz="1200" b="0" i="0" kern="1200" dirty="0">
                          <a:solidFill>
                            <a:schemeClr val="dk1"/>
                          </a:solidFill>
                          <a:effectLst/>
                          <a:latin typeface="Aptos Narrow" panose="020B0004020202020204" pitchFamily="34" charset="0"/>
                          <a:ea typeface="+mn-ea"/>
                          <a:cs typeface="+mn-cs"/>
                        </a:rPr>
                        <a:t>RTMPriceCorrectionMCPCSCED)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7044064"/>
                  </a:ext>
                </a:extLst>
              </a:tr>
            </a:tbl>
          </a:graphicData>
        </a:graphic>
      </p:graphicFrame>
    </p:spTree>
    <p:extLst>
      <p:ext uri="{BB962C8B-B14F-4D97-AF65-F5344CB8AC3E}">
        <p14:creationId xmlns:p14="http://schemas.microsoft.com/office/powerpoint/2010/main" val="1837080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54453-DD79-8601-EE3F-15D7B40BD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E326B-3A64-A581-10ED-6AF45F9DE29C}"/>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948884C1-DC69-D6C8-8EF1-0958E5AEA5BC}"/>
              </a:ext>
            </a:extLst>
          </p:cNvPr>
          <p:cNvSpPr>
            <a:spLocks noGrp="1"/>
          </p:cNvSpPr>
          <p:nvPr>
            <p:ph type="sldNum" sz="quarter" idx="12"/>
          </p:nvPr>
        </p:nvSpPr>
        <p:spPr/>
        <p:txBody>
          <a:bodyPr/>
          <a:lstStyle/>
          <a:p>
            <a:fld id="{BCDE79FB-97BA-492B-8D57-F1373F9ADA95}" type="slidenum">
              <a:rPr lang="en-US" smtClean="0"/>
              <a:t>6</a:t>
            </a:fld>
            <a:endParaRPr lang="en-US"/>
          </a:p>
        </p:txBody>
      </p:sp>
      <p:graphicFrame>
        <p:nvGraphicFramePr>
          <p:cNvPr id="5" name="Table 4">
            <a:extLst>
              <a:ext uri="{FF2B5EF4-FFF2-40B4-BE49-F238E27FC236}">
                <a16:creationId xmlns:a16="http://schemas.microsoft.com/office/drawing/2014/main" id="{D5E30DC2-EBFE-25ED-5466-BB8C809AC3A6}"/>
              </a:ext>
            </a:extLst>
          </p:cNvPr>
          <p:cNvGraphicFramePr>
            <a:graphicFrameLocks noGrp="1"/>
          </p:cNvGraphicFramePr>
          <p:nvPr>
            <p:extLst>
              <p:ext uri="{D42A27DB-BD31-4B8C-83A1-F6EECF244321}">
                <p14:modId xmlns:p14="http://schemas.microsoft.com/office/powerpoint/2010/main" val="3324795901"/>
              </p:ext>
            </p:extLst>
          </p:nvPr>
        </p:nvGraphicFramePr>
        <p:xfrm>
          <a:off x="224367" y="1083733"/>
          <a:ext cx="11743266" cy="4237406"/>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b="0" i="0" u="none" strike="noStrike" dirty="0">
                          <a:solidFill>
                            <a:srgbClr val="000000"/>
                          </a:solidFill>
                          <a:effectLst/>
                          <a:latin typeface="Aptos Narrow" panose="020B0004020202020204" pitchFamily="34" charset="0"/>
                        </a:rPr>
                        <a:t>Removal of Extra Spaces from CDR Report Products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dk1"/>
                          </a:solidFill>
                          <a:effectLst/>
                          <a:latin typeface="Aptos Narrow" panose="020B0004020202020204" pitchFamily="34" charset="0"/>
                          <a:ea typeface="+mn-ea"/>
                          <a:cs typeface="+mn-cs"/>
                        </a:rPr>
                        <a:t>The following reports contain extra spaces in columns or rows that will be removed</a:t>
                      </a:r>
                    </a:p>
                    <a:p>
                      <a:pPr algn="l" fontAlgn="b">
                        <a:buNone/>
                      </a:pPr>
                      <a:endParaRPr lang="en-US" sz="1200" u="none" strike="noStrike" kern="1200" dirty="0">
                        <a:solidFill>
                          <a:schemeClr val="dk1"/>
                        </a:solidFill>
                        <a:effectLst/>
                        <a:latin typeface="Aptos Narrow" panose="020B0004020202020204" pitchFamily="34" charset="0"/>
                        <a:ea typeface="+mn-ea"/>
                        <a:cs typeface="+mn-cs"/>
                      </a:endParaRPr>
                    </a:p>
                    <a:p>
                      <a:pPr algn="l" fontAlgn="b">
                        <a:buNone/>
                      </a:pPr>
                      <a:r>
                        <a:rPr lang="en-US" sz="1200" u="none" strike="noStrike" kern="1200" dirty="0">
                          <a:solidFill>
                            <a:schemeClr val="dk1"/>
                          </a:solidFill>
                          <a:effectLst/>
                          <a:latin typeface="Aptos Narrow" panose="020B0004020202020204" pitchFamily="34" charset="0"/>
                          <a:ea typeface="+mn-ea"/>
                          <a:cs typeface="+mn-cs"/>
                        </a:rPr>
                        <a:t>Daily RUC Active and Binding Transmission Constraints | NP5-754-CD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12338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134791"/>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u="none" strike="noStrike" dirty="0">
                          <a:effectLst/>
                          <a:latin typeface="Aptos Narrow" panose="020B0004020202020204" pitchFamily="34" charset="0"/>
                        </a:rPr>
                        <a:t>Additional public products to be added to the ERCOT Data Portal</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dk1"/>
                          </a:solidFill>
                          <a:effectLst/>
                          <a:latin typeface="Aptos Narrow" panose="020B0004020202020204" pitchFamily="34" charset="0"/>
                          <a:ea typeface="+mn-ea"/>
                          <a:cs typeface="+mn-cs"/>
                        </a:rPr>
                        <a:t>The following data products will be added to the ERCOT Data Portal for public API access:</a:t>
                      </a:r>
                    </a:p>
                    <a:p>
                      <a:pPr algn="l" fontAlgn="b">
                        <a:buNone/>
                      </a:pPr>
                      <a:endParaRPr lang="en-US" sz="1200" u="none" strike="noStrike" kern="1200" dirty="0">
                        <a:solidFill>
                          <a:schemeClr val="dk1"/>
                        </a:solidFill>
                        <a:effectLst/>
                        <a:latin typeface="Aptos Narrow" panose="020B0004020202020204" pitchFamily="34" charset="0"/>
                        <a:ea typeface="+mn-ea"/>
                        <a:cs typeface="+mn-cs"/>
                      </a:endParaRPr>
                    </a:p>
                    <a:p>
                      <a:pPr algn="l" fontAlgn="b">
                        <a:buNone/>
                      </a:pPr>
                      <a:r>
                        <a:rPr lang="en-US" sz="1200" u="none" strike="noStrike" kern="1200" dirty="0">
                          <a:solidFill>
                            <a:schemeClr val="dk1"/>
                          </a:solidFill>
                          <a:effectLst/>
                          <a:latin typeface="Aptos Narrow" panose="020B0004020202020204" pitchFamily="34" charset="0"/>
                          <a:ea typeface="+mn-ea"/>
                          <a:cs typeface="+mn-cs"/>
                        </a:rPr>
                        <a:t>SASM Aggregated Ancillary Service Offer Curve | NP6-913-CD|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12350</a:t>
                      </a:r>
                    </a:p>
                    <a:p>
                      <a:pPr algn="l" fontAlgn="b">
                        <a:buNone/>
                      </a:pPr>
                      <a:r>
                        <a:rPr lang="en-US" sz="1200" u="none" strike="noStrike" kern="1200" dirty="0">
                          <a:solidFill>
                            <a:schemeClr val="dk1"/>
                          </a:solidFill>
                          <a:effectLst/>
                          <a:latin typeface="Aptos Narrow" panose="020B0004020202020204" pitchFamily="34" charset="0"/>
                          <a:ea typeface="+mn-ea"/>
                          <a:cs typeface="+mn-cs"/>
                        </a:rPr>
                        <a:t>Total Ancillary Service Procured in SASM | NP6-655-CD|Rpt ID 12343</a:t>
                      </a:r>
                    </a:p>
                    <a:p>
                      <a:pPr algn="l" fontAlgn="b">
                        <a:buNone/>
                      </a:pPr>
                      <a:r>
                        <a:rPr lang="en-US" sz="1200" u="none" strike="noStrike" kern="1200" dirty="0">
                          <a:solidFill>
                            <a:schemeClr val="dk1"/>
                          </a:solidFill>
                          <a:effectLst/>
                          <a:latin typeface="Aptos Narrow" panose="020B0004020202020204" pitchFamily="34" charset="0"/>
                          <a:ea typeface="+mn-ea"/>
                          <a:cs typeface="+mn-cs"/>
                        </a:rPr>
                        <a:t>SASM MCPC by Ancillary Service Type | NP6-569-CD|Rpt ID 12341</a:t>
                      </a:r>
                    </a:p>
                    <a:p>
                      <a:pPr algn="l" fontAlgn="b">
                        <a:buNone/>
                      </a:pPr>
                      <a:r>
                        <a:rPr lang="en-US" sz="1200" u="none" strike="noStrike" kern="1200" dirty="0">
                          <a:solidFill>
                            <a:schemeClr val="dk1"/>
                          </a:solidFill>
                          <a:effectLst/>
                          <a:latin typeface="Aptos Narrow" panose="020B0004020202020204" pitchFamily="34" charset="0"/>
                          <a:ea typeface="+mn-ea"/>
                          <a:cs typeface="+mn-cs"/>
                        </a:rPr>
                        <a:t>Historical DAM Clearing Prices for Capacity | NP4-181-ER|Rpt ID 13091</a:t>
                      </a:r>
                    </a:p>
                    <a:p>
                      <a:pPr algn="l" fontAlgn="b">
                        <a:buNone/>
                      </a:pPr>
                      <a:r>
                        <a:rPr lang="en-US" sz="1200" u="none" strike="noStrike" kern="1200" dirty="0">
                          <a:solidFill>
                            <a:schemeClr val="dk1"/>
                          </a:solidFill>
                          <a:effectLst/>
                          <a:latin typeface="Aptos Narrow" panose="020B0004020202020204" pitchFamily="34" charset="0"/>
                          <a:ea typeface="+mn-ea"/>
                          <a:cs typeface="+mn-cs"/>
                        </a:rPr>
                        <a:t>Actual System Load by Study Area | NP6-344-CD|Rpt ID 1595</a:t>
                      </a:r>
                    </a:p>
                    <a:p>
                      <a:pPr algn="l" fontAlgn="b">
                        <a:buNone/>
                      </a:pPr>
                      <a:r>
                        <a:rPr lang="en-US" sz="1200" u="none" strike="noStrike" kern="1200" dirty="0">
                          <a:solidFill>
                            <a:schemeClr val="dk1"/>
                          </a:solidFill>
                          <a:effectLst/>
                          <a:latin typeface="Aptos Narrow" panose="020B0004020202020204" pitchFamily="34" charset="0"/>
                          <a:ea typeface="+mn-ea"/>
                          <a:cs typeface="+mn-cs"/>
                        </a:rPr>
                        <a:t>Daily RUC Active and Binding Transmission Constraints | NP5-754-CD | </a:t>
                      </a:r>
                      <a:r>
                        <a:rPr lang="en-US" sz="1200" u="none" strike="noStrike" kern="1200" dirty="0" err="1">
                          <a:solidFill>
                            <a:schemeClr val="dk1"/>
                          </a:solidFill>
                          <a:effectLst/>
                          <a:latin typeface="Aptos Narrow" panose="020B0004020202020204" pitchFamily="34" charset="0"/>
                          <a:ea typeface="+mn-ea"/>
                          <a:cs typeface="+mn-cs"/>
                        </a:rPr>
                        <a:t>Rpt</a:t>
                      </a:r>
                      <a:r>
                        <a:rPr lang="en-US" sz="1200" u="none" strike="noStrike" kern="1200" dirty="0">
                          <a:solidFill>
                            <a:schemeClr val="dk1"/>
                          </a:solidFill>
                          <a:effectLst/>
                          <a:latin typeface="Aptos Narrow" panose="020B0004020202020204" pitchFamily="34" charset="0"/>
                          <a:ea typeface="+mn-ea"/>
                          <a:cs typeface="+mn-cs"/>
                        </a:rPr>
                        <a:t> ID 12338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728379"/>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a:effectLst/>
                          <a:latin typeface="Aptos Narrow" panose="020B0004020202020204" pitchFamily="34" charset="0"/>
                        </a:rPr>
                        <a:t>ERCOT Data Portal Product Modifications in </a:t>
                      </a:r>
                      <a:r>
                        <a:rPr lang="en-US" sz="1200" u="none" strike="noStrike" dirty="0">
                          <a:effectLst/>
                          <a:latin typeface="Aptos Narrow" panose="020B0004020202020204" pitchFamily="34" charset="0"/>
                        </a:rPr>
                        <a:t>support of NPRR1290/NPRR1323</a:t>
                      </a:r>
                      <a:endParaRPr lang="en-US" sz="1200" b="0" i="0" u="none" strike="noStrike" dirty="0">
                        <a:solidFill>
                          <a:srgbClr val="000000"/>
                        </a:solidFill>
                        <a:effectLst/>
                        <a:latin typeface="Aptos Narrow" panose="020B0004020202020204" pitchFamily="34" charset="0"/>
                      </a:endParaRPr>
                    </a:p>
                    <a:p>
                      <a:pPr algn="l" fontAlgn="b">
                        <a:buNone/>
                      </a:pP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SCED System Lambda | NP6-322-CD | </a:t>
                      </a:r>
                      <a:r>
                        <a:rPr lang="en-US" sz="1200" b="0" dirty="0" err="1">
                          <a:latin typeface="Aptos Narrow" panose="020B0004020202020204" pitchFamily="34" charset="0"/>
                        </a:rPr>
                        <a:t>Rpt</a:t>
                      </a:r>
                      <a:r>
                        <a:rPr lang="en-US" sz="1200" b="0" dirty="0">
                          <a:latin typeface="Aptos Narrow" panose="020B0004020202020204" pitchFamily="34" charset="0"/>
                        </a:rPr>
                        <a:t> ID 13114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LMPs by Electrical Buses | NP6-787-CD | </a:t>
                      </a:r>
                      <a:r>
                        <a:rPr lang="en-US" sz="1200" b="0" dirty="0" err="1">
                          <a:latin typeface="Aptos Narrow" panose="020B0004020202020204" pitchFamily="34" charset="0"/>
                        </a:rPr>
                        <a:t>Rpt</a:t>
                      </a:r>
                      <a:r>
                        <a:rPr lang="en-US" sz="1200" b="0" dirty="0">
                          <a:latin typeface="Aptos Narrow" panose="020B0004020202020204" pitchFamily="34" charset="0"/>
                        </a:rPr>
                        <a:t> ID  11485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EB LMP | NP4-197-M | </a:t>
                      </a:r>
                      <a:r>
                        <a:rPr lang="en-US" sz="1200" b="0" dirty="0" err="1">
                          <a:latin typeface="Aptos Narrow" panose="020B0004020202020204" pitchFamily="34" charset="0"/>
                        </a:rPr>
                        <a:t>Rpt</a:t>
                      </a:r>
                      <a:r>
                        <a:rPr lang="en-US" sz="1200" b="0" dirty="0">
                          <a:latin typeface="Aptos Narrow" panose="020B0004020202020204" pitchFamily="34" charset="0"/>
                        </a:rPr>
                        <a:t> ID 13045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Real-Time Clearing Prices for Capacity by SCED Interval | NP6-332-CD | </a:t>
                      </a:r>
                      <a:r>
                        <a:rPr lang="en-US" sz="1200" b="0" dirty="0" err="1">
                          <a:latin typeface="Aptos Narrow" panose="020B0004020202020204" pitchFamily="34" charset="0"/>
                        </a:rPr>
                        <a:t>Rpt</a:t>
                      </a:r>
                      <a:r>
                        <a:rPr lang="en-US" sz="1200" b="0" dirty="0">
                          <a:latin typeface="Aptos Narrow" panose="020B0004020202020204" pitchFamily="34" charset="0"/>
                        </a:rPr>
                        <a:t> ID 24891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Narrow" panose="020B0004020202020204" pitchFamily="34" charset="0"/>
                        </a:rPr>
                        <a:t>RTM Price Corrections - RTM Price Corrections for MCPCs by SCED Interval | NP4-197-M |</a:t>
                      </a:r>
                      <a:r>
                        <a:rPr lang="en-US" sz="1200" b="0" dirty="0" err="1">
                          <a:latin typeface="Aptos Narrow" panose="020B0004020202020204" pitchFamily="34" charset="0"/>
                        </a:rPr>
                        <a:t>Rpt</a:t>
                      </a:r>
                      <a:r>
                        <a:rPr lang="en-US" sz="1200" b="0" dirty="0">
                          <a:latin typeface="Aptos Narrow" panose="020B0004020202020204" pitchFamily="34" charset="0"/>
                        </a:rPr>
                        <a:t> ID 13045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924687"/>
                  </a:ext>
                </a:extLst>
              </a:tr>
            </a:tbl>
          </a:graphicData>
        </a:graphic>
      </p:graphicFrame>
    </p:spTree>
    <p:extLst>
      <p:ext uri="{BB962C8B-B14F-4D97-AF65-F5344CB8AC3E}">
        <p14:creationId xmlns:p14="http://schemas.microsoft.com/office/powerpoint/2010/main" val="3849534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3D83B-CFC2-5F48-E495-384F9FB5E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DB86B-9FBF-6BAD-F5A8-E0160A1DA11A}"/>
              </a:ext>
            </a:extLst>
          </p:cNvPr>
          <p:cNvSpPr>
            <a:spLocks noGrp="1"/>
          </p:cNvSpPr>
          <p:nvPr>
            <p:ph type="title"/>
          </p:nvPr>
        </p:nvSpPr>
        <p:spPr>
          <a:xfrm>
            <a:off x="1257300" y="457200"/>
            <a:ext cx="10401300" cy="626533"/>
          </a:xfrm>
        </p:spPr>
        <p:txBody>
          <a:bodyPr/>
          <a:lstStyle/>
          <a:p>
            <a:r>
              <a:rPr lang="en-US"/>
              <a:t>Release Summary of Product Changes</a:t>
            </a:r>
          </a:p>
        </p:txBody>
      </p:sp>
      <p:sp>
        <p:nvSpPr>
          <p:cNvPr id="4" name="Slide Number Placeholder 3">
            <a:extLst>
              <a:ext uri="{FF2B5EF4-FFF2-40B4-BE49-F238E27FC236}">
                <a16:creationId xmlns:a16="http://schemas.microsoft.com/office/drawing/2014/main" id="{B76C5FB7-C2C1-8A58-4183-1A865F824521}"/>
              </a:ext>
            </a:extLst>
          </p:cNvPr>
          <p:cNvSpPr>
            <a:spLocks noGrp="1"/>
          </p:cNvSpPr>
          <p:nvPr>
            <p:ph type="sldNum" sz="quarter" idx="12"/>
          </p:nvPr>
        </p:nvSpPr>
        <p:spPr/>
        <p:txBody>
          <a:bodyPr/>
          <a:lstStyle/>
          <a:p>
            <a:fld id="{BCDE79FB-97BA-492B-8D57-F1373F9ADA95}" type="slidenum">
              <a:rPr lang="en-US" smtClean="0"/>
              <a:t>7</a:t>
            </a:fld>
            <a:endParaRPr lang="en-US"/>
          </a:p>
        </p:txBody>
      </p:sp>
      <p:graphicFrame>
        <p:nvGraphicFramePr>
          <p:cNvPr id="5" name="Table 4">
            <a:extLst>
              <a:ext uri="{FF2B5EF4-FFF2-40B4-BE49-F238E27FC236}">
                <a16:creationId xmlns:a16="http://schemas.microsoft.com/office/drawing/2014/main" id="{DFD0A9E4-B2E2-CED7-7E5E-C27E4A720793}"/>
              </a:ext>
            </a:extLst>
          </p:cNvPr>
          <p:cNvGraphicFramePr>
            <a:graphicFrameLocks noGrp="1"/>
          </p:cNvGraphicFramePr>
          <p:nvPr>
            <p:extLst>
              <p:ext uri="{D42A27DB-BD31-4B8C-83A1-F6EECF244321}">
                <p14:modId xmlns:p14="http://schemas.microsoft.com/office/powerpoint/2010/main" val="2581916071"/>
              </p:ext>
            </p:extLst>
          </p:nvPr>
        </p:nvGraphicFramePr>
        <p:xfrm>
          <a:off x="224367" y="1083733"/>
          <a:ext cx="11743266" cy="2865806"/>
        </p:xfrm>
        <a:graphic>
          <a:graphicData uri="http://schemas.openxmlformats.org/drawingml/2006/table">
            <a:tbl>
              <a:tblPr firstRow="1" bandRow="1">
                <a:tableStyleId>{B301B821-A1FF-4177-AEE7-76D212191A09}</a:tableStyleId>
              </a:tblPr>
              <a:tblGrid>
                <a:gridCol w="795866">
                  <a:extLst>
                    <a:ext uri="{9D8B030D-6E8A-4147-A177-3AD203B41FA5}">
                      <a16:colId xmlns:a16="http://schemas.microsoft.com/office/drawing/2014/main" val="1137848847"/>
                    </a:ext>
                  </a:extLst>
                </a:gridCol>
                <a:gridCol w="2438400">
                  <a:extLst>
                    <a:ext uri="{9D8B030D-6E8A-4147-A177-3AD203B41FA5}">
                      <a16:colId xmlns:a16="http://schemas.microsoft.com/office/drawing/2014/main" val="2921331168"/>
                    </a:ext>
                  </a:extLst>
                </a:gridCol>
                <a:gridCol w="8509000">
                  <a:extLst>
                    <a:ext uri="{9D8B030D-6E8A-4147-A177-3AD203B41FA5}">
                      <a16:colId xmlns:a16="http://schemas.microsoft.com/office/drawing/2014/main" val="2738300016"/>
                    </a:ext>
                  </a:extLst>
                </a:gridCol>
              </a:tblGrid>
              <a:tr h="92599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200">
                          <a:solidFill>
                            <a:schemeClr val="bg1"/>
                          </a:solidFill>
                        </a:rPr>
                        <a:t>Release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Summary of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Change Details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buNone/>
                      </a:pPr>
                      <a:r>
                        <a:rPr lang="en-US" sz="1200" u="none" strike="noStrike" dirty="0">
                          <a:effectLst/>
                          <a:latin typeface="Aptos Narrow" panose="020B0004020202020204" pitchFamily="34" charset="0"/>
                        </a:rPr>
                        <a:t>Additional public products to be added to the ERCOT Data Portal</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200" u="none" strike="noStrike" kern="1200" dirty="0">
                          <a:solidFill>
                            <a:schemeClr val="tx1"/>
                          </a:solidFill>
                          <a:effectLst/>
                          <a:latin typeface="Aptos Narrow" panose="020B0004020202020204" pitchFamily="34" charset="0"/>
                          <a:ea typeface="+mn-ea"/>
                          <a:cs typeface="+mn-cs"/>
                        </a:rPr>
                        <a:t>The following data products will be added to the ERCOT Data Portal for public API access:</a:t>
                      </a:r>
                    </a:p>
                    <a:p>
                      <a:pPr algn="l" fontAlgn="b">
                        <a:buNone/>
                      </a:pPr>
                      <a:endParaRPr lang="en-US" sz="1200" u="none" strike="noStrike" kern="1200" dirty="0">
                        <a:solidFill>
                          <a:schemeClr val="tx1"/>
                        </a:solidFill>
                        <a:effectLst/>
                        <a:latin typeface="Aptos Narrow" panose="020B0004020202020204" pitchFamily="34" charset="0"/>
                        <a:ea typeface="+mn-ea"/>
                        <a:cs typeface="+mn-cs"/>
                      </a:endParaRPr>
                    </a:p>
                    <a:p>
                      <a:pPr algn="l" fontAlgn="b">
                        <a:buNone/>
                      </a:pPr>
                      <a:r>
                        <a:rPr lang="en-US" sz="1200" u="none" strike="noStrike" kern="1200" dirty="0">
                          <a:solidFill>
                            <a:schemeClr val="tx1"/>
                          </a:solidFill>
                          <a:effectLst/>
                          <a:latin typeface="Aptos Narrow" panose="020B0004020202020204" pitchFamily="34" charset="0"/>
                          <a:ea typeface="+mn-ea"/>
                          <a:cs typeface="+mn-cs"/>
                        </a:rPr>
                        <a:t>NP4-180-ER | 13060 | Historical DAM Load Zone and Hub Prices</a:t>
                      </a:r>
                    </a:p>
                    <a:p>
                      <a:pPr algn="l" fontAlgn="b">
                        <a:buNone/>
                      </a:pPr>
                      <a:r>
                        <a:rPr lang="en-US" sz="1200" u="none" strike="noStrike" kern="1200" dirty="0">
                          <a:solidFill>
                            <a:schemeClr val="tx1"/>
                          </a:solidFill>
                          <a:effectLst/>
                          <a:latin typeface="Aptos Narrow" panose="020B0004020202020204" pitchFamily="34" charset="0"/>
                          <a:ea typeface="+mn-ea"/>
                          <a:cs typeface="+mn-cs"/>
                        </a:rPr>
                        <a:t>NP6-785-ER | 13061 | Historical RTM Load Zone and Hub Prices</a:t>
                      </a:r>
                    </a:p>
                    <a:p>
                      <a:pPr algn="l" fontAlgn="b">
                        <a:buNone/>
                      </a:pPr>
                      <a:r>
                        <a:rPr lang="en-US" sz="1200" u="none" strike="noStrike" kern="1200" dirty="0">
                          <a:solidFill>
                            <a:schemeClr val="tx1"/>
                          </a:solidFill>
                          <a:effectLst/>
                          <a:latin typeface="Aptos Narrow" panose="020B0004020202020204" pitchFamily="34" charset="0"/>
                          <a:ea typeface="+mn-ea"/>
                          <a:cs typeface="+mn-cs"/>
                        </a:rPr>
                        <a:t>NP4-790-ER | 22822 | Renewable Integration Report</a:t>
                      </a:r>
                    </a:p>
                    <a:p>
                      <a:pPr algn="l" fontAlgn="b">
                        <a:buNone/>
                      </a:pPr>
                      <a:r>
                        <a:rPr lang="en-US" sz="1200" u="none" strike="noStrike" kern="1200" dirty="0">
                          <a:solidFill>
                            <a:schemeClr val="tx1"/>
                          </a:solidFill>
                          <a:effectLst/>
                          <a:latin typeface="Aptos Narrow" panose="020B0004020202020204" pitchFamily="34" charset="0"/>
                          <a:ea typeface="+mn-ea"/>
                          <a:cs typeface="+mn-cs"/>
                        </a:rPr>
                        <a:t>NP5-753-CD | 12337 | Weekly RUC Active and Binding Transmission Constraints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6728379"/>
                  </a:ext>
                </a:extLst>
              </a:tr>
              <a:tr h="7510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Aptos Narrow" panose="020B00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u="none" strike="noStrike" dirty="0">
                          <a:effectLst/>
                          <a:latin typeface="Aptos Narrow" panose="020B0004020202020204" pitchFamily="34" charset="0"/>
                        </a:rPr>
                        <a:t>Additional archive files added to existing ERCOT Data Portal products</a:t>
                      </a:r>
                      <a:endParaRPr lang="en-US" sz="1200" b="0" i="0" u="none" strike="noStrike" dirty="0">
                        <a:solidFill>
                          <a:srgbClr val="000000"/>
                        </a:solidFill>
                        <a:effectLst/>
                        <a:latin typeface="Aptos Narrow"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ptos Narrow" panose="020B0004020202020204" pitchFamily="34" charset="0"/>
                        </a:rPr>
                        <a:t>NP1-302 | 10039 | AS Obligation and Responsibility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924687"/>
                  </a:ext>
                </a:extLst>
              </a:tr>
            </a:tbl>
          </a:graphicData>
        </a:graphic>
      </p:graphicFrame>
    </p:spTree>
    <p:extLst>
      <p:ext uri="{BB962C8B-B14F-4D97-AF65-F5344CB8AC3E}">
        <p14:creationId xmlns:p14="http://schemas.microsoft.com/office/powerpoint/2010/main" val="4052061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a:xfrm>
            <a:off x="530868" y="1430448"/>
            <a:ext cx="5878895" cy="1848259"/>
          </a:xfrm>
        </p:spPr>
        <p:txBody>
          <a:bodyPr/>
          <a:lstStyle/>
          <a:p>
            <a:r>
              <a:rPr lang="en-US"/>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p:txBody>
          <a:bodyPr/>
          <a:lstStyle/>
          <a:p>
            <a:r>
              <a:rPr lang="en-US"/>
              <a:t>Jlavas@ercot.com</a:t>
            </a:r>
          </a:p>
          <a:p>
            <a:endParaRPr lang="en-US"/>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8</a:t>
            </a:fld>
            <a:endParaRPr lang="en-US"/>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7DC9A4-2D51-40CB-BA99-0BF7D516F6DC}">
  <ds:schemaRefs>
    <ds:schemaRef ds:uri="3c917f14-8d40-4289-92aa-fd10f73581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E754FD2-17D2-4534-9157-8CFDD0166132}">
  <ds:schemaRefs>
    <ds:schemaRef ds:uri="3c917f14-8d40-4289-92aa-fd10f73581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A5F3B15-1EDA-47D5-B690-303F08E28C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4400</TotalTime>
  <Words>1067</Words>
  <Application>Microsoft Office PowerPoint</Application>
  <PresentationFormat>Widescreen</PresentationFormat>
  <Paragraphs>149</Paragraphs>
  <Slides>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Aptos</vt:lpstr>
      <vt:lpstr>Aptos Narrow</vt:lpstr>
      <vt:lpstr>Arial</vt:lpstr>
      <vt:lpstr>Wingdings</vt:lpstr>
      <vt:lpstr>Cover</vt:lpstr>
      <vt:lpstr>Page Design</vt:lpstr>
      <vt:lpstr>Data and Information Products Update     Jamie Lavas  July 2026</vt:lpstr>
      <vt:lpstr>Open Product Issues</vt:lpstr>
      <vt:lpstr>Release Summary of Product Changes</vt:lpstr>
      <vt:lpstr>Release Summary of Product Changes</vt:lpstr>
      <vt:lpstr>Release Summary of Product Changes</vt:lpstr>
      <vt:lpstr>Release Summary of Product Changes</vt:lpstr>
      <vt:lpstr>Release Summary of Product Changes</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Lavas, Jamie</dc:creator>
  <cp:keywords/>
  <cp:lastModifiedBy>Lavas, Jamie</cp:lastModifiedBy>
  <cp:revision>4</cp:revision>
  <dcterms:created xsi:type="dcterms:W3CDTF">2026-03-25T21:58:21Z</dcterms:created>
  <dcterms:modified xsi:type="dcterms:W3CDTF">2026-07-21T23:30:58Z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