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67" r:id="rId3"/>
  </p:sldMasterIdLst>
  <p:notesMasterIdLst>
    <p:notesMasterId r:id="rId8"/>
  </p:notesMasterIdLst>
  <p:handoutMasterIdLst>
    <p:handoutMasterId r:id="rId9"/>
  </p:handoutMasterIdLst>
  <p:sldIdLst>
    <p:sldId id="260" r:id="rId4"/>
    <p:sldId id="2598" r:id="rId5"/>
    <p:sldId id="2596" r:id="rId6"/>
    <p:sldId id="2597" r:id="rId7"/>
  </p:sldIdLst>
  <p:sldSz cx="9144000" cy="6858000" type="screen4x3"/>
  <p:notesSz cx="7010400" cy="92964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4032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386"/>
    <a:srgbClr val="55BAB7"/>
    <a:srgbClr val="00385E"/>
    <a:srgbClr val="C4E3E1"/>
    <a:srgbClr val="C0D1E2"/>
    <a:srgbClr val="0083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8588EB9-ED98-4350-AC7B-E3BB5CE83315}" v="2" dt="2026-07-21T19:15:24.062"/>
    <p1510:client id="{B64E73F3-9BF8-459D-A2BB-F17DE9724EA1}" v="6" dt="2026-07-21T17:40:25.9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82" autoAdjust="0"/>
    <p:restoredTop sz="93784" autoAdjust="0"/>
  </p:normalViewPr>
  <p:slideViewPr>
    <p:cSldViewPr snapToGrid="0" snapToObjects="1">
      <p:cViewPr varScale="1">
        <p:scale>
          <a:sx n="104" d="100"/>
          <a:sy n="104" d="100"/>
        </p:scale>
        <p:origin x="1680" y="102"/>
      </p:cViewPr>
      <p:guideLst>
        <p:guide orient="horz" pos="403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notesViewPr>
    <p:cSldViewPr snapToGrid="0" snapToObjects="1">
      <p:cViewPr varScale="1">
        <p:scale>
          <a:sx n="78" d="100"/>
          <a:sy n="78" d="100"/>
        </p:scale>
        <p:origin x="-2034" y="-102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chatz, John" userId="8fe7d816-28ba-4a29-b055-6e5e4525d48b" providerId="ADAL" clId="{66340EF3-22F6-487F-95EC-6B937A4EA052}"/>
    <pc:docChg chg="addSld modSld sldOrd modNotesMaster modHandout">
      <pc:chgData name="Schatz, John" userId="8fe7d816-28ba-4a29-b055-6e5e4525d48b" providerId="ADAL" clId="{66340EF3-22F6-487F-95EC-6B937A4EA052}" dt="2026-07-21T19:15:24.062" v="143"/>
      <pc:docMkLst>
        <pc:docMk/>
      </pc:docMkLst>
      <pc:sldChg chg="modSp add mod ord">
        <pc:chgData name="Schatz, John" userId="8fe7d816-28ba-4a29-b055-6e5e4525d48b" providerId="ADAL" clId="{66340EF3-22F6-487F-95EC-6B937A4EA052}" dt="2026-07-21T19:13:16.238" v="130" actId="20577"/>
        <pc:sldMkLst>
          <pc:docMk/>
          <pc:sldMk cId="0" sldId="260"/>
        </pc:sldMkLst>
        <pc:spChg chg="mod">
          <ac:chgData name="Schatz, John" userId="8fe7d816-28ba-4a29-b055-6e5e4525d48b" providerId="ADAL" clId="{66340EF3-22F6-487F-95EC-6B937A4EA052}" dt="2026-07-21T19:13:16.238" v="130" actId="20577"/>
          <ac:spMkLst>
            <pc:docMk/>
            <pc:sldMk cId="0" sldId="260"/>
            <ac:spMk id="7171" creationId="{00000000-0000-0000-0000-000000000000}"/>
          </ac:spMkLst>
        </pc:spChg>
      </pc:sldChg>
      <pc:sldChg chg="modSp mod">
        <pc:chgData name="Schatz, John" userId="8fe7d816-28ba-4a29-b055-6e5e4525d48b" providerId="ADAL" clId="{66340EF3-22F6-487F-95EC-6B937A4EA052}" dt="2026-07-21T19:14:11.244" v="138" actId="6549"/>
        <pc:sldMkLst>
          <pc:docMk/>
          <pc:sldMk cId="499907759" sldId="2596"/>
        </pc:sldMkLst>
        <pc:spChg chg="mod">
          <ac:chgData name="Schatz, John" userId="8fe7d816-28ba-4a29-b055-6e5e4525d48b" providerId="ADAL" clId="{66340EF3-22F6-487F-95EC-6B937A4EA052}" dt="2026-07-21T19:14:11.244" v="138" actId="6549"/>
          <ac:spMkLst>
            <pc:docMk/>
            <pc:sldMk cId="499907759" sldId="2596"/>
            <ac:spMk id="2" creationId="{E5BC1C09-36B7-4C30-B6FB-D43041D1DC14}"/>
          </ac:spMkLst>
        </pc:spChg>
      </pc:sldChg>
      <pc:sldChg chg="modSp mod">
        <pc:chgData name="Schatz, John" userId="8fe7d816-28ba-4a29-b055-6e5e4525d48b" providerId="ADAL" clId="{66340EF3-22F6-487F-95EC-6B937A4EA052}" dt="2026-07-21T19:14:20.471" v="142" actId="6549"/>
        <pc:sldMkLst>
          <pc:docMk/>
          <pc:sldMk cId="3543080267" sldId="2597"/>
        </pc:sldMkLst>
        <pc:spChg chg="mod">
          <ac:chgData name="Schatz, John" userId="8fe7d816-28ba-4a29-b055-6e5e4525d48b" providerId="ADAL" clId="{66340EF3-22F6-487F-95EC-6B937A4EA052}" dt="2026-07-21T19:14:20.471" v="142" actId="6549"/>
          <ac:spMkLst>
            <pc:docMk/>
            <pc:sldMk cId="3543080267" sldId="2597"/>
            <ac:spMk id="2" creationId="{62738E45-F749-5367-F003-6B34046E2B45}"/>
          </ac:spMkLst>
        </pc:spChg>
      </pc:sldChg>
      <pc:sldChg chg="modSp mod">
        <pc:chgData name="Schatz, John" userId="8fe7d816-28ba-4a29-b055-6e5e4525d48b" providerId="ADAL" clId="{66340EF3-22F6-487F-95EC-6B937A4EA052}" dt="2026-07-21T19:13:46.881" v="134" actId="6549"/>
        <pc:sldMkLst>
          <pc:docMk/>
          <pc:sldMk cId="950344244" sldId="2598"/>
        </pc:sldMkLst>
        <pc:spChg chg="mod">
          <ac:chgData name="Schatz, John" userId="8fe7d816-28ba-4a29-b055-6e5e4525d48b" providerId="ADAL" clId="{66340EF3-22F6-487F-95EC-6B937A4EA052}" dt="2026-07-21T19:13:46.881" v="134" actId="6549"/>
          <ac:spMkLst>
            <pc:docMk/>
            <pc:sldMk cId="950344244" sldId="2598"/>
            <ac:spMk id="2" creationId="{52EB2135-7299-4571-21D6-33B9373C94F1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475" cy="465138"/>
          </a:xfrm>
          <a:prstGeom prst="rect">
            <a:avLst/>
          </a:prstGeom>
        </p:spPr>
        <p:txBody>
          <a:bodyPr vert="horz" lIns="91430" tIns="45716" rIns="91430" bIns="45716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9" y="0"/>
            <a:ext cx="3038475" cy="465138"/>
          </a:xfrm>
          <a:prstGeom prst="rect">
            <a:avLst/>
          </a:prstGeom>
        </p:spPr>
        <p:txBody>
          <a:bodyPr vert="horz" lIns="91430" tIns="45716" rIns="91430" bIns="45716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A93900B-E395-43E7-8304-29909643870B}" type="datetimeFigureOut">
              <a:rPr lang="en-US"/>
              <a:pPr>
                <a:defRPr/>
              </a:pPr>
              <a:t>7/21/2026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29676"/>
            <a:ext cx="3038475" cy="465138"/>
          </a:xfrm>
          <a:prstGeom prst="rect">
            <a:avLst/>
          </a:prstGeom>
        </p:spPr>
        <p:txBody>
          <a:bodyPr vert="horz" lIns="91430" tIns="45716" rIns="91430" bIns="45716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9" y="8829676"/>
            <a:ext cx="3038475" cy="465138"/>
          </a:xfrm>
          <a:prstGeom prst="rect">
            <a:avLst/>
          </a:prstGeom>
        </p:spPr>
        <p:txBody>
          <a:bodyPr vert="horz" wrap="square" lIns="91430" tIns="45716" rIns="91430" bIns="45716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99E6681-5ED2-4276-ADE9-96EBF7D373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12685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475" cy="465138"/>
          </a:xfrm>
          <a:prstGeom prst="rect">
            <a:avLst/>
          </a:prstGeom>
        </p:spPr>
        <p:txBody>
          <a:bodyPr vert="horz" lIns="91430" tIns="45716" rIns="91430" bIns="45716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9" y="0"/>
            <a:ext cx="3038475" cy="465138"/>
          </a:xfrm>
          <a:prstGeom prst="rect">
            <a:avLst/>
          </a:prstGeom>
        </p:spPr>
        <p:txBody>
          <a:bodyPr vert="horz" lIns="91430" tIns="45716" rIns="91430" bIns="45716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16DEC4A-A848-423D-B6D0-8A125B2D4CA1}" type="datetimeFigureOut">
              <a:rPr lang="en-US"/>
              <a:pPr>
                <a:defRPr/>
              </a:pPr>
              <a:t>7/21/2026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0" tIns="45716" rIns="91430" bIns="45716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6"/>
            <a:ext cx="5607050" cy="4183063"/>
          </a:xfrm>
          <a:prstGeom prst="rect">
            <a:avLst/>
          </a:prstGeom>
        </p:spPr>
        <p:txBody>
          <a:bodyPr vert="horz" lIns="91430" tIns="45716" rIns="91430" bIns="45716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29676"/>
            <a:ext cx="3038475" cy="465138"/>
          </a:xfrm>
          <a:prstGeom prst="rect">
            <a:avLst/>
          </a:prstGeom>
        </p:spPr>
        <p:txBody>
          <a:bodyPr vert="horz" lIns="91430" tIns="45716" rIns="91430" bIns="45716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9" y="8829676"/>
            <a:ext cx="3038475" cy="465138"/>
          </a:xfrm>
          <a:prstGeom prst="rect">
            <a:avLst/>
          </a:prstGeom>
        </p:spPr>
        <p:txBody>
          <a:bodyPr vert="horz" wrap="square" lIns="91430" tIns="45716" rIns="91430" bIns="45716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B56BE11-F7D4-4A51-97C7-9E59A26F3BF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74253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873" indent="-28572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2883" indent="-228577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036" indent="-228577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189" indent="-228577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343" indent="-228577" defTabSz="4571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496" indent="-228577" defTabSz="4571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8649" indent="-228577" defTabSz="4571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5802" indent="-228577" defTabSz="4571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EEEA60B-7622-4EC2-8DF7-099F1D6081DA}" type="slidenum">
              <a:rPr lang="en-US" altLang="en-US" smtClean="0">
                <a:latin typeface="Calibri" panose="020F0502020204030204" pitchFamily="34" charset="0"/>
              </a:rPr>
              <a:pPr/>
              <a:t>1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2281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C94215-9255-CCF8-25BE-EB56116D9C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2CF47E6E-2603-89B9-9DD3-50C3B042DA8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6C11DAF7-D7FE-957A-EA2E-15560417327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3BB1A8DE-E3E0-2BE9-6398-7874648EF08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873" indent="-28572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2883" indent="-228577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036" indent="-228577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189" indent="-228577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343" indent="-228577" defTabSz="4571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496" indent="-228577" defTabSz="4571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8649" indent="-228577" defTabSz="4571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5802" indent="-228577" defTabSz="4571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4AE44D9-16B7-444D-AA66-52C3E69C02E8}" type="slidenum">
              <a:rPr lang="en-US" altLang="en-US" smtClean="0">
                <a:latin typeface="Calibri" panose="020F0502020204030204" pitchFamily="34" charset="0"/>
              </a:rPr>
              <a:pPr/>
              <a:t>2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78295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873" indent="-28572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2883" indent="-228577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036" indent="-228577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189" indent="-228577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343" indent="-228577" defTabSz="4571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496" indent="-228577" defTabSz="4571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8649" indent="-228577" defTabSz="4571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5802" indent="-228577" defTabSz="4571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4AE44D9-16B7-444D-AA66-52C3E69C02E8}" type="slidenum">
              <a:rPr lang="en-US" altLang="en-US" smtClean="0">
                <a:latin typeface="Calibri" panose="020F0502020204030204" pitchFamily="34" charset="0"/>
              </a:rPr>
              <a:pPr/>
              <a:t>3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1404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5072A1-B5F4-A2C4-A92D-D7F84DA6D6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48CF838E-4BB3-CB23-1320-936BE48897C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878FEE82-F55D-976C-B915-E3BB0F020BA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439D9F03-5F48-A2C8-CDF9-A71075C64E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873" indent="-28572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2883" indent="-228577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036" indent="-228577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189" indent="-228577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343" indent="-228577" defTabSz="4571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496" indent="-228577" defTabSz="4571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8649" indent="-228577" defTabSz="4571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5802" indent="-228577" defTabSz="4571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4AE44D9-16B7-444D-AA66-52C3E69C02E8}" type="slidenum">
              <a:rPr lang="en-US" altLang="en-US" smtClean="0">
                <a:latin typeface="Calibri" panose="020F0502020204030204" pitchFamily="34" charset="0"/>
              </a:rPr>
              <a:pPr/>
              <a:t>4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0910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200025"/>
          </a:xfrm>
        </p:spPr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Hello I'm a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7091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6"/>
          <p:cNvSpPr txBox="1">
            <a:spLocks/>
          </p:cNvSpPr>
          <p:nvPr userDrawn="1"/>
        </p:nvSpPr>
        <p:spPr>
          <a:xfrm>
            <a:off x="6705600" y="6069013"/>
            <a:ext cx="21336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fld id="{94754E99-A0E5-4899-94D8-C73D0E406896}" type="slidenum">
              <a:rPr lang="en-US" altLang="en-US" sz="1200" smtClean="0"/>
              <a:pPr algn="r" eaLnBrk="1" hangingPunct="1">
                <a:defRPr/>
              </a:pPr>
              <a:t>‹#›</a:t>
            </a:fld>
            <a:endParaRPr lang="en-US" altLang="en-US" sz="120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200025"/>
          </a:xfrm>
        </p:spPr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Hello I'm a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5492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 userDrawn="1"/>
        </p:nvCxnSpPr>
        <p:spPr>
          <a:xfrm>
            <a:off x="247650" y="641350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6"/>
          <p:cNvSpPr txBox="1">
            <a:spLocks/>
          </p:cNvSpPr>
          <p:nvPr userDrawn="1"/>
        </p:nvSpPr>
        <p:spPr>
          <a:xfrm>
            <a:off x="6705600" y="6202363"/>
            <a:ext cx="2133600" cy="182562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fld id="{F7754F16-BD6A-4448-A728-D47AE01157D9}" type="slidenum">
              <a:rPr lang="en-US" altLang="en-US" sz="1200" smtClean="0"/>
              <a:pPr algn="r" eaLnBrk="1" hangingPunct="1">
                <a:defRPr/>
              </a:pPr>
              <a:t>‹#›</a:t>
            </a:fld>
            <a:endParaRPr lang="en-US" altLang="en-US" sz="1200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379663" y="179143"/>
            <a:ext cx="8458200" cy="4616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24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200025"/>
          </a:xfrm>
        </p:spPr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Hello I'm a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4392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-168275"/>
            <a:ext cx="9144000" cy="7216775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12" name="Picture 11"/>
          <p:cNvPicPr>
            <a:picLocks/>
          </p:cNvPicPr>
          <p:nvPr userDrawn="1"/>
        </p:nvPicPr>
        <p:blipFill rotWithShape="1">
          <a:blip r:embed="rId5"/>
          <a:srcRect t="-1" b="46868"/>
          <a:stretch/>
        </p:blipFill>
        <p:spPr>
          <a:xfrm>
            <a:off x="214884" y="0"/>
            <a:ext cx="8714232" cy="6858000"/>
          </a:xfrm>
          <a:prstGeom prst="rect">
            <a:avLst/>
          </a:prstGeom>
          <a:effectLst>
            <a:reflection stA="58000" endPos="1000" dir="5400000" sy="-100000" algn="bl" rotWithShape="0"/>
          </a:effectLst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975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975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Hello I'm a slide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975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58EF099-2B0E-49FB-A308-8F2246FAE5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4274" r:id="rId1"/>
    <p:sldLayoutId id="2147494275" r:id="rId2"/>
    <p:sldLayoutId id="2147494276" r:id="rId3"/>
  </p:sldLayoutIdLst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13"/>
          <p:cNvGrpSpPr>
            <a:grpSpLocks/>
          </p:cNvGrpSpPr>
          <p:nvPr/>
        </p:nvGrpSpPr>
        <p:grpSpPr bwMode="auto">
          <a:xfrm>
            <a:off x="787399" y="1968797"/>
            <a:ext cx="7718425" cy="2246769"/>
            <a:chOff x="787399" y="1397398"/>
            <a:chExt cx="7718425" cy="2246352"/>
          </a:xfrm>
        </p:grpSpPr>
        <p:sp>
          <p:nvSpPr>
            <p:cNvPr id="7171" name="TextBox 9"/>
            <p:cNvSpPr txBox="1">
              <a:spLocks noChangeArrowheads="1"/>
            </p:cNvSpPr>
            <p:nvPr/>
          </p:nvSpPr>
          <p:spPr bwMode="auto">
            <a:xfrm>
              <a:off x="787399" y="1397398"/>
              <a:ext cx="7718425" cy="2246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3200" b="1" dirty="0"/>
                <a:t>RMS Update to TAC </a:t>
              </a:r>
              <a:endParaRPr lang="en-US" altLang="en-US" sz="2000" dirty="0"/>
            </a:p>
            <a:p>
              <a:pPr eaLnBrk="1" hangingPunct="1"/>
              <a:r>
                <a:rPr lang="en-US" altLang="en-US" dirty="0"/>
                <a:t> </a:t>
              </a:r>
            </a:p>
            <a:p>
              <a:pPr eaLnBrk="1" hangingPunct="1"/>
              <a:r>
                <a:rPr lang="en-US" altLang="en-US" dirty="0"/>
                <a:t>July 29, 2026</a:t>
              </a:r>
            </a:p>
            <a:p>
              <a:pPr eaLnBrk="1" hangingPunct="1"/>
              <a:endParaRPr lang="en-US" altLang="en-US" dirty="0"/>
            </a:p>
            <a:p>
              <a:pPr eaLnBrk="1" hangingPunct="1"/>
              <a:r>
                <a:rPr lang="en-US" altLang="en-US" dirty="0"/>
                <a:t>John Schatz							Debbie McKeever</a:t>
              </a:r>
            </a:p>
            <a:p>
              <a:pPr eaLnBrk="1" hangingPunct="1"/>
              <a:r>
                <a:rPr lang="en-US" altLang="en-US" dirty="0"/>
                <a:t>Vistra Operations Company			Oncor Electric Delivery Company</a:t>
              </a:r>
            </a:p>
            <a:p>
              <a:pPr eaLnBrk="1" hangingPunct="1"/>
              <a:r>
                <a:rPr lang="en-US" altLang="en-US" dirty="0"/>
                <a:t>RMS Chair							RMS Vice Chair</a:t>
              </a: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V="1">
              <a:off x="787400" y="1852613"/>
              <a:ext cx="6286500" cy="12698"/>
            </a:xfrm>
            <a:prstGeom prst="line">
              <a:avLst/>
            </a:prstGeom>
            <a:ln>
              <a:solidFill>
                <a:srgbClr val="00385E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586456-5705-B1BF-D8A6-2B5DE831A5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42D54A0-CD34-1EDC-297B-CFE95C23A8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886" y="812798"/>
            <a:ext cx="8610227" cy="5375355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Aft>
                <a:spcPts val="600"/>
              </a:spcAft>
              <a:buNone/>
            </a:pPr>
            <a:endParaRPr lang="en-US" sz="2400" b="0" dirty="0"/>
          </a:p>
          <a:p>
            <a:pPr marL="0" indent="0">
              <a:spcAft>
                <a:spcPts val="600"/>
              </a:spcAft>
              <a:buNone/>
            </a:pPr>
            <a:r>
              <a:rPr lang="en-US" sz="2400" b="0" dirty="0"/>
              <a:t>RMS brings forth 2 items for TAC consideration:</a:t>
            </a:r>
          </a:p>
          <a:p>
            <a:pPr>
              <a:spcAft>
                <a:spcPts val="600"/>
              </a:spcAft>
            </a:pPr>
            <a:r>
              <a:rPr lang="en-US" sz="2400" b="0" dirty="0"/>
              <a:t>LPGRR076, Related to NPRR1264, Creation of a New Energy Attribute Certificate Program</a:t>
            </a:r>
          </a:p>
          <a:p>
            <a:pPr>
              <a:spcAft>
                <a:spcPts val="600"/>
              </a:spcAft>
            </a:pPr>
            <a:r>
              <a:rPr lang="en-US" sz="2400" b="0" dirty="0"/>
              <a:t>RMGRR182, Related to NPRR1264, Creation of a New Energy Attribute Certificate Program</a:t>
            </a:r>
          </a:p>
          <a:p>
            <a:pPr marL="0" indent="0">
              <a:spcAft>
                <a:spcPts val="600"/>
              </a:spcAft>
              <a:buNone/>
            </a:pPr>
            <a:endParaRPr lang="en-US" sz="2400" b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2EB2135-7299-4571-21D6-33B9373C9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662" y="371930"/>
            <a:ext cx="8531225" cy="297917"/>
          </a:xfrm>
        </p:spPr>
        <p:txBody>
          <a:bodyPr/>
          <a:lstStyle/>
          <a:p>
            <a:r>
              <a:rPr lang="en-US" sz="3200" dirty="0"/>
              <a:t>RMS Update to TAC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0344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300660" y="1034473"/>
            <a:ext cx="8610227" cy="5181391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Aft>
                <a:spcPts val="600"/>
              </a:spcAft>
              <a:buNone/>
            </a:pPr>
            <a:r>
              <a:rPr lang="en-US" sz="2400" b="0" dirty="0"/>
              <a:t>RMS conducted an email vote July 10</a:t>
            </a:r>
            <a:r>
              <a:rPr lang="en-US" sz="2400" b="0" baseline="30000" dirty="0"/>
              <a:t>th</a:t>
            </a:r>
            <a:r>
              <a:rPr lang="en-US" sz="2400" b="0" dirty="0"/>
              <a:t> and approved:</a:t>
            </a:r>
          </a:p>
          <a:p>
            <a:pPr>
              <a:spcAft>
                <a:spcPts val="600"/>
              </a:spcAft>
            </a:pPr>
            <a:r>
              <a:rPr lang="en-US" sz="2400" b="0" dirty="0"/>
              <a:t>LPGRR076 - To endorse and forward to TAC the 6/25/26 RMS Report and the 7/7/26 Impact Analysis for LPGRR076</a:t>
            </a:r>
          </a:p>
          <a:p>
            <a:pPr>
              <a:spcAft>
                <a:spcPts val="600"/>
              </a:spcAft>
            </a:pPr>
            <a:r>
              <a:rPr lang="en-US" sz="2400" b="0" dirty="0"/>
              <a:t>LPGRR077 - To recommend approval of LPGRR077 as submitted</a:t>
            </a:r>
          </a:p>
          <a:p>
            <a:pPr>
              <a:spcAft>
                <a:spcPts val="600"/>
              </a:spcAft>
            </a:pPr>
            <a:r>
              <a:rPr lang="en-US" sz="2400" b="0" dirty="0"/>
              <a:t>RMGRR186 - To recommend approval of RMGRR186 as submitted</a:t>
            </a:r>
          </a:p>
          <a:p>
            <a:pPr>
              <a:spcAft>
                <a:spcPts val="600"/>
              </a:spcAft>
            </a:pPr>
            <a:r>
              <a:rPr lang="en-US" sz="2400" b="0" dirty="0"/>
              <a:t>NPRR1341 - To endorse NPRR1341 as submitted</a:t>
            </a:r>
          </a:p>
          <a:p>
            <a:pPr lvl="1">
              <a:spcAft>
                <a:spcPts val="600"/>
              </a:spcAft>
            </a:pPr>
            <a:r>
              <a:rPr lang="en-US" sz="2400" dirty="0"/>
              <a:t>Previous 3 related to Load Profile Decision Tree Excel to Word Conversion</a:t>
            </a:r>
            <a:endParaRPr lang="en-US" sz="2400" b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5BC1C09-36B7-4C30-B6FB-D43041D1D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662" y="237792"/>
            <a:ext cx="8531225" cy="535232"/>
          </a:xfrm>
        </p:spPr>
        <p:txBody>
          <a:bodyPr/>
          <a:lstStyle/>
          <a:p>
            <a:r>
              <a:rPr lang="en-US" sz="3200" dirty="0"/>
              <a:t>RMS Update to TAC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99077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139A61-768B-0E53-EC2A-6A49E3F6EE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47EF03E-C095-1B7A-D36A-1C8D9F8075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662" y="1017186"/>
            <a:ext cx="8610227" cy="5609261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Aft>
                <a:spcPts val="600"/>
              </a:spcAft>
              <a:buNone/>
            </a:pPr>
            <a:r>
              <a:rPr lang="en-US" sz="2400" b="0" dirty="0"/>
              <a:t>Separate ballot voting – discussion at TAC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738E45-F749-5367-F003-6B34046E2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662" y="237792"/>
            <a:ext cx="8531225" cy="535232"/>
          </a:xfrm>
        </p:spPr>
        <p:txBody>
          <a:bodyPr/>
          <a:lstStyle/>
          <a:p>
            <a:r>
              <a:rPr lang="en-US" sz="3200" dirty="0"/>
              <a:t>RMS Update to TAC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3080267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ERCOT">
      <a:dk1>
        <a:sysClr val="windowText" lastClr="000000"/>
      </a:dk1>
      <a:lt1>
        <a:sysClr val="window" lastClr="FFFFFF"/>
      </a:lt1>
      <a:dk2>
        <a:srgbClr val="00385E"/>
      </a:dk2>
      <a:lt2>
        <a:srgbClr val="EEECE1"/>
      </a:lt2>
      <a:accent1>
        <a:srgbClr val="008373"/>
      </a:accent1>
      <a:accent2>
        <a:srgbClr val="1B5026"/>
      </a:accent2>
      <a:accent3>
        <a:srgbClr val="0F1423"/>
      </a:accent3>
      <a:accent4>
        <a:srgbClr val="400E22"/>
      </a:accent4>
      <a:accent5>
        <a:srgbClr val="E5E5E2"/>
      </a:accent5>
      <a:accent6>
        <a:srgbClr val="86878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formation_x0020_Classification xmlns="c34af464-7aa1-4edd-9be4-83dffc1cb926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EB6C32BA7893B4D8D08DA703C6B8599" ma:contentTypeVersion="0" ma:contentTypeDescription="Create a new document." ma:contentTypeScope="" ma:versionID="438847a72b75665982a8a359f97ca60b">
  <xsd:schema xmlns:xsd="http://www.w3.org/2001/XMLSchema" xmlns:xs="http://www.w3.org/2001/XMLSchema" xmlns:p="http://schemas.microsoft.com/office/2006/metadata/properties" xmlns:ns2="c34af464-7aa1-4edd-9be4-83dffc1cb926" targetNamespace="http://schemas.microsoft.com/office/2006/metadata/properties" ma:root="true" ma:fieldsID="429eac13a7923d6b47fc28e8f4096b10" ns2:_="">
    <xsd:import namespace="c34af464-7aa1-4edd-9be4-83dffc1cb926"/>
    <xsd:element name="properties">
      <xsd:complexType>
        <xsd:sequence>
          <xsd:element name="documentManagement">
            <xsd:complexType>
              <xsd:all>
                <xsd:element ref="ns2:Information_x0020_Classification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4af464-7aa1-4edd-9be4-83dffc1cb926" elementFormDefault="qualified">
    <xsd:import namespace="http://schemas.microsoft.com/office/2006/documentManagement/types"/>
    <xsd:import namespace="http://schemas.microsoft.com/office/infopath/2007/PartnerControls"/>
    <xsd:element name="Information_x0020_Classification" ma:index="8" ma:displayName="Information Classification" ma:default="ERCOT Limited" ma:description="ERCOT Information Classification" ma:format="Dropdown" ma:internalName="Information_x0020_Classification">
      <xsd:simpleType>
        <xsd:restriction base="dms:Choice">
          <xsd:enumeration value="Public"/>
          <xsd:enumeration value="ERCOT Limited"/>
          <xsd:enumeration value="ERCOT Confidential"/>
          <xsd:enumeration value="ERCOT Restricted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3AD6A9D-E05D-44AF-B5F9-103C86E8102F}">
  <ds:schemaRefs>
    <ds:schemaRef ds:uri="http://schemas.microsoft.com/office/2006/metadata/properties"/>
    <ds:schemaRef ds:uri="http://purl.org/dc/elements/1.1/"/>
    <ds:schemaRef ds:uri="http://www.w3.org/XML/1998/namespace"/>
    <ds:schemaRef ds:uri="http://schemas.microsoft.com/office/2006/documentManagement/types"/>
    <ds:schemaRef ds:uri="http://purl.org/dc/dcmitype/"/>
    <ds:schemaRef ds:uri="http://purl.org/dc/terms/"/>
    <ds:schemaRef ds:uri="http://schemas.openxmlformats.org/package/2006/metadata/core-properties"/>
    <ds:schemaRef ds:uri="c34af464-7aa1-4edd-9be4-83dffc1cb926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6C9659B9-8752-4DC3-8CFE-950F74D5E77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34af464-7aa1-4edd-9be4-83dffc1cb92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16343</TotalTime>
  <Words>171</Words>
  <Application>Microsoft Office PowerPoint</Application>
  <PresentationFormat>On-screen Show (4:3)</PresentationFormat>
  <Paragraphs>25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Custom Design</vt:lpstr>
      <vt:lpstr>PowerPoint Presentation</vt:lpstr>
      <vt:lpstr>RMS Update to TAC </vt:lpstr>
      <vt:lpstr>RMS Update to TAC </vt:lpstr>
      <vt:lpstr>RMS Update to TAC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FileNewTemplate</dc:title>
  <dc:creator>Diana</dc:creator>
  <cp:lastModifiedBy>Schatz, John</cp:lastModifiedBy>
  <cp:revision>944</cp:revision>
  <cp:lastPrinted>2026-07-21T19:15:27Z</cp:lastPrinted>
  <dcterms:created xsi:type="dcterms:W3CDTF">2010-04-12T23:12:02Z</dcterms:created>
  <dcterms:modified xsi:type="dcterms:W3CDTF">2026-07-21T19:15:32Z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0x0101000EB6C32BA7893B4D8D08DA703C6B8599</vt:lpwstr>
  </property>
  <property fmtid="{D5CDD505-2E9C-101B-9397-08002B2CF9AE}" pid="3" name="MSIP_Label_7084cbda-52b8-46fb-a7b7-cb5bd465ed85_Enabled">
    <vt:lpwstr>true</vt:lpwstr>
  </property>
  <property fmtid="{D5CDD505-2E9C-101B-9397-08002B2CF9AE}" pid="4" name="MSIP_Label_7084cbda-52b8-46fb-a7b7-cb5bd465ed85_SetDate">
    <vt:lpwstr>2023-07-14T17:21:52Z</vt:lpwstr>
  </property>
  <property fmtid="{D5CDD505-2E9C-101B-9397-08002B2CF9AE}" pid="5" name="MSIP_Label_7084cbda-52b8-46fb-a7b7-cb5bd465ed85_Method">
    <vt:lpwstr>Standard</vt:lpwstr>
  </property>
  <property fmtid="{D5CDD505-2E9C-101B-9397-08002B2CF9AE}" pid="6" name="MSIP_Label_7084cbda-52b8-46fb-a7b7-cb5bd465ed85_Name">
    <vt:lpwstr>Internal</vt:lpwstr>
  </property>
  <property fmtid="{D5CDD505-2E9C-101B-9397-08002B2CF9AE}" pid="7" name="MSIP_Label_7084cbda-52b8-46fb-a7b7-cb5bd465ed85_SiteId">
    <vt:lpwstr>0afb747d-bff7-4596-a9fc-950ef9e0ec45</vt:lpwstr>
  </property>
  <property fmtid="{D5CDD505-2E9C-101B-9397-08002B2CF9AE}" pid="8" name="MSIP_Label_7084cbda-52b8-46fb-a7b7-cb5bd465ed85_ActionId">
    <vt:lpwstr>d8e5c145-1c97-4dfa-ac29-6cd666e16cb8</vt:lpwstr>
  </property>
  <property fmtid="{D5CDD505-2E9C-101B-9397-08002B2CF9AE}" pid="9" name="MSIP_Label_7084cbda-52b8-46fb-a7b7-cb5bd465ed85_ContentBits">
    <vt:lpwstr>0</vt:lpwstr>
  </property>
</Properties>
</file>