
<file path=[Content_Types].xml><?xml version="1.0" encoding="utf-8"?>
<Types xmlns="http://schemas.openxmlformats.org/package/2006/content-types">
  <Default Extension="jpeg" ContentType="image/jpe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4"/>
    <p:sldMasterId id="2147483660" r:id="rId5"/>
  </p:sldMasterIdLst>
  <p:notesMasterIdLst>
    <p:notesMasterId r:id="rId10"/>
  </p:notesMasterIdLst>
  <p:handoutMasterIdLst>
    <p:handoutMasterId r:id="rId11"/>
  </p:handoutMasterIdLst>
  <p:sldIdLst>
    <p:sldId id="273" r:id="rId6"/>
    <p:sldId id="274" r:id="rId7"/>
    <p:sldId id="275" r:id="rId8"/>
    <p:sldId id="276"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1E5ED"/>
    <a:srgbClr val="2794A4"/>
    <a:srgbClr val="00343B"/>
    <a:srgbClr val="00829B"/>
    <a:srgbClr val="E6EBF0"/>
    <a:srgbClr val="FFFFFF"/>
    <a:srgbClr val="DADCDE"/>
    <a:srgbClr val="A9E5EA"/>
    <a:srgbClr val="00AEC7"/>
    <a:srgbClr val="D6D9D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varScale="1">
        <p:scale>
          <a:sx n="111" d="100"/>
          <a:sy n="111" d="100"/>
        </p:scale>
        <p:origin x="144" y="462"/>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84" d="100"/>
          <a:sy n="84" d="100"/>
        </p:scale>
        <p:origin x="3054" y="9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handoutMaster" Target="handoutMasters/handoutMaster1.xml"/><Relationship Id="rId5" Type="http://schemas.openxmlformats.org/officeDocument/2006/relationships/slideMaster" Target="slideMasters/slideMaster2.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654C447-F63E-708A-7640-F379BC3B6F4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B9E9CD3C-9D08-D54A-E18D-CB66DD9854F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E3C7D50-3744-4F5E-B211-7EE7AB53D25A}" type="datetimeFigureOut">
              <a:rPr lang="en-US" smtClean="0"/>
              <a:t>7/22/2026</a:t>
            </a:fld>
            <a:endParaRPr lang="en-US" dirty="0"/>
          </a:p>
        </p:txBody>
      </p:sp>
      <p:sp>
        <p:nvSpPr>
          <p:cNvPr id="4" name="Footer Placeholder 3">
            <a:extLst>
              <a:ext uri="{FF2B5EF4-FFF2-40B4-BE49-F238E27FC236}">
                <a16:creationId xmlns:a16="http://schemas.microsoft.com/office/drawing/2014/main" id="{93A76D3F-B471-2F90-E003-19CC7E13919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3AFA019F-EAF7-AC1D-CF33-3B24307B5D18}"/>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3BB4229-F194-457F-858D-7FD6DC77E739}" type="slidenum">
              <a:rPr lang="en-US" smtClean="0"/>
              <a:t>‹#›</a:t>
            </a:fld>
            <a:endParaRPr lang="en-US" dirty="0"/>
          </a:p>
        </p:txBody>
      </p:sp>
    </p:spTree>
    <p:extLst>
      <p:ext uri="{BB962C8B-B14F-4D97-AF65-F5344CB8AC3E}">
        <p14:creationId xmlns:p14="http://schemas.microsoft.com/office/powerpoint/2010/main" val="3125549398"/>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2832203-7F7F-406D-A6A3-240BE64C5DFA}" type="datetimeFigureOut">
              <a:rPr lang="en-US" smtClean="0"/>
              <a:t>7/22/2026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694BC6D-B4C2-499C-B968-7B53BF050EFF}" type="slidenum">
              <a:rPr lang="en-US" smtClean="0"/>
              <a:t>‹#›</a:t>
            </a:fld>
            <a:endParaRPr lang="en-US"/>
          </a:p>
        </p:txBody>
      </p:sp>
    </p:spTree>
    <p:extLst>
      <p:ext uri="{BB962C8B-B14F-4D97-AF65-F5344CB8AC3E}">
        <p14:creationId xmlns:p14="http://schemas.microsoft.com/office/powerpoint/2010/main" val="31770387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svg"/><Relationship Id="rId1" Type="http://schemas.openxmlformats.org/officeDocument/2006/relationships/slideMaster" Target="../slideMasters/slideMaster2.xml"/><Relationship Id="rId6" Type="http://schemas.openxmlformats.org/officeDocument/2006/relationships/image" Target="../media/image8.svg"/><Relationship Id="rId5" Type="http://schemas.openxmlformats.org/officeDocument/2006/relationships/image" Target="../media/image7.svg"/><Relationship Id="rId4" Type="http://schemas.openxmlformats.org/officeDocument/2006/relationships/image" Target="../media/image6.sv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sv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CF6855-B24E-92AB-2FE8-002F720AEB18}"/>
              </a:ext>
            </a:extLst>
          </p:cNvPr>
          <p:cNvSpPr>
            <a:spLocks noGrp="1"/>
          </p:cNvSpPr>
          <p:nvPr>
            <p:ph type="ctrTitle" hasCustomPrompt="1"/>
          </p:nvPr>
        </p:nvSpPr>
        <p:spPr>
          <a:xfrm>
            <a:off x="882069" y="2564247"/>
            <a:ext cx="4882568" cy="3999346"/>
          </a:xfrm>
          <a:prstGeom prst="rect">
            <a:avLst/>
          </a:prstGeom>
        </p:spPr>
        <p:txBody>
          <a:bodyPr anchor="t"/>
          <a:lstStyle>
            <a:lvl1pPr algn="l">
              <a:defRPr lang="en-US" sz="2000" b="1" dirty="0">
                <a:solidFill>
                  <a:schemeClr val="tx1"/>
                </a:solidFill>
              </a:defRPr>
            </a:lvl1pPr>
          </a:lstStyle>
          <a:p>
            <a:r>
              <a:rPr lang="en-US" dirty="0"/>
              <a:t>Click to edit Master title style</a:t>
            </a:r>
            <a:br>
              <a:rPr lang="en-US" dirty="0"/>
            </a:br>
            <a:endParaRPr lang="en-US" dirty="0"/>
          </a:p>
        </p:txBody>
      </p:sp>
      <p:sp>
        <p:nvSpPr>
          <p:cNvPr id="4" name="Text Placeholder 11">
            <a:extLst>
              <a:ext uri="{FF2B5EF4-FFF2-40B4-BE49-F238E27FC236}">
                <a16:creationId xmlns:a16="http://schemas.microsoft.com/office/drawing/2014/main" id="{BED41D71-8915-53EB-36A0-392D41DD0EAB}"/>
              </a:ext>
            </a:extLst>
          </p:cNvPr>
          <p:cNvSpPr>
            <a:spLocks noGrp="1"/>
          </p:cNvSpPr>
          <p:nvPr>
            <p:ph type="body" sz="quarter" idx="15"/>
          </p:nvPr>
        </p:nvSpPr>
        <p:spPr>
          <a:xfrm flipH="1">
            <a:off x="6427363" y="5054600"/>
            <a:ext cx="5201214" cy="1457037"/>
          </a:xfrm>
          <a:prstGeom prst="foldedCorner">
            <a:avLst>
              <a:gd name="adj" fmla="val 21194"/>
            </a:avLst>
          </a:prstGeom>
          <a:solidFill>
            <a:srgbClr val="E6EBF0">
              <a:alpha val="68000"/>
            </a:srgbClr>
          </a:solidFill>
          <a:ln w="9525" cap="rnd">
            <a:noFill/>
          </a:ln>
          <a:effectLst>
            <a:outerShdw blurRad="50800" dist="38100" dir="10800000" sx="1000" sy="1000" algn="r" rotWithShape="0">
              <a:prstClr val="black">
                <a:alpha val="46000"/>
              </a:prstClr>
            </a:outerShdw>
          </a:effectLst>
        </p:spPr>
        <p:txBody>
          <a:bodyPr vert="horz" wrap="square" lIns="274320" tIns="182880" rIns="640080" bIns="182880">
            <a:noAutofit/>
          </a:bodyPr>
          <a:lstStyle>
            <a:lvl1pPr marL="0" indent="0">
              <a:buNone/>
              <a:defRPr lang="en-US" sz="1600" b="1" dirty="0"/>
            </a:lvl1pPr>
            <a:lvl2pPr marL="548640" indent="-182880">
              <a:lnSpc>
                <a:spcPct val="100000"/>
              </a:lnSpc>
              <a:spcBef>
                <a:spcPts val="300"/>
              </a:spcBef>
              <a:spcAft>
                <a:spcPts val="300"/>
              </a:spcAft>
              <a:buFont typeface="Arial" panose="020B0604020202020204" pitchFamily="34" charset="0"/>
              <a:buChar char="•"/>
              <a:defRPr lang="en-US" sz="1400" dirty="0" smtClean="0"/>
            </a:lvl2pPr>
            <a:lvl3pPr marL="548640" indent="-182880">
              <a:lnSpc>
                <a:spcPct val="100000"/>
              </a:lnSpc>
              <a:spcBef>
                <a:spcPts val="100"/>
              </a:spcBef>
              <a:buFont typeface="Arial" panose="020B0604020202020204" pitchFamily="34" charset="0"/>
              <a:buChar char="◦"/>
              <a:defRPr lang="en-US" sz="1400" dirty="0"/>
            </a:lvl3pPr>
            <a:lvl4pPr marL="731520" indent="-182880">
              <a:lnSpc>
                <a:spcPct val="100000"/>
              </a:lnSpc>
              <a:spcBef>
                <a:spcPts val="300"/>
              </a:spcBef>
              <a:spcAft>
                <a:spcPts val="300"/>
              </a:spcAft>
              <a:buFont typeface="Arial" panose="020B0604020202020204" pitchFamily="34" charset="0"/>
              <a:buChar char="-"/>
              <a:defRPr lang="en-US" sz="1400" dirty="0" smtClean="0"/>
            </a:lvl4pPr>
            <a:lvl5pPr marL="914400" indent="-182880">
              <a:lnSpc>
                <a:spcPct val="100000"/>
              </a:lnSpc>
              <a:spcBef>
                <a:spcPts val="300"/>
              </a:spcBef>
              <a:spcAft>
                <a:spcPts val="300"/>
              </a:spcAft>
              <a:buFont typeface="Arial" panose="020B0604020202020204" pitchFamily="34" charset="0"/>
              <a:buChar char="◦"/>
              <a:defRPr lang="en-US" sz="1400" dirty="0"/>
            </a:lvl5pPr>
            <a:lvl6pPr marL="1097280" indent="-182880">
              <a:lnSpc>
                <a:spcPct val="100000"/>
              </a:lnSpc>
              <a:spcBef>
                <a:spcPts val="300"/>
              </a:spcBef>
              <a:spcAft>
                <a:spcPts val="300"/>
              </a:spcAft>
              <a:buFont typeface="Wingdings" panose="05000000000000000000" pitchFamily="2" charset="2"/>
              <a:buChar char="§"/>
              <a:defRPr sz="1400"/>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8">
            <a:extLst>
              <a:ext uri="{FF2B5EF4-FFF2-40B4-BE49-F238E27FC236}">
                <a16:creationId xmlns:a16="http://schemas.microsoft.com/office/drawing/2014/main" id="{4A302066-7B9E-F90D-A634-1CEEF4EAA7FF}"/>
              </a:ext>
            </a:extLst>
          </p:cNvPr>
          <p:cNvSpPr>
            <a:spLocks noGrp="1"/>
          </p:cNvSpPr>
          <p:nvPr>
            <p:ph sz="quarter" idx="16"/>
          </p:nvPr>
        </p:nvSpPr>
        <p:spPr>
          <a:xfrm>
            <a:off x="6427365" y="1092200"/>
            <a:ext cx="5201213" cy="2551584"/>
          </a:xfrm>
          <a:prstGeom prst="rect">
            <a:avLst/>
          </a:prstGeom>
        </p:spPr>
        <p:txBody>
          <a:bodyPr lIns="0" tIns="0" rIns="0" bIns="0"/>
          <a:lstStyle>
            <a:lvl1pPr marL="0" indent="0">
              <a:lnSpc>
                <a:spcPct val="100000"/>
              </a:lnSpc>
              <a:spcBef>
                <a:spcPts val="300"/>
              </a:spcBef>
              <a:spcAft>
                <a:spcPts val="300"/>
              </a:spcAft>
              <a:buFont typeface="Arial" panose="020B0604020202020204" pitchFamily="34" charset="0"/>
              <a:buNone/>
              <a:defRPr sz="1600" b="1" i="0"/>
            </a:lvl1pPr>
            <a:lvl2pPr marL="548640" indent="-182880">
              <a:lnSpc>
                <a:spcPct val="100000"/>
              </a:lnSpc>
              <a:spcBef>
                <a:spcPts val="300"/>
              </a:spcBef>
              <a:spcAft>
                <a:spcPts val="300"/>
              </a:spcAft>
              <a:defRPr sz="1400"/>
            </a:lvl2pPr>
            <a:lvl3pPr marL="731520" indent="-182880">
              <a:lnSpc>
                <a:spcPct val="100000"/>
              </a:lnSpc>
              <a:spcBef>
                <a:spcPts val="300"/>
              </a:spcBef>
              <a:spcAft>
                <a:spcPts val="300"/>
              </a:spcAft>
              <a:buFont typeface="Arial" panose="020B0604020202020204" pitchFamily="34" charset="0"/>
              <a:buChar char="-"/>
              <a:defRPr sz="1400"/>
            </a:lvl3pPr>
            <a:lvl4pPr marL="914400" indent="-182880">
              <a:lnSpc>
                <a:spcPct val="100000"/>
              </a:lnSpc>
              <a:spcBef>
                <a:spcPts val="300"/>
              </a:spcBef>
              <a:spcAft>
                <a:spcPts val="300"/>
              </a:spcAft>
              <a:buFont typeface="Arial" panose="020B0604020202020204" pitchFamily="34" charset="0"/>
              <a:buChar char="◦"/>
              <a:defRPr sz="1400"/>
            </a:lvl4pPr>
            <a:lvl5pPr marL="1097280" indent="-182880">
              <a:lnSpc>
                <a:spcPct val="100000"/>
              </a:lnSpc>
              <a:spcBef>
                <a:spcPts val="300"/>
              </a:spcBef>
              <a:spcAft>
                <a:spcPts val="300"/>
              </a:spcAft>
              <a:buFont typeface="Wingdings" panose="05000000000000000000" pitchFamily="2" charset="2"/>
              <a:buChar cha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34552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lide with Social">
    <p:spTree>
      <p:nvGrpSpPr>
        <p:cNvPr id="1" name=""/>
        <p:cNvGrpSpPr/>
        <p:nvPr/>
      </p:nvGrpSpPr>
      <p:grpSpPr>
        <a:xfrm>
          <a:off x="0" y="0"/>
          <a:ext cx="0" cy="0"/>
          <a:chOff x="0" y="0"/>
          <a:chExt cx="0" cy="0"/>
        </a:xfrm>
      </p:grpSpPr>
      <p:sp>
        <p:nvSpPr>
          <p:cNvPr id="19" name="Title 1">
            <a:extLst>
              <a:ext uri="{FF2B5EF4-FFF2-40B4-BE49-F238E27FC236}">
                <a16:creationId xmlns:a16="http://schemas.microsoft.com/office/drawing/2014/main" id="{021CF500-4BD3-92C6-CCBD-156DED65A672}"/>
              </a:ext>
            </a:extLst>
          </p:cNvPr>
          <p:cNvSpPr>
            <a:spLocks noGrp="1"/>
          </p:cNvSpPr>
          <p:nvPr>
            <p:ph type="title"/>
          </p:nvPr>
        </p:nvSpPr>
        <p:spPr>
          <a:xfrm>
            <a:off x="530868" y="1430448"/>
            <a:ext cx="5565131" cy="1848259"/>
          </a:xfrm>
        </p:spPr>
        <p:txBody>
          <a:bodyPr anchor="ctr"/>
          <a:lstStyle>
            <a:lvl1pPr>
              <a:defRPr sz="4000"/>
            </a:lvl1pPr>
          </a:lstStyle>
          <a:p>
            <a:r>
              <a:rPr lang="en-US" dirty="0"/>
              <a:t>Click to edit Master title style</a:t>
            </a:r>
          </a:p>
        </p:txBody>
      </p:sp>
      <p:sp>
        <p:nvSpPr>
          <p:cNvPr id="22" name="Text Placeholder 22">
            <a:extLst>
              <a:ext uri="{FF2B5EF4-FFF2-40B4-BE49-F238E27FC236}">
                <a16:creationId xmlns:a16="http://schemas.microsoft.com/office/drawing/2014/main" id="{5BFBC12E-0B6E-E8C7-9088-B497FB49171C}"/>
              </a:ext>
            </a:extLst>
          </p:cNvPr>
          <p:cNvSpPr>
            <a:spLocks noGrp="1"/>
          </p:cNvSpPr>
          <p:nvPr>
            <p:ph type="body" sz="quarter" idx="13"/>
          </p:nvPr>
        </p:nvSpPr>
        <p:spPr>
          <a:xfrm>
            <a:off x="530868" y="3501136"/>
            <a:ext cx="5565131"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dirty="0"/>
              <a:t>Click to edit Master text styles</a:t>
            </a:r>
          </a:p>
        </p:txBody>
      </p:sp>
      <p:sp>
        <p:nvSpPr>
          <p:cNvPr id="21" name="Rectangle 20">
            <a:extLst>
              <a:ext uri="{FF2B5EF4-FFF2-40B4-BE49-F238E27FC236}">
                <a16:creationId xmlns:a16="http://schemas.microsoft.com/office/drawing/2014/main" id="{724F3841-022A-64DD-C790-8E712FB9DD3A}"/>
              </a:ext>
              <a:ext uri="{C183D7F6-B498-43B3-948B-1728B52AA6E4}">
                <adec:decorative xmlns:adec="http://schemas.microsoft.com/office/drawing/2017/decorative" val="1"/>
              </a:ext>
            </a:extLst>
          </p:cNvPr>
          <p:cNvSpPr/>
          <p:nvPr userDrawn="1"/>
        </p:nvSpPr>
        <p:spPr>
          <a:xfrm>
            <a:off x="7572375"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a:extLst>
              <a:ext uri="{FF2B5EF4-FFF2-40B4-BE49-F238E27FC236}">
                <a16:creationId xmlns:a16="http://schemas.microsoft.com/office/drawing/2014/main" id="{62E7750B-0863-BB91-0C67-54B5E9B868D6}"/>
              </a:ext>
            </a:extLst>
          </p:cNvPr>
          <p:cNvSpPr txBox="1"/>
          <p:nvPr userDrawn="1"/>
        </p:nvSpPr>
        <p:spPr>
          <a:xfrm>
            <a:off x="8032876" y="1370524"/>
            <a:ext cx="3625724" cy="369332"/>
          </a:xfrm>
          <a:prstGeom prst="rect">
            <a:avLst/>
          </a:prstGeom>
          <a:noFill/>
        </p:spPr>
        <p:txBody>
          <a:bodyPr wrap="square" rtlCol="0">
            <a:spAutoFit/>
          </a:bodyPr>
          <a:lstStyle/>
          <a:p>
            <a:r>
              <a:rPr lang="en-US" b="1" dirty="0"/>
              <a:t>Learn More</a:t>
            </a:r>
          </a:p>
        </p:txBody>
      </p:sp>
      <p:sp>
        <p:nvSpPr>
          <p:cNvPr id="7" name="TextBox 6">
            <a:extLst>
              <a:ext uri="{FF2B5EF4-FFF2-40B4-BE49-F238E27FC236}">
                <a16:creationId xmlns:a16="http://schemas.microsoft.com/office/drawing/2014/main" id="{3B961C0C-432D-CBAD-EA65-6543DA81C252}"/>
              </a:ext>
            </a:extLst>
          </p:cNvPr>
          <p:cNvSpPr txBox="1"/>
          <p:nvPr userDrawn="1"/>
        </p:nvSpPr>
        <p:spPr>
          <a:xfrm>
            <a:off x="8054878" y="1783080"/>
            <a:ext cx="3320924" cy="338554"/>
          </a:xfrm>
          <a:prstGeom prst="rect">
            <a:avLst/>
          </a:prstGeom>
          <a:noFill/>
        </p:spPr>
        <p:txBody>
          <a:bodyPr wrap="square" rtlCol="0">
            <a:spAutoFit/>
          </a:bodyPr>
          <a:lstStyle/>
          <a:p>
            <a:r>
              <a:rPr lang="en-US" sz="1600" dirty="0">
                <a:solidFill>
                  <a:srgbClr val="00829B"/>
                </a:solidFill>
              </a:rPr>
              <a:t>www.ercot.com</a:t>
            </a:r>
          </a:p>
        </p:txBody>
      </p:sp>
      <p:sp>
        <p:nvSpPr>
          <p:cNvPr id="8" name="TextBox 7">
            <a:extLst>
              <a:ext uri="{FF2B5EF4-FFF2-40B4-BE49-F238E27FC236}">
                <a16:creationId xmlns:a16="http://schemas.microsoft.com/office/drawing/2014/main" id="{74781169-74C0-5084-B1E5-21B24E64EBD9}"/>
              </a:ext>
            </a:extLst>
          </p:cNvPr>
          <p:cNvSpPr txBox="1"/>
          <p:nvPr userDrawn="1"/>
        </p:nvSpPr>
        <p:spPr>
          <a:xfrm>
            <a:off x="8032876" y="2442045"/>
            <a:ext cx="3625724" cy="369332"/>
          </a:xfrm>
          <a:prstGeom prst="rect">
            <a:avLst/>
          </a:prstGeom>
          <a:noFill/>
        </p:spPr>
        <p:txBody>
          <a:bodyPr wrap="square" rtlCol="0">
            <a:spAutoFit/>
          </a:bodyPr>
          <a:lstStyle/>
          <a:p>
            <a:r>
              <a:rPr lang="en-US" b="1" dirty="0"/>
              <a:t>Download ERCOT Mobile App</a:t>
            </a:r>
          </a:p>
        </p:txBody>
      </p:sp>
      <p:pic>
        <p:nvPicPr>
          <p:cNvPr id="9" name="Graphic 8" descr="Google play logo on the left and App Store logo on the right">
            <a:extLst>
              <a:ext uri="{FF2B5EF4-FFF2-40B4-BE49-F238E27FC236}">
                <a16:creationId xmlns:a16="http://schemas.microsoft.com/office/drawing/2014/main" id="{4CC00E98-A942-2688-815D-B898449C0BC2}"/>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8341368" y="2987763"/>
            <a:ext cx="2635124" cy="367447"/>
          </a:xfrm>
          <a:prstGeom prst="rect">
            <a:avLst/>
          </a:prstGeom>
        </p:spPr>
      </p:pic>
      <p:sp>
        <p:nvSpPr>
          <p:cNvPr id="10" name="TextBox 9">
            <a:extLst>
              <a:ext uri="{FF2B5EF4-FFF2-40B4-BE49-F238E27FC236}">
                <a16:creationId xmlns:a16="http://schemas.microsoft.com/office/drawing/2014/main" id="{1EBBA5BE-9DD2-6EE7-CE28-D076D6D33E94}"/>
              </a:ext>
            </a:extLst>
          </p:cNvPr>
          <p:cNvSpPr txBox="1"/>
          <p:nvPr userDrawn="1"/>
        </p:nvSpPr>
        <p:spPr>
          <a:xfrm>
            <a:off x="8054878" y="3786789"/>
            <a:ext cx="3625724" cy="369332"/>
          </a:xfrm>
          <a:prstGeom prst="rect">
            <a:avLst/>
          </a:prstGeom>
          <a:noFill/>
        </p:spPr>
        <p:txBody>
          <a:bodyPr wrap="square" rtlCol="0">
            <a:spAutoFit/>
          </a:bodyPr>
          <a:lstStyle/>
          <a:p>
            <a:r>
              <a:rPr lang="en-US" b="1" dirty="0"/>
              <a:t>Connect With Us</a:t>
            </a:r>
          </a:p>
        </p:txBody>
      </p:sp>
      <p:pic>
        <p:nvPicPr>
          <p:cNvPr id="11" name="Graphic 10" descr="Instagram icon">
            <a:extLst>
              <a:ext uri="{FF2B5EF4-FFF2-40B4-BE49-F238E27FC236}">
                <a16:creationId xmlns:a16="http://schemas.microsoft.com/office/drawing/2014/main" id="{808F1D0F-170C-B600-9B14-471787DABDB6}"/>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8326128" y="4359746"/>
            <a:ext cx="314995" cy="314995"/>
          </a:xfrm>
          <a:prstGeom prst="rect">
            <a:avLst/>
          </a:prstGeom>
        </p:spPr>
      </p:pic>
      <p:sp>
        <p:nvSpPr>
          <p:cNvPr id="12" name="TextBox 11">
            <a:extLst>
              <a:ext uri="{FF2B5EF4-FFF2-40B4-BE49-F238E27FC236}">
                <a16:creationId xmlns:a16="http://schemas.microsoft.com/office/drawing/2014/main" id="{80EB4558-FE65-DD30-A396-E7A22D6A4264}"/>
              </a:ext>
            </a:extLst>
          </p:cNvPr>
          <p:cNvSpPr txBox="1"/>
          <p:nvPr userDrawn="1"/>
        </p:nvSpPr>
        <p:spPr>
          <a:xfrm>
            <a:off x="8715473" y="4378550"/>
            <a:ext cx="3098730" cy="307777"/>
          </a:xfrm>
          <a:prstGeom prst="rect">
            <a:avLst/>
          </a:prstGeom>
          <a:noFill/>
        </p:spPr>
        <p:txBody>
          <a:bodyPr wrap="square" rtlCol="0">
            <a:spAutoFit/>
          </a:bodyPr>
          <a:lstStyle/>
          <a:p>
            <a:r>
              <a:rPr lang="en-US" sz="1400" dirty="0"/>
              <a:t>facebook.com/ERCOTISO</a:t>
            </a:r>
          </a:p>
        </p:txBody>
      </p:sp>
      <p:pic>
        <p:nvPicPr>
          <p:cNvPr id="13" name="Graphic 12" descr="Twitter or X  icon">
            <a:extLst>
              <a:ext uri="{FF2B5EF4-FFF2-40B4-BE49-F238E27FC236}">
                <a16:creationId xmlns:a16="http://schemas.microsoft.com/office/drawing/2014/main" id="{787C2377-716C-DE29-E499-06278CE1DB08}"/>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4"/>
              </a:ext>
            </a:extLst>
          </a:blip>
          <a:stretch>
            <a:fillRect/>
          </a:stretch>
        </p:blipFill>
        <p:spPr>
          <a:xfrm>
            <a:off x="8326128" y="4816173"/>
            <a:ext cx="314995" cy="314995"/>
          </a:xfrm>
          <a:prstGeom prst="rect">
            <a:avLst/>
          </a:prstGeom>
        </p:spPr>
      </p:pic>
      <p:sp>
        <p:nvSpPr>
          <p:cNvPr id="14" name="TextBox 13">
            <a:extLst>
              <a:ext uri="{FF2B5EF4-FFF2-40B4-BE49-F238E27FC236}">
                <a16:creationId xmlns:a16="http://schemas.microsoft.com/office/drawing/2014/main" id="{D6BFB969-D759-088E-D454-9701B3843365}"/>
              </a:ext>
            </a:extLst>
          </p:cNvPr>
          <p:cNvSpPr txBox="1"/>
          <p:nvPr userDrawn="1"/>
        </p:nvSpPr>
        <p:spPr>
          <a:xfrm>
            <a:off x="8715473" y="4823175"/>
            <a:ext cx="2108130" cy="307777"/>
          </a:xfrm>
          <a:prstGeom prst="rect">
            <a:avLst/>
          </a:prstGeom>
          <a:noFill/>
        </p:spPr>
        <p:txBody>
          <a:bodyPr wrap="square" lIns="91440" tIns="45720" rIns="91440" bIns="45720" rtlCol="0" anchor="t">
            <a:spAutoFit/>
          </a:bodyPr>
          <a:lstStyle/>
          <a:p>
            <a:r>
              <a:rPr lang="en-US" sz="1400" dirty="0"/>
              <a:t>x.com/ercot_iso</a:t>
            </a:r>
          </a:p>
        </p:txBody>
      </p:sp>
      <p:pic>
        <p:nvPicPr>
          <p:cNvPr id="15" name="Graphic 14" descr="LinkedIn icon">
            <a:extLst>
              <a:ext uri="{FF2B5EF4-FFF2-40B4-BE49-F238E27FC236}">
                <a16:creationId xmlns:a16="http://schemas.microsoft.com/office/drawing/2014/main" id="{44604974-1959-249D-D54A-C4A63E150B5F}"/>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5"/>
              </a:ext>
            </a:extLst>
          </a:blip>
          <a:srcRect/>
          <a:stretch/>
        </p:blipFill>
        <p:spPr>
          <a:xfrm>
            <a:off x="8326128" y="5292078"/>
            <a:ext cx="314995" cy="314995"/>
          </a:xfrm>
          <a:prstGeom prst="rect">
            <a:avLst/>
          </a:prstGeom>
        </p:spPr>
      </p:pic>
      <p:sp>
        <p:nvSpPr>
          <p:cNvPr id="16" name="TextBox 15">
            <a:extLst>
              <a:ext uri="{FF2B5EF4-FFF2-40B4-BE49-F238E27FC236}">
                <a16:creationId xmlns:a16="http://schemas.microsoft.com/office/drawing/2014/main" id="{2405696A-1EA6-9F4D-1D36-33EB7B0D95CF}"/>
              </a:ext>
            </a:extLst>
          </p:cNvPr>
          <p:cNvSpPr txBox="1"/>
          <p:nvPr userDrawn="1"/>
        </p:nvSpPr>
        <p:spPr>
          <a:xfrm>
            <a:off x="8715473" y="5299080"/>
            <a:ext cx="3132351" cy="307777"/>
          </a:xfrm>
          <a:prstGeom prst="rect">
            <a:avLst/>
          </a:prstGeom>
          <a:noFill/>
        </p:spPr>
        <p:txBody>
          <a:bodyPr wrap="square" lIns="91440" tIns="45720" rIns="91440" bIns="45720" rtlCol="0" anchor="t">
            <a:spAutoFit/>
          </a:bodyPr>
          <a:lstStyle/>
          <a:p>
            <a:r>
              <a:rPr lang="en-US" sz="1400" dirty="0"/>
              <a:t>linkedin.com/company/ercot</a:t>
            </a:r>
          </a:p>
        </p:txBody>
      </p:sp>
      <p:pic>
        <p:nvPicPr>
          <p:cNvPr id="17" name="Graphic 16" descr="Instagram icon">
            <a:extLst>
              <a:ext uri="{FF2B5EF4-FFF2-40B4-BE49-F238E27FC236}">
                <a16:creationId xmlns:a16="http://schemas.microsoft.com/office/drawing/2014/main" id="{253A132C-4DFA-62F1-D25A-9C176280377F}"/>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6"/>
              </a:ext>
            </a:extLst>
          </a:blip>
          <a:stretch>
            <a:fillRect/>
          </a:stretch>
        </p:blipFill>
        <p:spPr>
          <a:xfrm>
            <a:off x="8326128" y="5773360"/>
            <a:ext cx="314996" cy="314996"/>
          </a:xfrm>
          <a:prstGeom prst="rect">
            <a:avLst/>
          </a:prstGeom>
        </p:spPr>
      </p:pic>
      <p:sp>
        <p:nvSpPr>
          <p:cNvPr id="18" name="TextBox 17">
            <a:extLst>
              <a:ext uri="{FF2B5EF4-FFF2-40B4-BE49-F238E27FC236}">
                <a16:creationId xmlns:a16="http://schemas.microsoft.com/office/drawing/2014/main" id="{C36F1584-300D-A8F1-CE34-0DF564E44055}"/>
              </a:ext>
              <a:ext uri="{C183D7F6-B498-43B3-948B-1728B52AA6E4}">
                <adec:decorative xmlns:adec="http://schemas.microsoft.com/office/drawing/2017/decorative" val="0"/>
              </a:ext>
            </a:extLst>
          </p:cNvPr>
          <p:cNvSpPr txBox="1"/>
          <p:nvPr userDrawn="1"/>
        </p:nvSpPr>
        <p:spPr>
          <a:xfrm>
            <a:off x="8706121" y="5773359"/>
            <a:ext cx="3132351" cy="307777"/>
          </a:xfrm>
          <a:prstGeom prst="rect">
            <a:avLst/>
          </a:prstGeom>
          <a:noFill/>
        </p:spPr>
        <p:txBody>
          <a:bodyPr wrap="square" lIns="91440" tIns="45720" rIns="91440" bIns="45720" rtlCol="0" anchor="t">
            <a:spAutoFit/>
          </a:bodyPr>
          <a:lstStyle/>
          <a:p>
            <a:r>
              <a:rPr lang="en-US" sz="1400" dirty="0"/>
              <a:t>instagram.com/ercot_iso</a:t>
            </a:r>
          </a:p>
        </p:txBody>
      </p:sp>
      <p:sp>
        <p:nvSpPr>
          <p:cNvPr id="20" name="Footer Placeholder 3">
            <a:extLst>
              <a:ext uri="{FF2B5EF4-FFF2-40B4-BE49-F238E27FC236}">
                <a16:creationId xmlns:a16="http://schemas.microsoft.com/office/drawing/2014/main" id="{7C754C4F-B602-D803-BB7A-BEE1415CE0E5}"/>
              </a:ext>
            </a:extLst>
          </p:cNvPr>
          <p:cNvSpPr>
            <a:spLocks noGrp="1"/>
          </p:cNvSpPr>
          <p:nvPr>
            <p:ph type="ftr" sz="quarter" idx="11"/>
          </p:nvPr>
        </p:nvSpPr>
        <p:spPr>
          <a:xfrm>
            <a:off x="530869" y="6356350"/>
            <a:ext cx="5565131" cy="365125"/>
          </a:xfrm>
        </p:spPr>
        <p:txBody>
          <a:bodyPr/>
          <a:lstStyle/>
          <a:p>
            <a:endParaRPr lang="en-US" dirty="0"/>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July 22, 2026</a:t>
            </a:fld>
            <a:endParaRPr lang="en-US" dirty="0"/>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17860560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Slide with Social">
    <p:spTree>
      <p:nvGrpSpPr>
        <p:cNvPr id="1" name=""/>
        <p:cNvGrpSpPr/>
        <p:nvPr/>
      </p:nvGrpSpPr>
      <p:grpSpPr>
        <a:xfrm>
          <a:off x="0" y="0"/>
          <a:ext cx="0" cy="0"/>
          <a:chOff x="0" y="0"/>
          <a:chExt cx="0" cy="0"/>
        </a:xfrm>
      </p:grpSpPr>
      <p:sp>
        <p:nvSpPr>
          <p:cNvPr id="24" name="Title 1">
            <a:extLst>
              <a:ext uri="{FF2B5EF4-FFF2-40B4-BE49-F238E27FC236}">
                <a16:creationId xmlns:a16="http://schemas.microsoft.com/office/drawing/2014/main" id="{0511CB1D-D7A8-8516-A8D6-FDE88BB37837}"/>
              </a:ext>
            </a:extLst>
          </p:cNvPr>
          <p:cNvSpPr>
            <a:spLocks noGrp="1"/>
          </p:cNvSpPr>
          <p:nvPr>
            <p:ph type="title"/>
          </p:nvPr>
        </p:nvSpPr>
        <p:spPr>
          <a:xfrm>
            <a:off x="530868" y="1430448"/>
            <a:ext cx="5565132" cy="1848259"/>
          </a:xfrm>
        </p:spPr>
        <p:txBody>
          <a:bodyPr anchor="ctr"/>
          <a:lstStyle>
            <a:lvl1pPr>
              <a:defRPr sz="4000"/>
            </a:lvl1pPr>
          </a:lstStyle>
          <a:p>
            <a:r>
              <a:rPr lang="en-US" dirty="0"/>
              <a:t>Click to edit Master title style</a:t>
            </a:r>
          </a:p>
        </p:txBody>
      </p:sp>
      <p:sp>
        <p:nvSpPr>
          <p:cNvPr id="26" name="Text Placeholder 22">
            <a:extLst>
              <a:ext uri="{FF2B5EF4-FFF2-40B4-BE49-F238E27FC236}">
                <a16:creationId xmlns:a16="http://schemas.microsoft.com/office/drawing/2014/main" id="{7DB85F87-C4AC-5AA2-4395-ABB6B533D5DF}"/>
              </a:ext>
            </a:extLst>
          </p:cNvPr>
          <p:cNvSpPr>
            <a:spLocks noGrp="1"/>
          </p:cNvSpPr>
          <p:nvPr>
            <p:ph type="body" sz="quarter" idx="13"/>
          </p:nvPr>
        </p:nvSpPr>
        <p:spPr>
          <a:xfrm>
            <a:off x="530868" y="3501136"/>
            <a:ext cx="5565132"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dirty="0"/>
              <a:t>Click to edit Master text styles</a:t>
            </a:r>
          </a:p>
        </p:txBody>
      </p:sp>
      <p:sp>
        <p:nvSpPr>
          <p:cNvPr id="25" name="Footer Placeholder 3">
            <a:extLst>
              <a:ext uri="{FF2B5EF4-FFF2-40B4-BE49-F238E27FC236}">
                <a16:creationId xmlns:a16="http://schemas.microsoft.com/office/drawing/2014/main" id="{524951DF-39E3-E4DB-EB22-28C36CEEB99F}"/>
              </a:ext>
            </a:extLst>
          </p:cNvPr>
          <p:cNvSpPr>
            <a:spLocks noGrp="1"/>
          </p:cNvSpPr>
          <p:nvPr>
            <p:ph type="ftr" sz="quarter" idx="11"/>
          </p:nvPr>
        </p:nvSpPr>
        <p:spPr>
          <a:xfrm>
            <a:off x="530869" y="6356350"/>
            <a:ext cx="8010526" cy="365125"/>
          </a:xfrm>
        </p:spPr>
        <p:txBody>
          <a:bodyPr/>
          <a:lstStyle/>
          <a:p>
            <a:endParaRPr lang="en-US" dirty="0"/>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July 22, 2026</a:t>
            </a:fld>
            <a:endParaRPr lang="en-US" dirty="0"/>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27099429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ppendix1">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724F3841-022A-64DD-C790-8E712FB9DD3A}"/>
              </a:ext>
              <a:ext uri="{C183D7F6-B498-43B3-948B-1728B52AA6E4}">
                <adec:decorative xmlns:adec="http://schemas.microsoft.com/office/drawing/2017/decorative" val="1"/>
              </a:ext>
            </a:extLst>
          </p:cNvPr>
          <p:cNvSpPr/>
          <p:nvPr userDrawn="1"/>
        </p:nvSpPr>
        <p:spPr>
          <a:xfrm>
            <a:off x="0"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9" name="Graphic 18" descr="ERCOT logo">
            <a:extLst>
              <a:ext uri="{FF2B5EF4-FFF2-40B4-BE49-F238E27FC236}">
                <a16:creationId xmlns:a16="http://schemas.microsoft.com/office/drawing/2014/main" id="{B751E01E-9D1B-AB32-9537-F544F49949EB}"/>
              </a:ext>
            </a:extLst>
          </p:cNvPr>
          <p:cNvPicPr>
            <a:picLocks noChangeAspect="1"/>
          </p:cNvPicPr>
          <p:nvPr userDrawn="1"/>
        </p:nvPicPr>
        <p:blipFill>
          <a:blip>
            <a:extLst>
              <a:ext uri="{96DAC541-7B7A-43D3-8B79-37D633B846F1}">
                <asvg:svgBlip xmlns:asvg="http://schemas.microsoft.com/office/drawing/2016/SVG/main" r:embed="rId2"/>
              </a:ext>
            </a:extLst>
          </a:blip>
          <a:srcRect/>
          <a:stretch/>
        </p:blipFill>
        <p:spPr>
          <a:xfrm>
            <a:off x="137956" y="108220"/>
            <a:ext cx="703682" cy="259285"/>
          </a:xfrm>
          <a:prstGeom prst="rect">
            <a:avLst/>
          </a:prstGeom>
        </p:spPr>
      </p:pic>
      <p:sp>
        <p:nvSpPr>
          <p:cNvPr id="2" name="Title 1">
            <a:extLst>
              <a:ext uri="{FF2B5EF4-FFF2-40B4-BE49-F238E27FC236}">
                <a16:creationId xmlns:a16="http://schemas.microsoft.com/office/drawing/2014/main" id="{C5AB5A33-CD56-3912-4016-20DF30F14CCA}"/>
              </a:ext>
            </a:extLst>
          </p:cNvPr>
          <p:cNvSpPr>
            <a:spLocks noGrp="1"/>
          </p:cNvSpPr>
          <p:nvPr>
            <p:ph type="title"/>
          </p:nvPr>
        </p:nvSpPr>
        <p:spPr>
          <a:xfrm>
            <a:off x="530869" y="1430448"/>
            <a:ext cx="4064224" cy="1848259"/>
          </a:xfrm>
        </p:spPr>
        <p:txBody>
          <a:bodyPr anchor="ctr"/>
          <a:lstStyle>
            <a:lvl1pPr>
              <a:defRPr sz="4000"/>
            </a:lvl1pPr>
          </a:lstStyle>
          <a:p>
            <a:r>
              <a:rPr lang="en-US" dirty="0"/>
              <a:t>Click to edit Master title style</a:t>
            </a:r>
          </a:p>
        </p:txBody>
      </p:sp>
      <p:sp>
        <p:nvSpPr>
          <p:cNvPr id="23" name="Text Placeholder 22">
            <a:extLst>
              <a:ext uri="{FF2B5EF4-FFF2-40B4-BE49-F238E27FC236}">
                <a16:creationId xmlns:a16="http://schemas.microsoft.com/office/drawing/2014/main" id="{113BE72E-F22F-EA59-A56F-ACBBDAEAF810}"/>
              </a:ext>
            </a:extLst>
          </p:cNvPr>
          <p:cNvSpPr>
            <a:spLocks noGrp="1"/>
          </p:cNvSpPr>
          <p:nvPr>
            <p:ph type="body" sz="quarter" idx="13"/>
          </p:nvPr>
        </p:nvSpPr>
        <p:spPr>
          <a:xfrm>
            <a:off x="530869" y="3501136"/>
            <a:ext cx="4078434"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dirty="0"/>
              <a:t>Click to edit Master text styles</a:t>
            </a:r>
          </a:p>
        </p:txBody>
      </p:sp>
      <p:sp>
        <p:nvSpPr>
          <p:cNvPr id="7" name="Text Placeholder 6">
            <a:extLst>
              <a:ext uri="{FF2B5EF4-FFF2-40B4-BE49-F238E27FC236}">
                <a16:creationId xmlns:a16="http://schemas.microsoft.com/office/drawing/2014/main" id="{6A05AE35-B341-C586-A0DD-9B916DA1D819}"/>
              </a:ext>
            </a:extLst>
          </p:cNvPr>
          <p:cNvSpPr>
            <a:spLocks noGrp="1"/>
          </p:cNvSpPr>
          <p:nvPr>
            <p:ph type="body" sz="quarter" idx="14"/>
          </p:nvPr>
        </p:nvSpPr>
        <p:spPr>
          <a:xfrm>
            <a:off x="5076825" y="1371600"/>
            <a:ext cx="6581775"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A123DE44-506E-FCA1-8F5C-9F7354AAEC2D}"/>
              </a:ext>
            </a:extLst>
          </p:cNvPr>
          <p:cNvSpPr>
            <a:spLocks noGrp="1"/>
          </p:cNvSpPr>
          <p:nvPr>
            <p:ph type="ftr" sz="quarter" idx="11"/>
          </p:nvPr>
        </p:nvSpPr>
        <p:spPr>
          <a:xfrm>
            <a:off x="530869" y="6356350"/>
            <a:ext cx="8010526" cy="365125"/>
          </a:xfrm>
        </p:spPr>
        <p:txBody>
          <a:bodyPr/>
          <a:lstStyle/>
          <a:p>
            <a:endParaRPr lang="en-US" dirty="0"/>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July 22, 2026</a:t>
            </a:fld>
            <a:endParaRPr lang="en-US" dirty="0"/>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dirty="0"/>
          </a:p>
        </p:txBody>
      </p:sp>
      <p:grpSp>
        <p:nvGrpSpPr>
          <p:cNvPr id="8" name="Group 7" descr="Confidential document label">
            <a:extLst>
              <a:ext uri="{FF2B5EF4-FFF2-40B4-BE49-F238E27FC236}">
                <a16:creationId xmlns:a16="http://schemas.microsoft.com/office/drawing/2014/main" id="{CDD9FF63-9408-EDE4-8E4D-207871A99374}"/>
              </a:ext>
            </a:extLst>
          </p:cNvPr>
          <p:cNvGrpSpPr/>
          <p:nvPr userDrawn="1"/>
        </p:nvGrpSpPr>
        <p:grpSpPr>
          <a:xfrm>
            <a:off x="-91688" y="457199"/>
            <a:ext cx="1162970" cy="358775"/>
            <a:chOff x="-91688" y="6362698"/>
            <a:chExt cx="1162970" cy="358775"/>
          </a:xfrm>
        </p:grpSpPr>
        <p:sp>
          <p:nvSpPr>
            <p:cNvPr id="9" name="Rectangle 8">
              <a:extLst>
                <a:ext uri="{FF2B5EF4-FFF2-40B4-BE49-F238E27FC236}">
                  <a16:creationId xmlns:a16="http://schemas.microsoft.com/office/drawing/2014/main" id="{40E25432-F52F-28E3-5AF1-36B3BEC45282}"/>
                </a:ext>
              </a:extLst>
            </p:cNvPr>
            <p:cNvSpPr/>
            <p:nvPr/>
          </p:nvSpPr>
          <p:spPr>
            <a:xfrm rot="10800000">
              <a:off x="-12035" y="6362698"/>
              <a:ext cx="986590" cy="358775"/>
            </a:xfrm>
            <a:prstGeom prst="rect">
              <a:avLst/>
            </a:prstGeom>
            <a:solidFill>
              <a:srgbClr val="0082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89B3A409-F400-7551-A8C4-6293E631585B}"/>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dirty="0">
                  <a:solidFill>
                    <a:schemeClr val="bg1"/>
                  </a:solidFill>
                </a:rPr>
                <a:t>PUBLIC</a:t>
              </a:r>
            </a:p>
          </p:txBody>
        </p:sp>
      </p:grpSp>
    </p:spTree>
    <p:extLst>
      <p:ext uri="{BB962C8B-B14F-4D97-AF65-F5344CB8AC3E}">
        <p14:creationId xmlns:p14="http://schemas.microsoft.com/office/powerpoint/2010/main" val="19646740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C9C062-513C-DF24-5E8C-7A974D572078}"/>
              </a:ext>
            </a:extLst>
          </p:cNvPr>
          <p:cNvSpPr>
            <a:spLocks noGrp="1"/>
          </p:cNvSpPr>
          <p:nvPr>
            <p:ph type="ctrTitle"/>
          </p:nvPr>
        </p:nvSpPr>
        <p:spPr>
          <a:xfrm>
            <a:off x="533400" y="1122363"/>
            <a:ext cx="11125200" cy="2387600"/>
          </a:xfrm>
        </p:spPr>
        <p:txBody>
          <a:bodyPr anchor="ctr">
            <a:normAutofit/>
          </a:bodyPr>
          <a:lstStyle>
            <a:lvl1pPr algn="ctr">
              <a:defRPr sz="4000"/>
            </a:lvl1pPr>
          </a:lstStyle>
          <a:p>
            <a:r>
              <a:rPr lang="en-US"/>
              <a:t>Click to edit Master title style</a:t>
            </a:r>
          </a:p>
        </p:txBody>
      </p:sp>
      <p:sp>
        <p:nvSpPr>
          <p:cNvPr id="3" name="Subtitle 2">
            <a:extLst>
              <a:ext uri="{FF2B5EF4-FFF2-40B4-BE49-F238E27FC236}">
                <a16:creationId xmlns:a16="http://schemas.microsoft.com/office/drawing/2014/main" id="{532C3F11-2763-0216-A1B0-5E8B4FA80139}"/>
              </a:ext>
            </a:extLst>
          </p:cNvPr>
          <p:cNvSpPr>
            <a:spLocks noGrp="1"/>
          </p:cNvSpPr>
          <p:nvPr>
            <p:ph type="subTitle" idx="1"/>
          </p:nvPr>
        </p:nvSpPr>
        <p:spPr>
          <a:xfrm>
            <a:off x="533400" y="3602038"/>
            <a:ext cx="11125200" cy="1655762"/>
          </a:xfrm>
        </p:spPr>
        <p:txBody>
          <a:bodyPr wrap="square"/>
          <a:lstStyle>
            <a:lvl1pPr marL="0" indent="0" algn="ctr">
              <a:buNone/>
              <a:defRPr sz="2400" b="1">
                <a:solidFill>
                  <a:srgbClr val="00829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5" name="Footer Placeholder 4">
            <a:extLst>
              <a:ext uri="{FF2B5EF4-FFF2-40B4-BE49-F238E27FC236}">
                <a16:creationId xmlns:a16="http://schemas.microsoft.com/office/drawing/2014/main" id="{E95C98B8-43D7-C7B4-9956-25AC1BBC5587}"/>
              </a:ext>
            </a:extLst>
          </p:cNvPr>
          <p:cNvSpPr>
            <a:spLocks noGrp="1"/>
          </p:cNvSpPr>
          <p:nvPr>
            <p:ph type="ftr" sz="quarter" idx="11"/>
          </p:nvPr>
        </p:nvSpPr>
        <p:spPr/>
        <p:txBody>
          <a:bodyPr/>
          <a:lstStyle/>
          <a:p>
            <a:endParaRPr lang="en-US" dirty="0"/>
          </a:p>
        </p:txBody>
      </p:sp>
      <p:sp>
        <p:nvSpPr>
          <p:cNvPr id="4" name="Date Placeholder 3">
            <a:extLst>
              <a:ext uri="{FF2B5EF4-FFF2-40B4-BE49-F238E27FC236}">
                <a16:creationId xmlns:a16="http://schemas.microsoft.com/office/drawing/2014/main" id="{C6E9BF30-5D82-5572-733E-882E0C0D3307}"/>
              </a:ext>
            </a:extLst>
          </p:cNvPr>
          <p:cNvSpPr>
            <a:spLocks noGrp="1"/>
          </p:cNvSpPr>
          <p:nvPr>
            <p:ph type="dt" sz="half" idx="10"/>
          </p:nvPr>
        </p:nvSpPr>
        <p:spPr/>
        <p:txBody>
          <a:bodyPr/>
          <a:lstStyle/>
          <a:p>
            <a:fld id="{8D345B5F-6A76-46F9-AC11-757A044249AE}" type="datetime4">
              <a:rPr lang="en-US" smtClean="0"/>
              <a:t>July 22, 2026</a:t>
            </a:fld>
            <a:endParaRPr lang="en-US" dirty="0"/>
          </a:p>
        </p:txBody>
      </p:sp>
      <p:sp>
        <p:nvSpPr>
          <p:cNvPr id="6" name="Slide Number Placeholder 5">
            <a:extLst>
              <a:ext uri="{FF2B5EF4-FFF2-40B4-BE49-F238E27FC236}">
                <a16:creationId xmlns:a16="http://schemas.microsoft.com/office/drawing/2014/main" id="{BB5906F4-426A-AD9D-021A-D7E95E349F77}"/>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42651303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ide Keynote">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27592878-2087-441A-BF63-8BAC672970F6}"/>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dirty="0"/>
              <a:t>Click to edit Master title style</a:t>
            </a:r>
          </a:p>
        </p:txBody>
      </p:sp>
      <p:sp>
        <p:nvSpPr>
          <p:cNvPr id="10" name="Text Placeholder 9">
            <a:extLst>
              <a:ext uri="{FF2B5EF4-FFF2-40B4-BE49-F238E27FC236}">
                <a16:creationId xmlns:a16="http://schemas.microsoft.com/office/drawing/2014/main" id="{D75DFB14-F372-06CE-E1C3-58DFC53BCF1F}"/>
              </a:ext>
            </a:extLst>
          </p:cNvPr>
          <p:cNvSpPr>
            <a:spLocks noGrp="1"/>
          </p:cNvSpPr>
          <p:nvPr>
            <p:ph type="body" sz="quarter" idx="16"/>
          </p:nvPr>
        </p:nvSpPr>
        <p:spPr>
          <a:xfrm>
            <a:off x="495300" y="1676400"/>
            <a:ext cx="6867525"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11">
            <a:extLst>
              <a:ext uri="{FF2B5EF4-FFF2-40B4-BE49-F238E27FC236}">
                <a16:creationId xmlns:a16="http://schemas.microsoft.com/office/drawing/2014/main" id="{28CAB249-6E2A-0D66-037F-C8C994EC04ED}"/>
              </a:ext>
            </a:extLst>
          </p:cNvPr>
          <p:cNvSpPr>
            <a:spLocks noGrp="1"/>
          </p:cNvSpPr>
          <p:nvPr>
            <p:ph type="body" sz="quarter" idx="15"/>
          </p:nvPr>
        </p:nvSpPr>
        <p:spPr>
          <a:xfrm flipH="1">
            <a:off x="7598003" y="1676400"/>
            <a:ext cx="4060596" cy="3190875"/>
          </a:xfrm>
          <a:prstGeom prst="foldedCorner">
            <a:avLst>
              <a:gd name="adj" fmla="val 8542"/>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b="1" dirty="0"/>
            </a:lvl1pPr>
            <a:lvl2pPr marL="548640" indent="-182880">
              <a:buFont typeface="Arial" panose="020B0604020202020204" pitchFamily="34" charset="0"/>
              <a:buChar char="•"/>
              <a:defRPr lang="en-US" dirty="0"/>
            </a:lvl2pPr>
            <a:lvl3pPr>
              <a:defRPr lang="en-US" dirty="0"/>
            </a:lvl3pPr>
            <a:lvl4pPr>
              <a:defRPr lang="en-US" dirty="0"/>
            </a:lvl4pPr>
            <a:lvl5pPr>
              <a:defRPr lang="en-US" dirty="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dirty="0"/>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14560760-0B16-41B8-81DA-58FA2187E1CC}" type="datetime4">
              <a:rPr lang="en-US" smtClean="0"/>
              <a:t>July 22, 2026</a:t>
            </a:fld>
            <a:endParaRPr lang="en-US" dirty="0"/>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22419914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Keynote with Sidebar">
    <p:spTree>
      <p:nvGrpSpPr>
        <p:cNvPr id="1" name=""/>
        <p:cNvGrpSpPr/>
        <p:nvPr/>
      </p:nvGrpSpPr>
      <p:grpSpPr>
        <a:xfrm>
          <a:off x="0" y="0"/>
          <a:ext cx="0" cy="0"/>
          <a:chOff x="0" y="0"/>
          <a:chExt cx="0" cy="0"/>
        </a:xfrm>
      </p:grpSpPr>
      <p:sp>
        <p:nvSpPr>
          <p:cNvPr id="9" name="Title Placeholder 1">
            <a:extLst>
              <a:ext uri="{FF2B5EF4-FFF2-40B4-BE49-F238E27FC236}">
                <a16:creationId xmlns:a16="http://schemas.microsoft.com/office/drawing/2014/main" id="{EF24F99E-0EFC-4E0E-5FA5-D6E2097368DF}"/>
              </a:ext>
            </a:extLst>
          </p:cNvPr>
          <p:cNvSpPr>
            <a:spLocks noGrp="1"/>
          </p:cNvSpPr>
          <p:nvPr>
            <p:ph type="title"/>
          </p:nvPr>
        </p:nvSpPr>
        <p:spPr>
          <a:xfrm>
            <a:off x="1257300" y="457200"/>
            <a:ext cx="5991225" cy="914400"/>
          </a:xfrm>
          <a:prstGeom prst="rect">
            <a:avLst/>
          </a:prstGeom>
          <a:noFill/>
        </p:spPr>
        <p:txBody>
          <a:bodyPr vert="horz" lIns="0" tIns="0" rIns="0" bIns="0" rtlCol="0" anchor="t">
            <a:normAutofit/>
          </a:bodyPr>
          <a:lstStyle/>
          <a:p>
            <a:r>
              <a:rPr lang="en-US" dirty="0"/>
              <a:t>Click to edit Master title style</a:t>
            </a:r>
          </a:p>
        </p:txBody>
      </p:sp>
      <p:sp>
        <p:nvSpPr>
          <p:cNvPr id="13" name="Text Placeholder 12">
            <a:extLst>
              <a:ext uri="{FF2B5EF4-FFF2-40B4-BE49-F238E27FC236}">
                <a16:creationId xmlns:a16="http://schemas.microsoft.com/office/drawing/2014/main" id="{56CB17BE-2CF2-5B69-2FA2-C556C75E78C7}"/>
              </a:ext>
            </a:extLst>
          </p:cNvPr>
          <p:cNvSpPr>
            <a:spLocks noGrp="1"/>
          </p:cNvSpPr>
          <p:nvPr>
            <p:ph type="body" sz="quarter" idx="17"/>
          </p:nvPr>
        </p:nvSpPr>
        <p:spPr>
          <a:xfrm>
            <a:off x="495299" y="1676400"/>
            <a:ext cx="6791325" cy="260985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495300" y="4463716"/>
            <a:ext cx="6800850" cy="1744579"/>
          </a:xfrm>
          <a:prstGeom prst="foldedCorner">
            <a:avLst>
              <a:gd name="adj" fmla="val 16667"/>
            </a:avLst>
          </a:prstGeom>
          <a:solidFill>
            <a:schemeClr val="accent2">
              <a:lumMod val="20000"/>
              <a:lumOff val="8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a:extLst>
              <a:ext uri="{FF2B5EF4-FFF2-40B4-BE49-F238E27FC236}">
                <a16:creationId xmlns:a16="http://schemas.microsoft.com/office/drawing/2014/main" id="{8C5D5F82-2DE8-D31E-AE3D-018BD935DE3D}"/>
              </a:ext>
            </a:extLst>
          </p:cNvPr>
          <p:cNvSpPr>
            <a:spLocks noGrp="1"/>
          </p:cNvSpPr>
          <p:nvPr>
            <p:ph idx="16"/>
          </p:nvPr>
        </p:nvSpPr>
        <p:spPr>
          <a:xfrm>
            <a:off x="8077201" y="533400"/>
            <a:ext cx="3581400" cy="5638799"/>
          </a:xfrm>
        </p:spPr>
        <p:txBody>
          <a:bodyPr>
            <a:noAutofit/>
          </a:bodyPr>
          <a:lstStyle>
            <a:lvl1pPr>
              <a:defRPr lang="en-US" dirty="0"/>
            </a:lvl1pPr>
            <a:lvl2pPr>
              <a:defRPr lang="en-US" dirty="0"/>
            </a:lvl2pPr>
            <a:lvl3pPr>
              <a:defRPr lang="en-US" dirty="0"/>
            </a:lvl3pPr>
            <a:lvl4pPr>
              <a:defRPr lang="en-US" dirty="0"/>
            </a:lvl4pPr>
            <a:lvl5pPr>
              <a:defRPr lang="en-US" dirty="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a:xfrm>
            <a:off x="533401" y="6356350"/>
            <a:ext cx="6762749" cy="365125"/>
          </a:xfrm>
        </p:spPr>
        <p:txBody>
          <a:bodyPr wrap="square" lIns="0"/>
          <a:lstStyle/>
          <a:p>
            <a:endParaRPr lang="en-US" dirty="0"/>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7012927F-A0F2-4B8B-8583-E7E57526878C}" type="datetime4">
              <a:rPr lang="en-US" smtClean="0"/>
              <a:t>July 22, 2026</a:t>
            </a:fld>
            <a:endParaRPr lang="en-US" dirty="0"/>
          </a:p>
        </p:txBody>
      </p:sp>
      <p:sp>
        <p:nvSpPr>
          <p:cNvPr id="7" name="Rectangle 6">
            <a:extLst>
              <a:ext uri="{FF2B5EF4-FFF2-40B4-BE49-F238E27FC236}">
                <a16:creationId xmlns:a16="http://schemas.microsoft.com/office/drawing/2014/main" id="{155086D0-23A2-1C6B-A4BF-B6E909DA999A}"/>
              </a:ext>
              <a:ext uri="{C183D7F6-B498-43B3-948B-1728B52AA6E4}">
                <adec:decorative xmlns:adec="http://schemas.microsoft.com/office/drawing/2017/decorative" val="1"/>
              </a:ext>
            </a:extLst>
          </p:cNvPr>
          <p:cNvSpPr/>
          <p:nvPr userDrawn="1"/>
        </p:nvSpPr>
        <p:spPr>
          <a:xfrm>
            <a:off x="7572375"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6574750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Keynote Horizontal">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698A9E75-460B-F928-5105-B8FF5327AB58}"/>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dirty="0"/>
              <a:t>Click to edit Master title style</a:t>
            </a:r>
          </a:p>
        </p:txBody>
      </p:sp>
      <p:sp>
        <p:nvSpPr>
          <p:cNvPr id="11" name="Text Placeholder 10">
            <a:extLst>
              <a:ext uri="{FF2B5EF4-FFF2-40B4-BE49-F238E27FC236}">
                <a16:creationId xmlns:a16="http://schemas.microsoft.com/office/drawing/2014/main" id="{648759D8-B0A7-2B10-9F64-81A8CC0F5760}"/>
              </a:ext>
            </a:extLst>
          </p:cNvPr>
          <p:cNvSpPr>
            <a:spLocks noGrp="1"/>
          </p:cNvSpPr>
          <p:nvPr>
            <p:ph type="body" sz="quarter" idx="16"/>
          </p:nvPr>
        </p:nvSpPr>
        <p:spPr>
          <a:xfrm>
            <a:off x="495300" y="1676400"/>
            <a:ext cx="11163300" cy="26193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495299" y="4463716"/>
            <a:ext cx="11163298" cy="1744579"/>
          </a:xfrm>
          <a:prstGeom prst="foldedCorner">
            <a:avLst>
              <a:gd name="adj" fmla="val 16667"/>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dirty="0"/>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7012927F-A0F2-4B8B-8583-E7E57526878C}" type="datetime4">
              <a:rPr lang="en-US" smtClean="0"/>
              <a:t>July 22, 2026</a:t>
            </a:fld>
            <a:endParaRPr lang="en-US" dirty="0"/>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34633517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11" name="Title Placeholder 1">
            <a:extLst>
              <a:ext uri="{FF2B5EF4-FFF2-40B4-BE49-F238E27FC236}">
                <a16:creationId xmlns:a16="http://schemas.microsoft.com/office/drawing/2014/main" id="{03A0C87A-E909-99E5-543B-B8CA963FA44D}"/>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dirty="0"/>
              <a:t>Click to edit Master title style</a:t>
            </a:r>
          </a:p>
        </p:txBody>
      </p:sp>
      <p:sp>
        <p:nvSpPr>
          <p:cNvPr id="21" name="Text Placeholder 20">
            <a:extLst>
              <a:ext uri="{FF2B5EF4-FFF2-40B4-BE49-F238E27FC236}">
                <a16:creationId xmlns:a16="http://schemas.microsoft.com/office/drawing/2014/main" id="{43EC354D-D331-C418-3300-B354E37BE146}"/>
              </a:ext>
            </a:extLst>
          </p:cNvPr>
          <p:cNvSpPr>
            <a:spLocks noGrp="1"/>
          </p:cNvSpPr>
          <p:nvPr>
            <p:ph type="body" sz="quarter" idx="13"/>
          </p:nvPr>
        </p:nvSpPr>
        <p:spPr>
          <a:xfrm>
            <a:off x="495300" y="1981200"/>
            <a:ext cx="5381625" cy="4191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22">
            <a:extLst>
              <a:ext uri="{FF2B5EF4-FFF2-40B4-BE49-F238E27FC236}">
                <a16:creationId xmlns:a16="http://schemas.microsoft.com/office/drawing/2014/main" id="{8AF89336-B087-2FA3-5FA7-10663E499445}"/>
              </a:ext>
            </a:extLst>
          </p:cNvPr>
          <p:cNvSpPr>
            <a:spLocks noGrp="1"/>
          </p:cNvSpPr>
          <p:nvPr>
            <p:ph type="body" sz="quarter" idx="14"/>
          </p:nvPr>
        </p:nvSpPr>
        <p:spPr>
          <a:xfrm>
            <a:off x="6343650" y="1971674"/>
            <a:ext cx="5314950" cy="421076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615AFFA6-4F88-DA05-B2CA-9691F408E98F}"/>
              </a:ext>
            </a:extLst>
          </p:cNvPr>
          <p:cNvSpPr>
            <a:spLocks noGrp="1"/>
          </p:cNvSpPr>
          <p:nvPr>
            <p:ph type="ftr" sz="quarter" idx="11"/>
          </p:nvPr>
        </p:nvSpPr>
        <p:spPr/>
        <p:txBody>
          <a:bodyPr/>
          <a:lstStyle/>
          <a:p>
            <a:endParaRPr lang="en-US" dirty="0"/>
          </a:p>
        </p:txBody>
      </p:sp>
      <p:sp>
        <p:nvSpPr>
          <p:cNvPr id="5" name="Date Placeholder 4">
            <a:extLst>
              <a:ext uri="{FF2B5EF4-FFF2-40B4-BE49-F238E27FC236}">
                <a16:creationId xmlns:a16="http://schemas.microsoft.com/office/drawing/2014/main" id="{0AD51180-8907-F3FB-F8E0-201D1BE61650}"/>
              </a:ext>
            </a:extLst>
          </p:cNvPr>
          <p:cNvSpPr>
            <a:spLocks noGrp="1"/>
          </p:cNvSpPr>
          <p:nvPr>
            <p:ph type="dt" sz="half" idx="10"/>
          </p:nvPr>
        </p:nvSpPr>
        <p:spPr/>
        <p:txBody>
          <a:bodyPr/>
          <a:lstStyle/>
          <a:p>
            <a:fld id="{91B5BA03-1E8A-4A71-9375-E941FF070046}" type="datetime4">
              <a:rPr lang="en-US" smtClean="0"/>
              <a:t>July 22, 2026</a:t>
            </a:fld>
            <a:endParaRPr lang="en-US" dirty="0"/>
          </a:p>
        </p:txBody>
      </p:sp>
      <p:sp>
        <p:nvSpPr>
          <p:cNvPr id="7" name="Slide Number Placeholder 6">
            <a:extLst>
              <a:ext uri="{FF2B5EF4-FFF2-40B4-BE49-F238E27FC236}">
                <a16:creationId xmlns:a16="http://schemas.microsoft.com/office/drawing/2014/main" id="{A7C96C78-7C87-2BC7-8FE9-856E3E375E71}"/>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16075441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B5BA45-4981-AC22-EC96-99A5E0901D64}"/>
              </a:ext>
            </a:extLst>
          </p:cNvPr>
          <p:cNvSpPr>
            <a:spLocks noGrp="1"/>
          </p:cNvSpPr>
          <p:nvPr>
            <p:ph type="title"/>
          </p:nvPr>
        </p:nvSpPr>
        <p:spPr>
          <a:xfrm>
            <a:off x="1257300" y="461962"/>
            <a:ext cx="4838700" cy="1527094"/>
          </a:xfrm>
        </p:spPr>
        <p:txBody>
          <a:bodyPr anchor="t">
            <a:normAutofit/>
          </a:bodyPr>
          <a:lstStyle>
            <a:lvl1pPr>
              <a:defRPr lang="en-US" dirty="0"/>
            </a:lvl1pPr>
          </a:lstStyle>
          <a:p>
            <a:r>
              <a:rPr lang="en-US" dirty="0"/>
              <a:t>Click to edit Master title style</a:t>
            </a:r>
          </a:p>
        </p:txBody>
      </p:sp>
      <p:sp>
        <p:nvSpPr>
          <p:cNvPr id="5" name="Date Placeholder 4">
            <a:extLst>
              <a:ext uri="{FF2B5EF4-FFF2-40B4-BE49-F238E27FC236}">
                <a16:creationId xmlns:a16="http://schemas.microsoft.com/office/drawing/2014/main" id="{D0273643-F605-4790-3956-B453E9FC90CB}"/>
              </a:ext>
            </a:extLst>
          </p:cNvPr>
          <p:cNvSpPr>
            <a:spLocks noGrp="1"/>
          </p:cNvSpPr>
          <p:nvPr>
            <p:ph type="dt" sz="half" idx="10"/>
          </p:nvPr>
        </p:nvSpPr>
        <p:spPr/>
        <p:txBody>
          <a:bodyPr/>
          <a:lstStyle/>
          <a:p>
            <a:fld id="{2DF188F8-67CB-419F-AAD4-5AB1C4EFBB40}" type="datetime4">
              <a:rPr lang="en-US" smtClean="0"/>
              <a:t>July 22, 2026</a:t>
            </a:fld>
            <a:endParaRPr lang="en-US" dirty="0"/>
          </a:p>
        </p:txBody>
      </p:sp>
      <p:sp>
        <p:nvSpPr>
          <p:cNvPr id="6" name="Footer Placeholder 5">
            <a:extLst>
              <a:ext uri="{FF2B5EF4-FFF2-40B4-BE49-F238E27FC236}">
                <a16:creationId xmlns:a16="http://schemas.microsoft.com/office/drawing/2014/main" id="{B0265AF8-0057-EBA2-2E30-0B741139752D}"/>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F85ADE8A-3AB5-3C00-B26E-3F6DD6EA52F2}"/>
              </a:ext>
            </a:extLst>
          </p:cNvPr>
          <p:cNvSpPr>
            <a:spLocks noGrp="1"/>
          </p:cNvSpPr>
          <p:nvPr>
            <p:ph type="sldNum" sz="quarter" idx="12"/>
          </p:nvPr>
        </p:nvSpPr>
        <p:spPr/>
        <p:txBody>
          <a:bodyPr/>
          <a:lstStyle/>
          <a:p>
            <a:fld id="{BCDE79FB-97BA-492B-8D57-F1373F9ADA95}" type="slidenum">
              <a:rPr lang="en-US" smtClean="0"/>
              <a:t>‹#›</a:t>
            </a:fld>
            <a:endParaRPr lang="en-US" dirty="0"/>
          </a:p>
        </p:txBody>
      </p:sp>
      <p:sp>
        <p:nvSpPr>
          <p:cNvPr id="16" name="Text Placeholder 15">
            <a:extLst>
              <a:ext uri="{FF2B5EF4-FFF2-40B4-BE49-F238E27FC236}">
                <a16:creationId xmlns:a16="http://schemas.microsoft.com/office/drawing/2014/main" id="{581ED5FB-5036-27D9-26F4-B48307D67C6E}"/>
              </a:ext>
            </a:extLst>
          </p:cNvPr>
          <p:cNvSpPr>
            <a:spLocks noGrp="1"/>
          </p:cNvSpPr>
          <p:nvPr>
            <p:ph type="body" sz="quarter" idx="13"/>
          </p:nvPr>
        </p:nvSpPr>
        <p:spPr>
          <a:xfrm>
            <a:off x="495300" y="2181225"/>
            <a:ext cx="5600700" cy="40005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Text Placeholder 17">
            <a:extLst>
              <a:ext uri="{FF2B5EF4-FFF2-40B4-BE49-F238E27FC236}">
                <a16:creationId xmlns:a16="http://schemas.microsoft.com/office/drawing/2014/main" id="{B0ACB72E-F2A9-AC8B-FAC7-489B4728504C}"/>
              </a:ext>
            </a:extLst>
          </p:cNvPr>
          <p:cNvSpPr>
            <a:spLocks noGrp="1"/>
          </p:cNvSpPr>
          <p:nvPr>
            <p:ph type="body" sz="quarter" idx="14"/>
          </p:nvPr>
        </p:nvSpPr>
        <p:spPr>
          <a:xfrm>
            <a:off x="6457950" y="457200"/>
            <a:ext cx="5200650" cy="5724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445951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13" name="Title Placeholder 1">
            <a:extLst>
              <a:ext uri="{FF2B5EF4-FFF2-40B4-BE49-F238E27FC236}">
                <a16:creationId xmlns:a16="http://schemas.microsoft.com/office/drawing/2014/main" id="{197228CF-7CDD-26CC-CA47-4AF0A314BDEA}"/>
              </a:ext>
            </a:extLst>
          </p:cNvPr>
          <p:cNvSpPr>
            <a:spLocks noGrp="1"/>
          </p:cNvSpPr>
          <p:nvPr>
            <p:ph type="title"/>
          </p:nvPr>
        </p:nvSpPr>
        <p:spPr>
          <a:xfrm>
            <a:off x="1257300" y="457200"/>
            <a:ext cx="4838700" cy="1219200"/>
          </a:xfrm>
          <a:prstGeom prst="rect">
            <a:avLst/>
          </a:prstGeom>
          <a:noFill/>
        </p:spPr>
        <p:txBody>
          <a:bodyPr vert="horz" lIns="0" tIns="0" rIns="0" bIns="0" rtlCol="0" anchor="t">
            <a:normAutofit/>
          </a:bodyPr>
          <a:lstStyle/>
          <a:p>
            <a:r>
              <a:rPr lang="en-US" dirty="0"/>
              <a:t>Click to edit Master title style</a:t>
            </a:r>
          </a:p>
        </p:txBody>
      </p:sp>
      <p:sp>
        <p:nvSpPr>
          <p:cNvPr id="12" name="Text Placeholder 11">
            <a:extLst>
              <a:ext uri="{FF2B5EF4-FFF2-40B4-BE49-F238E27FC236}">
                <a16:creationId xmlns:a16="http://schemas.microsoft.com/office/drawing/2014/main" id="{C277CEE6-13A0-6BA8-8A3C-EA3A8B9CA323}"/>
              </a:ext>
            </a:extLst>
          </p:cNvPr>
          <p:cNvSpPr>
            <a:spLocks noGrp="1"/>
          </p:cNvSpPr>
          <p:nvPr>
            <p:ph type="body" sz="quarter" idx="13"/>
          </p:nvPr>
        </p:nvSpPr>
        <p:spPr>
          <a:xfrm>
            <a:off x="493776" y="2152650"/>
            <a:ext cx="5602224" cy="401955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Picture Placeholder 2">
            <a:extLst>
              <a:ext uri="{FF2B5EF4-FFF2-40B4-BE49-F238E27FC236}">
                <a16:creationId xmlns:a16="http://schemas.microsoft.com/office/drawing/2014/main" id="{5E24E62B-01AB-F5DE-E2D4-85B1DECC92BB}"/>
              </a:ext>
              <a:ext uri="{C183D7F6-B498-43B3-948B-1728B52AA6E4}">
                <adec:decorative xmlns:adec="http://schemas.microsoft.com/office/drawing/2017/decorative" val="1"/>
              </a:ext>
            </a:extLst>
          </p:cNvPr>
          <p:cNvSpPr>
            <a:spLocks noGrp="1"/>
          </p:cNvSpPr>
          <p:nvPr>
            <p:ph type="pic" idx="1"/>
          </p:nvPr>
        </p:nvSpPr>
        <p:spPr>
          <a:xfrm>
            <a:off x="6496050" y="0"/>
            <a:ext cx="5695950" cy="6858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8" name="Rectangle 7">
            <a:extLst>
              <a:ext uri="{FF2B5EF4-FFF2-40B4-BE49-F238E27FC236}">
                <a16:creationId xmlns:a16="http://schemas.microsoft.com/office/drawing/2014/main" id="{4C33291D-BE72-DBF6-5318-1BD0E7127EE8}"/>
              </a:ext>
              <a:ext uri="{C183D7F6-B498-43B3-948B-1728B52AA6E4}">
                <adec:decorative xmlns:adec="http://schemas.microsoft.com/office/drawing/2017/decorative" val="1"/>
              </a:ext>
            </a:extLst>
          </p:cNvPr>
          <p:cNvSpPr/>
          <p:nvPr/>
        </p:nvSpPr>
        <p:spPr>
          <a:xfrm>
            <a:off x="10853288" y="6356350"/>
            <a:ext cx="1338712" cy="36512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Footer Placeholder 5">
            <a:extLst>
              <a:ext uri="{FF2B5EF4-FFF2-40B4-BE49-F238E27FC236}">
                <a16:creationId xmlns:a16="http://schemas.microsoft.com/office/drawing/2014/main" id="{21138100-AC14-9CC0-AD86-426AD89D4336}"/>
              </a:ext>
            </a:extLst>
          </p:cNvPr>
          <p:cNvSpPr>
            <a:spLocks noGrp="1"/>
          </p:cNvSpPr>
          <p:nvPr>
            <p:ph type="ftr" sz="quarter" idx="11"/>
          </p:nvPr>
        </p:nvSpPr>
        <p:spPr/>
        <p:txBody>
          <a:bodyPr/>
          <a:lstStyle/>
          <a:p>
            <a:endParaRPr lang="en-US" dirty="0"/>
          </a:p>
        </p:txBody>
      </p:sp>
      <p:sp>
        <p:nvSpPr>
          <p:cNvPr id="5" name="Date Placeholder 4">
            <a:extLst>
              <a:ext uri="{FF2B5EF4-FFF2-40B4-BE49-F238E27FC236}">
                <a16:creationId xmlns:a16="http://schemas.microsoft.com/office/drawing/2014/main" id="{1D796E23-B521-5C07-85E1-BA73A20DB266}"/>
              </a:ext>
            </a:extLst>
          </p:cNvPr>
          <p:cNvSpPr>
            <a:spLocks noGrp="1"/>
          </p:cNvSpPr>
          <p:nvPr>
            <p:ph type="dt" sz="half" idx="10"/>
          </p:nvPr>
        </p:nvSpPr>
        <p:spPr/>
        <p:txBody>
          <a:bodyPr/>
          <a:lstStyle/>
          <a:p>
            <a:fld id="{E710D0B2-8800-4E48-BDCE-A19E57C7C5AF}" type="datetime4">
              <a:rPr lang="en-US" smtClean="0"/>
              <a:t>July 22, 2026</a:t>
            </a:fld>
            <a:endParaRPr lang="en-US" dirty="0"/>
          </a:p>
        </p:txBody>
      </p:sp>
      <p:sp>
        <p:nvSpPr>
          <p:cNvPr id="7" name="Slide Number Placeholder 6">
            <a:extLst>
              <a:ext uri="{FF2B5EF4-FFF2-40B4-BE49-F238E27FC236}">
                <a16:creationId xmlns:a16="http://schemas.microsoft.com/office/drawing/2014/main" id="{742A00A7-6A1E-80A0-8EB9-F7F0592559B3}"/>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38823126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Title Placeholder 1">
            <a:extLst>
              <a:ext uri="{FF2B5EF4-FFF2-40B4-BE49-F238E27FC236}">
                <a16:creationId xmlns:a16="http://schemas.microsoft.com/office/drawing/2014/main" id="{DB285AF9-0372-9C81-F75D-2589F4F48723}"/>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dirty="0"/>
              <a:t>Click to edit Master title style</a:t>
            </a:r>
          </a:p>
        </p:txBody>
      </p:sp>
      <p:sp>
        <p:nvSpPr>
          <p:cNvPr id="4" name="Footer Placeholder 3">
            <a:extLst>
              <a:ext uri="{FF2B5EF4-FFF2-40B4-BE49-F238E27FC236}">
                <a16:creationId xmlns:a16="http://schemas.microsoft.com/office/drawing/2014/main" id="{A123DE44-506E-FCA1-8F5C-9F7354AAEC2D}"/>
              </a:ext>
            </a:extLst>
          </p:cNvPr>
          <p:cNvSpPr>
            <a:spLocks noGrp="1"/>
          </p:cNvSpPr>
          <p:nvPr>
            <p:ph type="ftr" sz="quarter" idx="11"/>
          </p:nvPr>
        </p:nvSpPr>
        <p:spPr/>
        <p:txBody>
          <a:bodyPr/>
          <a:lstStyle/>
          <a:p>
            <a:endParaRPr lang="en-US" dirty="0"/>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July 22, 2026</a:t>
            </a:fld>
            <a:endParaRPr lang="en-US" dirty="0"/>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57284803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sv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sv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image" Target="../media/image3.svg"/><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A1678F26-9E3A-1EC0-39CE-8DC562CAF93C}"/>
              </a:ext>
              <a:ext uri="{C183D7F6-B498-43B3-948B-1728B52AA6E4}">
                <adec:decorative xmlns:adec="http://schemas.microsoft.com/office/drawing/2017/decorative" val="1"/>
              </a:ext>
            </a:extLst>
          </p:cNvPr>
          <p:cNvPicPr>
            <a:picLocks noChangeAspect="1"/>
          </p:cNvPicPr>
          <p:nvPr userDrawn="1"/>
        </p:nvPicPr>
        <p:blipFill>
          <a:blip>
            <a:extLst>
              <a:ext uri="{96DAC541-7B7A-43D3-8B79-37D633B846F1}">
                <asvg:svgBlip xmlns:asvg="http://schemas.microsoft.com/office/drawing/2016/SVG/main" r:embed="rId3"/>
              </a:ext>
            </a:extLst>
          </a:blip>
          <a:srcRect l="59827" t="14818" r="10238" b="43257"/>
          <a:stretch>
            <a:fillRect/>
          </a:stretch>
        </p:blipFill>
        <p:spPr>
          <a:xfrm>
            <a:off x="-1" y="-1"/>
            <a:ext cx="12192001" cy="5732047"/>
          </a:xfrm>
          <a:prstGeom prst="rect">
            <a:avLst/>
          </a:prstGeom>
        </p:spPr>
      </p:pic>
      <p:sp>
        <p:nvSpPr>
          <p:cNvPr id="2" name="Rectangle 1">
            <a:extLst>
              <a:ext uri="{FF2B5EF4-FFF2-40B4-BE49-F238E27FC236}">
                <a16:creationId xmlns:a16="http://schemas.microsoft.com/office/drawing/2014/main" id="{F83DA6C0-622C-56B9-A11A-C7B46D6B1872}"/>
              </a:ext>
              <a:ext uri="{C183D7F6-B498-43B3-948B-1728B52AA6E4}">
                <adec:decorative xmlns:adec="http://schemas.microsoft.com/office/drawing/2017/decorative" val="1"/>
              </a:ext>
            </a:extLst>
          </p:cNvPr>
          <p:cNvSpPr>
            <a:spLocks/>
          </p:cNvSpPr>
          <p:nvPr userDrawn="1"/>
        </p:nvSpPr>
        <p:spPr>
          <a:xfrm>
            <a:off x="-1" y="0"/>
            <a:ext cx="6096001" cy="6858000"/>
          </a:xfrm>
          <a:prstGeom prst="rect">
            <a:avLst/>
          </a:prstGeom>
          <a:gradFill flip="none" rotWithShape="1">
            <a:gsLst>
              <a:gs pos="0">
                <a:schemeClr val="bg1">
                  <a:alpha val="0"/>
                </a:schemeClr>
              </a:gs>
              <a:gs pos="51000">
                <a:srgbClr val="B1E5ED">
                  <a:alpha val="6667"/>
                </a:srgbClr>
              </a:gs>
              <a:gs pos="71000">
                <a:srgbClr val="2794A4">
                  <a:alpha val="83922"/>
                </a:srgbClr>
              </a:gs>
              <a:gs pos="98000">
                <a:srgbClr val="00343B"/>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Graphic 12" descr="ERCOT logo white on background">
            <a:extLst>
              <a:ext uri="{FF2B5EF4-FFF2-40B4-BE49-F238E27FC236}">
                <a16:creationId xmlns:a16="http://schemas.microsoft.com/office/drawing/2014/main" id="{24916EE6-D8BD-2246-322B-E4425F0F9A21}"/>
              </a:ext>
            </a:extLst>
          </p:cNvPr>
          <p:cNvPicPr>
            <a:picLocks noChangeAspect="1"/>
          </p:cNvPicPr>
          <p:nvPr userDrawn="1"/>
        </p:nvPicPr>
        <p:blipFill>
          <a:blip>
            <a:extLst>
              <a:ext uri="{96DAC541-7B7A-43D3-8B79-37D633B846F1}">
                <asvg:svgBlip xmlns:asvg="http://schemas.microsoft.com/office/drawing/2016/SVG/main" r:embed="rId4"/>
              </a:ext>
            </a:extLst>
          </a:blip>
          <a:stretch>
            <a:fillRect/>
          </a:stretch>
        </p:blipFill>
        <p:spPr>
          <a:xfrm>
            <a:off x="974555" y="1125953"/>
            <a:ext cx="2425881" cy="889910"/>
          </a:xfrm>
          <a:prstGeom prst="rect">
            <a:avLst/>
          </a:prstGeom>
          <a:effectLst>
            <a:outerShdw blurRad="50800" dist="12700" dir="10800000" algn="r" rotWithShape="0">
              <a:schemeClr val="tx2">
                <a:alpha val="40000"/>
              </a:schemeClr>
            </a:outerShdw>
          </a:effectLst>
        </p:spPr>
      </p:pic>
      <p:sp>
        <p:nvSpPr>
          <p:cNvPr id="18" name="TextBox 17">
            <a:extLst>
              <a:ext uri="{FF2B5EF4-FFF2-40B4-BE49-F238E27FC236}">
                <a16:creationId xmlns:a16="http://schemas.microsoft.com/office/drawing/2014/main" id="{EDC1132D-9952-07F0-B506-0AC57F014644}"/>
              </a:ext>
            </a:extLst>
          </p:cNvPr>
          <p:cNvSpPr txBox="1"/>
          <p:nvPr userDrawn="1"/>
        </p:nvSpPr>
        <p:spPr>
          <a:xfrm>
            <a:off x="-91688" y="503044"/>
            <a:ext cx="1162970" cy="230832"/>
          </a:xfrm>
          <a:prstGeom prst="rect">
            <a:avLst/>
          </a:prstGeom>
          <a:noFill/>
        </p:spPr>
        <p:txBody>
          <a:bodyPr wrap="square" rtlCol="0">
            <a:spAutoFit/>
          </a:bodyPr>
          <a:lstStyle/>
          <a:p>
            <a:pPr algn="ctr"/>
            <a:r>
              <a:rPr lang="en-US" sz="900" b="1" spc="0" dirty="0">
                <a:solidFill>
                  <a:schemeClr val="bg1"/>
                </a:solidFill>
              </a:rPr>
              <a:t>CONFIDENTIAL</a:t>
            </a:r>
          </a:p>
        </p:txBody>
      </p:sp>
      <p:grpSp>
        <p:nvGrpSpPr>
          <p:cNvPr id="19" name="Group 18">
            <a:extLst>
              <a:ext uri="{FF2B5EF4-FFF2-40B4-BE49-F238E27FC236}">
                <a16:creationId xmlns:a16="http://schemas.microsoft.com/office/drawing/2014/main" id="{DFE356D3-1829-BA32-62D3-D6BBF887FF81}"/>
              </a:ext>
              <a:ext uri="{C183D7F6-B498-43B3-948B-1728B52AA6E4}">
                <adec:decorative xmlns:adec="http://schemas.microsoft.com/office/drawing/2017/decorative" val="1"/>
              </a:ext>
            </a:extLst>
          </p:cNvPr>
          <p:cNvGrpSpPr/>
          <p:nvPr userDrawn="1"/>
        </p:nvGrpSpPr>
        <p:grpSpPr>
          <a:xfrm>
            <a:off x="-91688" y="457199"/>
            <a:ext cx="1162970" cy="358775"/>
            <a:chOff x="-91688" y="6362698"/>
            <a:chExt cx="1162970" cy="358775"/>
          </a:xfrm>
        </p:grpSpPr>
        <p:sp>
          <p:nvSpPr>
            <p:cNvPr id="20" name="Rectangle 19">
              <a:extLst>
                <a:ext uri="{FF2B5EF4-FFF2-40B4-BE49-F238E27FC236}">
                  <a16:creationId xmlns:a16="http://schemas.microsoft.com/office/drawing/2014/main" id="{769F1A3B-7D9E-6E0C-224F-7FFACD1B9397}"/>
                </a:ext>
              </a:extLst>
            </p:cNvPr>
            <p:cNvSpPr/>
            <p:nvPr/>
          </p:nvSpPr>
          <p:spPr>
            <a:xfrm rot="10800000">
              <a:off x="-12035" y="6362698"/>
              <a:ext cx="986590" cy="358775"/>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extBox 20">
              <a:extLst>
                <a:ext uri="{FF2B5EF4-FFF2-40B4-BE49-F238E27FC236}">
                  <a16:creationId xmlns:a16="http://schemas.microsoft.com/office/drawing/2014/main" id="{432CD704-9BA3-CCE0-2685-8FBAA5974224}"/>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dirty="0">
                  <a:solidFill>
                    <a:schemeClr val="bg1"/>
                  </a:solidFill>
                </a:rPr>
                <a:t>PUBLIC</a:t>
              </a:r>
            </a:p>
          </p:txBody>
        </p:sp>
      </p:grpSp>
    </p:spTree>
    <p:extLst>
      <p:ext uri="{BB962C8B-B14F-4D97-AF65-F5344CB8AC3E}">
        <p14:creationId xmlns:p14="http://schemas.microsoft.com/office/powerpoint/2010/main" val="3338138243"/>
      </p:ext>
    </p:extLst>
  </p:cSld>
  <p:clrMap bg1="lt1" tx1="dk1" bg2="lt2" tx2="dk2" accent1="accent1" accent2="accent2" accent3="accent3" accent4="accent4" accent5="accent5" accent6="accent6" hlink="hlink" folHlink="folHlink"/>
  <p:sldLayoutIdLst>
    <p:sldLayoutId id="2147483678"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D23ED7C-25D4-4004-0ADC-2942F5EF2DDF}"/>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dirty="0"/>
              <a:t>Click to edit Master title style</a:t>
            </a:r>
          </a:p>
        </p:txBody>
      </p:sp>
      <p:sp>
        <p:nvSpPr>
          <p:cNvPr id="3" name="Text Placeholder 2">
            <a:extLst>
              <a:ext uri="{FF2B5EF4-FFF2-40B4-BE49-F238E27FC236}">
                <a16:creationId xmlns:a16="http://schemas.microsoft.com/office/drawing/2014/main" id="{E117534D-C175-91CE-AB0E-8AF761299486}"/>
              </a:ext>
            </a:extLst>
          </p:cNvPr>
          <p:cNvSpPr>
            <a:spLocks noGrp="1"/>
          </p:cNvSpPr>
          <p:nvPr>
            <p:ph type="body" idx="1"/>
          </p:nvPr>
        </p:nvSpPr>
        <p:spPr>
          <a:xfrm>
            <a:off x="533400" y="1706252"/>
            <a:ext cx="11125201" cy="4470711"/>
          </a:xfrm>
          <a:prstGeom prst="rect">
            <a:avLst/>
          </a:prstGeom>
        </p:spPr>
        <p:txBody>
          <a:bodyPr vert="horz" wrap="square"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AC8CF572-2776-A000-A27C-E69A8CD2DB0E}"/>
              </a:ext>
            </a:extLst>
          </p:cNvPr>
          <p:cNvSpPr>
            <a:spLocks noGrp="1"/>
          </p:cNvSpPr>
          <p:nvPr>
            <p:ph type="dt" sz="half" idx="2"/>
          </p:nvPr>
        </p:nvSpPr>
        <p:spPr>
          <a:xfrm>
            <a:off x="8716884" y="6356350"/>
            <a:ext cx="2773273" cy="365125"/>
          </a:xfrm>
          <a:prstGeom prst="rect">
            <a:avLst/>
          </a:prstGeom>
        </p:spPr>
        <p:txBody>
          <a:bodyPr vert="horz" lIns="0" tIns="0" rIns="0" bIns="0" rtlCol="0" anchor="ctr"/>
          <a:lstStyle>
            <a:lvl1pPr algn="ctr">
              <a:defRPr sz="1200">
                <a:solidFill>
                  <a:srgbClr val="5B6770"/>
                </a:solidFill>
              </a:defRPr>
            </a:lvl1pPr>
          </a:lstStyle>
          <a:p>
            <a:fld id="{B145F6E8-FE0B-4A87-A96D-6C3DE3AC3724}" type="datetime4">
              <a:rPr lang="en-US" smtClean="0"/>
              <a:t>July 22, 2026</a:t>
            </a:fld>
            <a:endParaRPr lang="en-US" dirty="0"/>
          </a:p>
        </p:txBody>
      </p:sp>
      <p:sp>
        <p:nvSpPr>
          <p:cNvPr id="5" name="Footer Placeholder 4">
            <a:extLst>
              <a:ext uri="{FF2B5EF4-FFF2-40B4-BE49-F238E27FC236}">
                <a16:creationId xmlns:a16="http://schemas.microsoft.com/office/drawing/2014/main" id="{1C71D105-0AFC-E989-21E7-4A7577224539}"/>
              </a:ext>
            </a:extLst>
          </p:cNvPr>
          <p:cNvSpPr>
            <a:spLocks noGrp="1"/>
          </p:cNvSpPr>
          <p:nvPr>
            <p:ph type="ftr" sz="quarter" idx="3"/>
          </p:nvPr>
        </p:nvSpPr>
        <p:spPr>
          <a:xfrm>
            <a:off x="533400" y="6356350"/>
            <a:ext cx="8010526" cy="365125"/>
          </a:xfrm>
          <a:prstGeom prst="rect">
            <a:avLst/>
          </a:prstGeom>
          <a:solidFill>
            <a:schemeClr val="bg1"/>
          </a:solidFill>
        </p:spPr>
        <p:txBody>
          <a:bodyPr vert="horz" lIns="0" tIns="0" rIns="0" bIns="0" rtlCol="0" anchor="ctr"/>
          <a:lstStyle>
            <a:lvl1pPr algn="l">
              <a:defRPr sz="1200">
                <a:solidFill>
                  <a:srgbClr val="5B6770"/>
                </a:solidFill>
              </a:defRPr>
            </a:lvl1pPr>
          </a:lstStyle>
          <a:p>
            <a:endParaRPr lang="en-US" dirty="0"/>
          </a:p>
        </p:txBody>
      </p:sp>
      <p:sp>
        <p:nvSpPr>
          <p:cNvPr id="6" name="Slide Number Placeholder 5">
            <a:extLst>
              <a:ext uri="{FF2B5EF4-FFF2-40B4-BE49-F238E27FC236}">
                <a16:creationId xmlns:a16="http://schemas.microsoft.com/office/drawing/2014/main" id="{AD294E2B-7999-A86B-70B0-0CA8AF3AB003}"/>
              </a:ext>
            </a:extLst>
          </p:cNvPr>
          <p:cNvSpPr>
            <a:spLocks noGrp="1"/>
          </p:cNvSpPr>
          <p:nvPr>
            <p:ph type="sldNum" sz="quarter" idx="4"/>
          </p:nvPr>
        </p:nvSpPr>
        <p:spPr>
          <a:xfrm>
            <a:off x="11658600" y="6356350"/>
            <a:ext cx="533400" cy="365125"/>
          </a:xfrm>
          <a:prstGeom prst="rect">
            <a:avLst/>
          </a:prstGeom>
          <a:solidFill>
            <a:schemeClr val="bg1"/>
          </a:solidFill>
        </p:spPr>
        <p:txBody>
          <a:bodyPr vert="horz" wrap="square" lIns="91440" tIns="45720" rIns="91440" bIns="45720" rtlCol="0" anchor="ctr">
            <a:normAutofit/>
          </a:bodyPr>
          <a:lstStyle>
            <a:lvl1pPr algn="ctr">
              <a:defRPr sz="1200" b="1">
                <a:solidFill>
                  <a:schemeClr val="accent1"/>
                </a:solidFill>
              </a:defRPr>
            </a:lvl1pPr>
          </a:lstStyle>
          <a:p>
            <a:fld id="{BCDE79FB-97BA-492B-8D57-F1373F9ADA95}" type="slidenum">
              <a:rPr lang="en-US" smtClean="0"/>
              <a:pPr/>
              <a:t>‹#›</a:t>
            </a:fld>
            <a:endParaRPr lang="en-US" dirty="0"/>
          </a:p>
        </p:txBody>
      </p:sp>
      <p:pic>
        <p:nvPicPr>
          <p:cNvPr id="23" name="Graphic 22" descr="ERCOT logo">
            <a:extLst>
              <a:ext uri="{FF2B5EF4-FFF2-40B4-BE49-F238E27FC236}">
                <a16:creationId xmlns:a16="http://schemas.microsoft.com/office/drawing/2014/main" id="{860966C1-7702-678E-6F8A-91940323E9F1}"/>
              </a:ext>
            </a:extLst>
          </p:cNvPr>
          <p:cNvPicPr>
            <a:picLocks noChangeAspect="1"/>
          </p:cNvPicPr>
          <p:nvPr userDrawn="1"/>
        </p:nvPicPr>
        <p:blipFill>
          <a:blip>
            <a:extLst>
              <a:ext uri="{96DAC541-7B7A-43D3-8B79-37D633B846F1}">
                <asvg:svgBlip xmlns:asvg="http://schemas.microsoft.com/office/drawing/2016/SVG/main" r:embed="rId13"/>
              </a:ext>
            </a:extLst>
          </a:blip>
          <a:srcRect/>
          <a:stretch/>
        </p:blipFill>
        <p:spPr>
          <a:xfrm>
            <a:off x="137956" y="108220"/>
            <a:ext cx="703682" cy="259285"/>
          </a:xfrm>
          <a:prstGeom prst="rect">
            <a:avLst/>
          </a:prstGeom>
        </p:spPr>
      </p:pic>
      <p:grpSp>
        <p:nvGrpSpPr>
          <p:cNvPr id="7" name="Group 6" descr="Confidential document label">
            <a:extLst>
              <a:ext uri="{FF2B5EF4-FFF2-40B4-BE49-F238E27FC236}">
                <a16:creationId xmlns:a16="http://schemas.microsoft.com/office/drawing/2014/main" id="{7CE24704-51D7-2CB8-A1DB-A39B7EEEA928}"/>
              </a:ext>
            </a:extLst>
          </p:cNvPr>
          <p:cNvGrpSpPr/>
          <p:nvPr userDrawn="1"/>
        </p:nvGrpSpPr>
        <p:grpSpPr>
          <a:xfrm>
            <a:off x="-91688" y="457199"/>
            <a:ext cx="1162970" cy="358775"/>
            <a:chOff x="-91688" y="6362698"/>
            <a:chExt cx="1162970" cy="358775"/>
          </a:xfrm>
        </p:grpSpPr>
        <p:sp>
          <p:nvSpPr>
            <p:cNvPr id="9" name="Rectangle 8">
              <a:extLst>
                <a:ext uri="{FF2B5EF4-FFF2-40B4-BE49-F238E27FC236}">
                  <a16:creationId xmlns:a16="http://schemas.microsoft.com/office/drawing/2014/main" id="{422AAAB4-B1A4-DCFD-AF60-75F135DD9F6D}"/>
                </a:ext>
              </a:extLst>
            </p:cNvPr>
            <p:cNvSpPr/>
            <p:nvPr/>
          </p:nvSpPr>
          <p:spPr>
            <a:xfrm rot="10800000">
              <a:off x="-12035" y="6362698"/>
              <a:ext cx="986590" cy="358775"/>
            </a:xfrm>
            <a:prstGeom prst="rect">
              <a:avLst/>
            </a:prstGeom>
            <a:solidFill>
              <a:srgbClr val="0082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2209C7F2-C29B-60A9-D309-0B97779BE9DF}"/>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dirty="0">
                  <a:solidFill>
                    <a:schemeClr val="bg1"/>
                  </a:solidFill>
                </a:rPr>
                <a:t>PUBLIC</a:t>
              </a:r>
            </a:p>
          </p:txBody>
        </p:sp>
      </p:grpSp>
    </p:spTree>
    <p:extLst>
      <p:ext uri="{BB962C8B-B14F-4D97-AF65-F5344CB8AC3E}">
        <p14:creationId xmlns:p14="http://schemas.microsoft.com/office/powerpoint/2010/main" val="3499037964"/>
      </p:ext>
    </p:extLst>
  </p:cSld>
  <p:clrMap bg1="lt1" tx1="dk1" bg2="lt2" tx2="dk2" accent1="accent1" accent2="accent2" accent3="accent3" accent4="accent4" accent5="accent5" accent6="accent6" hlink="hlink" folHlink="folHlink"/>
  <p:sldLayoutIdLst>
    <p:sldLayoutId id="2147483661" r:id="rId1"/>
    <p:sldLayoutId id="2147483671" r:id="rId2"/>
    <p:sldLayoutId id="2147483673" r:id="rId3"/>
    <p:sldLayoutId id="2147483672" r:id="rId4"/>
    <p:sldLayoutId id="2147483664" r:id="rId5"/>
    <p:sldLayoutId id="2147483668" r:id="rId6"/>
    <p:sldLayoutId id="2147483669" r:id="rId7"/>
    <p:sldLayoutId id="2147483666" r:id="rId8"/>
    <p:sldLayoutId id="2147483675" r:id="rId9"/>
    <p:sldLayoutId id="2147483679" r:id="rId10"/>
    <p:sldLayoutId id="2147483676" r:id="rId11"/>
  </p:sldLayoutIdLst>
  <p:hf hdr="0" ftr="0" dt="0"/>
  <p:txStyles>
    <p:title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7344">
          <p15:clr>
            <a:srgbClr val="F26B43"/>
          </p15:clr>
        </p15:guide>
        <p15:guide id="3" pos="312" userDrawn="1">
          <p15:clr>
            <a:srgbClr val="F26B43"/>
          </p15:clr>
        </p15:guide>
        <p15:guide id="5" pos="3840" userDrawn="1">
          <p15:clr>
            <a:srgbClr val="F26B43"/>
          </p15:clr>
        </p15:guide>
        <p15:guide id="6" orient="horz" pos="216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BEFDD4C-2255-C7D5-2991-41521A75BFC3}"/>
              </a:ext>
            </a:extLst>
          </p:cNvPr>
          <p:cNvSpPr>
            <a:spLocks noGrp="1"/>
          </p:cNvSpPr>
          <p:nvPr>
            <p:ph type="sldNum" sz="quarter" idx="12"/>
          </p:nvPr>
        </p:nvSpPr>
        <p:spPr/>
        <p:txBody>
          <a:bodyPr/>
          <a:lstStyle/>
          <a:p>
            <a:fld id="{BCDE79FB-97BA-492B-8D57-F1373F9ADA95}" type="slidenum">
              <a:rPr lang="en-US" smtClean="0"/>
              <a:t>1</a:t>
            </a:fld>
            <a:endParaRPr lang="en-US" dirty="0"/>
          </a:p>
        </p:txBody>
      </p:sp>
      <p:sp>
        <p:nvSpPr>
          <p:cNvPr id="4" name="Title 3">
            <a:extLst>
              <a:ext uri="{FF2B5EF4-FFF2-40B4-BE49-F238E27FC236}">
                <a16:creationId xmlns:a16="http://schemas.microsoft.com/office/drawing/2014/main" id="{82CEE743-FAC8-4536-6D1F-9DA259116DB4}"/>
              </a:ext>
            </a:extLst>
          </p:cNvPr>
          <p:cNvSpPr>
            <a:spLocks noGrp="1"/>
          </p:cNvSpPr>
          <p:nvPr>
            <p:ph type="title"/>
          </p:nvPr>
        </p:nvSpPr>
        <p:spPr/>
        <p:txBody>
          <a:bodyPr/>
          <a:lstStyle/>
          <a:p>
            <a:r>
              <a:rPr lang="en-US" altLang="en-US" dirty="0"/>
              <a:t>Revision Request Summary for 7/29/26 TAC</a:t>
            </a:r>
            <a:endParaRPr lang="en-US" dirty="0"/>
          </a:p>
        </p:txBody>
      </p:sp>
      <p:sp>
        <p:nvSpPr>
          <p:cNvPr id="5" name="Text Placeholder 4">
            <a:extLst>
              <a:ext uri="{FF2B5EF4-FFF2-40B4-BE49-F238E27FC236}">
                <a16:creationId xmlns:a16="http://schemas.microsoft.com/office/drawing/2014/main" id="{FEEC331C-6A59-FCFF-1F14-DD25475D0EF5}"/>
              </a:ext>
            </a:extLst>
          </p:cNvPr>
          <p:cNvSpPr>
            <a:spLocks noGrp="1"/>
          </p:cNvSpPr>
          <p:nvPr>
            <p:ph type="body" sz="quarter" idx="16"/>
          </p:nvPr>
        </p:nvSpPr>
        <p:spPr>
          <a:xfrm>
            <a:off x="495300" y="1108364"/>
            <a:ext cx="11163300" cy="3187411"/>
          </a:xfrm>
        </p:spPr>
        <p:txBody>
          <a:bodyPr/>
          <a:lstStyle/>
          <a:p>
            <a:endParaRPr lang="en-US" dirty="0"/>
          </a:p>
        </p:txBody>
      </p:sp>
      <p:graphicFrame>
        <p:nvGraphicFramePr>
          <p:cNvPr id="6" name="Table 5">
            <a:extLst>
              <a:ext uri="{FF2B5EF4-FFF2-40B4-BE49-F238E27FC236}">
                <a16:creationId xmlns:a16="http://schemas.microsoft.com/office/drawing/2014/main" id="{949C922B-2E4A-A950-CCA2-FADECCE11242}"/>
              </a:ext>
            </a:extLst>
          </p:cNvPr>
          <p:cNvGraphicFramePr>
            <a:graphicFrameLocks noGrp="1"/>
          </p:cNvGraphicFramePr>
          <p:nvPr>
            <p:extLst>
              <p:ext uri="{D42A27DB-BD31-4B8C-83A1-F6EECF244321}">
                <p14:modId xmlns:p14="http://schemas.microsoft.com/office/powerpoint/2010/main" val="1675715881"/>
              </p:ext>
            </p:extLst>
          </p:nvPr>
        </p:nvGraphicFramePr>
        <p:xfrm>
          <a:off x="272246" y="914400"/>
          <a:ext cx="11609408" cy="5763996"/>
        </p:xfrm>
        <a:graphic>
          <a:graphicData uri="http://schemas.openxmlformats.org/drawingml/2006/table">
            <a:tbl>
              <a:tblPr firstRow="1" bandRow="1">
                <a:tableStyleId>{5C22544A-7EE6-4342-B048-85BDC9FD1C3A}</a:tableStyleId>
              </a:tblPr>
              <a:tblGrid>
                <a:gridCol w="1934901">
                  <a:extLst>
                    <a:ext uri="{9D8B030D-6E8A-4147-A177-3AD203B41FA5}">
                      <a16:colId xmlns:a16="http://schemas.microsoft.com/office/drawing/2014/main" val="2501475975"/>
                    </a:ext>
                  </a:extLst>
                </a:gridCol>
                <a:gridCol w="1294436">
                  <a:extLst>
                    <a:ext uri="{9D8B030D-6E8A-4147-A177-3AD203B41FA5}">
                      <a16:colId xmlns:a16="http://schemas.microsoft.com/office/drawing/2014/main" val="550370893"/>
                    </a:ext>
                  </a:extLst>
                </a:gridCol>
                <a:gridCol w="1226916">
                  <a:extLst>
                    <a:ext uri="{9D8B030D-6E8A-4147-A177-3AD203B41FA5}">
                      <a16:colId xmlns:a16="http://schemas.microsoft.com/office/drawing/2014/main" val="3624094483"/>
                    </a:ext>
                  </a:extLst>
                </a:gridCol>
                <a:gridCol w="3414837">
                  <a:extLst>
                    <a:ext uri="{9D8B030D-6E8A-4147-A177-3AD203B41FA5}">
                      <a16:colId xmlns:a16="http://schemas.microsoft.com/office/drawing/2014/main" val="1111301993"/>
                    </a:ext>
                  </a:extLst>
                </a:gridCol>
                <a:gridCol w="2303057">
                  <a:extLst>
                    <a:ext uri="{9D8B030D-6E8A-4147-A177-3AD203B41FA5}">
                      <a16:colId xmlns:a16="http://schemas.microsoft.com/office/drawing/2014/main" val="2654946733"/>
                    </a:ext>
                  </a:extLst>
                </a:gridCol>
                <a:gridCol w="1435261">
                  <a:extLst>
                    <a:ext uri="{9D8B030D-6E8A-4147-A177-3AD203B41FA5}">
                      <a16:colId xmlns:a16="http://schemas.microsoft.com/office/drawing/2014/main" val="4065439479"/>
                    </a:ext>
                  </a:extLst>
                </a:gridCol>
              </a:tblGrid>
              <a:tr h="291117">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Revision Request</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Reason for Revision</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Impacts</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ERCOT Opinion/ERCOT Market Impact Statement</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CFSG Review</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IMM Opinion</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extLst>
                  <a:ext uri="{0D108BD9-81ED-4DB2-BD59-A6C34878D82A}">
                    <a16:rowId xmlns:a16="http://schemas.microsoft.com/office/drawing/2014/main" val="2860446428"/>
                  </a:ext>
                </a:extLst>
              </a:tr>
              <a:tr h="733183">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NPRR1286, Establish Multi-Value Criteria for Resiliency-Related Transmission Project Evaluation</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Strategic Plan Objective 1</a:t>
                      </a: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No impact</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ERCOT supports approval of NPRR1286. ERCOT Staff has reviewed NPRR1286 and believes that it provides a positive market impact by leading industry grid reliability and resilience through the establishment of new planning criteria to address the process for determining whether a project that addresses a resiliency issue provides sufficient benefit balanced with economic savings or reliability benefits.</a:t>
                      </a: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ERCOT Credit Staff and the CFSG have reviewed NPRR1286 and do not believe that it requires changes to credit monitoring activity or the calculation of liability.</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IMM has no opinion on NPRR1286</a:t>
                      </a:r>
                    </a:p>
                  </a:txBody>
                  <a:tcPr marL="13681" marR="13681" marT="0" marB="0"/>
                </a:tc>
                <a:extLst>
                  <a:ext uri="{0D108BD9-81ED-4DB2-BD59-A6C34878D82A}">
                    <a16:rowId xmlns:a16="http://schemas.microsoft.com/office/drawing/2014/main" val="3020050198"/>
                  </a:ext>
                </a:extLst>
              </a:tr>
              <a:tr h="843435">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NPRR1292, Granular Product Type for CRR TOU</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Strategic Plan Objective 2</a:t>
                      </a: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$1.2M - $1.6M </a:t>
                      </a:r>
                    </a:p>
                  </a:txBody>
                  <a:tcPr marL="13681" marR="13681" marT="0" marB="0">
                    <a:solidFill>
                      <a:schemeClr val="accent2">
                        <a:lumMod val="20000"/>
                        <a:lumOff val="80000"/>
                      </a:schemeClr>
                    </a:solidFill>
                  </a:tcPr>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ERCOT supports approval of NPRR1292. ERCOT Staff has reviewed NPRR1292 and believes it provides a positive market impact by creating more efficient hedging products to align with the current Resource mix and address changing generation and congestion patterns.</a:t>
                      </a: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ERCOT Credit Staff and CFSG have reviewed NPRR1292 and believe this NPRR requires changes to the protocol language referencing the proposed time of use blocks in the calculation of Future Credit Exposure (FCE) as well as system changes but does not change the calculation methodology. This could also result in either a higher or lower FCE depending on the portfolio held by the CRR account holder. </a:t>
                      </a:r>
                    </a:p>
                    <a:p>
                      <a:pPr marL="0" marR="0">
                        <a:lnSpc>
                          <a:spcPct val="107000"/>
                        </a:lnSpc>
                        <a:spcBef>
                          <a:spcPts val="0"/>
                        </a:spcBef>
                        <a:spcAft>
                          <a:spcPts val="0"/>
                        </a:spcAft>
                      </a:pPr>
                      <a:endParaRPr lang="en-US" sz="900" i="1" dirty="0">
                        <a:effectLst/>
                        <a:latin typeface="Calibri" panose="020F0502020204030204" pitchFamily="34" charset="0"/>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900" i="1" dirty="0">
                          <a:effectLst/>
                          <a:latin typeface="Calibri" panose="020F0502020204030204" pitchFamily="34" charset="0"/>
                          <a:ea typeface="Calibri" panose="020F0502020204030204" pitchFamily="34" charset="0"/>
                          <a:cs typeface="Calibri" panose="020F0502020204030204" pitchFamily="34" charset="0"/>
                        </a:rPr>
                        <a:t>3/18/26 CFSG comments</a:t>
                      </a:r>
                      <a:endParaRPr lang="en-US" sz="90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solidFill>
                      <a:schemeClr val="accent2">
                        <a:lumMod val="20000"/>
                        <a:lumOff val="80000"/>
                      </a:schemeClr>
                    </a:solid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IMM supports NPRR1292</a:t>
                      </a:r>
                    </a:p>
                  </a:txBody>
                  <a:tcPr marL="13681" marR="13681" marT="0" marB="0">
                    <a:solidFill>
                      <a:schemeClr val="accent2">
                        <a:lumMod val="20000"/>
                        <a:lumOff val="80000"/>
                      </a:schemeClr>
                    </a:solidFill>
                  </a:tcPr>
                </a:tc>
                <a:extLst>
                  <a:ext uri="{0D108BD9-81ED-4DB2-BD59-A6C34878D82A}">
                    <a16:rowId xmlns:a16="http://schemas.microsoft.com/office/drawing/2014/main" val="1406180187"/>
                  </a:ext>
                </a:extLst>
              </a:tr>
              <a:tr h="814166">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NPRR1301, Align Protocols to Constraint Activation Procedure</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171A1C"/>
                          </a:solidFill>
                          <a:effectLst/>
                          <a:uLnTx/>
                          <a:uFillTx/>
                          <a:latin typeface="Calibri" panose="020F0502020204030204" pitchFamily="34" charset="0"/>
                          <a:ea typeface="Calibri" panose="020F0502020204030204" pitchFamily="34" charset="0"/>
                          <a:cs typeface="Calibri" panose="020F0502020204030204" pitchFamily="34" charset="0"/>
                        </a:rPr>
                        <a:t>Strategic Plan Objective 2</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171A1C"/>
                          </a:solidFill>
                          <a:effectLst/>
                          <a:uLnTx/>
                          <a:uFillTx/>
                          <a:latin typeface="Calibri" panose="020F0502020204030204" pitchFamily="34" charset="0"/>
                          <a:ea typeface="Calibri" panose="020F0502020204030204" pitchFamily="34" charset="0"/>
                          <a:cs typeface="Calibri" panose="020F0502020204030204" pitchFamily="34" charset="0"/>
                        </a:rPr>
                        <a:t>No impact</a:t>
                      </a: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ERCOT supports approval of NPRR1301. ERCOT Staff has reviewed NPRR1301 and believes it aligns the ERCOT Protocols with ERCOT's Transmission Security and Operating Procedure by clarifying the criteria for constraint activation, improving transparency, and reducing unnecessary congestion management costs associated with redundant constraint activation.</a:t>
                      </a:r>
                    </a:p>
                    <a:p>
                      <a:pPr marL="0" marR="0">
                        <a:lnSpc>
                          <a:spcPct val="107000"/>
                        </a:lnSpc>
                        <a:spcBef>
                          <a:spcPts val="0"/>
                        </a:spcBef>
                        <a:spcAft>
                          <a:spcPts val="0"/>
                        </a:spcAft>
                      </a:pPr>
                      <a:endParaRPr lang="en-US" sz="90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ERCOT Credit Staff and the CFSG have reviewed NPRR1301 and do not believe that it requires changes to credit monitoring activity or the calculation of liability.</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IMM supports NPRR1301</a:t>
                      </a: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1"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7/9/26 IMM comments</a:t>
                      </a:r>
                    </a:p>
                  </a:txBody>
                  <a:tcPr marL="13681" marR="13681" marT="0" marB="0">
                    <a:solidFill>
                      <a:schemeClr val="accent2">
                        <a:lumMod val="20000"/>
                        <a:lumOff val="80000"/>
                      </a:schemeClr>
                    </a:solidFill>
                  </a:tcPr>
                </a:tc>
                <a:extLst>
                  <a:ext uri="{0D108BD9-81ED-4DB2-BD59-A6C34878D82A}">
                    <a16:rowId xmlns:a16="http://schemas.microsoft.com/office/drawing/2014/main" val="4258754543"/>
                  </a:ext>
                </a:extLst>
              </a:tr>
              <a:tr h="873183">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NPRR1319, Clarification to Seasonal Mothball Evaluation Process</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171A1C"/>
                          </a:solidFill>
                          <a:effectLst/>
                          <a:uLnTx/>
                          <a:uFillTx/>
                          <a:latin typeface="Calibri" panose="020F0502020204030204" pitchFamily="34" charset="0"/>
                          <a:ea typeface="Calibri" panose="020F0502020204030204" pitchFamily="34" charset="0"/>
                          <a:cs typeface="Calibri" panose="020F0502020204030204" pitchFamily="34" charset="0"/>
                        </a:rPr>
                        <a:t>Strategic Plan Objective 1</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171A1C"/>
                          </a:solidFill>
                          <a:effectLst/>
                          <a:uLnTx/>
                          <a:uFillTx/>
                          <a:latin typeface="Calibri" panose="020F0502020204030204" pitchFamily="34" charset="0"/>
                          <a:ea typeface="Calibri" panose="020F0502020204030204" pitchFamily="34" charset="0"/>
                          <a:cs typeface="Calibri" panose="020F0502020204030204" pitchFamily="34" charset="0"/>
                        </a:rPr>
                        <a:t>No impact</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ERCOT supports approval of NPRR1319. ERCOT Staff has reviewed NPRR1319 and believes it provides a positive market impact by clarifying that ERCOT may, but is not required to, go through the MRA RFP process upon notice of a seasonal mothball request, and also clarifying ERCOT’s next steps after the seasonal mothball request has been evaluated.</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ERCOT Credit Staff and the Credit Finance Sub Group (CFSG) have reviewed NPRR1319 and do not believe that it requires changes to credit monitoring activity or the calculation of liability.</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IMM has no opinion on NPRR1319</a:t>
                      </a:r>
                    </a:p>
                  </a:txBody>
                  <a:tcPr marL="13681" marR="13681" marT="0" marB="0"/>
                </a:tc>
                <a:extLst>
                  <a:ext uri="{0D108BD9-81ED-4DB2-BD59-A6C34878D82A}">
                    <a16:rowId xmlns:a16="http://schemas.microsoft.com/office/drawing/2014/main" val="192405546"/>
                  </a:ext>
                </a:extLst>
              </a:tr>
              <a:tr h="1097162">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NPRR1320, Reserve Margin Reporting and Miscellaneous Changes for the Report on Capacity, Demand, and Reserves in the ERCOT Region (CDR)</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171A1C"/>
                          </a:solidFill>
                          <a:effectLst/>
                          <a:uLnTx/>
                          <a:uFillTx/>
                          <a:latin typeface="Calibri" panose="020F0502020204030204" pitchFamily="34" charset="0"/>
                          <a:ea typeface="Calibri" panose="020F0502020204030204" pitchFamily="34" charset="0"/>
                          <a:cs typeface="Calibri" panose="020F0502020204030204" pitchFamily="34" charset="0"/>
                        </a:rPr>
                        <a:t>Strategic Plan Objective 1</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171A1C"/>
                          </a:solidFill>
                          <a:effectLst/>
                          <a:uLnTx/>
                          <a:uFillTx/>
                          <a:latin typeface="Calibri" panose="020F0502020204030204" pitchFamily="34" charset="0"/>
                          <a:ea typeface="Calibri" panose="020F0502020204030204" pitchFamily="34" charset="0"/>
                          <a:cs typeface="Calibri" panose="020F0502020204030204" pitchFamily="34" charset="0"/>
                        </a:rPr>
                        <a:t>No impact</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ERCOT supports approval of NPRR1320. ERCOT Staff has reviewed NPRR1320 and believes it provides a positive market impact by codifying the practice of including alternative reserve margin scenarios in the CDR as a best practice for resource adequacy risk assessment.</a:t>
                      </a:r>
                    </a:p>
                    <a:p>
                      <a:pPr marL="0" marR="0">
                        <a:lnSpc>
                          <a:spcPct val="107000"/>
                        </a:lnSpc>
                        <a:spcBef>
                          <a:spcPts val="0"/>
                        </a:spcBef>
                        <a:spcAft>
                          <a:spcPts val="0"/>
                        </a:spcAft>
                      </a:pPr>
                      <a:endParaRPr lang="en-US" sz="90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ERCOT Credit Staff and the Credit Finance Sub Group (CFSG) have reviewed NPRR1320 and do not believe that it requires changes to credit monitoring activity or the calculation of liability.</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IMM has no opinion on NPRR1320</a:t>
                      </a:r>
                    </a:p>
                  </a:txBody>
                  <a:tcPr marL="13681" marR="13681" marT="0" marB="0"/>
                </a:tc>
                <a:extLst>
                  <a:ext uri="{0D108BD9-81ED-4DB2-BD59-A6C34878D82A}">
                    <a16:rowId xmlns:a16="http://schemas.microsoft.com/office/drawing/2014/main" val="2984371539"/>
                  </a:ext>
                </a:extLst>
              </a:tr>
            </a:tbl>
          </a:graphicData>
        </a:graphic>
      </p:graphicFrame>
    </p:spTree>
    <p:extLst>
      <p:ext uri="{BB962C8B-B14F-4D97-AF65-F5344CB8AC3E}">
        <p14:creationId xmlns:p14="http://schemas.microsoft.com/office/powerpoint/2010/main" val="5286210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7EB194-2D4B-06AA-403F-FBEE90804CC9}"/>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C5C5341-35C4-5148-3397-B082D44BDF12}"/>
              </a:ext>
            </a:extLst>
          </p:cNvPr>
          <p:cNvSpPr>
            <a:spLocks noGrp="1"/>
          </p:cNvSpPr>
          <p:nvPr>
            <p:ph type="sldNum" sz="quarter" idx="12"/>
          </p:nvPr>
        </p:nvSpPr>
        <p:spPr/>
        <p:txBody>
          <a:bodyPr/>
          <a:lstStyle/>
          <a:p>
            <a:fld id="{BCDE79FB-97BA-492B-8D57-F1373F9ADA95}" type="slidenum">
              <a:rPr lang="en-US" smtClean="0"/>
              <a:t>2</a:t>
            </a:fld>
            <a:endParaRPr lang="en-US" dirty="0"/>
          </a:p>
        </p:txBody>
      </p:sp>
      <p:sp>
        <p:nvSpPr>
          <p:cNvPr id="4" name="Title 3">
            <a:extLst>
              <a:ext uri="{FF2B5EF4-FFF2-40B4-BE49-F238E27FC236}">
                <a16:creationId xmlns:a16="http://schemas.microsoft.com/office/drawing/2014/main" id="{0425F56D-8217-D5C2-AFD3-75E5E8286048}"/>
              </a:ext>
            </a:extLst>
          </p:cNvPr>
          <p:cNvSpPr>
            <a:spLocks noGrp="1"/>
          </p:cNvSpPr>
          <p:nvPr>
            <p:ph type="title"/>
          </p:nvPr>
        </p:nvSpPr>
        <p:spPr/>
        <p:txBody>
          <a:bodyPr/>
          <a:lstStyle/>
          <a:p>
            <a:r>
              <a:rPr lang="en-US" altLang="en-US" dirty="0"/>
              <a:t>Revision Request Summary for 7/29/26 TAC</a:t>
            </a:r>
            <a:endParaRPr lang="en-US" dirty="0"/>
          </a:p>
        </p:txBody>
      </p:sp>
      <p:graphicFrame>
        <p:nvGraphicFramePr>
          <p:cNvPr id="6" name="Table 5">
            <a:extLst>
              <a:ext uri="{FF2B5EF4-FFF2-40B4-BE49-F238E27FC236}">
                <a16:creationId xmlns:a16="http://schemas.microsoft.com/office/drawing/2014/main" id="{74EA6938-689A-4382-81B6-6787ED0468AA}"/>
              </a:ext>
            </a:extLst>
          </p:cNvPr>
          <p:cNvGraphicFramePr>
            <a:graphicFrameLocks noGrp="1"/>
          </p:cNvGraphicFramePr>
          <p:nvPr>
            <p:extLst>
              <p:ext uri="{D42A27DB-BD31-4B8C-83A1-F6EECF244321}">
                <p14:modId xmlns:p14="http://schemas.microsoft.com/office/powerpoint/2010/main" val="1696307362"/>
              </p:ext>
            </p:extLst>
          </p:nvPr>
        </p:nvGraphicFramePr>
        <p:xfrm>
          <a:off x="291296" y="990021"/>
          <a:ext cx="11609408" cy="5389506"/>
        </p:xfrm>
        <a:graphic>
          <a:graphicData uri="http://schemas.openxmlformats.org/drawingml/2006/table">
            <a:tbl>
              <a:tblPr firstRow="1" bandRow="1">
                <a:tableStyleId>{5C22544A-7EE6-4342-B048-85BDC9FD1C3A}</a:tableStyleId>
              </a:tblPr>
              <a:tblGrid>
                <a:gridCol w="1934901">
                  <a:extLst>
                    <a:ext uri="{9D8B030D-6E8A-4147-A177-3AD203B41FA5}">
                      <a16:colId xmlns:a16="http://schemas.microsoft.com/office/drawing/2014/main" val="2501475975"/>
                    </a:ext>
                  </a:extLst>
                </a:gridCol>
                <a:gridCol w="1294436">
                  <a:extLst>
                    <a:ext uri="{9D8B030D-6E8A-4147-A177-3AD203B41FA5}">
                      <a16:colId xmlns:a16="http://schemas.microsoft.com/office/drawing/2014/main" val="550370893"/>
                    </a:ext>
                  </a:extLst>
                </a:gridCol>
                <a:gridCol w="1226916">
                  <a:extLst>
                    <a:ext uri="{9D8B030D-6E8A-4147-A177-3AD203B41FA5}">
                      <a16:colId xmlns:a16="http://schemas.microsoft.com/office/drawing/2014/main" val="3624094483"/>
                    </a:ext>
                  </a:extLst>
                </a:gridCol>
                <a:gridCol w="3715474">
                  <a:extLst>
                    <a:ext uri="{9D8B030D-6E8A-4147-A177-3AD203B41FA5}">
                      <a16:colId xmlns:a16="http://schemas.microsoft.com/office/drawing/2014/main" val="1111301993"/>
                    </a:ext>
                  </a:extLst>
                </a:gridCol>
                <a:gridCol w="2002420">
                  <a:extLst>
                    <a:ext uri="{9D8B030D-6E8A-4147-A177-3AD203B41FA5}">
                      <a16:colId xmlns:a16="http://schemas.microsoft.com/office/drawing/2014/main" val="2654946733"/>
                    </a:ext>
                  </a:extLst>
                </a:gridCol>
                <a:gridCol w="1435261">
                  <a:extLst>
                    <a:ext uri="{9D8B030D-6E8A-4147-A177-3AD203B41FA5}">
                      <a16:colId xmlns:a16="http://schemas.microsoft.com/office/drawing/2014/main" val="4065439479"/>
                    </a:ext>
                  </a:extLst>
                </a:gridCol>
              </a:tblGrid>
              <a:tr h="291117">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Revision Request</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Reason for Revision</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Impacts</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ERCOT Opinion/ERCOT Market Impact Statement</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CFSG Review</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IMM Opinion</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extLst>
                  <a:ext uri="{0D108BD9-81ED-4DB2-BD59-A6C34878D82A}">
                    <a16:rowId xmlns:a16="http://schemas.microsoft.com/office/drawing/2014/main" val="2860446428"/>
                  </a:ext>
                </a:extLst>
              </a:tr>
              <a:tr h="733183">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NPRR1326, Add Energy Storage Resource (ESR) State of Charge (SOC) Information to the Ancillary Services Capacity Monitor</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General system and/or process improvement(s)</a:t>
                      </a: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$100K - $150K</a:t>
                      </a:r>
                    </a:p>
                  </a:txBody>
                  <a:tcPr marL="13681" marR="13681" marT="0" marB="0">
                    <a:solidFill>
                      <a:schemeClr val="accent2">
                        <a:lumMod val="20000"/>
                        <a:lumOff val="80000"/>
                      </a:schemeClr>
                    </a:solidFill>
                  </a:tcPr>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ERCOT supports approval of NPRR1326. ERCOT Staff has reviewed NPRR1326 and believes it provides a positive market impact by increasing transparency of aggregate ESR SOC information in Real-Time and efficient market response to system conditions.</a:t>
                      </a: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ERCOT Credit Staff and the Credit Finance Sub Group (CFSG) have reviewed NPRR1326 and do not believe that it requires changes to credit monitoring activity or the calculation of liability.</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IMM supports NPRR1326</a:t>
                      </a:r>
                    </a:p>
                  </a:txBody>
                  <a:tcPr marL="13681" marR="13681" marT="0" marB="0">
                    <a:solidFill>
                      <a:schemeClr val="accent2">
                        <a:lumMod val="20000"/>
                        <a:lumOff val="80000"/>
                      </a:schemeClr>
                    </a:solidFill>
                  </a:tcPr>
                </a:tc>
                <a:extLst>
                  <a:ext uri="{0D108BD9-81ED-4DB2-BD59-A6C34878D82A}">
                    <a16:rowId xmlns:a16="http://schemas.microsoft.com/office/drawing/2014/main" val="1406180187"/>
                  </a:ext>
                </a:extLst>
              </a:tr>
              <a:tr h="722401">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NPRR1328, Establishment of Generation Firming Program</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Regulatory requirements</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$1.0 - $1.5M</a:t>
                      </a:r>
                    </a:p>
                  </a:txBody>
                  <a:tcPr marL="13681" marR="13681" marT="0" marB="0">
                    <a:solidFill>
                      <a:schemeClr val="accent2">
                        <a:lumMod val="20000"/>
                        <a:lumOff val="80000"/>
                      </a:schemeClr>
                    </a:solidFill>
                  </a:tcPr>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ERCOT supports approval of NPRR1328. ERCOT Staff has reviewed NPRR1328 and believes the market impact for NPRR1328 implements the new Generation Firming Program as required under 16 Tex. Admin. Code § 25.65.</a:t>
                      </a: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ERCOT Credit Staff and the Credit Finance Sub Group (CFSG) have reviewed NPRR1328 and do not believe that it requires changes to credit monitoring activity or the calculation of liability.</a:t>
                      </a:r>
                    </a:p>
                    <a:p>
                      <a:pPr marL="0" marR="0">
                        <a:lnSpc>
                          <a:spcPct val="107000"/>
                        </a:lnSpc>
                        <a:spcBef>
                          <a:spcPts val="0"/>
                        </a:spcBef>
                        <a:spcAft>
                          <a:spcPts val="0"/>
                        </a:spcAft>
                      </a:pPr>
                      <a:endParaRPr lang="en-US" sz="90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IMM has no opinion on NPRR1328 since it is statutory</a:t>
                      </a:r>
                    </a:p>
                  </a:txBody>
                  <a:tcPr marL="13681" marR="13681" marT="0" marB="0">
                    <a:solidFill>
                      <a:schemeClr val="accent2">
                        <a:lumMod val="20000"/>
                        <a:lumOff val="80000"/>
                      </a:schemeClr>
                    </a:solidFill>
                  </a:tcPr>
                </a:tc>
                <a:extLst>
                  <a:ext uri="{0D108BD9-81ED-4DB2-BD59-A6C34878D82A}">
                    <a16:rowId xmlns:a16="http://schemas.microsoft.com/office/drawing/2014/main" val="2142554683"/>
                  </a:ext>
                </a:extLst>
              </a:tr>
              <a:tr h="722401">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LPGRR076, Related to NPRR1264, Creation of a New Energy Attribute Certificate Program</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Strategic Plan Objective 2</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No impact (impacts captured by NPRR1264)</a:t>
                      </a: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90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ERCOT supports approval of LPGRR076. ERCOT Staff has reviewed Load Profiling Guide Revision Request (LPGRR) 076 and believes that it provides a positive market impact by enhancing the ERCOT region’s economic competitiveness through the modification of what an Entity may be affected by in order to qualify to submit LPGRRs, in alignment with Protocol changes made by NPRR1264, Creation of a New Energy Attribute Certificate Program.</a:t>
                      </a:r>
                    </a:p>
                    <a:p>
                      <a:pPr marL="0" marR="0">
                        <a:lnSpc>
                          <a:spcPct val="107000"/>
                        </a:lnSpc>
                        <a:spcBef>
                          <a:spcPts val="0"/>
                        </a:spcBef>
                        <a:spcAft>
                          <a:spcPts val="0"/>
                        </a:spcAft>
                      </a:pPr>
                      <a:endParaRPr lang="en-US" sz="90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Not applicable</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IMM has no opinion on LPGRR076</a:t>
                      </a:r>
                    </a:p>
                  </a:txBody>
                  <a:tcPr marL="13681" marR="13681" marT="0" marB="0"/>
                </a:tc>
                <a:extLst>
                  <a:ext uri="{0D108BD9-81ED-4DB2-BD59-A6C34878D82A}">
                    <a16:rowId xmlns:a16="http://schemas.microsoft.com/office/drawing/2014/main" val="3994700356"/>
                  </a:ext>
                </a:extLst>
              </a:tr>
              <a:tr h="722401">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RMGRR182, Related to NPRR1264, Creation of a New Energy Attribute Certificate Program</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Strategic Plan Objective 2 </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No impact (impacts captured by NPRR1264)</a:t>
                      </a: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90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ERCOT supports approval of RMGRR182.  ERCOT Staff has reviewed Retail Market Guide Revision Request (RMGRR) 182 and believes that it provides a positive market impact by enhancing the ERCOT region’s economic competitiveness through the modification of what an Entity may be affected by in order to qualify to submit RMGRR, in alignment with Protocol changes made by NPRR1264, Creation of a New Energy Attribute Certificate Program.</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a:ln>
                            <a:noFill/>
                          </a:ln>
                          <a:solidFill>
                            <a:srgbClr val="171A1C"/>
                          </a:solidFill>
                          <a:effectLst/>
                          <a:uLnTx/>
                          <a:uFillTx/>
                          <a:latin typeface="Calibri" panose="020F0502020204030204" pitchFamily="34" charset="0"/>
                          <a:ea typeface="Calibri" panose="020F0502020204030204" pitchFamily="34" charset="0"/>
                          <a:cs typeface="Calibri" panose="020F0502020204030204" pitchFamily="34" charset="0"/>
                        </a:rPr>
                        <a:t>Not applicable</a:t>
                      </a:r>
                      <a:endParaRPr kumimoji="0" lang="en-US" sz="900" b="0" i="0" u="none" strike="noStrike" kern="1200" cap="none" spc="0" normalizeH="0" baseline="0" noProof="0" dirty="0">
                        <a:ln>
                          <a:noFill/>
                        </a:ln>
                        <a:solidFill>
                          <a:srgbClr val="171A1C"/>
                        </a:solidFill>
                        <a:effectLst/>
                        <a:uLnTx/>
                        <a:uFillTx/>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IMM has no opinion on RMGRR182</a:t>
                      </a:r>
                    </a:p>
                  </a:txBody>
                  <a:tcPr marL="13681" marR="13681" marT="0" marB="0"/>
                </a:tc>
                <a:extLst>
                  <a:ext uri="{0D108BD9-81ED-4DB2-BD59-A6C34878D82A}">
                    <a16:rowId xmlns:a16="http://schemas.microsoft.com/office/drawing/2014/main" val="3815145187"/>
                  </a:ext>
                </a:extLst>
              </a:tr>
              <a:tr h="722401">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NOGRR273, Related to NPRR1264, Creation of a New Energy Attribute Certificate Program</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Strategic Plan Objective 2 </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No impact (impacts captured by NPRR1264)</a:t>
                      </a: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90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ERCOT supports approval of NOGRR273. ERCOT Staff has reviewed Nodal Operating Guide Revision Request (NOGRR) 273 and believes that it provides a positive market impact by enhancing the ERCOT region’s economic competitiveness through the modification of what an Entity may be affected by in order to qualify to submit NOGRRs, in alignment with Protocol changes made by NPRR1264, Creation of a New Energy Attribute Certificate Program.</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a:ln>
                            <a:noFill/>
                          </a:ln>
                          <a:solidFill>
                            <a:srgbClr val="171A1C"/>
                          </a:solidFill>
                          <a:effectLst/>
                          <a:uLnTx/>
                          <a:uFillTx/>
                          <a:latin typeface="Calibri" panose="020F0502020204030204" pitchFamily="34" charset="0"/>
                          <a:ea typeface="Calibri" panose="020F0502020204030204" pitchFamily="34" charset="0"/>
                          <a:cs typeface="Calibri" panose="020F0502020204030204" pitchFamily="34" charset="0"/>
                        </a:rPr>
                        <a:t>Not applicable</a:t>
                      </a:r>
                      <a:endParaRPr kumimoji="0" lang="en-US" sz="900" b="0" i="0" u="none" strike="noStrike" kern="1200" cap="none" spc="0" normalizeH="0" baseline="0" noProof="0" dirty="0">
                        <a:ln>
                          <a:noFill/>
                        </a:ln>
                        <a:solidFill>
                          <a:srgbClr val="171A1C"/>
                        </a:solidFill>
                        <a:effectLst/>
                        <a:uLnTx/>
                        <a:uFillTx/>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IMM has no opinion on NOGRR273</a:t>
                      </a:r>
                    </a:p>
                  </a:txBody>
                  <a:tcPr marL="13681" marR="13681" marT="0" marB="0"/>
                </a:tc>
                <a:extLst>
                  <a:ext uri="{0D108BD9-81ED-4DB2-BD59-A6C34878D82A}">
                    <a16:rowId xmlns:a16="http://schemas.microsoft.com/office/drawing/2014/main" val="1920804984"/>
                  </a:ext>
                </a:extLst>
              </a:tr>
              <a:tr h="722401">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NOGRR286, Addition of 765-kV Operational Voltage Limits</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General system and/or process improvement(s)</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Less than $10K (O&amp;M)</a:t>
                      </a:r>
                    </a:p>
                  </a:txBody>
                  <a:tcPr marL="13681" marR="13681" marT="0" marB="0">
                    <a:solidFill>
                      <a:schemeClr val="tx1">
                        <a:lumMod val="10000"/>
                        <a:lumOff val="90000"/>
                      </a:schemeClr>
                    </a:solidFill>
                  </a:tcPr>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ERCOT supports approval of NOGRR286. ERCOT Staff believe NOGRR286 specifies the necessary operational guidelines to support the reliable operation of 765-kV equipment by defining default voltage limits to plan and promote the reliable operation of the system.</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171A1C"/>
                          </a:solidFill>
                          <a:effectLst/>
                          <a:uLnTx/>
                          <a:uFillTx/>
                          <a:latin typeface="Calibri" panose="020F0502020204030204" pitchFamily="34" charset="0"/>
                          <a:ea typeface="Calibri" panose="020F0502020204030204" pitchFamily="34" charset="0"/>
                          <a:cs typeface="Calibri" panose="020F0502020204030204" pitchFamily="34" charset="0"/>
                        </a:rPr>
                        <a:t>Not applicable</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IMM has no opinion on NOGRR286</a:t>
                      </a:r>
                    </a:p>
                  </a:txBody>
                  <a:tcPr marL="13681" marR="13681" marT="0" marB="0"/>
                </a:tc>
                <a:extLst>
                  <a:ext uri="{0D108BD9-81ED-4DB2-BD59-A6C34878D82A}">
                    <a16:rowId xmlns:a16="http://schemas.microsoft.com/office/drawing/2014/main" val="733246516"/>
                  </a:ext>
                </a:extLst>
              </a:tr>
            </a:tbl>
          </a:graphicData>
        </a:graphic>
      </p:graphicFrame>
    </p:spTree>
    <p:extLst>
      <p:ext uri="{BB962C8B-B14F-4D97-AF65-F5344CB8AC3E}">
        <p14:creationId xmlns:p14="http://schemas.microsoft.com/office/powerpoint/2010/main" val="4838630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D5B392-04BE-8F98-1D79-00878E8EF9D3}"/>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00F47C9-E767-1CD0-EFB9-C41D05F8E8DB}"/>
              </a:ext>
            </a:extLst>
          </p:cNvPr>
          <p:cNvSpPr>
            <a:spLocks noGrp="1"/>
          </p:cNvSpPr>
          <p:nvPr>
            <p:ph type="sldNum" sz="quarter" idx="12"/>
          </p:nvPr>
        </p:nvSpPr>
        <p:spPr/>
        <p:txBody>
          <a:bodyPr/>
          <a:lstStyle/>
          <a:p>
            <a:fld id="{BCDE79FB-97BA-492B-8D57-F1373F9ADA95}" type="slidenum">
              <a:rPr lang="en-US" smtClean="0"/>
              <a:t>3</a:t>
            </a:fld>
            <a:endParaRPr lang="en-US" dirty="0"/>
          </a:p>
        </p:txBody>
      </p:sp>
      <p:sp>
        <p:nvSpPr>
          <p:cNvPr id="4" name="Title 3">
            <a:extLst>
              <a:ext uri="{FF2B5EF4-FFF2-40B4-BE49-F238E27FC236}">
                <a16:creationId xmlns:a16="http://schemas.microsoft.com/office/drawing/2014/main" id="{BA5B1A61-80CB-BB5B-0C6A-77BA71B41309}"/>
              </a:ext>
            </a:extLst>
          </p:cNvPr>
          <p:cNvSpPr>
            <a:spLocks noGrp="1"/>
          </p:cNvSpPr>
          <p:nvPr>
            <p:ph type="title"/>
          </p:nvPr>
        </p:nvSpPr>
        <p:spPr/>
        <p:txBody>
          <a:bodyPr/>
          <a:lstStyle/>
          <a:p>
            <a:r>
              <a:rPr lang="en-US" altLang="en-US" dirty="0"/>
              <a:t>Revision Request Summary for 7/29/26 TAC</a:t>
            </a:r>
            <a:endParaRPr lang="en-US" dirty="0"/>
          </a:p>
        </p:txBody>
      </p:sp>
      <p:graphicFrame>
        <p:nvGraphicFramePr>
          <p:cNvPr id="6" name="Table 5">
            <a:extLst>
              <a:ext uri="{FF2B5EF4-FFF2-40B4-BE49-F238E27FC236}">
                <a16:creationId xmlns:a16="http://schemas.microsoft.com/office/drawing/2014/main" id="{9F498A4E-CA4E-5250-0269-3AF92662C4F8}"/>
              </a:ext>
            </a:extLst>
          </p:cNvPr>
          <p:cNvGraphicFramePr>
            <a:graphicFrameLocks noGrp="1"/>
          </p:cNvGraphicFramePr>
          <p:nvPr>
            <p:extLst>
              <p:ext uri="{D42A27DB-BD31-4B8C-83A1-F6EECF244321}">
                <p14:modId xmlns:p14="http://schemas.microsoft.com/office/powerpoint/2010/main" val="1697083036"/>
              </p:ext>
            </p:extLst>
          </p:nvPr>
        </p:nvGraphicFramePr>
        <p:xfrm>
          <a:off x="291296" y="990021"/>
          <a:ext cx="11609408" cy="5096569"/>
        </p:xfrm>
        <a:graphic>
          <a:graphicData uri="http://schemas.openxmlformats.org/drawingml/2006/table">
            <a:tbl>
              <a:tblPr firstRow="1" bandRow="1">
                <a:tableStyleId>{5C22544A-7EE6-4342-B048-85BDC9FD1C3A}</a:tableStyleId>
              </a:tblPr>
              <a:tblGrid>
                <a:gridCol w="1934901">
                  <a:extLst>
                    <a:ext uri="{9D8B030D-6E8A-4147-A177-3AD203B41FA5}">
                      <a16:colId xmlns:a16="http://schemas.microsoft.com/office/drawing/2014/main" val="2501475975"/>
                    </a:ext>
                  </a:extLst>
                </a:gridCol>
                <a:gridCol w="1294436">
                  <a:extLst>
                    <a:ext uri="{9D8B030D-6E8A-4147-A177-3AD203B41FA5}">
                      <a16:colId xmlns:a16="http://schemas.microsoft.com/office/drawing/2014/main" val="550370893"/>
                    </a:ext>
                  </a:extLst>
                </a:gridCol>
                <a:gridCol w="1226916">
                  <a:extLst>
                    <a:ext uri="{9D8B030D-6E8A-4147-A177-3AD203B41FA5}">
                      <a16:colId xmlns:a16="http://schemas.microsoft.com/office/drawing/2014/main" val="3624094483"/>
                    </a:ext>
                  </a:extLst>
                </a:gridCol>
                <a:gridCol w="3715474">
                  <a:extLst>
                    <a:ext uri="{9D8B030D-6E8A-4147-A177-3AD203B41FA5}">
                      <a16:colId xmlns:a16="http://schemas.microsoft.com/office/drawing/2014/main" val="1111301993"/>
                    </a:ext>
                  </a:extLst>
                </a:gridCol>
                <a:gridCol w="2002420">
                  <a:extLst>
                    <a:ext uri="{9D8B030D-6E8A-4147-A177-3AD203B41FA5}">
                      <a16:colId xmlns:a16="http://schemas.microsoft.com/office/drawing/2014/main" val="2654946733"/>
                    </a:ext>
                  </a:extLst>
                </a:gridCol>
                <a:gridCol w="1435261">
                  <a:extLst>
                    <a:ext uri="{9D8B030D-6E8A-4147-A177-3AD203B41FA5}">
                      <a16:colId xmlns:a16="http://schemas.microsoft.com/office/drawing/2014/main" val="4065439479"/>
                    </a:ext>
                  </a:extLst>
                </a:gridCol>
              </a:tblGrid>
              <a:tr h="291117">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Revision Request</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Reason for Revision</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Impacts</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ERCOT Opinion/ERCOT Market Impact Statement</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CFSG Review</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IMM Opinion</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extLst>
                  <a:ext uri="{0D108BD9-81ED-4DB2-BD59-A6C34878D82A}">
                    <a16:rowId xmlns:a16="http://schemas.microsoft.com/office/drawing/2014/main" val="2860446428"/>
                  </a:ext>
                </a:extLst>
              </a:tr>
              <a:tr h="733183">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NOGRR287, Load Shed Provisions to Identify and Minimize Overlap of Essential Loads</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Regulatory requirements</a:t>
                      </a: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No impact</a:t>
                      </a: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ERCOT supports approval of NOGRR287. ERCOT Staff believe NOGRR287 is necessary to establish provisions requiring TOs and TDSPs to collaborate in identifying and prioritizing critical natural gas infrastructure Loads that are essential to the reliability of the ERCOT System. The proposed revisions align with the EOP-011-4 requirements by ensuring that NERC-registered entities have clear provisions applicable to the ERCOT System and by clarifying each entity’s responsibilities for coordinating the identification of critical natural gas Loads and implementing the prioritization of those Loads during EEA Level 3 Load shed event.</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a:ln>
                            <a:noFill/>
                          </a:ln>
                          <a:solidFill>
                            <a:srgbClr val="171A1C"/>
                          </a:solidFill>
                          <a:effectLst/>
                          <a:uLnTx/>
                          <a:uFillTx/>
                          <a:latin typeface="Calibri" panose="020F0502020204030204" pitchFamily="34" charset="0"/>
                          <a:ea typeface="Calibri" panose="020F0502020204030204" pitchFamily="34" charset="0"/>
                          <a:cs typeface="Calibri" panose="020F0502020204030204" pitchFamily="34" charset="0"/>
                        </a:rPr>
                        <a:t>Not applicable</a:t>
                      </a:r>
                      <a:endParaRPr kumimoji="0" lang="en-US" sz="900" b="0" i="0" u="none" strike="noStrike" kern="1200" cap="none" spc="0" normalizeH="0" baseline="0" noProof="0" dirty="0">
                        <a:ln>
                          <a:noFill/>
                        </a:ln>
                        <a:solidFill>
                          <a:srgbClr val="171A1C"/>
                        </a:solidFill>
                        <a:effectLst/>
                        <a:uLnTx/>
                        <a:uFillTx/>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IMM has no opinion on NOGRR287</a:t>
                      </a:r>
                    </a:p>
                  </a:txBody>
                  <a:tcPr marL="13681" marR="13681" marT="0" marB="0"/>
                </a:tc>
                <a:extLst>
                  <a:ext uri="{0D108BD9-81ED-4DB2-BD59-A6C34878D82A}">
                    <a16:rowId xmlns:a16="http://schemas.microsoft.com/office/drawing/2014/main" val="1406180187"/>
                  </a:ext>
                </a:extLst>
              </a:tr>
              <a:tr h="722401">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PGRR123, Related to NPRR1264, Creation of a New Energy Attribute Certificate Program</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Strategic Plan Objective 2</a:t>
                      </a: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No impact (impacts captured by NPRR1264)</a:t>
                      </a: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ERCOT supports approval of PGRR123. ERCOT Staff has reviewed Planning Guide Revision Request (PGRR) 123 and believes that it provides a positive market impact by enhancing the ERCOT region’s economic competitiveness through the modification of what an Entity may be affected by in order to qualify to submit PGRRs, in alignment with Protocol changes made by NPRR1264, Creation of a New Energy Attribute Certificate Program.</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a:ln>
                            <a:noFill/>
                          </a:ln>
                          <a:solidFill>
                            <a:srgbClr val="171A1C"/>
                          </a:solidFill>
                          <a:effectLst/>
                          <a:uLnTx/>
                          <a:uFillTx/>
                          <a:latin typeface="Calibri" panose="020F0502020204030204" pitchFamily="34" charset="0"/>
                          <a:ea typeface="Calibri" panose="020F0502020204030204" pitchFamily="34" charset="0"/>
                          <a:cs typeface="Calibri" panose="020F0502020204030204" pitchFamily="34" charset="0"/>
                        </a:rPr>
                        <a:t>Not applicable</a:t>
                      </a:r>
                      <a:endParaRPr kumimoji="0" lang="en-US" sz="900" b="0" i="0" u="none" strike="noStrike" kern="1200" cap="none" spc="0" normalizeH="0" baseline="0" noProof="0" dirty="0">
                        <a:ln>
                          <a:noFill/>
                        </a:ln>
                        <a:solidFill>
                          <a:srgbClr val="171A1C"/>
                        </a:solidFill>
                        <a:effectLst/>
                        <a:uLnTx/>
                        <a:uFillTx/>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IMM has no opinion on PGRR123</a:t>
                      </a:r>
                    </a:p>
                  </a:txBody>
                  <a:tcPr marL="13681" marR="13681" marT="0" marB="0"/>
                </a:tc>
                <a:extLst>
                  <a:ext uri="{0D108BD9-81ED-4DB2-BD59-A6C34878D82A}">
                    <a16:rowId xmlns:a16="http://schemas.microsoft.com/office/drawing/2014/main" val="2142554683"/>
                  </a:ext>
                </a:extLst>
              </a:tr>
              <a:tr h="722401">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PGRR128, Regional Planning Group Discussion of Grid Enhancing Technologies</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Strategic Plan Objective 1</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No impact</a:t>
                      </a: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ERCOT supports approval of PGRR128. ERCOT Staff has reviewed PGRR128 and believes it provides a positive market impact by way of an annual workshop to discuss the use of emerging technologies for the ERCOT Transmission Grid. </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a:ln>
                            <a:noFill/>
                          </a:ln>
                          <a:solidFill>
                            <a:srgbClr val="171A1C"/>
                          </a:solidFill>
                          <a:effectLst/>
                          <a:uLnTx/>
                          <a:uFillTx/>
                          <a:latin typeface="Calibri" panose="020F0502020204030204" pitchFamily="34" charset="0"/>
                          <a:ea typeface="Calibri" panose="020F0502020204030204" pitchFamily="34" charset="0"/>
                          <a:cs typeface="Calibri" panose="020F0502020204030204" pitchFamily="34" charset="0"/>
                        </a:rPr>
                        <a:t>Not applicable</a:t>
                      </a:r>
                      <a:endParaRPr kumimoji="0" lang="en-US" sz="900" b="0" i="0" u="none" strike="noStrike" kern="1200" cap="none" spc="0" normalizeH="0" baseline="0" noProof="0" dirty="0">
                        <a:ln>
                          <a:noFill/>
                        </a:ln>
                        <a:solidFill>
                          <a:srgbClr val="171A1C"/>
                        </a:solidFill>
                        <a:effectLst/>
                        <a:uLnTx/>
                        <a:uFillTx/>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IMM has no opinion on PGRR128</a:t>
                      </a:r>
                    </a:p>
                  </a:txBody>
                  <a:tcPr marL="13681" marR="13681" marT="0" marB="0"/>
                </a:tc>
                <a:extLst>
                  <a:ext uri="{0D108BD9-81ED-4DB2-BD59-A6C34878D82A}">
                    <a16:rowId xmlns:a16="http://schemas.microsoft.com/office/drawing/2014/main" val="3994700356"/>
                  </a:ext>
                </a:extLst>
              </a:tr>
              <a:tr h="722401">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RRGRR038, Related to NPRR1264, Creation of a New Energy Attribute Certificate Program</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Strategic Plan Objective 2</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No impact (impacts captured by NPRR1264)</a:t>
                      </a: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90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ERCOT supports approval of RRGRR038. ERCOT Staff has reviewed Resource Registration Glossary Revision Request (RRGRR) 038 and believes that it provides a positive market impact by enhancing the ERCOT region’s economic competitiveness through the modification of what an Entity may be affected by in order to qualify to submit RRGRRs, in alignment with Protocol changes made by NPRR1264, Creation of a New Energy Attribute Certificate Program.</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a:ln>
                            <a:noFill/>
                          </a:ln>
                          <a:solidFill>
                            <a:srgbClr val="171A1C"/>
                          </a:solidFill>
                          <a:effectLst/>
                          <a:uLnTx/>
                          <a:uFillTx/>
                          <a:latin typeface="Calibri" panose="020F0502020204030204" pitchFamily="34" charset="0"/>
                          <a:ea typeface="Calibri" panose="020F0502020204030204" pitchFamily="34" charset="0"/>
                          <a:cs typeface="Calibri" panose="020F0502020204030204" pitchFamily="34" charset="0"/>
                        </a:rPr>
                        <a:t>Not applicable</a:t>
                      </a:r>
                      <a:endParaRPr kumimoji="0" lang="en-US" sz="900" b="0" i="0" u="none" strike="noStrike" kern="1200" cap="none" spc="0" normalizeH="0" baseline="0" noProof="0" dirty="0">
                        <a:ln>
                          <a:noFill/>
                        </a:ln>
                        <a:solidFill>
                          <a:srgbClr val="171A1C"/>
                        </a:solidFill>
                        <a:effectLst/>
                        <a:uLnTx/>
                        <a:uFillTx/>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IMM has no opinion on RRGRR038</a:t>
                      </a:r>
                    </a:p>
                  </a:txBody>
                  <a:tcPr marL="13681" marR="13681" marT="0" marB="0"/>
                </a:tc>
                <a:extLst>
                  <a:ext uri="{0D108BD9-81ED-4DB2-BD59-A6C34878D82A}">
                    <a16:rowId xmlns:a16="http://schemas.microsoft.com/office/drawing/2014/main" val="3815145187"/>
                  </a:ext>
                </a:extLst>
              </a:tr>
              <a:tr h="722401">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COPMGRR051, Related to NPRR1264, Creation of a New Energy Attribute Certificate Program</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Strategic Plan Objective 2</a:t>
                      </a: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90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No impact (impacts captured by NPRR1264)</a:t>
                      </a: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90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ERCOT supports approval of COPMGRR051. ERCOT Staff has reviewed Commercial Operations Market Guide Revision Request (COPMGRR) 051 and believes that it provides a positive market impact by enhancing the ERCOT region’s economic competitiveness through the modification of what an Entity may be affected by in order to qualify to submit COPMGRRs, in alignment with Protocol changes made by NPRR1264, Creation of a New Energy Attribute Certificate Program.</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171A1C"/>
                          </a:solidFill>
                          <a:effectLst/>
                          <a:uLnTx/>
                          <a:uFillTx/>
                          <a:latin typeface="Calibri" panose="020F0502020204030204" pitchFamily="34" charset="0"/>
                          <a:ea typeface="Calibri" panose="020F0502020204030204" pitchFamily="34" charset="0"/>
                          <a:cs typeface="Calibri" panose="020F0502020204030204" pitchFamily="34" charset="0"/>
                        </a:rPr>
                        <a:t>Not applicable</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IMM has no opinion on COPMGRR051</a:t>
                      </a:r>
                    </a:p>
                  </a:txBody>
                  <a:tcPr marL="13681" marR="13681" marT="0" marB="0"/>
                </a:tc>
                <a:extLst>
                  <a:ext uri="{0D108BD9-81ED-4DB2-BD59-A6C34878D82A}">
                    <a16:rowId xmlns:a16="http://schemas.microsoft.com/office/drawing/2014/main" val="1920804984"/>
                  </a:ext>
                </a:extLst>
              </a:tr>
            </a:tbl>
          </a:graphicData>
        </a:graphic>
      </p:graphicFrame>
    </p:spTree>
    <p:extLst>
      <p:ext uri="{BB962C8B-B14F-4D97-AF65-F5344CB8AC3E}">
        <p14:creationId xmlns:p14="http://schemas.microsoft.com/office/powerpoint/2010/main" val="5973094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395986-34A4-F71E-F8C4-68DF65055F5F}"/>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81105BB-3199-18C4-F5AB-F4E2B2EFE712}"/>
              </a:ext>
            </a:extLst>
          </p:cNvPr>
          <p:cNvSpPr>
            <a:spLocks noGrp="1"/>
          </p:cNvSpPr>
          <p:nvPr>
            <p:ph type="sldNum" sz="quarter" idx="12"/>
          </p:nvPr>
        </p:nvSpPr>
        <p:spPr/>
        <p:txBody>
          <a:bodyPr/>
          <a:lstStyle/>
          <a:p>
            <a:fld id="{BCDE79FB-97BA-492B-8D57-F1373F9ADA95}" type="slidenum">
              <a:rPr lang="en-US" smtClean="0"/>
              <a:t>4</a:t>
            </a:fld>
            <a:endParaRPr lang="en-US" dirty="0"/>
          </a:p>
        </p:txBody>
      </p:sp>
      <p:sp>
        <p:nvSpPr>
          <p:cNvPr id="4" name="Title 3">
            <a:extLst>
              <a:ext uri="{FF2B5EF4-FFF2-40B4-BE49-F238E27FC236}">
                <a16:creationId xmlns:a16="http://schemas.microsoft.com/office/drawing/2014/main" id="{4EBC45B7-C883-74AB-8E85-271333B2073A}"/>
              </a:ext>
            </a:extLst>
          </p:cNvPr>
          <p:cNvSpPr>
            <a:spLocks noGrp="1"/>
          </p:cNvSpPr>
          <p:nvPr>
            <p:ph type="title"/>
          </p:nvPr>
        </p:nvSpPr>
        <p:spPr/>
        <p:txBody>
          <a:bodyPr/>
          <a:lstStyle/>
          <a:p>
            <a:r>
              <a:rPr lang="en-US" altLang="en-US" dirty="0"/>
              <a:t>Revision Request Summary for 7/29/26 TAC</a:t>
            </a:r>
            <a:endParaRPr lang="en-US" dirty="0"/>
          </a:p>
        </p:txBody>
      </p:sp>
      <p:graphicFrame>
        <p:nvGraphicFramePr>
          <p:cNvPr id="6" name="Table 5">
            <a:extLst>
              <a:ext uri="{FF2B5EF4-FFF2-40B4-BE49-F238E27FC236}">
                <a16:creationId xmlns:a16="http://schemas.microsoft.com/office/drawing/2014/main" id="{325DA52D-CC89-024D-6ECC-1EC9976C6623}"/>
              </a:ext>
            </a:extLst>
          </p:cNvPr>
          <p:cNvGraphicFramePr>
            <a:graphicFrameLocks noGrp="1"/>
          </p:cNvGraphicFramePr>
          <p:nvPr>
            <p:extLst>
              <p:ext uri="{D42A27DB-BD31-4B8C-83A1-F6EECF244321}">
                <p14:modId xmlns:p14="http://schemas.microsoft.com/office/powerpoint/2010/main" val="3174395122"/>
              </p:ext>
            </p:extLst>
          </p:nvPr>
        </p:nvGraphicFramePr>
        <p:xfrm>
          <a:off x="291296" y="990021"/>
          <a:ext cx="11609408" cy="2185894"/>
        </p:xfrm>
        <a:graphic>
          <a:graphicData uri="http://schemas.openxmlformats.org/drawingml/2006/table">
            <a:tbl>
              <a:tblPr firstRow="1" bandRow="1">
                <a:tableStyleId>{5C22544A-7EE6-4342-B048-85BDC9FD1C3A}</a:tableStyleId>
              </a:tblPr>
              <a:tblGrid>
                <a:gridCol w="1934901">
                  <a:extLst>
                    <a:ext uri="{9D8B030D-6E8A-4147-A177-3AD203B41FA5}">
                      <a16:colId xmlns:a16="http://schemas.microsoft.com/office/drawing/2014/main" val="2501475975"/>
                    </a:ext>
                  </a:extLst>
                </a:gridCol>
                <a:gridCol w="1294436">
                  <a:extLst>
                    <a:ext uri="{9D8B030D-6E8A-4147-A177-3AD203B41FA5}">
                      <a16:colId xmlns:a16="http://schemas.microsoft.com/office/drawing/2014/main" val="550370893"/>
                    </a:ext>
                  </a:extLst>
                </a:gridCol>
                <a:gridCol w="1226916">
                  <a:extLst>
                    <a:ext uri="{9D8B030D-6E8A-4147-A177-3AD203B41FA5}">
                      <a16:colId xmlns:a16="http://schemas.microsoft.com/office/drawing/2014/main" val="3624094483"/>
                    </a:ext>
                  </a:extLst>
                </a:gridCol>
                <a:gridCol w="3715474">
                  <a:extLst>
                    <a:ext uri="{9D8B030D-6E8A-4147-A177-3AD203B41FA5}">
                      <a16:colId xmlns:a16="http://schemas.microsoft.com/office/drawing/2014/main" val="1111301993"/>
                    </a:ext>
                  </a:extLst>
                </a:gridCol>
                <a:gridCol w="2002420">
                  <a:extLst>
                    <a:ext uri="{9D8B030D-6E8A-4147-A177-3AD203B41FA5}">
                      <a16:colId xmlns:a16="http://schemas.microsoft.com/office/drawing/2014/main" val="2654946733"/>
                    </a:ext>
                  </a:extLst>
                </a:gridCol>
                <a:gridCol w="1435261">
                  <a:extLst>
                    <a:ext uri="{9D8B030D-6E8A-4147-A177-3AD203B41FA5}">
                      <a16:colId xmlns:a16="http://schemas.microsoft.com/office/drawing/2014/main" val="4065439479"/>
                    </a:ext>
                  </a:extLst>
                </a:gridCol>
              </a:tblGrid>
              <a:tr h="291117">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Revision Request</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Reason for Revision</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Impacts</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ERCOT Opinion/ERCOT Market Impact Statement</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CFSG Review</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IMM Opinion</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extLst>
                  <a:ext uri="{0D108BD9-81ED-4DB2-BD59-A6C34878D82A}">
                    <a16:rowId xmlns:a16="http://schemas.microsoft.com/office/drawing/2014/main" val="2860446428"/>
                  </a:ext>
                </a:extLst>
              </a:tr>
              <a:tr h="733183">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SMOGRR031, Related to NPRR1264, Creation of a New Energy Attribute Certificate Program</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Strategic Plan Objective 2</a:t>
                      </a: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90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No impact (impacts captured by NPRR1264)</a:t>
                      </a: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90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ERCOT supports approval of SMOGRR031. ERCOT Staff has reviewed Settlement Metering Operating Guide Revision Request (SMOGRR) 031 and believes that it provides a positive market impact by enhancing the ERCOT region’s economic competitiveness through the modification of what an Entity may be affected by in order to qualify to submit SMOGRRs, in alignment with Protocol changes made by NPRR1264, Creation of a New Energy Attribute Certificate Program..</a:t>
                      </a: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No applicable</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IMM has no opinion on SMOGRR031</a:t>
                      </a: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extLst>
                  <a:ext uri="{0D108BD9-81ED-4DB2-BD59-A6C34878D82A}">
                    <a16:rowId xmlns:a16="http://schemas.microsoft.com/office/drawing/2014/main" val="2097300595"/>
                  </a:ext>
                </a:extLst>
              </a:tr>
              <a:tr h="733183">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VCMRR043, Related to NPRR1264, Creation of a New Energy Attribute Certificate Program</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Strategic Plan Objective 2</a:t>
                      </a: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No impact (impacts captured by NPRR1264)</a:t>
                      </a: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ERCOT supports approval of VCMRR043. ERCOT Staff has reviewed Verifiable Cost Manual Revision Request (VCMRR) 043 and believes that it provides a positive market impact by enhancing the ERCOT region’s economic competitiveness through the modification of what an Entity may be affected by in order to qualify to submit VCMRRs, in alignment with Protocol changes made by NPRR1264, Creation of a New Energy Attribute Certificate Program.</a:t>
                      </a: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Not applicable</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IMM has no opinion on VCMRR043</a:t>
                      </a: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extLst>
                  <a:ext uri="{0D108BD9-81ED-4DB2-BD59-A6C34878D82A}">
                    <a16:rowId xmlns:a16="http://schemas.microsoft.com/office/drawing/2014/main" val="1406180187"/>
                  </a:ext>
                </a:extLst>
              </a:tr>
            </a:tbl>
          </a:graphicData>
        </a:graphic>
      </p:graphicFrame>
    </p:spTree>
    <p:extLst>
      <p:ext uri="{BB962C8B-B14F-4D97-AF65-F5344CB8AC3E}">
        <p14:creationId xmlns:p14="http://schemas.microsoft.com/office/powerpoint/2010/main" val="427398988"/>
      </p:ext>
    </p:extLst>
  </p:cSld>
  <p:clrMapOvr>
    <a:masterClrMapping/>
  </p:clrMapOvr>
</p:sld>
</file>

<file path=ppt/theme/theme1.xml><?xml version="1.0" encoding="utf-8"?>
<a:theme xmlns:a="http://schemas.openxmlformats.org/drawingml/2006/main" name="1_Cover">
  <a:themeElements>
    <a:clrScheme name="ERCOT">
      <a:dk1>
        <a:srgbClr val="000000"/>
      </a:dk1>
      <a:lt1>
        <a:srgbClr val="FFFFFF"/>
      </a:lt1>
      <a:dk2>
        <a:srgbClr val="2D3338"/>
      </a:dk2>
      <a:lt2>
        <a:srgbClr val="FFFFFF"/>
      </a:lt2>
      <a:accent1>
        <a:srgbClr val="003865"/>
      </a:accent1>
      <a:accent2>
        <a:srgbClr val="5B6770"/>
      </a:accent2>
      <a:accent3>
        <a:srgbClr val="26D07C"/>
      </a:accent3>
      <a:accent4>
        <a:srgbClr val="00829B"/>
      </a:accent4>
      <a:accent5>
        <a:srgbClr val="685BC7"/>
      </a:accent5>
      <a:accent6>
        <a:srgbClr val="890C58"/>
      </a:accent6>
      <a:hlink>
        <a:srgbClr val="3996DF"/>
      </a:hlink>
      <a:folHlink>
        <a:srgbClr val="867ED0"/>
      </a:folHlink>
    </a:clrScheme>
    <a:fontScheme name="ERCOT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4ECE1372-0C99-4BBD-8C9A-66BB973B0715}" vid="{E42129F1-9979-45CE-AC99-7AED524228ED}"/>
    </a:ext>
  </a:extLst>
</a:theme>
</file>

<file path=ppt/theme/theme2.xml><?xml version="1.0" encoding="utf-8"?>
<a:theme xmlns:a="http://schemas.openxmlformats.org/drawingml/2006/main" name="Page Design">
  <a:themeElements>
    <a:clrScheme name="ERCOT colors">
      <a:dk1>
        <a:srgbClr val="171A1C"/>
      </a:dk1>
      <a:lt1>
        <a:srgbClr val="FFFFFF"/>
      </a:lt1>
      <a:dk2>
        <a:srgbClr val="4A525A"/>
      </a:dk2>
      <a:lt2>
        <a:srgbClr val="E6EBEF"/>
      </a:lt2>
      <a:accent1>
        <a:srgbClr val="005763"/>
      </a:accent1>
      <a:accent2>
        <a:srgbClr val="3DBED1"/>
      </a:accent2>
      <a:accent3>
        <a:srgbClr val="003865"/>
      </a:accent3>
      <a:accent4>
        <a:srgbClr val="0063B4"/>
      </a:accent4>
      <a:accent5>
        <a:srgbClr val="26D07C"/>
      </a:accent5>
      <a:accent6>
        <a:srgbClr val="867ED0"/>
      </a:accent6>
      <a:hlink>
        <a:srgbClr val="00AEC7"/>
      </a:hlink>
      <a:folHlink>
        <a:srgbClr val="685BC7"/>
      </a:folHlink>
    </a:clrScheme>
    <a:fontScheme name="ERCOT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4ECE1372-0C99-4BBD-8C9A-66BB973B0715}" vid="{AF2A68AE-DF5A-41FA-8DA3-295978B7C7E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Audience xmlns="3c917f14-8d40-4289-92aa-fd10f73581c9">Public</Audienc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56779995893D9842BA3FA5B9B5E7FD29" ma:contentTypeVersion="5" ma:contentTypeDescription="Create a new document." ma:contentTypeScope="" ma:versionID="6d199b3ad5f5b9d872d256308c85908b">
  <xsd:schema xmlns:xsd="http://www.w3.org/2001/XMLSchema" xmlns:xs="http://www.w3.org/2001/XMLSchema" xmlns:p="http://schemas.microsoft.com/office/2006/metadata/properties" xmlns:ns2="3c917f14-8d40-4289-92aa-fd10f73581c9" targetNamespace="http://schemas.microsoft.com/office/2006/metadata/properties" ma:root="true" ma:fieldsID="dcedc2ff92fcc6164a822d33fd796499" ns2:_="">
    <xsd:import namespace="3c917f14-8d40-4289-92aa-fd10f73581c9"/>
    <xsd:element name="properties">
      <xsd:complexType>
        <xsd:sequence>
          <xsd:element name="documentManagement">
            <xsd:complexType>
              <xsd:all>
                <xsd:element ref="ns2:Audience" minOccurs="0"/>
                <xsd:element ref="ns2:MediaServiceMetadata" minOccurs="0"/>
                <xsd:element ref="ns2:MediaServiceFastMetadata"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c917f14-8d40-4289-92aa-fd10f73581c9" elementFormDefault="qualified">
    <xsd:import namespace="http://schemas.microsoft.com/office/2006/documentManagement/types"/>
    <xsd:import namespace="http://schemas.microsoft.com/office/infopath/2007/PartnerControls"/>
    <xsd:element name="Audience" ma:index="8" nillable="true" ma:displayName="Audience" ma:format="Dropdown" ma:internalName="Audience">
      <xsd:simpleType>
        <xsd:restriction base="dms:Choice">
          <xsd:enumeration value="Public"/>
          <xsd:enumeration value="Internal"/>
          <xsd:enumeration value="Confidential"/>
          <xsd:enumeration value="Board of Directors"/>
        </xsd:restriction>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SearchProperties" ma:index="11" nillable="true" ma:displayName="MediaServiceSearchProperties" ma:hidden="true" ma:internalName="MediaServiceSearchProperties"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E754FD2-17D2-4534-9157-8CFDD0166132}">
  <ds:schemaRefs>
    <ds:schemaRef ds:uri="http://purl.org/dc/dcmitype/"/>
    <ds:schemaRef ds:uri="http://schemas.microsoft.com/office/2006/documentManagement/types"/>
    <ds:schemaRef ds:uri="http://www.w3.org/XML/1998/namespace"/>
    <ds:schemaRef ds:uri="http://purl.org/dc/terms/"/>
    <ds:schemaRef ds:uri="http://schemas.microsoft.com/office/infopath/2007/PartnerControls"/>
    <ds:schemaRef ds:uri="http://schemas.openxmlformats.org/package/2006/metadata/core-properties"/>
    <ds:schemaRef ds:uri="http://schemas.microsoft.com/office/2006/metadata/properties"/>
    <ds:schemaRef ds:uri="cf8c9251-373f-4ee3-86cf-d97122226a81"/>
    <ds:schemaRef ds:uri="5f527160-b6a2-448e-b210-55bbe2178a90"/>
    <ds:schemaRef ds:uri="http://purl.org/dc/elements/1.1/"/>
    <ds:schemaRef ds:uri="3c917f14-8d40-4289-92aa-fd10f73581c9"/>
  </ds:schemaRefs>
</ds:datastoreItem>
</file>

<file path=customXml/itemProps2.xml><?xml version="1.0" encoding="utf-8"?>
<ds:datastoreItem xmlns:ds="http://schemas.openxmlformats.org/officeDocument/2006/customXml" ds:itemID="{6A5F3B15-1EDA-47D5-B690-303F08E28C2F}">
  <ds:schemaRefs>
    <ds:schemaRef ds:uri="http://schemas.microsoft.com/sharepoint/v3/contenttype/forms"/>
  </ds:schemaRefs>
</ds:datastoreItem>
</file>

<file path=customXml/itemProps3.xml><?xml version="1.0" encoding="utf-8"?>
<ds:datastoreItem xmlns:ds="http://schemas.openxmlformats.org/officeDocument/2006/customXml" ds:itemID="{B57DC9A4-2D51-40CB-BA99-0BF7D516F6D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c917f14-8d40-4289-92aa-fd10f73581c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ERCOT Official PowerPoint Template - Public</Template>
  <TotalTime>3275</TotalTime>
  <Words>1962</Words>
  <Application>Microsoft Office PowerPoint</Application>
  <PresentationFormat>Widescreen</PresentationFormat>
  <Paragraphs>144</Paragraphs>
  <Slides>4</Slides>
  <Notes>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4</vt:i4>
      </vt:variant>
    </vt:vector>
  </HeadingPairs>
  <TitlesOfParts>
    <vt:vector size="10" baseType="lpstr">
      <vt:lpstr>Aptos</vt:lpstr>
      <vt:lpstr>Arial</vt:lpstr>
      <vt:lpstr>Calibri</vt:lpstr>
      <vt:lpstr>Wingdings</vt:lpstr>
      <vt:lpstr>1_Cover</vt:lpstr>
      <vt:lpstr>Page Design</vt:lpstr>
      <vt:lpstr>Revision Request Summary for 7/29/26 TAC</vt:lpstr>
      <vt:lpstr>Revision Request Summary for 7/29/26 TAC</vt:lpstr>
      <vt:lpstr>Revision Request Summary for 7/29/26 TAC</vt:lpstr>
      <vt:lpstr>Revision Request Summary for 7/29/26 TAC</vt:lpstr>
    </vt:vector>
  </TitlesOfParts>
  <Company>ERCOT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C Phillips</dc:creator>
  <cp:keywords/>
  <cp:lastModifiedBy>Ann Shang Boren</cp:lastModifiedBy>
  <cp:revision>19</cp:revision>
  <dcterms:created xsi:type="dcterms:W3CDTF">2026-03-11T18:16:52Z</dcterms:created>
  <dcterms:modified xsi:type="dcterms:W3CDTF">2026-07-22T16:14:42Z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0x01010056779995893D9842BA3FA5B9B5E7FD29</vt:lpwstr>
  </property>
  <property fmtid="{D5CDD505-2E9C-101B-9397-08002B2CF9AE}" pid="3" name="MediaServiceImageTags">
    <vt:lpwstr/>
  </property>
  <property fmtid="{D5CDD505-2E9C-101B-9397-08002B2CF9AE}" pid="4" name="MSIP_Label_c144db1d-993e-40da-980d-6eea152adc50_Enabled">
    <vt:lpwstr>true</vt:lpwstr>
  </property>
  <property fmtid="{D5CDD505-2E9C-101B-9397-08002B2CF9AE}" pid="5" name="MSIP_Label_c144db1d-993e-40da-980d-6eea152adc50_SetDate">
    <vt:lpwstr>2026-02-04T21:33:56Z</vt:lpwstr>
  </property>
  <property fmtid="{D5CDD505-2E9C-101B-9397-08002B2CF9AE}" pid="6" name="MSIP_Label_c144db1d-993e-40da-980d-6eea152adc50_Method">
    <vt:lpwstr>Privileged</vt:lpwstr>
  </property>
  <property fmtid="{D5CDD505-2E9C-101B-9397-08002B2CF9AE}" pid="7" name="MSIP_Label_c144db1d-993e-40da-980d-6eea152adc50_Name">
    <vt:lpwstr>Public</vt:lpwstr>
  </property>
  <property fmtid="{D5CDD505-2E9C-101B-9397-08002B2CF9AE}" pid="8" name="MSIP_Label_c144db1d-993e-40da-980d-6eea152adc50_SiteId">
    <vt:lpwstr>0afb747d-bff7-4596-a9fc-950ef9e0ec45</vt:lpwstr>
  </property>
  <property fmtid="{D5CDD505-2E9C-101B-9397-08002B2CF9AE}" pid="9" name="MSIP_Label_c144db1d-993e-40da-980d-6eea152adc50_ActionId">
    <vt:lpwstr>1d14393e-8913-4215-8969-3d0b24cf798e</vt:lpwstr>
  </property>
  <property fmtid="{D5CDD505-2E9C-101B-9397-08002B2CF9AE}" pid="10" name="MSIP_Label_c144db1d-993e-40da-980d-6eea152adc50_ContentBits">
    <vt:lpwstr>0</vt:lpwstr>
  </property>
  <property fmtid="{D5CDD505-2E9C-101B-9397-08002B2CF9AE}" pid="11" name="MSIP_Label_c144db1d-993e-40da-980d-6eea152adc50_Tag">
    <vt:lpwstr>10, 0, 1, 1</vt:lpwstr>
  </property>
</Properties>
</file>