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7"/>
  </p:notesMasterIdLst>
  <p:handoutMasterIdLst>
    <p:handoutMasterId r:id="rId18"/>
  </p:handoutMasterIdLst>
  <p:sldIdLst>
    <p:sldId id="272" r:id="rId6"/>
    <p:sldId id="2147478762" r:id="rId7"/>
    <p:sldId id="2147478763" r:id="rId8"/>
    <p:sldId id="270" r:id="rId9"/>
    <p:sldId id="273" r:id="rId10"/>
    <p:sldId id="261" r:id="rId11"/>
    <p:sldId id="260" r:id="rId12"/>
    <p:sldId id="271" r:id="rId13"/>
    <p:sldId id="2147478766" r:id="rId14"/>
    <p:sldId id="2147478765" r:id="rId15"/>
    <p:sldId id="21474787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E212F3-F93F-46DA-9350-70E961429013}" v="1" dt="2026-07-20T15:54:22.3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10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2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erson, Troy" userId="04de3903-03dd-44db-8353-3f14e4dd6886" providerId="ADAL" clId="{AC545628-8E29-428F-8CB0-70B66CC2DA85}"/>
    <pc:docChg chg="custSel modSld">
      <pc:chgData name="Anderson, Troy" userId="04de3903-03dd-44db-8353-3f14e4dd6886" providerId="ADAL" clId="{AC545628-8E29-428F-8CB0-70B66CC2DA85}" dt="2026-07-20T15:56:51.756" v="82" actId="20577"/>
      <pc:docMkLst>
        <pc:docMk/>
      </pc:docMkLst>
      <pc:sldChg chg="modSp mod">
        <pc:chgData name="Anderson, Troy" userId="04de3903-03dd-44db-8353-3f14e4dd6886" providerId="ADAL" clId="{AC545628-8E29-428F-8CB0-70B66CC2DA85}" dt="2026-07-20T15:56:34.524" v="79" actId="207"/>
        <pc:sldMkLst>
          <pc:docMk/>
          <pc:sldMk cId="0" sldId="261"/>
        </pc:sldMkLst>
        <pc:graphicFrameChg chg="modGraphic">
          <ac:chgData name="Anderson, Troy" userId="04de3903-03dd-44db-8353-3f14e4dd6886" providerId="ADAL" clId="{AC545628-8E29-428F-8CB0-70B66CC2DA85}" dt="2026-07-20T15:56:34.524" v="79" actId="207"/>
          <ac:graphicFrameMkLst>
            <pc:docMk/>
            <pc:sldMk cId="0" sldId="261"/>
            <ac:graphicFrameMk id="3" creationId="{00000000-0000-0000-0000-000000000000}"/>
          </ac:graphicFrameMkLst>
        </pc:graphicFrameChg>
      </pc:sldChg>
      <pc:sldChg chg="modSp mod">
        <pc:chgData name="Anderson, Troy" userId="04de3903-03dd-44db-8353-3f14e4dd6886" providerId="ADAL" clId="{AC545628-8E29-428F-8CB0-70B66CC2DA85}" dt="2026-07-20T15:55:07.664" v="74" actId="404"/>
        <pc:sldMkLst>
          <pc:docMk/>
          <pc:sldMk cId="0" sldId="270"/>
        </pc:sldMkLst>
        <pc:spChg chg="mod">
          <ac:chgData name="Anderson, Troy" userId="04de3903-03dd-44db-8353-3f14e4dd6886" providerId="ADAL" clId="{AC545628-8E29-428F-8CB0-70B66CC2DA85}" dt="2026-07-20T15:55:07.664" v="74" actId="404"/>
          <ac:spMkLst>
            <pc:docMk/>
            <pc:sldMk cId="0" sldId="270"/>
            <ac:spMk id="37" creationId="{3BEF9A26-7C1E-83C4-52FF-8907963077A0}"/>
          </ac:spMkLst>
        </pc:spChg>
        <pc:graphicFrameChg chg="modGraphic">
          <ac:chgData name="Anderson, Troy" userId="04de3903-03dd-44db-8353-3f14e4dd6886" providerId="ADAL" clId="{AC545628-8E29-428F-8CB0-70B66CC2DA85}" dt="2026-07-20T15:54:09.605" v="33" actId="20577"/>
          <ac:graphicFrameMkLst>
            <pc:docMk/>
            <pc:sldMk cId="0" sldId="270"/>
            <ac:graphicFrameMk id="33" creationId="{50F9B015-E167-00B6-0126-0DBB2C12F4E8}"/>
          </ac:graphicFrameMkLst>
        </pc:graphicFrameChg>
      </pc:sldChg>
      <pc:sldChg chg="modSp mod">
        <pc:chgData name="Anderson, Troy" userId="04de3903-03dd-44db-8353-3f14e4dd6886" providerId="ADAL" clId="{AC545628-8E29-428F-8CB0-70B66CC2DA85}" dt="2026-07-20T15:53:26.472" v="1" actId="20577"/>
        <pc:sldMkLst>
          <pc:docMk/>
          <pc:sldMk cId="0" sldId="272"/>
        </pc:sldMkLst>
        <pc:spChg chg="mod">
          <ac:chgData name="Anderson, Troy" userId="04de3903-03dd-44db-8353-3f14e4dd6886" providerId="ADAL" clId="{AC545628-8E29-428F-8CB0-70B66CC2DA85}" dt="2026-07-20T15:53:26.472" v="1" actId="20577"/>
          <ac:spMkLst>
            <pc:docMk/>
            <pc:sldMk cId="0" sldId="272"/>
            <ac:spMk id="4" creationId="{00000000-0000-0000-0000-000000000000}"/>
          </ac:spMkLst>
        </pc:spChg>
      </pc:sldChg>
      <pc:sldChg chg="modSp mod">
        <pc:chgData name="Anderson, Troy" userId="04de3903-03dd-44db-8353-3f14e4dd6886" providerId="ADAL" clId="{AC545628-8E29-428F-8CB0-70B66CC2DA85}" dt="2026-07-20T15:56:51.756" v="82" actId="20577"/>
        <pc:sldMkLst>
          <pc:docMk/>
          <pc:sldMk cId="4166466630" sldId="2147478765"/>
        </pc:sldMkLst>
        <pc:graphicFrameChg chg="modGraphic">
          <ac:chgData name="Anderson, Troy" userId="04de3903-03dd-44db-8353-3f14e4dd6886" providerId="ADAL" clId="{AC545628-8E29-428F-8CB0-70B66CC2DA85}" dt="2026-07-20T15:56:51.756" v="82" actId="20577"/>
          <ac:graphicFrameMkLst>
            <pc:docMk/>
            <pc:sldMk cId="4166466630" sldId="2147478765"/>
            <ac:graphicFrameMk id="7" creationId="{FD577B12-72AC-949D-D423-F9A5FD220E29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7/20/2026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dirty="0">
                <a:solidFill>
                  <a:srgbClr val="C00000"/>
                </a:solidFill>
              </a:rPr>
              <a:t>Delete this slide before presenting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94BC6D-B4C2-499C-B968-7B53BF050EF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73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12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July 20,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July 20,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sv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8.sv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  <p:sldLayoutId id="214748368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July 20,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Project Update</a:t>
            </a:r>
            <a:br>
              <a:rPr lang="en-US" sz="1400" b="0" dirty="0"/>
            </a:br>
            <a:br>
              <a:rPr lang="en-US" sz="1400" b="0" dirty="0"/>
            </a:br>
            <a:br>
              <a:rPr lang="en-US" sz="1400" b="0" dirty="0"/>
            </a:br>
            <a:r>
              <a:rPr lang="en-US" sz="1800" b="0" i="1" dirty="0"/>
              <a:t>Troy Anderson</a:t>
            </a:r>
            <a:br>
              <a:rPr lang="en-US" sz="1800" b="0" dirty="0"/>
            </a:br>
            <a:r>
              <a:rPr lang="en-US" sz="1800" b="0" dirty="0"/>
              <a:t>ERCOT Portfolio Management</a:t>
            </a:r>
            <a:br>
              <a:rPr lang="en-US" sz="1800" b="0" dirty="0"/>
            </a:br>
            <a:br>
              <a:rPr lang="en-US" sz="1400" b="0" dirty="0"/>
            </a:br>
            <a:r>
              <a:rPr lang="en-US" sz="1100" b="0" dirty="0"/>
              <a:t>July 23, 2026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 flipH="1">
            <a:off x="6427364" y="4308763"/>
            <a:ext cx="5201214" cy="2160403"/>
          </a:xfrm>
          <a:prstGeom prst="foldedCorner">
            <a:avLst>
              <a:gd name="adj" fmla="val 23384"/>
            </a:avLst>
          </a:prstGeom>
          <a:solidFill>
            <a:srgbClr val="E6EBF0">
              <a:alpha val="67000"/>
            </a:srgbClr>
          </a:solidFill>
          <a:ln>
            <a:solidFill>
              <a:srgbClr val="E6EBF0"/>
            </a:solidFill>
          </a:ln>
        </p:spPr>
        <p:txBody>
          <a:bodyPr lIns="274320" tIns="182880" rIns="91440"/>
          <a:lstStyle/>
          <a:p>
            <a:r>
              <a:rPr lang="en-US" dirty="0"/>
              <a:t>Key Takeaways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b="0" dirty="0"/>
              <a:t>Monthly project status update for ERCOT Portfolio Management presented to PRS on July 15, 2026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b="0" dirty="0"/>
              <a:t>Covers 2026 release highlights, project updates, priority/rank recommendations, TWG update, and project planning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Recent / Upcoming Project Highlights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2026 Release Targets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Other Project Updates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Priority / Rank Recommendations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Technology Working Group (TWG)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Aging Revision Request Prioritization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28B8F-E2E1-C143-275C-37B64F318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40A92-170F-90CD-2D4C-3DF401E70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714F41-7654-22C6-D60E-06B67F598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071760" cy="528452"/>
          </a:xfrm>
        </p:spPr>
        <p:txBody>
          <a:bodyPr>
            <a:normAutofit/>
          </a:bodyPr>
          <a:lstStyle/>
          <a:p>
            <a:r>
              <a:rPr lang="en-US" dirty="0"/>
              <a:t>Aging Revision Request Project Prioritization Approach – Stats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D577B12-72AC-949D-D423-F9A5FD220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194773"/>
              </p:ext>
            </p:extLst>
          </p:nvPr>
        </p:nvGraphicFramePr>
        <p:xfrm>
          <a:off x="6293180" y="1239831"/>
          <a:ext cx="4339471" cy="4343400"/>
        </p:xfrm>
        <a:graphic>
          <a:graphicData uri="http://schemas.openxmlformats.org/drawingml/2006/table">
            <a:tbl>
              <a:tblPr firstRow="1" bandRow="1"/>
              <a:tblGrid>
                <a:gridCol w="2693465">
                  <a:extLst>
                    <a:ext uri="{9D8B030D-6E8A-4147-A177-3AD203B41FA5}">
                      <a16:colId xmlns:a16="http://schemas.microsoft.com/office/drawing/2014/main" val="2503753094"/>
                    </a:ext>
                  </a:extLst>
                </a:gridCol>
                <a:gridCol w="823003">
                  <a:extLst>
                    <a:ext uri="{9D8B030D-6E8A-4147-A177-3AD203B41FA5}">
                      <a16:colId xmlns:a16="http://schemas.microsoft.com/office/drawing/2014/main" val="2146507040"/>
                    </a:ext>
                  </a:extLst>
                </a:gridCol>
                <a:gridCol w="823003">
                  <a:extLst>
                    <a:ext uri="{9D8B030D-6E8A-4147-A177-3AD203B41FA5}">
                      <a16:colId xmlns:a16="http://schemas.microsoft.com/office/drawing/2014/main" val="508918072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400" strike="noStrike" dirty="0"/>
                        <a:t>Tier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EC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strike="noStrike" kern="1200" dirty="0">
                          <a:solidFill>
                            <a:schemeClr val="lt1"/>
                          </a:solidFill>
                          <a:latin typeface="Arial" panose="020B0604020202020204"/>
                          <a:ea typeface="+mn-ea"/>
                          <a:cs typeface="+mn-cs"/>
                        </a:rPr>
                        <a:t>June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400" b="1" strike="noStrike" kern="1200" dirty="0">
                          <a:solidFill>
                            <a:schemeClr val="lt1"/>
                          </a:solidFill>
                          <a:latin typeface="Arial" panose="020B0604020202020204"/>
                          <a:ea typeface="+mn-ea"/>
                          <a:cs typeface="+mn-cs"/>
                        </a:rPr>
                        <a:t>2026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EC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strike="noStrike" kern="1200" dirty="0">
                          <a:solidFill>
                            <a:schemeClr val="lt1"/>
                          </a:solidFill>
                          <a:latin typeface="Arial" panose="020B0604020202020204"/>
                          <a:ea typeface="+mn-ea"/>
                          <a:cs typeface="+mn-cs"/>
                        </a:rPr>
                        <a:t>July 2026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E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93002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– Critical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9585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– High Priority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17902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– Medium Priority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</a:t>
                      </a:r>
                      <a:endParaRPr lang="en-US" sz="1600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222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 – No Action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2626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 – Candidate for Removal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96521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91523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698981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96F75E-35DB-B7CD-71D2-3BF8D1DF659A}"/>
              </a:ext>
            </a:extLst>
          </p:cNvPr>
          <p:cNvSpPr txBox="1">
            <a:spLocks/>
          </p:cNvSpPr>
          <p:nvPr/>
        </p:nvSpPr>
        <p:spPr>
          <a:xfrm>
            <a:off x="575734" y="985652"/>
            <a:ext cx="5215466" cy="560515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Posted Excel file details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Retained notes from prior year prioritization discussions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Updated based on June PRS discussion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Added submitter name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July v1 posted with latest updates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endParaRPr lang="en-US" sz="500" dirty="0"/>
          </a:p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All </a:t>
            </a:r>
            <a:r>
              <a:rPr lang="en-US" dirty="0">
                <a:solidFill>
                  <a:srgbClr val="FF0000"/>
                </a:solidFill>
              </a:rPr>
              <a:t>65</a:t>
            </a:r>
            <a:r>
              <a:rPr lang="en-US" dirty="0"/>
              <a:t> items will be reviewed – changes since June: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Dropped from list</a:t>
            </a:r>
          </a:p>
          <a:p>
            <a:pPr lvl="2">
              <a:tabLst>
                <a:tab pos="787400" algn="l"/>
                <a:tab pos="1766888" algn="l"/>
                <a:tab pos="1828800" algn="ctr"/>
                <a:tab pos="4105275" algn="l"/>
              </a:tabLst>
            </a:pPr>
            <a:r>
              <a:rPr lang="en-US" dirty="0"/>
              <a:t>SCR829 		(project started)</a:t>
            </a:r>
          </a:p>
          <a:p>
            <a:pPr lvl="2">
              <a:tabLst>
                <a:tab pos="787400" algn="l"/>
                <a:tab pos="1766888" algn="l"/>
                <a:tab pos="1828800" algn="ctr"/>
                <a:tab pos="4105275" algn="l"/>
              </a:tabLst>
            </a:pPr>
            <a:r>
              <a:rPr lang="en-US" dirty="0"/>
              <a:t>NPRR1323 		(added to in-flight NPRR1290 project)</a:t>
            </a:r>
          </a:p>
          <a:p>
            <a:pPr lvl="2">
              <a:tabLst>
                <a:tab pos="787400" algn="l"/>
                <a:tab pos="1766888" algn="l"/>
                <a:tab pos="1828800" algn="ctr"/>
                <a:tab pos="4105275" algn="l"/>
              </a:tabLst>
            </a:pPr>
            <a:r>
              <a:rPr lang="en-US" dirty="0"/>
              <a:t>OBDRR055 		(O&amp;M effort went live)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Added to list</a:t>
            </a:r>
          </a:p>
          <a:p>
            <a:pPr lvl="2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NPRR1326 IA completed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endParaRPr lang="en-US" sz="500" dirty="0"/>
          </a:p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Approach: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Review Excel file contents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Assign Tier </a:t>
            </a:r>
            <a:r>
              <a:rPr lang="en-US"/>
              <a:t>to “</a:t>
            </a:r>
            <a:r>
              <a:rPr lang="en-US" dirty="0"/>
              <a:t>TBD</a:t>
            </a:r>
            <a:r>
              <a:rPr lang="en-US"/>
              <a:t>” item (NPRR1326)</a:t>
            </a:r>
            <a:endParaRPr lang="en-US" dirty="0"/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Determine if any items merit a revised Tier assignment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Discuss outreach on “No Action” and removal candidates</a:t>
            </a:r>
          </a:p>
        </p:txBody>
      </p:sp>
    </p:spTree>
    <p:extLst>
      <p:ext uri="{BB962C8B-B14F-4D97-AF65-F5344CB8AC3E}">
        <p14:creationId xmlns:p14="http://schemas.microsoft.com/office/powerpoint/2010/main" val="4166466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Troy.Anderson@ercot.com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 fontScale="25000" lnSpcReduction="20000"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457200"/>
            <a:ext cx="8872352" cy="694706"/>
          </a:xfrm>
        </p:spPr>
        <p:txBody>
          <a:bodyPr/>
          <a:lstStyle/>
          <a:p>
            <a:r>
              <a:rPr lang="en-US" dirty="0"/>
              <a:t>Project Update Agenda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162050" y="1438275"/>
            <a:ext cx="8020050" cy="4495800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Recent / Upcoming Project Highlights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2026 Release Targets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Other Project Updates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Priority/Rank Recommendations for Revision Requests with Impacts</a:t>
            </a:r>
          </a:p>
          <a:p>
            <a:pPr marL="868680" lvl="2" indent="-342900">
              <a:buFont typeface="Arial" panose="020B0604020202020204" pitchFamily="34" charset="0"/>
              <a:buChar char="•"/>
              <a:tabLst>
                <a:tab pos="2176463" algn="l"/>
              </a:tabLst>
            </a:pPr>
            <a:r>
              <a:rPr lang="en-US" b="0" dirty="0"/>
              <a:t>NPRR1326 – </a:t>
            </a:r>
            <a:r>
              <a:rPr lang="en-US" dirty="0">
                <a:solidFill>
                  <a:schemeClr val="dk1"/>
                </a:solidFill>
              </a:rPr>
              <a:t>Add Energy Storage Resource (ESR) State of Charge (SOC) Information to 	the Ancillary Services Capacity Monitor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Technology Working Group (TWG)</a:t>
            </a:r>
          </a:p>
          <a:p>
            <a:pPr marL="891540" lvl="1" indent="-342900"/>
            <a:r>
              <a:rPr lang="en-US" dirty="0"/>
              <a:t>Next meeting is 7/23/2026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Aging Revision Request Review and Prioritization</a:t>
            </a:r>
          </a:p>
          <a:p>
            <a:pPr marL="891540" lvl="1" indent="-342900"/>
            <a:r>
              <a:rPr lang="en-US" dirty="0"/>
              <a:t>Continue discussion started in June</a:t>
            </a:r>
            <a:endParaRPr lang="en-US" b="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1000" b="0" i="1" dirty="0"/>
              <a:t> Location of Revision Request Project Information: http://www.ercot.com/services/projects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/ Upcoming Project Highlights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7A9B591-554F-748F-59DB-D83C2955E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525" y="1104899"/>
            <a:ext cx="9702645" cy="4648201"/>
          </a:xfrm>
        </p:spPr>
        <p:txBody>
          <a:bodyPr/>
          <a:lstStyle/>
          <a:p>
            <a:pPr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dirty="0">
                <a:solidFill>
                  <a:srgbClr val="212529"/>
                </a:solidFill>
              </a:rPr>
              <a:t>2026 June Off-Cycle Release – </a:t>
            </a:r>
            <a:r>
              <a:rPr lang="en-US" dirty="0">
                <a:solidFill>
                  <a:srgbClr val="00B050"/>
                </a:solidFill>
              </a:rPr>
              <a:t>6/18/2026</a:t>
            </a: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i="1" dirty="0">
                <a:solidFill>
                  <a:srgbClr val="00B050"/>
                </a:solidFill>
              </a:rPr>
              <a:t>Complete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/>
              <a:t>SCR820 – Operator Real-Time Messaging During Emergency</a:t>
            </a:r>
          </a:p>
          <a:p>
            <a:pPr lvl="2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/>
              <a:t>Deploying to Production for testing over the coming months</a:t>
            </a:r>
          </a:p>
          <a:p>
            <a:pPr lvl="2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/>
              <a:t>NPRR in progress to allow Control Room to use the tool in addition to the Hotline call</a:t>
            </a:r>
          </a:p>
          <a:p>
            <a:pPr lvl="2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/>
              <a:t>Go-live to occur in 2027 when the NPRR is approved</a:t>
            </a:r>
          </a:p>
          <a:p>
            <a:pPr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endParaRPr lang="en-US" sz="1200" dirty="0">
              <a:solidFill>
                <a:srgbClr val="212529"/>
              </a:solidFill>
            </a:endParaRPr>
          </a:p>
          <a:p>
            <a:pPr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dirty="0">
                <a:solidFill>
                  <a:srgbClr val="212529"/>
                </a:solidFill>
              </a:rPr>
              <a:t>2026 June Release – </a:t>
            </a:r>
            <a:r>
              <a:rPr lang="en-US" dirty="0">
                <a:solidFill>
                  <a:srgbClr val="00B050"/>
                </a:solidFill>
              </a:rPr>
              <a:t>6/24/2026-6/25/2026</a:t>
            </a: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i="1" dirty="0">
                <a:solidFill>
                  <a:srgbClr val="00B050"/>
                </a:solidFill>
              </a:rPr>
              <a:t>Complete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7 data products added to ERCOT Data Portal for public API access</a:t>
            </a:r>
          </a:p>
          <a:p>
            <a:pPr lvl="2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200" dirty="0">
                <a:solidFill>
                  <a:srgbClr val="212529"/>
                </a:solidFill>
              </a:rPr>
              <a:t>See 6/3/2026 market notice for details</a:t>
            </a:r>
          </a:p>
          <a:p>
            <a:pPr lvl="2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200" dirty="0">
                <a:solidFill>
                  <a:srgbClr val="212529"/>
                </a:solidFill>
              </a:rPr>
              <a:t>Additional market-facing changes will be delivered over the remaining releases in 2026</a:t>
            </a:r>
          </a:p>
          <a:p>
            <a:pPr lvl="2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endParaRPr lang="en-US" sz="1200" dirty="0">
              <a:solidFill>
                <a:srgbClr val="212529"/>
              </a:solidFill>
            </a:endParaRPr>
          </a:p>
          <a:p>
            <a:pPr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dirty="0">
                <a:solidFill>
                  <a:srgbClr val="212529"/>
                </a:solidFill>
              </a:rPr>
              <a:t>2026 July Release – </a:t>
            </a:r>
            <a:r>
              <a:rPr lang="en-US" dirty="0">
                <a:solidFill>
                  <a:srgbClr val="00B050"/>
                </a:solidFill>
              </a:rPr>
              <a:t>7/29/2026-7/30/2026</a:t>
            </a: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i="1" dirty="0">
                <a:solidFill>
                  <a:srgbClr val="00B050"/>
                </a:solidFill>
              </a:rPr>
              <a:t>In Flight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4 data products added to ERCOT Data Portal for public API access</a:t>
            </a:r>
          </a:p>
          <a:p>
            <a:pPr lvl="2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200" dirty="0">
                <a:solidFill>
                  <a:srgbClr val="212529"/>
                </a:solidFill>
              </a:rPr>
              <a:t>See 7/8/2026 market notice for details</a:t>
            </a:r>
          </a:p>
          <a:p>
            <a:pPr lvl="2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200" dirty="0">
                <a:solidFill>
                  <a:srgbClr val="212529"/>
                </a:solidFill>
              </a:rPr>
              <a:t>Additional market-facing changes will be delivered over the remaining releases in 2026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F5440078-E8FA-877F-EC67-77E805E6A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7475" y="6013001"/>
            <a:ext cx="5257800" cy="38779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200" b="0" dirty="0"/>
              <a:t>Note:  Projected Go-Live dates are subject to change.</a:t>
            </a:r>
            <a:br>
              <a:rPr lang="en-US" sz="1200" b="0" dirty="0"/>
            </a:br>
            <a:r>
              <a:rPr lang="en-US" sz="1200" b="0" dirty="0"/>
              <a:t>Please watch for market notices as the effective dates approach.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457200"/>
            <a:ext cx="9153525" cy="385583"/>
          </a:xfrm>
        </p:spPr>
        <p:txBody>
          <a:bodyPr/>
          <a:lstStyle/>
          <a:p>
            <a:r>
              <a:rPr lang="en-US" dirty="0"/>
              <a:t>2026 Release Targets - Approved NPRRs / SCRs / xGRRs</a:t>
            </a:r>
          </a:p>
        </p:txBody>
      </p:sp>
      <p:sp>
        <p:nvSpPr>
          <p:cNvPr id="29" name="TextBox 15">
            <a:extLst>
              <a:ext uri="{FF2B5EF4-FFF2-40B4-BE49-F238E27FC236}">
                <a16:creationId xmlns:a16="http://schemas.microsoft.com/office/drawing/2014/main" id="{99778076-88D8-AF87-CCD6-0387D3705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413" y="5757762"/>
            <a:ext cx="2278120" cy="5539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Go-live dates can differ from Protocol effective dates – Please refer to market notices for more details</a:t>
            </a:r>
          </a:p>
        </p:txBody>
      </p:sp>
      <p:sp>
        <p:nvSpPr>
          <p:cNvPr id="30" name="TextBox 22">
            <a:extLst>
              <a:ext uri="{FF2B5EF4-FFF2-40B4-BE49-F238E27FC236}">
                <a16:creationId xmlns:a16="http://schemas.microsoft.com/office/drawing/2014/main" id="{C27BF776-BF97-F1A6-B314-C018AEFF3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2808" y="6254403"/>
            <a:ext cx="3174415" cy="2616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Release targets are subject to change</a:t>
            </a:r>
          </a:p>
        </p:txBody>
      </p:sp>
      <p:sp>
        <p:nvSpPr>
          <p:cNvPr id="32" name="TextBox 23">
            <a:extLst>
              <a:ext uri="{FF2B5EF4-FFF2-40B4-BE49-F238E27FC236}">
                <a16:creationId xmlns:a16="http://schemas.microsoft.com/office/drawing/2014/main" id="{0B080159-FAE2-6B31-4EFB-7EF37977D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1733" y="5762601"/>
            <a:ext cx="1647290" cy="75405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APPENDIX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rPr>
              <a:t>Red Text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: New additions and target release changes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sng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Strike-Through Text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: Previous target release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(a), (b), etc.:</a:t>
            </a:r>
            <a:r>
              <a:rPr kumimoji="0" lang="en-US" sz="7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lang="en-US" sz="700" b="0" kern="0" dirty="0">
                <a:solidFill>
                  <a:srgbClr val="000000"/>
                </a:solidFill>
              </a:rPr>
              <a:t>M</a:t>
            </a:r>
            <a:r>
              <a:rPr kumimoji="0" lang="en-US" sz="7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ultiple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phase release</a:t>
            </a:r>
          </a:p>
        </p:txBody>
      </p:sp>
      <p:graphicFrame>
        <p:nvGraphicFramePr>
          <p:cNvPr id="33" name="Group 3">
            <a:extLst>
              <a:ext uri="{FF2B5EF4-FFF2-40B4-BE49-F238E27FC236}">
                <a16:creationId xmlns:a16="http://schemas.microsoft.com/office/drawing/2014/main" id="{50F9B015-E167-00B6-0126-0DBB2C12F4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2500997"/>
              </p:ext>
            </p:extLst>
          </p:nvPr>
        </p:nvGraphicFramePr>
        <p:xfrm>
          <a:off x="967413" y="879815"/>
          <a:ext cx="8839200" cy="2875815"/>
        </p:xfrm>
        <a:graphic>
          <a:graphicData uri="http://schemas.openxmlformats.org/drawingml/2006/table">
            <a:tbl>
              <a:tblPr/>
              <a:tblGrid>
                <a:gridCol w="1439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18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6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January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1/28-1/29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February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2/25-2/26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March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3/25-3/26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April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4/29-4/30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May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5/27-5/28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June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6/24-6/25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86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NPRR1234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(c)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PGRR131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NPRR1283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NPRR1285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NPRR1299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 NPRR1287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Add’l</a:t>
                      </a:r>
                      <a:r>
                        <a:rPr kumimoji="0" 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 Public Data Products in ERCOT Data Portal</a:t>
                      </a: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sng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CRR Historical Data Removal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OBDRR055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100" b="0" i="0" u="none" strike="sng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SCR820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PGRR145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NPRR1325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7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TextBox 21">
            <a:extLst>
              <a:ext uri="{FF2B5EF4-FFF2-40B4-BE49-F238E27FC236}">
                <a16:creationId xmlns:a16="http://schemas.microsoft.com/office/drawing/2014/main" id="{3C7337DF-3236-49AF-5B9D-C83E33EF0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796" y="5763254"/>
            <a:ext cx="1173951" cy="8309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Project Status Codes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NS = Not Started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I     = Initiation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P    = Planning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E    = Execution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H    = On Hold</a:t>
            </a:r>
          </a:p>
        </p:txBody>
      </p:sp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id="{0538845A-9179-582C-B878-B358B8FD79A2}"/>
              </a:ext>
            </a:extLst>
          </p:cNvPr>
          <p:cNvSpPr/>
          <p:nvPr/>
        </p:nvSpPr>
        <p:spPr>
          <a:xfrm>
            <a:off x="968000" y="879162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R1</a:t>
            </a:r>
            <a:endParaRPr lang="en-US" sz="1400" b="1" dirty="0"/>
          </a:p>
        </p:txBody>
      </p:sp>
      <p:sp>
        <p:nvSpPr>
          <p:cNvPr id="51" name="Flowchart: Alternate Process 50">
            <a:extLst>
              <a:ext uri="{FF2B5EF4-FFF2-40B4-BE49-F238E27FC236}">
                <a16:creationId xmlns:a16="http://schemas.microsoft.com/office/drawing/2014/main" id="{799D2FA0-8B3E-0B45-4694-E50B59D8C24E}"/>
              </a:ext>
            </a:extLst>
          </p:cNvPr>
          <p:cNvSpPr/>
          <p:nvPr/>
        </p:nvSpPr>
        <p:spPr>
          <a:xfrm>
            <a:off x="2407333" y="887403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R2</a:t>
            </a:r>
            <a:endParaRPr lang="en-US" sz="1400" b="1" dirty="0"/>
          </a:p>
        </p:txBody>
      </p:sp>
      <p:sp>
        <p:nvSpPr>
          <p:cNvPr id="53" name="Flowchart: Alternate Process 52">
            <a:extLst>
              <a:ext uri="{FF2B5EF4-FFF2-40B4-BE49-F238E27FC236}">
                <a16:creationId xmlns:a16="http://schemas.microsoft.com/office/drawing/2014/main" id="{D9F77CFF-462B-9E50-0EFD-A896496F09C9}"/>
              </a:ext>
            </a:extLst>
          </p:cNvPr>
          <p:cNvSpPr/>
          <p:nvPr/>
        </p:nvSpPr>
        <p:spPr>
          <a:xfrm>
            <a:off x="5379133" y="883421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R4</a:t>
            </a:r>
            <a:endParaRPr lang="en-US" sz="1400" b="1" dirty="0"/>
          </a:p>
        </p:txBody>
      </p:sp>
      <p:sp>
        <p:nvSpPr>
          <p:cNvPr id="54" name="Flowchart: Alternate Process 53">
            <a:extLst>
              <a:ext uri="{FF2B5EF4-FFF2-40B4-BE49-F238E27FC236}">
                <a16:creationId xmlns:a16="http://schemas.microsoft.com/office/drawing/2014/main" id="{2615F467-AD5A-C63E-82B1-922449E3611F}"/>
              </a:ext>
            </a:extLst>
          </p:cNvPr>
          <p:cNvSpPr/>
          <p:nvPr/>
        </p:nvSpPr>
        <p:spPr>
          <a:xfrm>
            <a:off x="6828540" y="878806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R5</a:t>
            </a:r>
            <a:endParaRPr lang="en-US" sz="1400" b="1" dirty="0"/>
          </a:p>
        </p:txBody>
      </p:sp>
      <p:sp>
        <p:nvSpPr>
          <p:cNvPr id="55" name="Flowchart: Alternate Process 54">
            <a:extLst>
              <a:ext uri="{FF2B5EF4-FFF2-40B4-BE49-F238E27FC236}">
                <a16:creationId xmlns:a16="http://schemas.microsoft.com/office/drawing/2014/main" id="{BE9FE421-EC62-4777-DB6E-65ECAD7DBACE}"/>
              </a:ext>
            </a:extLst>
          </p:cNvPr>
          <p:cNvSpPr/>
          <p:nvPr/>
        </p:nvSpPr>
        <p:spPr>
          <a:xfrm>
            <a:off x="8282179" y="883421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R6</a:t>
            </a:r>
            <a:endParaRPr lang="en-US" sz="1400" b="1" dirty="0"/>
          </a:p>
        </p:txBody>
      </p:sp>
      <p:graphicFrame>
        <p:nvGraphicFramePr>
          <p:cNvPr id="7" name="Group 3">
            <a:extLst>
              <a:ext uri="{FF2B5EF4-FFF2-40B4-BE49-F238E27FC236}">
                <a16:creationId xmlns:a16="http://schemas.microsoft.com/office/drawing/2014/main" id="{A7301701-8070-088C-1EC4-2264AE4F06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2288168"/>
              </p:ext>
            </p:extLst>
          </p:nvPr>
        </p:nvGraphicFramePr>
        <p:xfrm>
          <a:off x="967413" y="3889504"/>
          <a:ext cx="8839200" cy="1736808"/>
        </p:xfrm>
        <a:graphic>
          <a:graphicData uri="http://schemas.openxmlformats.org/drawingml/2006/table">
            <a:tbl>
              <a:tblPr/>
              <a:tblGrid>
                <a:gridCol w="1439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18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1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July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7/29-7/30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August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8/26-8/27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September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9/30-10/1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October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10/28-10/29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December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12/16-12/17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3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DPC Automation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sng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NPRR1323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NPRR1198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NPRR1303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sng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NPRR1281</a:t>
                      </a:r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NPRR936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8434DC2E-84B5-4927-5867-59A27A4CC931}"/>
              </a:ext>
            </a:extLst>
          </p:cNvPr>
          <p:cNvSpPr/>
          <p:nvPr/>
        </p:nvSpPr>
        <p:spPr>
          <a:xfrm>
            <a:off x="969488" y="3887890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R7</a:t>
            </a:r>
            <a:endParaRPr lang="en-US" sz="1400" b="1" dirty="0"/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4D7BB218-C421-400A-FFA5-416F357C0328}"/>
              </a:ext>
            </a:extLst>
          </p:cNvPr>
          <p:cNvSpPr/>
          <p:nvPr/>
        </p:nvSpPr>
        <p:spPr>
          <a:xfrm>
            <a:off x="2408821" y="3896131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R8</a:t>
            </a:r>
            <a:endParaRPr lang="en-US" sz="1400" b="1" dirty="0"/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CA67252E-F2BF-AD2F-3214-0668956B8DC7}"/>
              </a:ext>
            </a:extLst>
          </p:cNvPr>
          <p:cNvSpPr/>
          <p:nvPr/>
        </p:nvSpPr>
        <p:spPr>
          <a:xfrm>
            <a:off x="5380621" y="3892149"/>
            <a:ext cx="457200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R10</a:t>
            </a:r>
            <a:endParaRPr lang="en-US" sz="1400" b="1" dirty="0"/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689D3A12-42B6-1E36-4528-366BEFB85334}"/>
              </a:ext>
            </a:extLst>
          </p:cNvPr>
          <p:cNvSpPr/>
          <p:nvPr/>
        </p:nvSpPr>
        <p:spPr>
          <a:xfrm>
            <a:off x="8284171" y="3894948"/>
            <a:ext cx="457200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R11</a:t>
            </a:r>
            <a:endParaRPr lang="en-US" sz="1400" b="1" dirty="0"/>
          </a:p>
        </p:txBody>
      </p: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89B8D338-A09F-0F8E-151A-41361E55AE23}"/>
              </a:ext>
            </a:extLst>
          </p:cNvPr>
          <p:cNvSpPr/>
          <p:nvPr/>
        </p:nvSpPr>
        <p:spPr>
          <a:xfrm>
            <a:off x="3931333" y="877527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R3</a:t>
            </a:r>
            <a:endParaRPr lang="en-US" sz="1400" b="1" dirty="0"/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4FB10E2C-D7C4-E2EC-2600-038C479E5386}"/>
              </a:ext>
            </a:extLst>
          </p:cNvPr>
          <p:cNvSpPr/>
          <p:nvPr/>
        </p:nvSpPr>
        <p:spPr>
          <a:xfrm>
            <a:off x="3932821" y="3886255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R9</a:t>
            </a:r>
            <a:endParaRPr lang="en-US" sz="1400" b="1" dirty="0"/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D59DA059-81CB-17AD-88C6-D5FB51E8F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703" y="3398891"/>
            <a:ext cx="8806492" cy="2462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RTC+B Stabilization</a:t>
            </a:r>
          </a:p>
        </p:txBody>
      </p:sp>
      <p:sp>
        <p:nvSpPr>
          <p:cNvPr id="16" name="TextBox 21">
            <a:extLst>
              <a:ext uri="{FF2B5EF4-FFF2-40B4-BE49-F238E27FC236}">
                <a16:creationId xmlns:a16="http://schemas.microsoft.com/office/drawing/2014/main" id="{B078848B-BCDB-88EA-9743-D0EE5028E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2808" y="5767244"/>
            <a:ext cx="2670126" cy="338554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 anchorCtr="0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0" kern="0" dirty="0"/>
              <a:t>NPRR1234(c) – RIOO changes for End-Use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0" kern="0" dirty="0"/>
              <a:t>	 Industry Classification to Loads</a:t>
            </a: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C37EF6AC-93FC-8A71-3A71-FCF0AFDA0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407" y="1968712"/>
            <a:ext cx="1437613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1/1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5A8CEA-BAFF-1D03-2117-3C6AF3438777}"/>
              </a:ext>
            </a:extLst>
          </p:cNvPr>
          <p:cNvSpPr txBox="1"/>
          <p:nvPr/>
        </p:nvSpPr>
        <p:spPr>
          <a:xfrm>
            <a:off x="2021421" y="1417612"/>
            <a:ext cx="3705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r>
              <a:rPr lang="en-US" sz="1000" b="1" i="1" kern="0" dirty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r>
              <a:rPr lang="en-US" sz="700" b="1" i="1" kern="0" dirty="0">
                <a:solidFill>
                  <a:srgbClr val="000000"/>
                </a:solidFill>
              </a:rPr>
              <a:t> </a:t>
            </a: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b="1" i="1" kern="0" dirty="0">
              <a:solidFill>
                <a:srgbClr val="000000"/>
              </a:solidFill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endParaRPr lang="en-US" sz="1000" b="1" i="1" kern="0" dirty="0">
              <a:solidFill>
                <a:srgbClr val="000000"/>
              </a:solidFill>
            </a:endParaRPr>
          </a:p>
        </p:txBody>
      </p:sp>
      <p:sp>
        <p:nvSpPr>
          <p:cNvPr id="22" name="TextBox 12">
            <a:extLst>
              <a:ext uri="{FF2B5EF4-FFF2-40B4-BE49-F238E27FC236}">
                <a16:creationId xmlns:a16="http://schemas.microsoft.com/office/drawing/2014/main" id="{539F6BDE-26DD-65ED-FE29-90C42F6E2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407" y="2529330"/>
            <a:ext cx="1437613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2/1</a:t>
            </a:r>
          </a:p>
        </p:txBody>
      </p:sp>
      <p:sp>
        <p:nvSpPr>
          <p:cNvPr id="23" name="TextBox 15">
            <a:extLst>
              <a:ext uri="{FF2B5EF4-FFF2-40B4-BE49-F238E27FC236}">
                <a16:creationId xmlns:a16="http://schemas.microsoft.com/office/drawing/2014/main" id="{50418613-D793-B0EA-8C27-5C688A360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0340" y="2636891"/>
            <a:ext cx="2875894" cy="2462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SCR820 TO/QSE Testing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(see TWG meetings)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26747147-02FA-30D8-A572-83F4945A1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020" y="2531571"/>
            <a:ext cx="1525809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3/2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613766-F216-EB35-7D2D-779378881A4B}"/>
              </a:ext>
            </a:extLst>
          </p:cNvPr>
          <p:cNvSpPr txBox="1"/>
          <p:nvPr/>
        </p:nvSpPr>
        <p:spPr>
          <a:xfrm>
            <a:off x="5048672" y="4356197"/>
            <a:ext cx="3705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F7597B-F484-6FD8-EF3D-84E5C924CF54}"/>
              </a:ext>
            </a:extLst>
          </p:cNvPr>
          <p:cNvSpPr txBox="1"/>
          <p:nvPr/>
        </p:nvSpPr>
        <p:spPr>
          <a:xfrm>
            <a:off x="3519740" y="1968712"/>
            <a:ext cx="37054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b="1" dirty="0">
              <a:latin typeface="Wingdings" panose="05000000000000000000" pitchFamily="2" charset="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b="1" dirty="0">
              <a:latin typeface="Wingdings" panose="05000000000000000000" pitchFamily="2" charset="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r>
              <a:rPr lang="en-US" sz="1000" b="1" i="1" kern="0" dirty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6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7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7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i="1" kern="0" dirty="0">
                <a:solidFill>
                  <a:srgbClr val="000000"/>
                </a:solidFill>
              </a:rPr>
              <a:t> </a:t>
            </a:r>
            <a:endParaRPr lang="en-US" sz="14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1" i="1" kern="0" dirty="0">
              <a:solidFill>
                <a:srgbClr val="000000"/>
              </a:solidFill>
            </a:endParaRPr>
          </a:p>
        </p:txBody>
      </p:sp>
      <p:sp>
        <p:nvSpPr>
          <p:cNvPr id="27" name="TextBox 12">
            <a:extLst>
              <a:ext uri="{FF2B5EF4-FFF2-40B4-BE49-F238E27FC236}">
                <a16:creationId xmlns:a16="http://schemas.microsoft.com/office/drawing/2014/main" id="{816888B2-7486-1B6E-8661-AEE7DF9F6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765" y="1969365"/>
            <a:ext cx="1517904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3/1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F6B080-7BD1-493A-8812-A43FA663962D}"/>
              </a:ext>
            </a:extLst>
          </p:cNvPr>
          <p:cNvSpPr txBox="1"/>
          <p:nvPr/>
        </p:nvSpPr>
        <p:spPr>
          <a:xfrm>
            <a:off x="5109736" y="1413887"/>
            <a:ext cx="370549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E6C300D-78A6-0FD6-8D2F-7862E0685EC9}"/>
              </a:ext>
            </a:extLst>
          </p:cNvPr>
          <p:cNvSpPr txBox="1"/>
          <p:nvPr/>
        </p:nvSpPr>
        <p:spPr>
          <a:xfrm>
            <a:off x="2124262" y="4364814"/>
            <a:ext cx="370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74AEFB90-1306-0F72-E6DC-BEA0090DB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964" y="3058145"/>
            <a:ext cx="3276380" cy="2462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Cipher Security Upgrades 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(see TWG meetings)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E2126565-F507-9A53-7523-F0BF06169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9869" y="1778044"/>
            <a:ext cx="1441527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4/24</a:t>
            </a: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E71C4563-0787-8BF3-02A0-559A0127F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9591" y="2119140"/>
            <a:ext cx="1441527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6/1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172187-4D34-E7E1-41D3-2B3833020C2F}"/>
              </a:ext>
            </a:extLst>
          </p:cNvPr>
          <p:cNvSpPr txBox="1"/>
          <p:nvPr/>
        </p:nvSpPr>
        <p:spPr>
          <a:xfrm>
            <a:off x="6397186" y="2188182"/>
            <a:ext cx="370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3B0943-7385-B828-7922-EB4B0E778603}"/>
              </a:ext>
            </a:extLst>
          </p:cNvPr>
          <p:cNvSpPr txBox="1"/>
          <p:nvPr/>
        </p:nvSpPr>
        <p:spPr>
          <a:xfrm>
            <a:off x="7931164" y="2386712"/>
            <a:ext cx="37054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B035FF-D892-1C21-125A-6F5EB9D68942}"/>
              </a:ext>
            </a:extLst>
          </p:cNvPr>
          <p:cNvSpPr txBox="1"/>
          <p:nvPr/>
        </p:nvSpPr>
        <p:spPr>
          <a:xfrm>
            <a:off x="3586467" y="4376689"/>
            <a:ext cx="3705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E2A912A-15EC-CD99-214F-B72EFE89E7B1}"/>
              </a:ext>
            </a:extLst>
          </p:cNvPr>
          <p:cNvSpPr txBox="1"/>
          <p:nvPr/>
        </p:nvSpPr>
        <p:spPr>
          <a:xfrm>
            <a:off x="9436064" y="4369107"/>
            <a:ext cx="370549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DF5B8D7-1295-1CBA-7962-2AB0F36B90AF}"/>
              </a:ext>
            </a:extLst>
          </p:cNvPr>
          <p:cNvCxnSpPr/>
          <p:nvPr/>
        </p:nvCxnSpPr>
        <p:spPr>
          <a:xfrm flipH="1">
            <a:off x="5419221" y="4562573"/>
            <a:ext cx="199154" cy="1508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2">
            <a:extLst>
              <a:ext uri="{FF2B5EF4-FFF2-40B4-BE49-F238E27FC236}">
                <a16:creationId xmlns:a16="http://schemas.microsoft.com/office/drawing/2014/main" id="{A267CA88-76AF-6C17-FE87-94E2C158B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6344" y="2124121"/>
            <a:ext cx="1524891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srgbClr val="FF0000"/>
                </a:solidFill>
              </a:rPr>
              <a:t>7/11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EF9A26-7C1E-83C4-52FF-8907963077A0}"/>
              </a:ext>
            </a:extLst>
          </p:cNvPr>
          <p:cNvSpPr txBox="1"/>
          <p:nvPr/>
        </p:nvSpPr>
        <p:spPr>
          <a:xfrm>
            <a:off x="9477495" y="1413887"/>
            <a:ext cx="37054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latin typeface="Wingdings" panose="05000000000000000000" pitchFamily="2" charset="2"/>
              </a:rPr>
              <a:t>ü</a:t>
            </a:r>
            <a:endParaRPr lang="en-US" sz="14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70B4293-9E25-E5C9-741C-96D334F4F83A}"/>
              </a:ext>
            </a:extLst>
          </p:cNvPr>
          <p:cNvCxnSpPr/>
          <p:nvPr/>
        </p:nvCxnSpPr>
        <p:spPr>
          <a:xfrm>
            <a:off x="9777195" y="4493342"/>
            <a:ext cx="46801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15">
            <a:extLst>
              <a:ext uri="{FF2B5EF4-FFF2-40B4-BE49-F238E27FC236}">
                <a16:creationId xmlns:a16="http://schemas.microsoft.com/office/drawing/2014/main" id="{925AD690-BCB5-D73F-23BF-6FC56C2A9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0485" y="4395657"/>
            <a:ext cx="1295567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CRR Go-Live moving to Q1 2027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DA5D2EA-0C98-EF4D-F39F-069BB50EAF92}"/>
              </a:ext>
            </a:extLst>
          </p:cNvPr>
          <p:cNvCxnSpPr>
            <a:cxnSpLocks/>
          </p:cNvCxnSpPr>
          <p:nvPr/>
        </p:nvCxnSpPr>
        <p:spPr>
          <a:xfrm flipV="1">
            <a:off x="9754580" y="4757908"/>
            <a:ext cx="490633" cy="1889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457200"/>
            <a:ext cx="6037803" cy="552203"/>
          </a:xfrm>
        </p:spPr>
        <p:txBody>
          <a:bodyPr/>
          <a:lstStyle/>
          <a:p>
            <a:r>
              <a:rPr lang="en-US" dirty="0"/>
              <a:t>Other Project Updates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647700" y="1181100"/>
            <a:ext cx="10401300" cy="4495800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NPRR1188 </a:t>
            </a:r>
            <a:r>
              <a:rPr lang="en-US" dirty="0"/>
              <a:t>–</a:t>
            </a:r>
            <a:r>
              <a:rPr lang="en-US" b="1" dirty="0"/>
              <a:t> </a:t>
            </a:r>
            <a:r>
              <a:rPr lang="en-US" dirty="0"/>
              <a:t>Implement Nodal Dispatch and Energy Settlement for Controllable Load Resources </a:t>
            </a:r>
            <a:r>
              <a:rPr lang="en-US" i="1" dirty="0"/>
              <a:t>– and – </a:t>
            </a:r>
            <a:r>
              <a:rPr lang="en-US" b="1" dirty="0"/>
              <a:t>NPRR1244</a:t>
            </a:r>
            <a:r>
              <a:rPr lang="en-US" dirty="0"/>
              <a:t> – Clarification of Controllable Load Resource Primary Frequency Response Responsibilities</a:t>
            </a:r>
            <a:endParaRPr lang="en-US" b="1" dirty="0"/>
          </a:p>
          <a:p>
            <a:pPr marL="685800" lvl="1" indent="-342900">
              <a:buFont typeface="Arial" pitchFamily="34" charset="0"/>
              <a:buChar char="–"/>
            </a:pPr>
            <a:r>
              <a:rPr lang="en-US" b="0" dirty="0"/>
              <a:t>Go-live target = 2027 R1 (January)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NPRR1238 – Voluntary Registration of Loads with Curtailable Load Capabilities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b="0" dirty="0"/>
              <a:t>Part of Large Load Curtailment Manager project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b="0" dirty="0"/>
              <a:t>Initial implementation in June 2026, full scope by end of 2026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b="0" dirty="0"/>
              <a:t>NPRR1238 portion expected to go-live late in 2026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NPRR1309 – Board Priority - Dispatchable Reliability Reserve Service Ancillary Service (DRRS)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dirty="0"/>
              <a:t>PUCT approved on 7/9/2026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dirty="0"/>
              <a:t>Project scheduled to start this month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SCR829 – API for the NDCRC Application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b="0" dirty="0"/>
              <a:t>Project in Planning – likely early 2027 go-live</a:t>
            </a:r>
          </a:p>
          <a:p>
            <a:pPr marL="685800" lvl="1" indent="-342900">
              <a:buFont typeface="Arial" pitchFamily="34" charset="0"/>
              <a:buChar char="–"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/ Rank Recommendations for Revision Requests with Impacts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75844"/>
              </p:ext>
            </p:extLst>
          </p:nvPr>
        </p:nvGraphicFramePr>
        <p:xfrm>
          <a:off x="694014" y="1152525"/>
          <a:ext cx="10031137" cy="3036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5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6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34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81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574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59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Revision Request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Priority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Comments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NPRR1214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Reliability Deployment Price Adder Fix to Provide Locational Price Signals, Reduce Uplift and Risk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TBD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TBD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more month needed to complete 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6560372"/>
                  </a:ext>
                </a:extLst>
              </a:tr>
              <a:tr h="6004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NPRR1326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 Energy Storage Resource (ESR) State of Charge (SOC) Information to the Ancillary Services Capacity Monitor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4830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$100k-$150k, 4-6 months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Impacted Systems: EMS, Reporting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9817467"/>
                  </a:ext>
                </a:extLst>
              </a:tr>
              <a:tr h="6004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NPRR1329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Resource Entity Requirements for Self-Limiting Facilities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TBD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TBD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more month needed to complete 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015928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453576"/>
              </p:ext>
            </p:extLst>
          </p:nvPr>
        </p:nvGraphicFramePr>
        <p:xfrm>
          <a:off x="4185481" y="934959"/>
          <a:ext cx="2133599" cy="291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145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Recommendations for…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23"/>
          <p:cNvSpPr txBox="1">
            <a:spLocks noChangeArrowheads="1"/>
          </p:cNvSpPr>
          <p:nvPr/>
        </p:nvSpPr>
        <p:spPr bwMode="auto">
          <a:xfrm>
            <a:off x="2343150" y="5447005"/>
            <a:ext cx="5181600" cy="66172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 anchorCtr="0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kern="0" dirty="0">
                <a:solidFill>
                  <a:srgbClr val="000000"/>
                </a:solidFill>
              </a:rPr>
              <a:t>PPL Rank Information</a:t>
            </a:r>
            <a:endParaRPr kumimoji="0" lang="en-US" sz="1000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tabLst>
                <a:tab pos="2001838" algn="l"/>
                <a:tab pos="2627313" algn="l"/>
                <a:tab pos="4572000" algn="l"/>
              </a:tabLst>
              <a:defRPr/>
            </a:pPr>
            <a:r>
              <a:rPr lang="en-US" sz="900" b="0" kern="0" dirty="0">
                <a:solidFill>
                  <a:srgbClr val="000000"/>
                </a:solidFill>
              </a:rPr>
              <a:t>Next 2026 Rank in Business Strategy 	= 4830	</a:t>
            </a:r>
            <a:r>
              <a:rPr lang="en-US" sz="900" b="0" kern="0" dirty="0">
                <a:solidFill>
                  <a:schemeClr val="bg1"/>
                </a:solidFill>
              </a:rPr>
              <a:t>Next 2029 Rank in Business Strategy 	= 5300</a:t>
            </a: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001838" algn="l"/>
                <a:tab pos="2627313" algn="l"/>
                <a:tab pos="4572000" algn="l"/>
              </a:tabLst>
              <a:defRPr/>
            </a:pPr>
            <a:r>
              <a:rPr lang="en-US" sz="900" b="0" kern="0" dirty="0">
                <a:solidFill>
                  <a:srgbClr val="000000"/>
                </a:solidFill>
              </a:rPr>
              <a:t>Next 2027 Rank in Business Strategy	= 4930	Next Rank in Regulatory 	= 450</a:t>
            </a: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001838" algn="l"/>
                <a:tab pos="2627313" algn="l"/>
                <a:tab pos="4572000" algn="l"/>
              </a:tabLst>
              <a:defRPr/>
            </a:pPr>
            <a:r>
              <a:rPr lang="en-US" sz="900" b="0" kern="0" dirty="0">
                <a:solidFill>
                  <a:srgbClr val="000000"/>
                </a:solidFill>
              </a:rPr>
              <a:t>Next 2028 Rank in Business Strategy 	= 5110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Working Group (TWG) - 6/18/2026 Meeting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7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8FEADF-E2B2-0667-AA08-D33F5CA52B2B}"/>
              </a:ext>
            </a:extLst>
          </p:cNvPr>
          <p:cNvSpPr txBox="1">
            <a:spLocks/>
          </p:cNvSpPr>
          <p:nvPr/>
        </p:nvSpPr>
        <p:spPr>
          <a:xfrm>
            <a:off x="8896601" y="2810730"/>
            <a:ext cx="1871472" cy="9906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91440" tIns="45720" rIns="91440" bIns="45720"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tabLst>
                <a:tab pos="788670" algn="l"/>
                <a:tab pos="2743200" algn="ctr"/>
                <a:tab pos="4105275" algn="l"/>
              </a:tabLst>
            </a:pPr>
            <a:r>
              <a:rPr lang="en-US" sz="1200" dirty="0"/>
              <a:t>Next TWG scheduled for 7/23/2026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D0016D-5245-2C75-7A01-8E624DE35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188" y="1080427"/>
            <a:ext cx="7348394" cy="532037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2026 Project Planning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63F58A-7732-2C37-15DC-1F1BE0D5E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119" y="914400"/>
            <a:ext cx="8693209" cy="5622878"/>
          </a:xfrm>
        </p:spPr>
        <p:txBody>
          <a:bodyPr lIns="91440" tIns="45720" rIns="91440" bIns="45720" anchor="t"/>
          <a:lstStyle/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sz="1400" dirty="0"/>
              <a:t>ERCOT understands that Market Participants need lead time to implement changes in their systems for many Revision Requests</a:t>
            </a:r>
          </a:p>
          <a:p>
            <a:pPr>
              <a:tabLst>
                <a:tab pos="787400" algn="l"/>
                <a:tab pos="2292350" algn="l"/>
                <a:tab pos="2743200" algn="ctr"/>
              </a:tabLst>
            </a:pPr>
            <a:r>
              <a:rPr lang="en-US" sz="1400" dirty="0"/>
              <a:t>Approved Revision Request Project Starts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NPRR936 	– CRR Account Holder Limits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NPRR1188 	– Implement Nodal Dispatch and Energy Settlement for Controllable Load Resources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NPRR1198 	– Congestion Mitigation Using Topology Reconfigurations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NPRR1201 	– Limitations on Resettlement Timeline &amp; Default Uplift Exposure Adj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NPRR1238 	– Voluntary Registration of Loads with Curtailable Load Capabilities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NPRR1244 	– Clarification of CLR Primary Frequency Response Responsibilities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NPRR1277 	– Revisions to EAL Formula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NPRR1281 	– Improvements to Alternate FFSS Resource Designation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NPRR1288 	– Remove Multiple Month Transactions in CRR Auctions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NPRR1290 Phase 2 – Gap Resolutions and Clarifications for RTC+B + NPRR1323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b="1" dirty="0"/>
              <a:t>NPRR1309</a:t>
            </a:r>
            <a:r>
              <a:rPr lang="en-US" sz="1200" dirty="0"/>
              <a:t>	</a:t>
            </a:r>
            <a:r>
              <a:rPr lang="en-US" sz="1200" b="1" dirty="0"/>
              <a:t>– Board Priority - Dispatchable Reliability Reserve Service Ancillary Service (DRRS)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NPRR1323	– Correction to Inadvertent Removal of Real-Time MCPC Capping for NPRR1290 Phase 2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SCR829 	– API for the NDCRC Application</a:t>
            </a:r>
          </a:p>
          <a:p>
            <a:pPr>
              <a:tabLst>
                <a:tab pos="787400" algn="l"/>
                <a:tab pos="2292350" algn="l"/>
                <a:tab pos="2743200" algn="ctr"/>
              </a:tabLst>
            </a:pPr>
            <a:r>
              <a:rPr lang="en-US" sz="1400" dirty="0"/>
              <a:t>Revision Request Projects with Starts Delayed to Early 2027</a:t>
            </a:r>
          </a:p>
          <a:p>
            <a:pPr lvl="1">
              <a:tabLst>
                <a:tab pos="787400" algn="l"/>
                <a:tab pos="2292350" algn="l"/>
                <a:tab pos="2743200" algn="ctr"/>
              </a:tabLst>
            </a:pPr>
            <a:r>
              <a:rPr lang="en-US" sz="1200" dirty="0"/>
              <a:t>SCR818 Phase 2 – Changes to Incorporate GIC Modeling Data into Existing Modeling Applications</a:t>
            </a:r>
          </a:p>
          <a:p>
            <a:pPr lvl="1">
              <a:tabLst>
                <a:tab pos="787400" algn="l"/>
                <a:tab pos="2292350" algn="l"/>
                <a:tab pos="2743200" algn="ctr"/>
              </a:tabLst>
            </a:pPr>
            <a:r>
              <a:rPr lang="en-US" sz="1200" dirty="0"/>
              <a:t>SCR831 – Short Circuit Model Integration</a:t>
            </a:r>
          </a:p>
          <a:p>
            <a:pPr>
              <a:tabLst>
                <a:tab pos="787400" algn="l"/>
                <a:tab pos="2292350" algn="l"/>
                <a:tab pos="2743200" algn="ctr"/>
              </a:tabLst>
            </a:pPr>
            <a:r>
              <a:rPr lang="en-US" sz="1400" dirty="0"/>
              <a:t>Other priority Review Request projects may start in 2026 with a future year Go-Live</a:t>
            </a:r>
          </a:p>
          <a:p>
            <a:pPr lvl="1">
              <a:tabLst>
                <a:tab pos="787400" algn="l"/>
                <a:tab pos="2292350" algn="l"/>
                <a:tab pos="2743200" algn="ctr"/>
              </a:tabLst>
            </a:pPr>
            <a:r>
              <a:rPr lang="en-US" sz="1200" dirty="0"/>
              <a:t>Residential Demand (NPRR1296), Establishment of Generation Firming Program (NPRR1328)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011A24-F9C8-DB64-03B1-BBD752A8C332}"/>
              </a:ext>
            </a:extLst>
          </p:cNvPr>
          <p:cNvSpPr txBox="1"/>
          <p:nvPr/>
        </p:nvSpPr>
        <p:spPr>
          <a:xfrm>
            <a:off x="8767233" y="2869968"/>
            <a:ext cx="25950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B050"/>
                </a:solidFill>
              </a:rPr>
              <a:t>Green Text: Deemed “High Priority” at 2025 Prioritization Workshop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034000" y="3336667"/>
            <a:ext cx="291219" cy="1680833"/>
          </a:xfrm>
        </p:spPr>
        <p:txBody>
          <a:bodyPr/>
          <a:lstStyle/>
          <a:p>
            <a:fld id="{BCDE79FB-97BA-492B-8D57-F1373F9ADA95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AD029-2919-25B8-6019-D6082C6D0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91087-CAD8-7F95-14E3-F34C12E97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071760" cy="528452"/>
          </a:xfrm>
        </p:spPr>
        <p:txBody>
          <a:bodyPr/>
          <a:lstStyle/>
          <a:p>
            <a:r>
              <a:rPr lang="en-US" dirty="0"/>
              <a:t>Aging Revision Request Project Prioritization Approach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01CDB-6404-C277-2F1C-9719D8755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703F2-CF7D-1825-F6AE-0350FD65A495}"/>
              </a:ext>
            </a:extLst>
          </p:cNvPr>
          <p:cNvSpPr txBox="1">
            <a:spLocks/>
          </p:cNvSpPr>
          <p:nvPr/>
        </p:nvSpPr>
        <p:spPr>
          <a:xfrm>
            <a:off x="1550718" y="1126176"/>
            <a:ext cx="9303329" cy="50292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sz="2000" dirty="0"/>
              <a:t>Categorize RRs into “Tiers”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1	Critical	</a:t>
            </a:r>
            <a:r>
              <a:rPr lang="en-US" dirty="0"/>
              <a:t>Must-have items (PUCT/Board directives, etc.)</a:t>
            </a:r>
            <a:endParaRPr lang="en-US" sz="1800" dirty="0"/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2	High Priority	</a:t>
            </a:r>
            <a:r>
              <a:rPr lang="en-US" dirty="0"/>
              <a:t>Highest priority after Tier 1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3	Medium Priority	</a:t>
            </a:r>
            <a:r>
              <a:rPr lang="en-US" dirty="0"/>
              <a:t>Fit in without impacting Tier 1 and 2 projects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4	No Action	</a:t>
            </a:r>
            <a:r>
              <a:rPr lang="en-US" dirty="0"/>
              <a:t>Not ready for immediate action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5	Candidate for Removal	</a:t>
            </a:r>
            <a:r>
              <a:rPr lang="en-US" dirty="0"/>
              <a:t>New Revision Request required to strike gray boxes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endParaRPr lang="en-US" dirty="0"/>
          </a:p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sz="2000" dirty="0"/>
              <a:t>Important Point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sz="1800" dirty="0"/>
              <a:t>Some aging RRs are expected to require language changes to bring them up to current market or system constructs</a:t>
            </a:r>
          </a:p>
          <a:p>
            <a:pPr lvl="2">
              <a:tabLst>
                <a:tab pos="788670" algn="l"/>
                <a:tab pos="2743200" algn="ctr"/>
                <a:tab pos="4105275" algn="l"/>
              </a:tabLst>
            </a:pPr>
            <a:r>
              <a:rPr lang="en-US" sz="1600" dirty="0"/>
              <a:t>Language updates would be made with a new RR</a:t>
            </a:r>
          </a:p>
          <a:p>
            <a:pPr lvl="2">
              <a:tabLst>
                <a:tab pos="788670" algn="l"/>
                <a:tab pos="2743200" algn="ctr"/>
                <a:tab pos="4105275" algn="l"/>
              </a:tabLst>
            </a:pPr>
            <a:r>
              <a:rPr lang="en-US" sz="1600" dirty="0"/>
              <a:t>ERCOT suggests this analysis be limited to aging items that are prioritized high enough to be queued for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209641285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754FD2-17D2-4534-9157-8CFDD0166132}">
  <ds:schemaRefs>
    <ds:schemaRef ds:uri="http://purl.org/dc/elements/1.1/"/>
    <ds:schemaRef ds:uri="3c917f14-8d40-4289-92aa-fd10f73581c9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</Template>
  <TotalTime>19468</TotalTime>
  <Words>1391</Words>
  <Application>Microsoft Office PowerPoint</Application>
  <PresentationFormat>Widescreen</PresentationFormat>
  <Paragraphs>356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Courier New</vt:lpstr>
      <vt:lpstr>Wingdings</vt:lpstr>
      <vt:lpstr>Cover</vt:lpstr>
      <vt:lpstr>Page Design</vt:lpstr>
      <vt:lpstr>Project Update   Troy Anderson ERCOT Portfolio Management  July 23, 2026</vt:lpstr>
      <vt:lpstr>Project Update Agenda</vt:lpstr>
      <vt:lpstr>Recent / Upcoming Project Highlights</vt:lpstr>
      <vt:lpstr>2026 Release Targets - Approved NPRRs / SCRs / xGRRs</vt:lpstr>
      <vt:lpstr>Other Project Updates</vt:lpstr>
      <vt:lpstr>Priority / Rank Recommendations for Revision Requests with Impacts</vt:lpstr>
      <vt:lpstr>Technology Working Group (TWG) - 6/18/2026 Meeting</vt:lpstr>
      <vt:lpstr>2026 Project Planning</vt:lpstr>
      <vt:lpstr>Aging Revision Request Project Prioritization Approach</vt:lpstr>
      <vt:lpstr>Aging Revision Request Project Prioritization Approach – Stats</vt:lpstr>
      <vt:lpstr>Questions/Comments?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Anderson, Troy</dc:creator>
  <cp:keywords/>
  <cp:lastModifiedBy>Anderson, Troy</cp:lastModifiedBy>
  <cp:revision>10</cp:revision>
  <dcterms:created xsi:type="dcterms:W3CDTF">2026-04-24T12:02:03Z</dcterms:created>
  <dcterms:modified xsi:type="dcterms:W3CDTF">2026-07-20T15:56:53Z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